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998" y="1287907"/>
            <a:ext cx="10030002" cy="253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6404" y="4418457"/>
            <a:ext cx="8759190" cy="894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822" y="-70916"/>
            <a:ext cx="10332085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451" y="2354961"/>
            <a:ext cx="6828790" cy="227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endongz@cornell.edu" TargetMode="External"/><Relationship Id="rId3" Type="http://schemas.openxmlformats.org/officeDocument/2006/relationships/hyperlink" Target="https://wendongzhang.weebly.com/" TargetMode="External"/><Relationship Id="rId4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pers.ssrn.com/sol3/papers.cfm?abstract_id=4942012" TargetMode="Externa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ergy.usgs.gov/uspvdb/" TargetMode="External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ps.ny.gov/ores-permit-applications" TargetMode="External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Relationship Id="rId4" Type="http://schemas.openxmlformats.org/officeDocument/2006/relationships/hyperlink" Target="https://dps.ny.gov/ores-permit-applications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srn.com/abstract%3D5402595" TargetMode="External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7.png"/><Relationship Id="rId4" Type="http://schemas.openxmlformats.org/officeDocument/2006/relationships/hyperlink" Target="mailto:wendongz@cornell.edu" TargetMode="External"/><Relationship Id="rId5" Type="http://schemas.openxmlformats.org/officeDocument/2006/relationships/hyperlink" Target="https://wendongzhang.weebly.com/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jpg"/><Relationship Id="rId6" Type="http://schemas.openxmlformats.org/officeDocument/2006/relationships/image" Target="../media/image62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bw1@cornell.edu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mailto:pbw1@cornell.edu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3545" y="1009269"/>
            <a:ext cx="11560175" cy="1242060"/>
          </a:xfrm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2700" marR="5080" indent="671830">
              <a:lnSpc>
                <a:spcPts val="4540"/>
              </a:lnSpc>
              <a:spcBef>
                <a:spcPts val="665"/>
              </a:spcBef>
              <a:tabLst>
                <a:tab pos="3025775" algn="l"/>
                <a:tab pos="4566285" algn="l"/>
                <a:tab pos="4665980" algn="l"/>
                <a:tab pos="10242550" algn="l"/>
                <a:tab pos="10372725" algn="l"/>
              </a:tabLst>
            </a:pPr>
            <a:r>
              <a:rPr dirty="0" sz="4200" spc="-10" b="1">
                <a:solidFill>
                  <a:srgbClr val="000000"/>
                </a:solidFill>
                <a:latin typeface="Arial"/>
                <a:cs typeface="Arial"/>
              </a:rPr>
              <a:t>Property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z="4200" spc="-10" b="1">
                <a:solidFill>
                  <a:srgbClr val="000000"/>
                </a:solidFill>
                <a:latin typeface="Arial"/>
                <a:cs typeface="Arial"/>
              </a:rPr>
              <a:t>Value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	and</a:t>
            </a:r>
            <a:r>
              <a:rPr dirty="0" sz="42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Land</a:t>
            </a:r>
            <a:r>
              <a:rPr dirty="0" sz="42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dirty="0" sz="4200" spc="-2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200" spc="-10" b="1">
                <a:solidFill>
                  <a:srgbClr val="000000"/>
                </a:solidFill>
                <a:latin typeface="Arial"/>
                <a:cs typeface="Arial"/>
              </a:rPr>
              <a:t>Impacts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		</a:t>
            </a:r>
            <a:r>
              <a:rPr dirty="0" sz="4200" spc="-25" b="1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dirty="0" sz="4200" spc="-10" b="1">
                <a:solidFill>
                  <a:srgbClr val="000000"/>
                </a:solidFill>
                <a:latin typeface="Arial"/>
                <a:cs typeface="Arial"/>
              </a:rPr>
              <a:t>Large-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Scale</a:t>
            </a:r>
            <a:r>
              <a:rPr dirty="0" sz="4200" spc="-1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200" spc="-10" b="1">
                <a:solidFill>
                  <a:srgbClr val="000000"/>
                </a:solidFill>
                <a:latin typeface="Arial"/>
                <a:cs typeface="Arial"/>
              </a:rPr>
              <a:t>Solar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		Facilities</a:t>
            </a:r>
            <a:r>
              <a:rPr dirty="0" sz="4200" spc="-7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4200" spc="-6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dirty="0" sz="4200" spc="-114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200" spc="-20" b="1">
                <a:solidFill>
                  <a:srgbClr val="000000"/>
                </a:solidFill>
                <a:latin typeface="Arial"/>
                <a:cs typeface="Arial"/>
              </a:rPr>
              <a:t>York</a:t>
            </a:r>
            <a:r>
              <a:rPr dirty="0" sz="4200" b="1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z="4200" spc="-10" b="1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25345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03147" y="2749677"/>
            <a:ext cx="9584690" cy="257556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880"/>
              </a:spcBef>
            </a:pPr>
            <a:r>
              <a:rPr dirty="0" sz="1800" spc="-10" b="1">
                <a:latin typeface="Arial"/>
                <a:cs typeface="Arial"/>
              </a:rPr>
              <a:t>Wendong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Zhang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ts val="2950"/>
              </a:lnSpc>
              <a:spcBef>
                <a:spcPts val="219"/>
              </a:spcBef>
            </a:pPr>
            <a:r>
              <a:rPr dirty="0" sz="1800">
                <a:latin typeface="Arial"/>
                <a:cs typeface="Arial"/>
              </a:rPr>
              <a:t>Associate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Professor,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Dyson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School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Applied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Economics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Management,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Cornell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University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wendongz@cornell.edu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50"/>
              </a:spcBef>
            </a:pPr>
            <a:r>
              <a:rPr dirty="0" sz="1800">
                <a:latin typeface="Arial"/>
                <a:cs typeface="Arial"/>
              </a:rPr>
              <a:t>(607)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254-</a:t>
            </a:r>
            <a:r>
              <a:rPr dirty="0" sz="1800" spc="-20">
                <a:latin typeface="Arial"/>
                <a:cs typeface="Arial"/>
              </a:rPr>
              <a:t>3231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https://wendongzhang.weebly.com/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800">
              <a:latin typeface="Arial"/>
              <a:cs typeface="Arial"/>
            </a:endParaRPr>
          </a:p>
          <a:p>
            <a:pPr marL="47180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2026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Dyson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Agricultural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Food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Business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Outlook,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Ithaca,</a:t>
            </a:r>
            <a:r>
              <a:rPr dirty="0" sz="1800" spc="-45" b="1">
                <a:latin typeface="Arial"/>
                <a:cs typeface="Arial"/>
              </a:rPr>
              <a:t> NY,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January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12,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2026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7423" y="5686933"/>
            <a:ext cx="4363339" cy="936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74950" y="2638170"/>
            <a:ext cx="64763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Arial"/>
                <a:cs typeface="Arial"/>
              </a:rPr>
              <a:t>II.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Housing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Price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Impacts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6541" y="1793493"/>
            <a:ext cx="3743960" cy="429323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We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find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homes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within</a:t>
            </a:r>
            <a:r>
              <a:rPr dirty="0" sz="2800" spc="-1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0.5 mi</a:t>
            </a:r>
            <a:r>
              <a:rPr dirty="0" sz="2800" spc="-2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of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large-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scale</a:t>
            </a:r>
            <a:r>
              <a:rPr dirty="0" sz="2800" spc="-3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solar</a:t>
            </a:r>
            <a:r>
              <a:rPr dirty="0" sz="2800" spc="-2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project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experience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average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home</a:t>
            </a:r>
            <a:r>
              <a:rPr dirty="0" sz="2800" spc="-9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price</a:t>
            </a:r>
            <a:r>
              <a:rPr dirty="0" sz="2800" spc="-8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reduction</a:t>
            </a:r>
            <a:r>
              <a:rPr dirty="0" sz="2800" spc="-7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of 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1.5%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compared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to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homes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2–</a:t>
            </a:r>
            <a:r>
              <a:rPr dirty="0" sz="2800">
                <a:latin typeface="Calibri"/>
                <a:cs typeface="Calibri"/>
              </a:rPr>
              <a:t>4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away;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statistically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significant 	effects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not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measurable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mi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LSPVP.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49" y="604791"/>
            <a:ext cx="6258787" cy="45249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6743" y="5531307"/>
            <a:ext cx="55473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CA,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CT,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show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difference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sale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price, </a:t>
            </a:r>
            <a:r>
              <a:rPr dirty="0" sz="2400" b="1">
                <a:latin typeface="Calibri"/>
                <a:cs typeface="Calibri"/>
              </a:rPr>
              <a:t>while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MN,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NJ,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NC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show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reduction.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298" y="1710925"/>
            <a:ext cx="124460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90"/>
              </a:lnSpc>
            </a:pPr>
            <a:r>
              <a:rPr dirty="0" sz="2800" spc="-5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2198" y="1664588"/>
            <a:ext cx="4702810" cy="429323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dirty="0" sz="2800">
                <a:latin typeface="Calibri"/>
                <a:cs typeface="Calibri"/>
              </a:rPr>
              <a:t>results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suggest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houses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within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0.6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miles</a:t>
            </a:r>
            <a:r>
              <a:rPr dirty="0" sz="2800" spc="-1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[of</a:t>
            </a:r>
            <a:r>
              <a:rPr dirty="0" sz="2800" spc="-3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EC7C30"/>
                </a:solidFill>
                <a:latin typeface="Calibri"/>
                <a:cs typeface="Calibri"/>
              </a:rPr>
              <a:t>solar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developments]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depreciate</a:t>
            </a:r>
            <a:r>
              <a:rPr dirty="0" sz="2800" spc="-8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EC7C30"/>
                </a:solidFill>
                <a:latin typeface="Calibri"/>
                <a:cs typeface="Calibri"/>
              </a:rPr>
              <a:t>1.5–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3.6%</a:t>
            </a:r>
            <a:r>
              <a:rPr dirty="0" sz="2800" spc="-4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following</a:t>
            </a:r>
            <a:r>
              <a:rPr dirty="0" sz="2800" spc="-7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construction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of</a:t>
            </a:r>
            <a:r>
              <a:rPr dirty="0" sz="2800" spc="-7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a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solar</a:t>
            </a:r>
            <a:r>
              <a:rPr dirty="0" sz="2800" spc="-8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array</a:t>
            </a:r>
            <a:r>
              <a:rPr dirty="0" sz="2800" spc="-8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…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primarily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driven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by </a:t>
            </a:r>
            <a:r>
              <a:rPr dirty="0" sz="2800">
                <a:latin typeface="Calibri"/>
                <a:cs typeface="Calibri"/>
              </a:rPr>
              <a:t>solar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developments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farm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forest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lands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rural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areas, </a:t>
            </a:r>
            <a:r>
              <a:rPr dirty="0" sz="2800">
                <a:latin typeface="Calibri"/>
                <a:cs typeface="Calibri"/>
              </a:rPr>
              <a:t>which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intuitive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given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10" b="1">
                <a:latin typeface="Calibri"/>
                <a:cs typeface="Calibri"/>
              </a:rPr>
              <a:t>composite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impact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solar,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loss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open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space,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and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loss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rural character.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397" y="728605"/>
            <a:ext cx="6258794" cy="35723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423" y="4626991"/>
            <a:ext cx="526859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We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study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states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Massachusetts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and </a:t>
            </a:r>
            <a:r>
              <a:rPr dirty="0" sz="2400" b="1">
                <a:latin typeface="Calibri"/>
                <a:cs typeface="Calibri"/>
              </a:rPr>
              <a:t>Rhode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Island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high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population </a:t>
            </a:r>
            <a:r>
              <a:rPr dirty="0" sz="2400">
                <a:latin typeface="Calibri"/>
                <a:cs typeface="Calibri"/>
              </a:rPr>
              <a:t>densities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ambitious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renewable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energy goals.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8414" y="332308"/>
            <a:ext cx="4632325" cy="506158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Home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price</a:t>
            </a:r>
            <a:r>
              <a:rPr dirty="0" sz="2800" spc="-4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reduction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is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around </a:t>
            </a:r>
            <a:r>
              <a:rPr dirty="0" sz="2800" spc="-25">
                <a:solidFill>
                  <a:srgbClr val="EC7C30"/>
                </a:solidFill>
                <a:latin typeface="Calibri"/>
                <a:cs typeface="Calibri"/>
              </a:rPr>
              <a:t>5–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6%</a:t>
            </a:r>
            <a:r>
              <a:rPr dirty="0" sz="2800" spc="-3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average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housing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with</a:t>
            </a:r>
            <a:r>
              <a:rPr dirty="0" sz="2800" spc="-7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visible</a:t>
            </a:r>
            <a:r>
              <a:rPr dirty="0" sz="28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wind</a:t>
            </a:r>
            <a:r>
              <a:rPr dirty="0" sz="2800" spc="-4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farm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within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2</a:t>
            </a:r>
            <a:r>
              <a:rPr dirty="0" sz="2800" spc="-5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km</a:t>
            </a:r>
            <a:r>
              <a:rPr dirty="0" sz="2800">
                <a:latin typeface="Calibri"/>
                <a:cs typeface="Calibri"/>
              </a:rPr>
              <a:t>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falling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under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2% </a:t>
            </a:r>
            <a:r>
              <a:rPr dirty="0" sz="2800">
                <a:latin typeface="Calibri"/>
                <a:cs typeface="Calibri"/>
              </a:rPr>
              <a:t>between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4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km,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to </a:t>
            </a:r>
            <a:r>
              <a:rPr dirty="0" sz="2800">
                <a:latin typeface="Calibri"/>
                <a:cs typeface="Calibri"/>
              </a:rPr>
              <a:t>near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zero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between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8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14</a:t>
            </a:r>
            <a:r>
              <a:rPr dirty="0" sz="2800" spc="7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km,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which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limit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of</a:t>
            </a:r>
            <a:r>
              <a:rPr dirty="0" sz="2800" spc="7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likely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visibility.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No</a:t>
            </a:r>
            <a:r>
              <a:rPr dirty="0" sz="2800" spc="-9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price</a:t>
            </a:r>
            <a:r>
              <a:rPr dirty="0" sz="2800" spc="-8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declines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for</a:t>
            </a:r>
            <a:r>
              <a:rPr dirty="0" sz="2800" spc="-6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houses</a:t>
            </a:r>
            <a:r>
              <a:rPr dirty="0" sz="2800" spc="-3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close</a:t>
            </a:r>
            <a:r>
              <a:rPr dirty="0" sz="2800" spc="-5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to</a:t>
            </a:r>
            <a:r>
              <a:rPr dirty="0" sz="2800" spc="-6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wind</a:t>
            </a:r>
            <a:r>
              <a:rPr dirty="0" sz="2800" spc="-5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EC7C30"/>
                </a:solidFill>
                <a:latin typeface="Calibri"/>
                <a:cs typeface="Calibri"/>
              </a:rPr>
              <a:t>farms,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but</a:t>
            </a:r>
            <a:r>
              <a:rPr dirty="0" sz="2800" spc="-6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where</a:t>
            </a:r>
            <a:r>
              <a:rPr dirty="0" sz="2800" spc="-7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wind</a:t>
            </a:r>
            <a:r>
              <a:rPr dirty="0" sz="2800" spc="-6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farms</a:t>
            </a:r>
            <a:r>
              <a:rPr dirty="0" sz="2800" spc="-7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are</a:t>
            </a:r>
            <a:r>
              <a:rPr dirty="0" sz="2800" spc="-7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EC7C30"/>
                </a:solidFill>
                <a:latin typeface="Calibri"/>
                <a:cs typeface="Calibri"/>
              </a:rPr>
              <a:t>less </a:t>
            </a:r>
            <a:r>
              <a:rPr dirty="0" sz="2800">
                <a:solidFill>
                  <a:srgbClr val="EC7C30"/>
                </a:solidFill>
                <a:latin typeface="Calibri"/>
                <a:cs typeface="Calibri"/>
              </a:rPr>
              <a:t>visible</a:t>
            </a:r>
            <a:r>
              <a:rPr dirty="0" sz="2800" spc="-6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suggests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price </a:t>
            </a:r>
            <a:r>
              <a:rPr dirty="0" sz="2800">
                <a:latin typeface="Calibri"/>
                <a:cs typeface="Calibri"/>
              </a:rPr>
              <a:t>reductions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associated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with </a:t>
            </a:r>
            <a:r>
              <a:rPr dirty="0" sz="2800">
                <a:latin typeface="Calibri"/>
                <a:cs typeface="Calibri"/>
              </a:rPr>
              <a:t>turbine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visibility.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1" y="680973"/>
            <a:ext cx="6601714" cy="41154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471" y="5046726"/>
            <a:ext cx="19761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England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Wales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qr code with a white background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4294" y="1662671"/>
            <a:ext cx="3852547" cy="38525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080" y="184874"/>
            <a:ext cx="7148576" cy="65586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36575"/>
            <a:ext cx="10158730" cy="515747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>
                <a:latin typeface="Calibri"/>
                <a:cs typeface="Calibri"/>
              </a:rPr>
              <a:t>Based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nationwide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dataset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combining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property </a:t>
            </a:r>
            <a:r>
              <a:rPr dirty="0" sz="3200">
                <a:latin typeface="Calibri"/>
                <a:cs typeface="Calibri"/>
              </a:rPr>
              <a:t>transactions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large-</a:t>
            </a:r>
            <a:r>
              <a:rPr dirty="0" sz="3200">
                <a:latin typeface="Calibri"/>
                <a:cs typeface="Calibri"/>
              </a:rPr>
              <a:t>scale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solar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photovoltaic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(LSSPV)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sites,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analyze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heterogeneous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effects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LSSPV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property </a:t>
            </a:r>
            <a:r>
              <a:rPr dirty="0" sz="3200">
                <a:latin typeface="Calibri"/>
                <a:cs typeface="Calibri"/>
              </a:rPr>
              <a:t>prices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associated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causal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pathways.</a:t>
            </a:r>
            <a:endParaRPr sz="3200">
              <a:latin typeface="Calibri"/>
              <a:cs typeface="Calibri"/>
            </a:endParaRPr>
          </a:p>
          <a:p>
            <a:pPr marL="240029" marR="250190" indent="-227965">
              <a:lnSpc>
                <a:spcPts val="346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30">
                <a:latin typeface="Calibri"/>
                <a:cs typeface="Calibri"/>
              </a:rPr>
              <a:t>Difference-</a:t>
            </a:r>
            <a:r>
              <a:rPr dirty="0" sz="3200" spc="-20">
                <a:latin typeface="Calibri"/>
                <a:cs typeface="Calibri"/>
              </a:rPr>
              <a:t>in-</a:t>
            </a:r>
            <a:r>
              <a:rPr dirty="0" sz="3200" spc="-10">
                <a:latin typeface="Calibri"/>
                <a:cs typeface="Calibri"/>
              </a:rPr>
              <a:t>differences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estimates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show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LSSPV </a:t>
            </a:r>
            <a:r>
              <a:rPr dirty="0" sz="3200" spc="-10">
                <a:latin typeface="Calibri"/>
                <a:cs typeface="Calibri"/>
              </a:rPr>
              <a:t>	</a:t>
            </a:r>
            <a:r>
              <a:rPr dirty="0" sz="3200" b="1">
                <a:latin typeface="Calibri"/>
                <a:cs typeface="Calibri"/>
              </a:rPr>
              <a:t>significantly</a:t>
            </a:r>
            <a:r>
              <a:rPr dirty="0" sz="3200" spc="-12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increases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agricultural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or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vacant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land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value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by </a:t>
            </a:r>
            <a:r>
              <a:rPr dirty="0" sz="3200" spc="-25" b="1">
                <a:latin typeface="Calibri"/>
                <a:cs typeface="Calibri"/>
              </a:rPr>
              <a:t>	</a:t>
            </a:r>
            <a:r>
              <a:rPr dirty="0" sz="3200" b="1">
                <a:latin typeface="Calibri"/>
                <a:cs typeface="Calibri"/>
              </a:rPr>
              <a:t>about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19.4%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within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2-</a:t>
            </a:r>
            <a:r>
              <a:rPr dirty="0" sz="3200" b="1">
                <a:latin typeface="Calibri"/>
                <a:cs typeface="Calibri"/>
              </a:rPr>
              <a:t>mile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radius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solar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sites</a:t>
            </a:r>
            <a:endParaRPr sz="3200">
              <a:latin typeface="Calibri"/>
              <a:cs typeface="Calibri"/>
            </a:endParaRPr>
          </a:p>
          <a:p>
            <a:pPr marL="241300" marR="86360" indent="-229235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b="1">
                <a:latin typeface="Calibri"/>
                <a:cs typeface="Calibri"/>
              </a:rPr>
              <a:t>LSSPV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simultaneously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reducing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residential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property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values </a:t>
            </a:r>
            <a:r>
              <a:rPr dirty="0" sz="3200" b="1">
                <a:latin typeface="Calibri"/>
                <a:cs typeface="Calibri"/>
              </a:rPr>
              <a:t>within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3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miles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by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about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4.8%.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estimated average negative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impact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home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values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primarily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driven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site </a:t>
            </a:r>
            <a:r>
              <a:rPr dirty="0" sz="3200" spc="-10">
                <a:latin typeface="Calibri"/>
                <a:cs typeface="Calibri"/>
              </a:rPr>
              <a:t>proximity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diminishes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both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distance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084323" y="2418714"/>
            <a:ext cx="7855584" cy="9531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44830">
              <a:lnSpc>
                <a:spcPts val="3650"/>
              </a:lnSpc>
              <a:spcBef>
                <a:spcPts val="105"/>
              </a:spcBef>
            </a:pPr>
            <a:r>
              <a:rPr dirty="0" sz="3200" b="1">
                <a:latin typeface="Arial"/>
                <a:cs typeface="Arial"/>
              </a:rPr>
              <a:t>III.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Farmland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Price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Impacts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50"/>
              </a:lnSpc>
            </a:pPr>
            <a:r>
              <a:rPr dirty="0" sz="3200" b="1">
                <a:latin typeface="Arial"/>
                <a:cs typeface="Arial"/>
              </a:rPr>
              <a:t>&amp;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EC7C30"/>
                </a:solidFill>
                <a:latin typeface="Arial"/>
                <a:cs typeface="Arial"/>
              </a:rPr>
              <a:t>Electricity</a:t>
            </a:r>
            <a:r>
              <a:rPr dirty="0" sz="3200" spc="-95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EC7C30"/>
                </a:solidFill>
                <a:latin typeface="Arial"/>
                <a:cs typeface="Arial"/>
              </a:rPr>
              <a:t>Transmission</a:t>
            </a:r>
            <a:r>
              <a:rPr dirty="0" sz="3200" spc="-10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EC7C30"/>
                </a:solidFill>
                <a:latin typeface="Arial"/>
                <a:cs typeface="Arial"/>
              </a:rPr>
              <a:t>Infrastructure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792825"/>
            <a:ext cx="65830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https://papers.ssrn.com/sol3/papers.cfm?abstract_id=4942012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615" y="1262062"/>
            <a:ext cx="6600825" cy="4114800"/>
          </a:xfrm>
          <a:prstGeom prst="rect">
            <a:avLst/>
          </a:prstGeom>
        </p:spPr>
      </p:pic>
      <p:pic>
        <p:nvPicPr>
          <p:cNvPr id="4" name="object 4" descr="A qr code with a white background  AI-generated content may be incorrect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3302" y="1484510"/>
            <a:ext cx="3689716" cy="36897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949953" y="369824"/>
            <a:ext cx="35058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Research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Question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614" y="1253185"/>
            <a:ext cx="10528935" cy="462280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41300" marR="1143635" indent="-228600">
              <a:lnSpc>
                <a:spcPct val="70100"/>
              </a:lnSpc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How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have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state-</a:t>
            </a:r>
            <a:r>
              <a:rPr dirty="0" sz="2600">
                <a:latin typeface="Arial"/>
                <a:cs typeface="Arial"/>
              </a:rPr>
              <a:t>level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renewable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energy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developments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policies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impacted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farmland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values?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2650"/>
              </a:lnSpc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600" spc="-1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novel</a:t>
            </a:r>
            <a:r>
              <a:rPr dirty="0" sz="26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identification</a:t>
            </a:r>
            <a:r>
              <a:rPr dirty="0" sz="26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strategy:</a:t>
            </a:r>
            <a:r>
              <a:rPr dirty="0" sz="26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higher</a:t>
            </a:r>
            <a:r>
              <a:rPr dirty="0" sz="26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option</a:t>
            </a:r>
            <a:r>
              <a:rPr dirty="0" sz="26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value</a:t>
            </a:r>
            <a:r>
              <a:rPr dirty="0" sz="26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dirty="0" sz="26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farmland</a:t>
            </a:r>
            <a:r>
              <a:rPr dirty="0" sz="26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C00000"/>
                </a:solidFill>
                <a:latin typeface="Arial"/>
                <a:cs typeface="Arial"/>
              </a:rPr>
              <a:t>parcels</a:t>
            </a:r>
            <a:endParaRPr sz="2600">
              <a:latin typeface="Arial"/>
              <a:cs typeface="Arial"/>
            </a:endParaRPr>
          </a:p>
          <a:p>
            <a:pPr marL="241300" marR="815340">
              <a:lnSpc>
                <a:spcPct val="70100"/>
              </a:lnSpc>
              <a:spcBef>
                <a:spcPts val="465"/>
              </a:spcBef>
            </a:pP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closer</a:t>
            </a:r>
            <a:r>
              <a:rPr dirty="0" sz="26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dirty="0" sz="26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critical</a:t>
            </a:r>
            <a:r>
              <a:rPr dirty="0" sz="26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energy</a:t>
            </a:r>
            <a:r>
              <a:rPr dirty="0" sz="26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infrastructure</a:t>
            </a:r>
            <a:r>
              <a:rPr dirty="0" sz="26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(e.g.,</a:t>
            </a:r>
            <a:r>
              <a:rPr dirty="0" sz="26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substations</a:t>
            </a:r>
            <a:r>
              <a:rPr dirty="0" sz="26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dirty="0" sz="26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C00000"/>
                </a:solidFill>
                <a:latin typeface="Arial"/>
                <a:cs typeface="Arial"/>
              </a:rPr>
              <a:t>electric </a:t>
            </a:r>
            <a:r>
              <a:rPr dirty="0" sz="2600">
                <a:solidFill>
                  <a:srgbClr val="C00000"/>
                </a:solidFill>
                <a:latin typeface="Arial"/>
                <a:cs typeface="Arial"/>
              </a:rPr>
              <a:t>transmission</a:t>
            </a:r>
            <a:r>
              <a:rPr dirty="0" sz="26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C00000"/>
                </a:solidFill>
                <a:latin typeface="Arial"/>
                <a:cs typeface="Arial"/>
              </a:rPr>
              <a:t>lines)</a:t>
            </a:r>
            <a:endParaRPr sz="2600">
              <a:latin typeface="Arial"/>
              <a:cs typeface="Arial"/>
            </a:endParaRPr>
          </a:p>
          <a:p>
            <a:pPr lvl="1" marL="697865" indent="-227965">
              <a:lnSpc>
                <a:spcPts val="1950"/>
              </a:lnSpc>
              <a:buChar char="•"/>
              <a:tabLst>
                <a:tab pos="697865" algn="l"/>
              </a:tabLst>
            </a:pPr>
            <a:r>
              <a:rPr dirty="0" sz="2200">
                <a:latin typeface="Arial"/>
                <a:cs typeface="Arial"/>
              </a:rPr>
              <a:t>This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contrast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earlier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studies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(e.g.,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Abashidze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Taylor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2022)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which</a:t>
            </a:r>
            <a:endParaRPr sz="2200">
              <a:latin typeface="Arial"/>
              <a:cs typeface="Arial"/>
            </a:endParaRPr>
          </a:p>
          <a:p>
            <a:pPr marL="698500" marR="591820">
              <a:lnSpc>
                <a:spcPct val="70000"/>
              </a:lnSpc>
              <a:spcBef>
                <a:spcPts val="395"/>
              </a:spcBef>
            </a:pPr>
            <a:r>
              <a:rPr dirty="0" sz="2200">
                <a:latin typeface="Arial"/>
                <a:cs typeface="Arial"/>
              </a:rPr>
              <a:t>compares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farmland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parcels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“near”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solar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farms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versus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those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“farther </a:t>
            </a:r>
            <a:r>
              <a:rPr dirty="0" sz="2200">
                <a:latin typeface="Arial"/>
                <a:cs typeface="Arial"/>
              </a:rPr>
              <a:t>away”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from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solar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farms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655"/>
              </a:lnSpc>
              <a:spcBef>
                <a:spcPts val="241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Application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NY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State’s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Shared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Renewable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Policy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(2015)</a:t>
            </a:r>
            <a:endParaRPr sz="2600">
              <a:latin typeface="Arial"/>
              <a:cs typeface="Arial"/>
            </a:endParaRPr>
          </a:p>
          <a:p>
            <a:pPr marL="241300" marR="557530">
              <a:lnSpc>
                <a:spcPct val="70000"/>
              </a:lnSpc>
              <a:spcBef>
                <a:spcPts val="470"/>
              </a:spcBef>
            </a:pPr>
            <a:r>
              <a:rPr dirty="0" sz="2600">
                <a:latin typeface="Arial"/>
                <a:cs typeface="Arial"/>
              </a:rPr>
              <a:t>“community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net-</a:t>
            </a:r>
            <a:r>
              <a:rPr dirty="0" sz="2600">
                <a:latin typeface="Arial"/>
                <a:cs typeface="Arial"/>
              </a:rPr>
              <a:t>metering”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community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solar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&amp;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other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large-scale-</a:t>
            </a:r>
            <a:r>
              <a:rPr dirty="0" sz="2600">
                <a:latin typeface="Arial"/>
                <a:cs typeface="Arial"/>
              </a:rPr>
              <a:t>solar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enabling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policy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incentives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large-scale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solar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20">
                <a:latin typeface="Arial"/>
                <a:cs typeface="Arial"/>
              </a:rPr>
              <a:t> 2019-2021</a:t>
            </a:r>
            <a:endParaRPr sz="2600">
              <a:latin typeface="Arial"/>
              <a:cs typeface="Arial"/>
            </a:endParaRPr>
          </a:p>
          <a:p>
            <a:pPr lvl="1" marL="698500" marR="363220" indent="-228600">
              <a:lnSpc>
                <a:spcPct val="7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dirty="0" sz="2200">
                <a:latin typeface="Arial"/>
                <a:cs typeface="Arial"/>
              </a:rPr>
              <a:t>E.g.,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creation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new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tiers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renewable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energy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credits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existing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renewable </a:t>
            </a:r>
            <a:r>
              <a:rPr dirty="0" sz="2200">
                <a:latin typeface="Arial"/>
                <a:cs typeface="Arial"/>
              </a:rPr>
              <a:t>energy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facilities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(referred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Tier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2)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2019-</a:t>
            </a:r>
            <a:r>
              <a:rPr dirty="0" sz="2200" spc="-25">
                <a:latin typeface="Arial"/>
                <a:cs typeface="Arial"/>
              </a:rPr>
              <a:t>20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6920" rIns="0" bIns="0" rtlCol="0" vert="horz">
            <a:spAutoFit/>
          </a:bodyPr>
          <a:lstStyle/>
          <a:p>
            <a:pPr marL="3686175" marR="5080" indent="-2664460">
              <a:lnSpc>
                <a:spcPts val="3460"/>
              </a:lnSpc>
              <a:spcBef>
                <a:spcPts val="535"/>
              </a:spcBef>
            </a:pPr>
            <a:r>
              <a:rPr dirty="0" sz="3200">
                <a:latin typeface="Calibri"/>
                <a:cs typeface="Calibri"/>
              </a:rPr>
              <a:t>Location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installed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community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solar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projects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(&gt;1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MW) </a:t>
            </a:r>
            <a:r>
              <a:rPr dirty="0" sz="3200">
                <a:latin typeface="Calibri"/>
                <a:cs typeface="Calibri"/>
              </a:rPr>
              <a:t>supported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NYSERDA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A group of maps with red dots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787" y="1703294"/>
            <a:ext cx="6700054" cy="4490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5855" y="420750"/>
            <a:ext cx="111036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Research</a:t>
            </a:r>
            <a:r>
              <a:rPr dirty="0" sz="4000" spc="-60"/>
              <a:t> </a:t>
            </a:r>
            <a:r>
              <a:rPr dirty="0" sz="4000"/>
              <a:t>&amp;</a:t>
            </a:r>
            <a:r>
              <a:rPr dirty="0" sz="4000" spc="-55"/>
              <a:t> </a:t>
            </a:r>
            <a:r>
              <a:rPr dirty="0" sz="4000"/>
              <a:t>Extension</a:t>
            </a:r>
            <a:r>
              <a:rPr dirty="0" sz="4000" spc="-55"/>
              <a:t> </a:t>
            </a:r>
            <a:r>
              <a:rPr dirty="0" sz="4000"/>
              <a:t>Program</a:t>
            </a:r>
            <a:r>
              <a:rPr dirty="0" sz="4000" spc="-55"/>
              <a:t> </a:t>
            </a:r>
            <a:r>
              <a:rPr dirty="0" sz="4000" spc="-10"/>
              <a:t>Themes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35914" y="1241552"/>
            <a:ext cx="11021695" cy="525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ts val="284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solidFill>
                  <a:srgbClr val="0D0D0D"/>
                </a:solidFill>
                <a:latin typeface="Arial"/>
                <a:cs typeface="Arial"/>
              </a:rPr>
              <a:t>Theme</a:t>
            </a:r>
            <a:r>
              <a:rPr dirty="0" sz="2400" spc="-6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D0D0D"/>
                </a:solidFill>
                <a:latin typeface="Arial"/>
                <a:cs typeface="Arial"/>
              </a:rPr>
              <a:t>I:</a:t>
            </a:r>
            <a:r>
              <a:rPr dirty="0" sz="2400" spc="-14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D0D0D"/>
                </a:solidFill>
                <a:latin typeface="Arial"/>
                <a:cs typeface="Arial"/>
              </a:rPr>
              <a:t>Agriculture</a:t>
            </a:r>
            <a:r>
              <a:rPr dirty="0" sz="2400" spc="-4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D0D0D"/>
                </a:solidFill>
                <a:latin typeface="Arial"/>
                <a:cs typeface="Arial"/>
              </a:rPr>
              <a:t>&amp;</a:t>
            </a:r>
            <a:r>
              <a:rPr dirty="0" sz="2400" spc="-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2400" spc="-6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D0D0D"/>
                </a:solidFill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ts val="280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Arial"/>
                <a:cs typeface="Arial"/>
              </a:rPr>
              <a:t>Theme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II: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Land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Value,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Land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Ownership,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Land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Tenure,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Land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ts val="281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Arial"/>
                <a:cs typeface="Arial"/>
              </a:rPr>
              <a:t>Theme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III: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Chinese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Agriculture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its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Global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Trade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Implications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ts val="2805"/>
              </a:lnSpc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Useful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information:</a:t>
            </a:r>
            <a:endParaRPr sz="2400">
              <a:latin typeface="Arial"/>
              <a:cs typeface="Arial"/>
            </a:endParaRPr>
          </a:p>
          <a:p>
            <a:pPr marL="469900" marR="3898900">
              <a:lnSpc>
                <a:spcPts val="2810"/>
              </a:lnSpc>
              <a:spcBef>
                <a:spcPts val="110"/>
              </a:spcBef>
            </a:pPr>
            <a:r>
              <a:rPr dirty="0" sz="2400">
                <a:latin typeface="Arial"/>
                <a:cs typeface="Arial"/>
              </a:rPr>
              <a:t>Appointment: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50%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Research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50%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Extension </a:t>
            </a:r>
            <a:r>
              <a:rPr dirty="0" sz="2400">
                <a:latin typeface="Arial"/>
                <a:cs typeface="Arial"/>
              </a:rPr>
              <a:t>Joined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Cornell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Dyson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School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CCE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July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685"/>
              </a:lnSpc>
            </a:pPr>
            <a:r>
              <a:rPr dirty="0" sz="2400" spc="-10">
                <a:latin typeface="Arial"/>
                <a:cs typeface="Arial"/>
              </a:rPr>
              <a:t>Faculty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Affiliate,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Cornell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Institute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China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Economic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Research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(CICER)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805"/>
              </a:lnSpc>
            </a:pPr>
            <a:r>
              <a:rPr dirty="0" sz="2400">
                <a:latin typeface="Arial"/>
                <a:cs typeface="Arial"/>
              </a:rPr>
              <a:t>Faculty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Fellow,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Cornell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Atkinson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Center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Sustainability</a:t>
            </a:r>
            <a:endParaRPr sz="2400">
              <a:latin typeface="Arial"/>
              <a:cs typeface="Arial"/>
            </a:endParaRPr>
          </a:p>
          <a:p>
            <a:pPr marL="469900" marR="655955">
              <a:lnSpc>
                <a:spcPts val="2300"/>
              </a:lnSpc>
              <a:spcBef>
                <a:spcPts val="520"/>
              </a:spcBef>
            </a:pPr>
            <a:r>
              <a:rPr dirty="0" sz="2400">
                <a:latin typeface="Arial"/>
                <a:cs typeface="Arial"/>
              </a:rPr>
              <a:t>Academic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Vice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President,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American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Society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Farm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Managers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Rural Appraisers</a:t>
            </a:r>
            <a:endParaRPr sz="2400">
              <a:latin typeface="Arial"/>
              <a:cs typeface="Arial"/>
            </a:endParaRPr>
          </a:p>
          <a:p>
            <a:pPr marL="469900" marR="5080">
              <a:lnSpc>
                <a:spcPct val="80000"/>
              </a:lnSpc>
              <a:spcBef>
                <a:spcPts val="530"/>
              </a:spcBef>
            </a:pPr>
            <a:r>
              <a:rPr dirty="0" sz="2400" spc="-10">
                <a:latin typeface="Arial"/>
                <a:cs typeface="Arial"/>
              </a:rPr>
              <a:t>Member,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NYSERDA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RAISE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(Regional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Agronomic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Impacts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Solar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Impacts) </a:t>
            </a:r>
            <a:r>
              <a:rPr dirty="0" sz="2400">
                <a:latin typeface="Arial"/>
                <a:cs typeface="Arial"/>
              </a:rPr>
              <a:t>Specialist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committee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845"/>
              </a:lnSpc>
              <a:spcBef>
                <a:spcPts val="2725"/>
              </a:spcBef>
            </a:pPr>
            <a:r>
              <a:rPr dirty="0" sz="2400">
                <a:latin typeface="Arial"/>
                <a:cs typeface="Arial"/>
              </a:rPr>
              <a:t>Assistant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and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Associate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Professor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Iowa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2015-2022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845"/>
              </a:lnSpc>
            </a:pPr>
            <a:r>
              <a:rPr dirty="0" sz="2400">
                <a:latin typeface="Arial"/>
                <a:cs typeface="Arial"/>
              </a:rPr>
              <a:t>Led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Iowa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value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survey;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co-</a:t>
            </a:r>
            <a:r>
              <a:rPr dirty="0" sz="2400">
                <a:latin typeface="Arial"/>
                <a:cs typeface="Arial"/>
              </a:rPr>
              <a:t>founded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ISU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China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Center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288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55"/>
              </a:spcBef>
            </a:pPr>
            <a:r>
              <a:rPr dirty="0" sz="6000" spc="-10">
                <a:latin typeface="Calibri"/>
                <a:cs typeface="Calibri"/>
              </a:rPr>
              <a:t>Research</a:t>
            </a:r>
            <a:r>
              <a:rPr dirty="0" sz="6000" spc="-295">
                <a:latin typeface="Calibri"/>
                <a:cs typeface="Calibri"/>
              </a:rPr>
              <a:t> </a:t>
            </a:r>
            <a:r>
              <a:rPr dirty="0" sz="6000" spc="-10">
                <a:latin typeface="Calibri"/>
                <a:cs typeface="Calibri"/>
              </a:rPr>
              <a:t>design:</a:t>
            </a:r>
            <a:endParaRPr sz="6000">
              <a:latin typeface="Calibri"/>
              <a:cs typeface="Calibri"/>
            </a:endParaRPr>
          </a:p>
          <a:p>
            <a:pPr algn="ctr" marL="13335" marR="5080" indent="1905">
              <a:lnSpc>
                <a:spcPts val="3240"/>
              </a:lnSpc>
              <a:spcBef>
                <a:spcPts val="1235"/>
              </a:spcBef>
            </a:pP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30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renewable</a:t>
            </a:r>
            <a:r>
              <a:rPr dirty="0" sz="30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dirty="0" sz="30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policy</a:t>
            </a:r>
            <a:r>
              <a:rPr dirty="0" sz="30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52525"/>
                </a:solidFill>
                <a:latin typeface="Calibri"/>
                <a:cs typeface="Calibri"/>
              </a:rPr>
              <a:t>brought</a:t>
            </a:r>
            <a:r>
              <a:rPr dirty="0" sz="30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clarity</a:t>
            </a:r>
            <a:r>
              <a:rPr dirty="0" sz="30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dirty="0" sz="30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30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52525"/>
                </a:solidFill>
                <a:latin typeface="Calibri"/>
                <a:cs typeface="Calibri"/>
              </a:rPr>
              <a:t>expected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probability</a:t>
            </a:r>
            <a:r>
              <a:rPr dirty="0" sz="30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30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solar</a:t>
            </a:r>
            <a:r>
              <a:rPr dirty="0" sz="30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52525"/>
                </a:solidFill>
                <a:latin typeface="Calibri"/>
                <a:cs typeface="Calibri"/>
              </a:rPr>
              <a:t>development,</a:t>
            </a:r>
            <a:r>
              <a:rPr dirty="0" sz="30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30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increased</a:t>
            </a:r>
            <a:r>
              <a:rPr dirty="0" sz="30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30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6FC0"/>
                </a:solidFill>
                <a:latin typeface="Calibri"/>
                <a:cs typeface="Calibri"/>
              </a:rPr>
              <a:t>option</a:t>
            </a:r>
            <a:r>
              <a:rPr dirty="0" sz="30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6FC0"/>
                </a:solidFill>
                <a:latin typeface="Calibri"/>
                <a:cs typeface="Calibri"/>
              </a:rPr>
              <a:t>value </a:t>
            </a:r>
            <a:r>
              <a:rPr dirty="0" sz="300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30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dirty="0" sz="3000" spc="-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6FC0"/>
                </a:solidFill>
                <a:latin typeface="Calibri"/>
                <a:cs typeface="Calibri"/>
              </a:rPr>
              <a:t>farmland</a:t>
            </a:r>
            <a:r>
              <a:rPr dirty="0" sz="30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6FC0"/>
                </a:solidFill>
                <a:latin typeface="Calibri"/>
                <a:cs typeface="Calibri"/>
              </a:rPr>
              <a:t>parcels</a:t>
            </a:r>
            <a:r>
              <a:rPr dirty="0" sz="3000" spc="-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6FC0"/>
                </a:solidFill>
                <a:latin typeface="Calibri"/>
                <a:cs typeface="Calibri"/>
              </a:rPr>
              <a:t>close</a:t>
            </a:r>
            <a:r>
              <a:rPr dirty="0" sz="30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3000" spc="-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6FC0"/>
                </a:solidFill>
                <a:latin typeface="Calibri"/>
                <a:cs typeface="Calibri"/>
              </a:rPr>
              <a:t>energy</a:t>
            </a:r>
            <a:r>
              <a:rPr dirty="0" sz="3000" spc="-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6FC0"/>
                </a:solidFill>
                <a:latin typeface="Calibri"/>
                <a:cs typeface="Calibri"/>
              </a:rPr>
              <a:t>infrastructure.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3502660" marR="5080" indent="-3490595">
              <a:lnSpc>
                <a:spcPts val="3240"/>
              </a:lnSpc>
              <a:spcBef>
                <a:spcPts val="505"/>
              </a:spcBef>
            </a:pPr>
            <a:r>
              <a:rPr dirty="0" sz="3000" b="0">
                <a:solidFill>
                  <a:srgbClr val="252525"/>
                </a:solidFill>
                <a:latin typeface="Calibri"/>
                <a:cs typeface="Calibri"/>
              </a:rPr>
              <a:t>NOT</a:t>
            </a:r>
            <a:r>
              <a:rPr dirty="0" sz="3000" spc="-80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alibri"/>
                <a:cs typeface="Calibri"/>
              </a:rPr>
              <a:t>focus</a:t>
            </a:r>
            <a:r>
              <a:rPr dirty="0" sz="3000" spc="-75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dirty="0" sz="3000" spc="-75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3000" spc="-75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alibri"/>
                <a:cs typeface="Calibri"/>
              </a:rPr>
              <a:t>localized</a:t>
            </a:r>
            <a:r>
              <a:rPr dirty="0" sz="3000" spc="-85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alibri"/>
                <a:cs typeface="Calibri"/>
              </a:rPr>
              <a:t>effects</a:t>
            </a:r>
            <a:r>
              <a:rPr dirty="0" sz="3000" spc="-95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3000" spc="-75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alibri"/>
                <a:cs typeface="Calibri"/>
              </a:rPr>
              <a:t>solar</a:t>
            </a:r>
            <a:r>
              <a:rPr dirty="0" sz="3000" spc="-75" b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alibri"/>
                <a:cs typeface="Calibri"/>
              </a:rPr>
              <a:t>developments themselves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3377" y="-97079"/>
            <a:ext cx="3740785" cy="139255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1367790">
              <a:lnSpc>
                <a:spcPts val="3460"/>
              </a:lnSpc>
              <a:spcBef>
                <a:spcPts val="535"/>
              </a:spcBef>
            </a:pPr>
            <a:r>
              <a:rPr dirty="0" sz="3200">
                <a:latin typeface="Calibri"/>
                <a:cs typeface="Calibri"/>
              </a:rPr>
              <a:t>Data: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spatial </a:t>
            </a:r>
            <a:r>
              <a:rPr dirty="0" sz="3200">
                <a:latin typeface="Calibri"/>
                <a:cs typeface="Calibri"/>
              </a:rPr>
              <a:t>distribution</a:t>
            </a:r>
            <a:r>
              <a:rPr dirty="0" sz="3200" spc="-1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00"/>
              </a:lnSpc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electricity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grid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377" y="1220215"/>
            <a:ext cx="3647440" cy="953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11,374</a:t>
            </a:r>
            <a:r>
              <a:rPr dirty="0" sz="3200" spc="-1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farmland</a:t>
            </a:r>
            <a:r>
              <a:rPr dirty="0" sz="3200" spc="-1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C00000"/>
                </a:solidFill>
                <a:latin typeface="Calibri"/>
                <a:cs typeface="Calibri"/>
              </a:rPr>
              <a:t>sales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</a:pPr>
            <a:r>
              <a:rPr dirty="0" sz="3200" spc="-10">
                <a:solidFill>
                  <a:srgbClr val="C00000"/>
                </a:solidFill>
                <a:latin typeface="Calibri"/>
                <a:cs typeface="Calibri"/>
              </a:rPr>
              <a:t>2007-</a:t>
            </a:r>
            <a:r>
              <a:rPr dirty="0" sz="3200" spc="-20">
                <a:solidFill>
                  <a:srgbClr val="C00000"/>
                </a:solidFill>
                <a:latin typeface="Calibri"/>
                <a:cs typeface="Calibri"/>
              </a:rPr>
              <a:t>2022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377" y="3356813"/>
            <a:ext cx="3703954" cy="2775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Solar </a:t>
            </a:r>
            <a:r>
              <a:rPr dirty="0" sz="2200" spc="-10">
                <a:latin typeface="Calibri"/>
                <a:cs typeface="Calibri"/>
              </a:rPr>
              <a:t>developers: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dirty="0" sz="2200">
                <a:latin typeface="Calibri"/>
                <a:cs typeface="Calibri"/>
              </a:rPr>
              <a:t>within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dirty="0" sz="22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C00000"/>
                </a:solidFill>
                <a:latin typeface="Calibri"/>
                <a:cs typeface="Calibri"/>
              </a:rPr>
              <a:t>miles</a:t>
            </a:r>
            <a:r>
              <a:rPr dirty="0" sz="22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Calibri"/>
                <a:cs typeface="Calibri"/>
              </a:rPr>
              <a:t>substation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dirty="0" sz="2200" spc="-25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dirty="0" sz="2200">
                <a:latin typeface="Calibri"/>
                <a:cs typeface="Calibri"/>
              </a:rPr>
              <a:t>within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dirty="0" sz="22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C00000"/>
                </a:solidFill>
                <a:latin typeface="Calibri"/>
                <a:cs typeface="Calibri"/>
              </a:rPr>
              <a:t>mile</a:t>
            </a:r>
            <a:r>
              <a:rPr dirty="0" sz="22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69kV+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dirty="0" sz="2200" spc="-10" b="1">
                <a:solidFill>
                  <a:srgbClr val="C00000"/>
                </a:solidFill>
                <a:latin typeface="Calibri"/>
                <a:cs typeface="Calibri"/>
              </a:rPr>
              <a:t>transmission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dirty="0" sz="2200" spc="-20" b="1">
                <a:solidFill>
                  <a:srgbClr val="C00000"/>
                </a:solidFill>
                <a:latin typeface="Calibri"/>
                <a:cs typeface="Calibri"/>
              </a:rPr>
              <a:t>line</a:t>
            </a:r>
            <a:endParaRPr sz="2200">
              <a:latin typeface="Calibri"/>
              <a:cs typeface="Calibri"/>
            </a:endParaRPr>
          </a:p>
          <a:p>
            <a:pPr marL="329565" marR="115570" indent="-317500">
              <a:lnSpc>
                <a:spcPts val="2360"/>
              </a:lnSpc>
              <a:spcBef>
                <a:spcPts val="2440"/>
              </a:spcBef>
            </a:pPr>
            <a:r>
              <a:rPr dirty="0" sz="2200" spc="-220">
                <a:solidFill>
                  <a:srgbClr val="006FC0"/>
                </a:solidFill>
                <a:latin typeface="Wingdings"/>
                <a:cs typeface="Wingdings"/>
              </a:rPr>
              <a:t></a:t>
            </a:r>
            <a:r>
              <a:rPr dirty="0" sz="2200" spc="-5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treated</a:t>
            </a:r>
            <a:r>
              <a:rPr dirty="0" sz="2200" spc="-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6FC0"/>
                </a:solidFill>
                <a:latin typeface="Calibri"/>
                <a:cs typeface="Calibri"/>
              </a:rPr>
              <a:t>group:</a:t>
            </a:r>
            <a:r>
              <a:rPr dirty="0" sz="22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6FC0"/>
                </a:solidFill>
                <a:latin typeface="Calibri"/>
                <a:cs typeface="Calibri"/>
              </a:rPr>
              <a:t>red</a:t>
            </a:r>
            <a:r>
              <a:rPr dirty="0" sz="22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parcels </a:t>
            </a:r>
            <a:r>
              <a:rPr dirty="0" sz="2200" b="1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200" spc="-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6FC0"/>
                </a:solidFill>
                <a:latin typeface="Calibri"/>
                <a:cs typeface="Calibri"/>
              </a:rPr>
              <a:t>group:</a:t>
            </a:r>
            <a:r>
              <a:rPr dirty="0" sz="2200" spc="-1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6FC0"/>
                </a:solidFill>
                <a:latin typeface="Calibri"/>
                <a:cs typeface="Calibri"/>
              </a:rPr>
              <a:t>green</a:t>
            </a:r>
            <a:r>
              <a:rPr dirty="0" sz="2200" spc="-9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parcels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 descr="A map of the state of new york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6916" y="484268"/>
            <a:ext cx="7392503" cy="60353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9209" y="212191"/>
            <a:ext cx="2588895" cy="1650364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Clr>
                <a:srgbClr val="FF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2000" spc="80">
                <a:solidFill>
                  <a:srgbClr val="FF0000"/>
                </a:solidFill>
                <a:latin typeface="Calibri"/>
                <a:cs typeface="Calibri"/>
              </a:rPr>
              <a:t>Old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80">
                <a:solidFill>
                  <a:srgbClr val="FF0000"/>
                </a:solidFill>
                <a:latin typeface="Calibri"/>
                <a:cs typeface="Calibri"/>
              </a:rPr>
              <a:t>Compare</a:t>
            </a:r>
            <a:r>
              <a:rPr dirty="0" sz="20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70">
                <a:solidFill>
                  <a:srgbClr val="FF0000"/>
                </a:solidFill>
                <a:latin typeface="Calibri"/>
                <a:cs typeface="Calibri"/>
              </a:rPr>
              <a:t>land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100">
                <a:solidFill>
                  <a:srgbClr val="FF0000"/>
                </a:solidFill>
                <a:latin typeface="Calibri"/>
                <a:cs typeface="Calibri"/>
              </a:rPr>
              <a:t>sales </a:t>
            </a:r>
            <a:r>
              <a:rPr dirty="0" sz="2000" spc="80">
                <a:solidFill>
                  <a:srgbClr val="FF0000"/>
                </a:solidFill>
                <a:latin typeface="Calibri"/>
                <a:cs typeface="Calibri"/>
              </a:rPr>
              <a:t>closer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55">
                <a:solidFill>
                  <a:srgbClr val="FF0000"/>
                </a:solidFill>
                <a:latin typeface="Calibri"/>
                <a:cs typeface="Calibri"/>
              </a:rPr>
              <a:t>solar 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developments</a:t>
            </a:r>
            <a:r>
              <a:rPr dirty="0" sz="2000" spc="2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50">
                <a:solidFill>
                  <a:srgbClr val="FF0000"/>
                </a:solidFill>
                <a:latin typeface="Calibri"/>
                <a:cs typeface="Calibri"/>
              </a:rPr>
              <a:t>versus </a:t>
            </a:r>
            <a:r>
              <a:rPr dirty="0" sz="2000" spc="60">
                <a:solidFill>
                  <a:srgbClr val="FF0000"/>
                </a:solidFill>
                <a:latin typeface="Calibri"/>
                <a:cs typeface="Calibri"/>
              </a:rPr>
              <a:t>those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farther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away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9209" y="3539109"/>
            <a:ext cx="2719705" cy="223202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34035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New</a:t>
            </a:r>
            <a:r>
              <a:rPr dirty="0" sz="20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method</a:t>
            </a:r>
            <a:r>
              <a:rPr dirty="0" sz="20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(this paper)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25"/>
              </a:spcBef>
              <a:buClr>
                <a:srgbClr val="006FC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 spc="80">
                <a:solidFill>
                  <a:srgbClr val="006FC0"/>
                </a:solidFill>
                <a:latin typeface="Calibri"/>
                <a:cs typeface="Calibri"/>
              </a:rPr>
              <a:t>Compare</a:t>
            </a:r>
            <a:r>
              <a:rPr dirty="0" sz="2000" spc="-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70">
                <a:solidFill>
                  <a:srgbClr val="006FC0"/>
                </a:solidFill>
                <a:latin typeface="Calibri"/>
                <a:cs typeface="Calibri"/>
              </a:rPr>
              <a:t>land</a:t>
            </a:r>
            <a:r>
              <a:rPr dirty="0" sz="20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100">
                <a:solidFill>
                  <a:srgbClr val="006FC0"/>
                </a:solidFill>
                <a:latin typeface="Calibri"/>
                <a:cs typeface="Calibri"/>
              </a:rPr>
              <a:t>sales </a:t>
            </a:r>
            <a:r>
              <a:rPr dirty="0" sz="2000" spc="105">
                <a:solidFill>
                  <a:srgbClr val="006FC0"/>
                </a:solidFill>
                <a:latin typeface="Calibri"/>
                <a:cs typeface="Calibri"/>
              </a:rPr>
              <a:t>close</a:t>
            </a:r>
            <a:r>
              <a:rPr dirty="0" sz="20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transmission </a:t>
            </a:r>
            <a:r>
              <a:rPr dirty="0" sz="2000" spc="65">
                <a:solidFill>
                  <a:srgbClr val="006FC0"/>
                </a:solidFill>
                <a:latin typeface="Calibri"/>
                <a:cs typeface="Calibri"/>
              </a:rPr>
              <a:t>lines</a:t>
            </a:r>
            <a:r>
              <a:rPr dirty="0" sz="20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versus</a:t>
            </a: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70">
                <a:solidFill>
                  <a:srgbClr val="006FC0"/>
                </a:solidFill>
                <a:latin typeface="Calibri"/>
                <a:cs typeface="Calibri"/>
              </a:rPr>
              <a:t>land</a:t>
            </a: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100">
                <a:solidFill>
                  <a:srgbClr val="006FC0"/>
                </a:solidFill>
                <a:latin typeface="Calibri"/>
                <a:cs typeface="Calibri"/>
              </a:rPr>
              <a:t>sales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farther</a:t>
            </a:r>
            <a:r>
              <a:rPr dirty="0" sz="20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away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53995" y="922019"/>
            <a:ext cx="6466840" cy="4673600"/>
            <a:chOff x="2253995" y="922019"/>
            <a:chExt cx="6466840" cy="4673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9411" y="2431404"/>
              <a:ext cx="155936" cy="194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1103" y="2575684"/>
              <a:ext cx="137626" cy="192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1147" y="3473928"/>
              <a:ext cx="178820" cy="1532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74363" y="2078989"/>
              <a:ext cx="847090" cy="855344"/>
            </a:xfrm>
            <a:custGeom>
              <a:avLst/>
              <a:gdLst/>
              <a:ahLst/>
              <a:cxnLst/>
              <a:rect l="l" t="t" r="r" b="b"/>
              <a:pathLst>
                <a:path w="847089" h="855344">
                  <a:moveTo>
                    <a:pt x="0" y="427482"/>
                  </a:moveTo>
                  <a:lnTo>
                    <a:pt x="2485" y="380902"/>
                  </a:lnTo>
                  <a:lnTo>
                    <a:pt x="9767" y="335776"/>
                  </a:lnTo>
                  <a:lnTo>
                    <a:pt x="21590" y="292364"/>
                  </a:lnTo>
                  <a:lnTo>
                    <a:pt x="37692" y="250926"/>
                  </a:lnTo>
                  <a:lnTo>
                    <a:pt x="57817" y="211723"/>
                  </a:lnTo>
                  <a:lnTo>
                    <a:pt x="81706" y="175016"/>
                  </a:lnTo>
                  <a:lnTo>
                    <a:pt x="109100" y="141065"/>
                  </a:lnTo>
                  <a:lnTo>
                    <a:pt x="139741" y="110133"/>
                  </a:lnTo>
                  <a:lnTo>
                    <a:pt x="173370" y="82478"/>
                  </a:lnTo>
                  <a:lnTo>
                    <a:pt x="209728" y="58363"/>
                  </a:lnTo>
                  <a:lnTo>
                    <a:pt x="248558" y="38048"/>
                  </a:lnTo>
                  <a:lnTo>
                    <a:pt x="289600" y="21793"/>
                  </a:lnTo>
                  <a:lnTo>
                    <a:pt x="332597" y="9859"/>
                  </a:lnTo>
                  <a:lnTo>
                    <a:pt x="377288" y="2508"/>
                  </a:lnTo>
                  <a:lnTo>
                    <a:pt x="423418" y="0"/>
                  </a:lnTo>
                  <a:lnTo>
                    <a:pt x="469547" y="2508"/>
                  </a:lnTo>
                  <a:lnTo>
                    <a:pt x="514238" y="9859"/>
                  </a:lnTo>
                  <a:lnTo>
                    <a:pt x="557235" y="21793"/>
                  </a:lnTo>
                  <a:lnTo>
                    <a:pt x="598277" y="38048"/>
                  </a:lnTo>
                  <a:lnTo>
                    <a:pt x="637107" y="58363"/>
                  </a:lnTo>
                  <a:lnTo>
                    <a:pt x="673465" y="82478"/>
                  </a:lnTo>
                  <a:lnTo>
                    <a:pt x="707094" y="110133"/>
                  </a:lnTo>
                  <a:lnTo>
                    <a:pt x="737735" y="141065"/>
                  </a:lnTo>
                  <a:lnTo>
                    <a:pt x="765129" y="175016"/>
                  </a:lnTo>
                  <a:lnTo>
                    <a:pt x="789018" y="211723"/>
                  </a:lnTo>
                  <a:lnTo>
                    <a:pt x="809143" y="250926"/>
                  </a:lnTo>
                  <a:lnTo>
                    <a:pt x="825246" y="292364"/>
                  </a:lnTo>
                  <a:lnTo>
                    <a:pt x="837068" y="335776"/>
                  </a:lnTo>
                  <a:lnTo>
                    <a:pt x="844350" y="380902"/>
                  </a:lnTo>
                  <a:lnTo>
                    <a:pt x="846836" y="427482"/>
                  </a:lnTo>
                  <a:lnTo>
                    <a:pt x="844350" y="474061"/>
                  </a:lnTo>
                  <a:lnTo>
                    <a:pt x="837068" y="519187"/>
                  </a:lnTo>
                  <a:lnTo>
                    <a:pt x="825245" y="562599"/>
                  </a:lnTo>
                  <a:lnTo>
                    <a:pt x="809143" y="604037"/>
                  </a:lnTo>
                  <a:lnTo>
                    <a:pt x="789018" y="643240"/>
                  </a:lnTo>
                  <a:lnTo>
                    <a:pt x="765129" y="679947"/>
                  </a:lnTo>
                  <a:lnTo>
                    <a:pt x="737735" y="713898"/>
                  </a:lnTo>
                  <a:lnTo>
                    <a:pt x="707094" y="744830"/>
                  </a:lnTo>
                  <a:lnTo>
                    <a:pt x="673465" y="772485"/>
                  </a:lnTo>
                  <a:lnTo>
                    <a:pt x="637107" y="796600"/>
                  </a:lnTo>
                  <a:lnTo>
                    <a:pt x="598277" y="816915"/>
                  </a:lnTo>
                  <a:lnTo>
                    <a:pt x="557235" y="833170"/>
                  </a:lnTo>
                  <a:lnTo>
                    <a:pt x="514238" y="845104"/>
                  </a:lnTo>
                  <a:lnTo>
                    <a:pt x="469547" y="852455"/>
                  </a:lnTo>
                  <a:lnTo>
                    <a:pt x="423418" y="854963"/>
                  </a:lnTo>
                  <a:lnTo>
                    <a:pt x="377288" y="852455"/>
                  </a:lnTo>
                  <a:lnTo>
                    <a:pt x="332597" y="845104"/>
                  </a:lnTo>
                  <a:lnTo>
                    <a:pt x="289600" y="833170"/>
                  </a:lnTo>
                  <a:lnTo>
                    <a:pt x="248558" y="816915"/>
                  </a:lnTo>
                  <a:lnTo>
                    <a:pt x="209728" y="796600"/>
                  </a:lnTo>
                  <a:lnTo>
                    <a:pt x="173370" y="772485"/>
                  </a:lnTo>
                  <a:lnTo>
                    <a:pt x="139741" y="744830"/>
                  </a:lnTo>
                  <a:lnTo>
                    <a:pt x="109100" y="713898"/>
                  </a:lnTo>
                  <a:lnTo>
                    <a:pt x="81706" y="679947"/>
                  </a:lnTo>
                  <a:lnTo>
                    <a:pt x="57817" y="643240"/>
                  </a:lnTo>
                  <a:lnTo>
                    <a:pt x="37692" y="604037"/>
                  </a:lnTo>
                  <a:lnTo>
                    <a:pt x="21589" y="562599"/>
                  </a:lnTo>
                  <a:lnTo>
                    <a:pt x="9767" y="519187"/>
                  </a:lnTo>
                  <a:lnTo>
                    <a:pt x="2485" y="474061"/>
                  </a:lnTo>
                  <a:lnTo>
                    <a:pt x="0" y="42748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23589" y="1690750"/>
              <a:ext cx="1548765" cy="1664335"/>
            </a:xfrm>
            <a:custGeom>
              <a:avLst/>
              <a:gdLst/>
              <a:ahLst/>
              <a:cxnLst/>
              <a:rect l="l" t="t" r="r" b="b"/>
              <a:pathLst>
                <a:path w="1548764" h="1664335">
                  <a:moveTo>
                    <a:pt x="0" y="832103"/>
                  </a:moveTo>
                  <a:lnTo>
                    <a:pt x="1412" y="781408"/>
                  </a:lnTo>
                  <a:lnTo>
                    <a:pt x="5597" y="731517"/>
                  </a:lnTo>
                  <a:lnTo>
                    <a:pt x="12472" y="682517"/>
                  </a:lnTo>
                  <a:lnTo>
                    <a:pt x="21956" y="634495"/>
                  </a:lnTo>
                  <a:lnTo>
                    <a:pt x="33970" y="587538"/>
                  </a:lnTo>
                  <a:lnTo>
                    <a:pt x="48431" y="541733"/>
                  </a:lnTo>
                  <a:lnTo>
                    <a:pt x="65259" y="497167"/>
                  </a:lnTo>
                  <a:lnTo>
                    <a:pt x="84373" y="453927"/>
                  </a:lnTo>
                  <a:lnTo>
                    <a:pt x="105692" y="412100"/>
                  </a:lnTo>
                  <a:lnTo>
                    <a:pt x="129135" y="371773"/>
                  </a:lnTo>
                  <a:lnTo>
                    <a:pt x="154620" y="333033"/>
                  </a:lnTo>
                  <a:lnTo>
                    <a:pt x="182068" y="295967"/>
                  </a:lnTo>
                  <a:lnTo>
                    <a:pt x="211397" y="260662"/>
                  </a:lnTo>
                  <a:lnTo>
                    <a:pt x="242527" y="227204"/>
                  </a:lnTo>
                  <a:lnTo>
                    <a:pt x="275375" y="195682"/>
                  </a:lnTo>
                  <a:lnTo>
                    <a:pt x="309862" y="166181"/>
                  </a:lnTo>
                  <a:lnTo>
                    <a:pt x="345906" y="138790"/>
                  </a:lnTo>
                  <a:lnTo>
                    <a:pt x="383427" y="113594"/>
                  </a:lnTo>
                  <a:lnTo>
                    <a:pt x="422343" y="90681"/>
                  </a:lnTo>
                  <a:lnTo>
                    <a:pt x="462573" y="70138"/>
                  </a:lnTo>
                  <a:lnTo>
                    <a:pt x="504037" y="52052"/>
                  </a:lnTo>
                  <a:lnTo>
                    <a:pt x="546653" y="36509"/>
                  </a:lnTo>
                  <a:lnTo>
                    <a:pt x="590342" y="23598"/>
                  </a:lnTo>
                  <a:lnTo>
                    <a:pt x="635020" y="13404"/>
                  </a:lnTo>
                  <a:lnTo>
                    <a:pt x="680609" y="6015"/>
                  </a:lnTo>
                  <a:lnTo>
                    <a:pt x="727026" y="1518"/>
                  </a:lnTo>
                  <a:lnTo>
                    <a:pt x="774192" y="0"/>
                  </a:lnTo>
                  <a:lnTo>
                    <a:pt x="821343" y="1518"/>
                  </a:lnTo>
                  <a:lnTo>
                    <a:pt x="867748" y="6015"/>
                  </a:lnTo>
                  <a:lnTo>
                    <a:pt x="913325" y="13404"/>
                  </a:lnTo>
                  <a:lnTo>
                    <a:pt x="957993" y="23598"/>
                  </a:lnTo>
                  <a:lnTo>
                    <a:pt x="1001671" y="36509"/>
                  </a:lnTo>
                  <a:lnTo>
                    <a:pt x="1044279" y="52052"/>
                  </a:lnTo>
                  <a:lnTo>
                    <a:pt x="1085735" y="70138"/>
                  </a:lnTo>
                  <a:lnTo>
                    <a:pt x="1125958" y="90681"/>
                  </a:lnTo>
                  <a:lnTo>
                    <a:pt x="1164867" y="113594"/>
                  </a:lnTo>
                  <a:lnTo>
                    <a:pt x="1202382" y="138790"/>
                  </a:lnTo>
                  <a:lnTo>
                    <a:pt x="1238420" y="166181"/>
                  </a:lnTo>
                  <a:lnTo>
                    <a:pt x="1272903" y="195682"/>
                  </a:lnTo>
                  <a:lnTo>
                    <a:pt x="1305747" y="227204"/>
                  </a:lnTo>
                  <a:lnTo>
                    <a:pt x="1336873" y="260662"/>
                  </a:lnTo>
                  <a:lnTo>
                    <a:pt x="1366199" y="295967"/>
                  </a:lnTo>
                  <a:lnTo>
                    <a:pt x="1393644" y="333033"/>
                  </a:lnTo>
                  <a:lnTo>
                    <a:pt x="1419128" y="371773"/>
                  </a:lnTo>
                  <a:lnTo>
                    <a:pt x="1442569" y="412100"/>
                  </a:lnTo>
                  <a:lnTo>
                    <a:pt x="1463886" y="453927"/>
                  </a:lnTo>
                  <a:lnTo>
                    <a:pt x="1482999" y="497167"/>
                  </a:lnTo>
                  <a:lnTo>
                    <a:pt x="1499826" y="541733"/>
                  </a:lnTo>
                  <a:lnTo>
                    <a:pt x="1514287" y="587538"/>
                  </a:lnTo>
                  <a:lnTo>
                    <a:pt x="1526300" y="634495"/>
                  </a:lnTo>
                  <a:lnTo>
                    <a:pt x="1535785" y="682517"/>
                  </a:lnTo>
                  <a:lnTo>
                    <a:pt x="1542659" y="731517"/>
                  </a:lnTo>
                  <a:lnTo>
                    <a:pt x="1546844" y="781408"/>
                  </a:lnTo>
                  <a:lnTo>
                    <a:pt x="1548257" y="832103"/>
                  </a:lnTo>
                  <a:lnTo>
                    <a:pt x="1546844" y="882786"/>
                  </a:lnTo>
                  <a:lnTo>
                    <a:pt x="1542659" y="932665"/>
                  </a:lnTo>
                  <a:lnTo>
                    <a:pt x="1535785" y="981656"/>
                  </a:lnTo>
                  <a:lnTo>
                    <a:pt x="1526300" y="1029671"/>
                  </a:lnTo>
                  <a:lnTo>
                    <a:pt x="1514287" y="1076622"/>
                  </a:lnTo>
                  <a:lnTo>
                    <a:pt x="1499826" y="1122422"/>
                  </a:lnTo>
                  <a:lnTo>
                    <a:pt x="1482999" y="1166985"/>
                  </a:lnTo>
                  <a:lnTo>
                    <a:pt x="1463886" y="1210224"/>
                  </a:lnTo>
                  <a:lnTo>
                    <a:pt x="1442569" y="1252050"/>
                  </a:lnTo>
                  <a:lnTo>
                    <a:pt x="1419128" y="1292378"/>
                  </a:lnTo>
                  <a:lnTo>
                    <a:pt x="1393644" y="1331119"/>
                  </a:lnTo>
                  <a:lnTo>
                    <a:pt x="1366199" y="1368188"/>
                  </a:lnTo>
                  <a:lnTo>
                    <a:pt x="1336873" y="1403496"/>
                  </a:lnTo>
                  <a:lnTo>
                    <a:pt x="1305747" y="1436957"/>
                  </a:lnTo>
                  <a:lnTo>
                    <a:pt x="1272903" y="1468483"/>
                  </a:lnTo>
                  <a:lnTo>
                    <a:pt x="1238420" y="1497988"/>
                  </a:lnTo>
                  <a:lnTo>
                    <a:pt x="1202382" y="1525384"/>
                  </a:lnTo>
                  <a:lnTo>
                    <a:pt x="1164867" y="1550585"/>
                  </a:lnTo>
                  <a:lnTo>
                    <a:pt x="1125958" y="1573502"/>
                  </a:lnTo>
                  <a:lnTo>
                    <a:pt x="1085735" y="1594050"/>
                  </a:lnTo>
                  <a:lnTo>
                    <a:pt x="1044279" y="1612141"/>
                  </a:lnTo>
                  <a:lnTo>
                    <a:pt x="1001671" y="1627687"/>
                  </a:lnTo>
                  <a:lnTo>
                    <a:pt x="957993" y="1640602"/>
                  </a:lnTo>
                  <a:lnTo>
                    <a:pt x="913325" y="1650799"/>
                  </a:lnTo>
                  <a:lnTo>
                    <a:pt x="867748" y="1658190"/>
                  </a:lnTo>
                  <a:lnTo>
                    <a:pt x="821343" y="1662689"/>
                  </a:lnTo>
                  <a:lnTo>
                    <a:pt x="774192" y="1664208"/>
                  </a:lnTo>
                  <a:lnTo>
                    <a:pt x="727026" y="1662689"/>
                  </a:lnTo>
                  <a:lnTo>
                    <a:pt x="680609" y="1658190"/>
                  </a:lnTo>
                  <a:lnTo>
                    <a:pt x="635020" y="1650799"/>
                  </a:lnTo>
                  <a:lnTo>
                    <a:pt x="590342" y="1640602"/>
                  </a:lnTo>
                  <a:lnTo>
                    <a:pt x="546653" y="1627687"/>
                  </a:lnTo>
                  <a:lnTo>
                    <a:pt x="504037" y="1612141"/>
                  </a:lnTo>
                  <a:lnTo>
                    <a:pt x="462573" y="1594050"/>
                  </a:lnTo>
                  <a:lnTo>
                    <a:pt x="422343" y="1573502"/>
                  </a:lnTo>
                  <a:lnTo>
                    <a:pt x="383427" y="1550585"/>
                  </a:lnTo>
                  <a:lnTo>
                    <a:pt x="345906" y="1525384"/>
                  </a:lnTo>
                  <a:lnTo>
                    <a:pt x="309862" y="1497988"/>
                  </a:lnTo>
                  <a:lnTo>
                    <a:pt x="275375" y="1468483"/>
                  </a:lnTo>
                  <a:lnTo>
                    <a:pt x="242527" y="1436957"/>
                  </a:lnTo>
                  <a:lnTo>
                    <a:pt x="211397" y="1403496"/>
                  </a:lnTo>
                  <a:lnTo>
                    <a:pt x="182068" y="1368188"/>
                  </a:lnTo>
                  <a:lnTo>
                    <a:pt x="154620" y="1331119"/>
                  </a:lnTo>
                  <a:lnTo>
                    <a:pt x="129135" y="1292378"/>
                  </a:lnTo>
                  <a:lnTo>
                    <a:pt x="105692" y="1252050"/>
                  </a:lnTo>
                  <a:lnTo>
                    <a:pt x="84373" y="1210224"/>
                  </a:lnTo>
                  <a:lnTo>
                    <a:pt x="65259" y="1166985"/>
                  </a:lnTo>
                  <a:lnTo>
                    <a:pt x="48431" y="1122422"/>
                  </a:lnTo>
                  <a:lnTo>
                    <a:pt x="33970" y="1076622"/>
                  </a:lnTo>
                  <a:lnTo>
                    <a:pt x="21956" y="1029671"/>
                  </a:lnTo>
                  <a:lnTo>
                    <a:pt x="12472" y="981656"/>
                  </a:lnTo>
                  <a:lnTo>
                    <a:pt x="5597" y="932665"/>
                  </a:lnTo>
                  <a:lnTo>
                    <a:pt x="1412" y="882786"/>
                  </a:lnTo>
                  <a:lnTo>
                    <a:pt x="0" y="832103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6121" y="1586846"/>
              <a:ext cx="270324" cy="2027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5000" y="4666828"/>
              <a:ext cx="153293" cy="2210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2526" y="4796834"/>
              <a:ext cx="28238" cy="282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3995" y="1874519"/>
              <a:ext cx="6369558" cy="2990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7091" y="922019"/>
              <a:ext cx="1623821" cy="14074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3811" y="4002024"/>
              <a:ext cx="1309878" cy="159334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45689" y="1591690"/>
              <a:ext cx="6365875" cy="3553460"/>
            </a:xfrm>
            <a:custGeom>
              <a:avLst/>
              <a:gdLst/>
              <a:ahLst/>
              <a:cxnLst/>
              <a:rect l="l" t="t" r="r" b="b"/>
              <a:pathLst>
                <a:path w="6365875" h="3553460">
                  <a:moveTo>
                    <a:pt x="0" y="2760218"/>
                  </a:moveTo>
                  <a:lnTo>
                    <a:pt x="6104001" y="0"/>
                  </a:lnTo>
                </a:path>
                <a:path w="6365875" h="3553460">
                  <a:moveTo>
                    <a:pt x="261366" y="3553460"/>
                  </a:moveTo>
                  <a:lnTo>
                    <a:pt x="6365494" y="793242"/>
                  </a:lnTo>
                </a:path>
              </a:pathLst>
            </a:custGeom>
            <a:ln w="19050">
              <a:solidFill>
                <a:srgbClr val="155F82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1383" y="1926336"/>
              <a:ext cx="5817870" cy="31371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81862" y="349707"/>
            <a:ext cx="10231755" cy="12642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3304"/>
              </a:lnSpc>
              <a:spcBef>
                <a:spcPts val="105"/>
              </a:spcBef>
            </a:pPr>
            <a:r>
              <a:rPr dirty="0" sz="2900">
                <a:latin typeface="Calibri"/>
                <a:cs typeface="Calibri"/>
              </a:rPr>
              <a:t>Main</a:t>
            </a:r>
            <a:r>
              <a:rPr dirty="0" sz="2900" spc="-50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Results</a:t>
            </a:r>
            <a:endParaRPr sz="2900">
              <a:latin typeface="Calibri"/>
              <a:cs typeface="Calibri"/>
            </a:endParaRPr>
          </a:p>
          <a:p>
            <a:pPr algn="ctr" marL="12700" marR="5080">
              <a:lnSpc>
                <a:spcPts val="3130"/>
              </a:lnSpc>
              <a:spcBef>
                <a:spcPts val="225"/>
              </a:spcBef>
            </a:pP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Farmland</a:t>
            </a:r>
            <a:r>
              <a:rPr dirty="0" sz="29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parcels</a:t>
            </a:r>
            <a:r>
              <a:rPr dirty="0" sz="29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within</a:t>
            </a:r>
            <a:r>
              <a:rPr dirty="0" sz="29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dirty="0" sz="29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miles</a:t>
            </a:r>
            <a:r>
              <a:rPr dirty="0" sz="2900" spc="-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9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006FC0"/>
                </a:solidFill>
                <a:latin typeface="Calibri"/>
                <a:cs typeface="Calibri"/>
              </a:rPr>
              <a:t>substations</a:t>
            </a:r>
            <a:r>
              <a:rPr dirty="0" sz="2900" spc="-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enjoyed</a:t>
            </a:r>
            <a:r>
              <a:rPr dirty="0" sz="2900" spc="-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10-15%</a:t>
            </a:r>
            <a:r>
              <a:rPr dirty="0" sz="29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006FC0"/>
                </a:solidFill>
                <a:latin typeface="Calibri"/>
                <a:cs typeface="Calibri"/>
              </a:rPr>
              <a:t>price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premium</a:t>
            </a:r>
            <a:r>
              <a:rPr dirty="0" sz="29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dirty="0" sz="29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 spc="-20">
                <a:solidFill>
                  <a:srgbClr val="006FC0"/>
                </a:solidFill>
                <a:latin typeface="Calibri"/>
                <a:cs typeface="Calibri"/>
              </a:rPr>
              <a:t>2018-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2021,</a:t>
            </a:r>
            <a:r>
              <a:rPr dirty="0" sz="29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but</a:t>
            </a:r>
            <a:r>
              <a:rPr dirty="0" sz="29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dirty="0" sz="29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evident</a:t>
            </a:r>
            <a:r>
              <a:rPr dirty="0" sz="29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29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006FC0"/>
                </a:solidFill>
                <a:latin typeface="Calibri"/>
                <a:cs typeface="Calibri"/>
              </a:rPr>
              <a:t>2016-</a:t>
            </a:r>
            <a:r>
              <a:rPr dirty="0" sz="2900" spc="-25">
                <a:solidFill>
                  <a:srgbClr val="006FC0"/>
                </a:solidFill>
                <a:latin typeface="Calibri"/>
                <a:cs typeface="Calibri"/>
              </a:rPr>
              <a:t>17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3" name="object 3" descr="A graph with numbers and lines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90" y="2457736"/>
            <a:ext cx="8656258" cy="40541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graph with colored lines and dots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501" y="1813386"/>
            <a:ext cx="9680200" cy="482004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34339" y="314325"/>
            <a:ext cx="9674225" cy="8997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679"/>
              </a:lnSpc>
              <a:spcBef>
                <a:spcPts val="100"/>
              </a:spcBef>
            </a:pPr>
            <a:r>
              <a:rPr dirty="0" sz="3200" spc="-10">
                <a:latin typeface="Calibri"/>
                <a:cs typeface="Calibri"/>
              </a:rPr>
              <a:t>Robustness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check: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alternative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distance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cutoffs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200"/>
              </a:lnSpc>
            </a:pP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within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1.5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dirty="0" sz="28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2.5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miles</a:t>
            </a:r>
            <a:r>
              <a:rPr dirty="0" sz="28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substations,</a:t>
            </a:r>
            <a:r>
              <a:rPr dirty="0" sz="28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and/or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within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mile</a:t>
            </a:r>
            <a:r>
              <a:rPr dirty="0" sz="28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8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TMLs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0077" rIns="0" bIns="0" rtlCol="0" vert="horz">
            <a:spAutoFit/>
          </a:bodyPr>
          <a:lstStyle/>
          <a:p>
            <a:pPr marL="2268855" marR="5080" indent="-1716405">
              <a:lnSpc>
                <a:spcPts val="3429"/>
              </a:lnSpc>
              <a:spcBef>
                <a:spcPts val="560"/>
              </a:spcBef>
            </a:pPr>
            <a:r>
              <a:rPr dirty="0" sz="3200">
                <a:latin typeface="Calibri"/>
                <a:cs typeface="Calibri"/>
              </a:rPr>
              <a:t>Placebo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test: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premium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small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parcels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(&lt;10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acres)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that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suitable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solar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development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A graph with colored lines and dots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374" y="1249551"/>
            <a:ext cx="9814687" cy="56084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11632" y="122885"/>
            <a:ext cx="106045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4000" spc="-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60">
                <a:solidFill>
                  <a:srgbClr val="000000"/>
                </a:solidFill>
                <a:latin typeface="Calibri"/>
                <a:cs typeface="Calibri"/>
              </a:rPr>
              <a:t>Infrastructure</a:t>
            </a:r>
            <a:r>
              <a:rPr dirty="0" sz="4000" spc="-9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35">
                <a:solidFill>
                  <a:srgbClr val="000000"/>
                </a:solidFill>
                <a:latin typeface="Calibri"/>
                <a:cs typeface="Calibri"/>
              </a:rPr>
              <a:t>Matters!</a:t>
            </a:r>
            <a:r>
              <a:rPr dirty="0" sz="4000" spc="-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4000" spc="-1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dirty="0" sz="4000" spc="-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183" y="923923"/>
            <a:ext cx="8115300" cy="57911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3219" rIns="0" bIns="0" rtlCol="0" vert="horz">
            <a:spAutoFit/>
          </a:bodyPr>
          <a:lstStyle/>
          <a:p>
            <a:pPr marL="267335" marR="5080">
              <a:lnSpc>
                <a:spcPts val="4750"/>
              </a:lnSpc>
              <a:spcBef>
                <a:spcPts val="700"/>
              </a:spcBef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TMLs:</a:t>
            </a:r>
            <a:r>
              <a:rPr dirty="0" sz="4400" spc="-1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80">
                <a:solidFill>
                  <a:srgbClr val="000000"/>
                </a:solidFill>
                <a:latin typeface="Calibri"/>
                <a:cs typeface="Calibri"/>
              </a:rPr>
              <a:t>premium</a:t>
            </a:r>
            <a:r>
              <a:rPr dirty="0" sz="4400" spc="-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55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4400" spc="-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45">
                <a:solidFill>
                  <a:srgbClr val="000000"/>
                </a:solidFill>
                <a:latin typeface="Calibri"/>
                <a:cs typeface="Calibri"/>
              </a:rPr>
              <a:t>farmland</a:t>
            </a:r>
            <a:r>
              <a:rPr dirty="0" sz="4400" spc="-1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40">
                <a:solidFill>
                  <a:srgbClr val="000000"/>
                </a:solidFill>
                <a:latin typeface="Calibri"/>
                <a:cs typeface="Calibri"/>
              </a:rPr>
              <a:t>prices </a:t>
            </a:r>
            <a:r>
              <a:rPr dirty="0" sz="4400" spc="-25">
                <a:solidFill>
                  <a:srgbClr val="000000"/>
                </a:solidFill>
                <a:latin typeface="Calibri"/>
                <a:cs typeface="Calibri"/>
              </a:rPr>
              <a:t>disamenity</a:t>
            </a:r>
            <a:r>
              <a:rPr dirty="0" sz="4400" spc="-1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5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4400" spc="-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35">
                <a:solidFill>
                  <a:srgbClr val="000000"/>
                </a:solidFill>
                <a:latin typeface="Calibri"/>
                <a:cs typeface="Calibri"/>
              </a:rPr>
              <a:t>residential</a:t>
            </a:r>
            <a:r>
              <a:rPr dirty="0" sz="4400" spc="-1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45">
                <a:solidFill>
                  <a:srgbClr val="000000"/>
                </a:solidFill>
                <a:latin typeface="Calibri"/>
                <a:cs typeface="Calibri"/>
              </a:rPr>
              <a:t>housing</a:t>
            </a:r>
            <a:r>
              <a:rPr dirty="0" sz="4400" spc="-1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40">
                <a:solidFill>
                  <a:srgbClr val="000000"/>
                </a:solidFill>
                <a:latin typeface="Calibri"/>
                <a:cs typeface="Calibri"/>
              </a:rPr>
              <a:t>prices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07" y="1954209"/>
            <a:ext cx="5389020" cy="43111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20514" y="2045334"/>
            <a:ext cx="109855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latin typeface="Calibri"/>
                <a:cs typeface="Calibri"/>
              </a:rPr>
              <a:t>15%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 </a:t>
            </a:r>
            <a:r>
              <a:rPr dirty="0" sz="1800" spc="-10">
                <a:latin typeface="Calibri"/>
                <a:cs typeface="Calibri"/>
              </a:rPr>
              <a:t>premium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parcels </a:t>
            </a:r>
            <a:r>
              <a:rPr dirty="0" sz="1800">
                <a:latin typeface="Calibri"/>
                <a:cs typeface="Calibri"/>
              </a:rPr>
              <a:t>within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2km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TMLs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828" y="1957779"/>
            <a:ext cx="5417771" cy="43606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044176" y="3976496"/>
            <a:ext cx="138176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83540">
              <a:lnSpc>
                <a:spcPct val="100000"/>
              </a:lnSpc>
              <a:spcBef>
                <a:spcPts val="100"/>
              </a:spcBef>
            </a:pPr>
            <a:r>
              <a:rPr dirty="0" sz="1800" spc="114">
                <a:latin typeface="Calibri"/>
                <a:cs typeface="Calibri"/>
              </a:rPr>
              <a:t>6%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price </a:t>
            </a:r>
            <a:r>
              <a:rPr dirty="0" sz="1800" spc="60">
                <a:latin typeface="Calibri"/>
                <a:cs typeface="Calibri"/>
              </a:rPr>
              <a:t>discounts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residential </a:t>
            </a:r>
            <a:r>
              <a:rPr dirty="0" sz="1800" spc="75">
                <a:latin typeface="Calibri"/>
                <a:cs typeface="Calibri"/>
              </a:rPr>
              <a:t>homes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within </a:t>
            </a:r>
            <a:r>
              <a:rPr dirty="0" sz="1800" spc="60">
                <a:latin typeface="Calibri"/>
                <a:cs typeface="Calibri"/>
              </a:rPr>
              <a:t>0.5km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</a:t>
            </a:r>
            <a:r>
              <a:rPr dirty="0" sz="1800" spc="5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TMLs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3219" rIns="0" bIns="0" rtlCol="0" vert="horz">
            <a:spAutoFit/>
          </a:bodyPr>
          <a:lstStyle/>
          <a:p>
            <a:pPr marL="267335" marR="5080">
              <a:lnSpc>
                <a:spcPts val="4750"/>
              </a:lnSpc>
              <a:spcBef>
                <a:spcPts val="700"/>
              </a:spcBef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TMLs</a:t>
            </a:r>
            <a:r>
              <a:rPr dirty="0" sz="4400" spc="-120">
                <a:solidFill>
                  <a:srgbClr val="000000"/>
                </a:solidFill>
                <a:latin typeface="Calibri"/>
                <a:cs typeface="Calibri"/>
              </a:rPr>
              <a:t> bring</a:t>
            </a:r>
            <a:r>
              <a:rPr dirty="0" sz="4400" spc="-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95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4400" spc="-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80">
                <a:solidFill>
                  <a:srgbClr val="000000"/>
                </a:solidFill>
                <a:latin typeface="Calibri"/>
                <a:cs typeface="Calibri"/>
              </a:rPr>
              <a:t>premium</a:t>
            </a:r>
            <a:r>
              <a:rPr dirty="0" sz="4400" spc="-1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95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4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70">
                <a:solidFill>
                  <a:srgbClr val="000000"/>
                </a:solidFill>
                <a:latin typeface="Calibri"/>
                <a:cs typeface="Calibri"/>
              </a:rPr>
              <a:t>high-</a:t>
            </a:r>
            <a:r>
              <a:rPr dirty="0" sz="4400" spc="-10">
                <a:solidFill>
                  <a:srgbClr val="000000"/>
                </a:solidFill>
                <a:latin typeface="Calibri"/>
                <a:cs typeface="Calibri"/>
              </a:rPr>
              <a:t>wind-</a:t>
            </a:r>
            <a:r>
              <a:rPr dirty="0" sz="4400" spc="-6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4400" spc="-1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49" y="1843051"/>
            <a:ext cx="10157460" cy="4499610"/>
            <a:chOff x="1143049" y="1843051"/>
            <a:chExt cx="10157460" cy="44996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49" y="1843051"/>
              <a:ext cx="10157048" cy="44758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3428" y="4654169"/>
              <a:ext cx="822325" cy="1678939"/>
            </a:xfrm>
            <a:custGeom>
              <a:avLst/>
              <a:gdLst/>
              <a:ahLst/>
              <a:cxnLst/>
              <a:rect l="l" t="t" r="r" b="b"/>
              <a:pathLst>
                <a:path w="822325" h="1678939">
                  <a:moveTo>
                    <a:pt x="0" y="1678558"/>
                  </a:moveTo>
                  <a:lnTo>
                    <a:pt x="821931" y="1678558"/>
                  </a:lnTo>
                  <a:lnTo>
                    <a:pt x="821931" y="0"/>
                  </a:lnTo>
                  <a:lnTo>
                    <a:pt x="0" y="0"/>
                  </a:lnTo>
                  <a:lnTo>
                    <a:pt x="0" y="1678558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425" y="130923"/>
            <a:ext cx="9728464" cy="6727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157342" y="420750"/>
            <a:ext cx="20269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Outline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35914" y="1464056"/>
            <a:ext cx="8352790" cy="3695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5"/>
              </a:spcBef>
              <a:buChar char="•"/>
              <a:tabLst>
                <a:tab pos="240029" algn="l"/>
              </a:tabLst>
            </a:pP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Policy</a:t>
            </a:r>
            <a:r>
              <a:rPr dirty="0" sz="32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Background</a:t>
            </a:r>
            <a:r>
              <a:rPr dirty="0" sz="3200" spc="-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3200" spc="-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New</a:t>
            </a:r>
            <a:r>
              <a:rPr dirty="0" sz="3200" spc="-10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0D0D0D"/>
                </a:solidFill>
                <a:latin typeface="Arial"/>
                <a:cs typeface="Arial"/>
              </a:rPr>
              <a:t>York</a:t>
            </a:r>
            <a:r>
              <a:rPr dirty="0" sz="3200" spc="-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State</a:t>
            </a:r>
            <a:endParaRPr sz="32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2425"/>
              </a:spcBef>
              <a:buChar char="•"/>
              <a:tabLst>
                <a:tab pos="240029" algn="l"/>
              </a:tabLst>
            </a:pP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Housing</a:t>
            </a:r>
            <a:r>
              <a:rPr dirty="0" sz="32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Price</a:t>
            </a:r>
            <a:r>
              <a:rPr dirty="0" sz="32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Impacts</a:t>
            </a:r>
            <a:r>
              <a:rPr dirty="0" sz="32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32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Large-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Scale</a:t>
            </a:r>
            <a:r>
              <a:rPr dirty="0" sz="32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2410"/>
              </a:spcBef>
              <a:buChar char="•"/>
              <a:tabLst>
                <a:tab pos="240029" algn="l"/>
              </a:tabLst>
            </a:pPr>
            <a:r>
              <a:rPr dirty="0" sz="3200">
                <a:latin typeface="Arial"/>
                <a:cs typeface="Arial"/>
              </a:rPr>
              <a:t>Farmland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Price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Impacts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Large-</a:t>
            </a:r>
            <a:r>
              <a:rPr dirty="0" sz="3200">
                <a:latin typeface="Arial"/>
                <a:cs typeface="Arial"/>
              </a:rPr>
              <a:t>Scale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2425"/>
              </a:spcBef>
              <a:buChar char="•"/>
              <a:tabLst>
                <a:tab pos="240029" algn="l"/>
              </a:tabLst>
            </a:pPr>
            <a:r>
              <a:rPr dirty="0" sz="3200">
                <a:latin typeface="Arial"/>
                <a:cs typeface="Arial"/>
              </a:rPr>
              <a:t>Land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Use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Impacts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Large-</a:t>
            </a:r>
            <a:r>
              <a:rPr dirty="0" sz="3200">
                <a:latin typeface="Arial"/>
                <a:cs typeface="Arial"/>
              </a:rPr>
              <a:t>Scale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2425"/>
              </a:spcBef>
              <a:buChar char="•"/>
              <a:tabLst>
                <a:tab pos="240029" algn="l"/>
              </a:tabLst>
            </a:pPr>
            <a:r>
              <a:rPr dirty="0" sz="3200">
                <a:latin typeface="Arial"/>
                <a:cs typeface="Arial"/>
              </a:rPr>
              <a:t>Concluding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Thoughts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59355" y="2638170"/>
            <a:ext cx="81076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5" b="1">
                <a:latin typeface="Arial"/>
                <a:cs typeface="Arial"/>
              </a:rPr>
              <a:t>IV.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Land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Use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Impacts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Large-</a:t>
            </a:r>
            <a:r>
              <a:rPr dirty="0" sz="3200" b="1">
                <a:latin typeface="Arial"/>
                <a:cs typeface="Arial"/>
              </a:rPr>
              <a:t>Scale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061" y="3214497"/>
            <a:ext cx="9707245" cy="275653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80">
                <a:latin typeface="Calibri"/>
                <a:cs typeface="Calibri"/>
              </a:rPr>
              <a:t>Using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a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60">
                <a:solidFill>
                  <a:srgbClr val="006FC0"/>
                </a:solidFill>
                <a:latin typeface="Calibri"/>
                <a:cs typeface="Calibri"/>
              </a:rPr>
              <a:t>national,</a:t>
            </a:r>
            <a:r>
              <a:rPr dirty="0" sz="28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parcel-</a:t>
            </a:r>
            <a:r>
              <a:rPr dirty="0" sz="2800" spc="55">
                <a:latin typeface="Calibri"/>
                <a:cs typeface="Calibri"/>
              </a:rPr>
              <a:t>level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analysis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and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multiple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10">
                <a:latin typeface="Calibri"/>
                <a:cs typeface="Calibri"/>
              </a:rPr>
              <a:t>indices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65">
                <a:latin typeface="Calibri"/>
                <a:cs typeface="Calibri"/>
              </a:rPr>
              <a:t>farmland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quality,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this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paper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examines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whether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solar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energy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110">
                <a:latin typeface="Calibri"/>
                <a:cs typeface="Calibri"/>
              </a:rPr>
              <a:t>is </a:t>
            </a:r>
            <a:r>
              <a:rPr dirty="0" sz="2800" spc="1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more likely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be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located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on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high-</a:t>
            </a:r>
            <a:r>
              <a:rPr dirty="0" sz="2800" spc="50">
                <a:latin typeface="Calibri"/>
                <a:cs typeface="Calibri"/>
              </a:rPr>
              <a:t>quality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farmland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across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United</a:t>
            </a:r>
            <a:r>
              <a:rPr dirty="0" sz="2800" spc="120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States.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We</a:t>
            </a:r>
            <a:r>
              <a:rPr dirty="0" sz="2800" spc="1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find</a:t>
            </a:r>
            <a:r>
              <a:rPr dirty="0" sz="2800" spc="114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little</a:t>
            </a:r>
            <a:r>
              <a:rPr dirty="0" sz="2800" spc="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correlation</a:t>
            </a:r>
            <a:r>
              <a:rPr dirty="0" sz="2800" spc="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between</a:t>
            </a:r>
            <a:r>
              <a:rPr dirty="0" sz="2800" spc="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2800" spc="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80">
                <a:solidFill>
                  <a:srgbClr val="00AF50"/>
                </a:solidFill>
                <a:latin typeface="Calibri"/>
                <a:cs typeface="Calibri"/>
              </a:rPr>
              <a:t>share</a:t>
            </a:r>
            <a:r>
              <a:rPr dirty="0" sz="2800" spc="1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dirty="0" sz="2800" spc="-25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2800" spc="60">
                <a:solidFill>
                  <a:srgbClr val="00AF50"/>
                </a:solidFill>
                <a:latin typeface="Calibri"/>
                <a:cs typeface="Calibri"/>
              </a:rPr>
              <a:t>Prime</a:t>
            </a:r>
            <a:r>
              <a:rPr dirty="0" sz="28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65">
                <a:solidFill>
                  <a:srgbClr val="00AF50"/>
                </a:solidFill>
                <a:latin typeface="Calibri"/>
                <a:cs typeface="Calibri"/>
              </a:rPr>
              <a:t>farmland</a:t>
            </a:r>
            <a:r>
              <a:rPr dirty="0" sz="28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10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28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95">
                <a:solidFill>
                  <a:srgbClr val="00AF50"/>
                </a:solidFill>
                <a:latin typeface="Calibri"/>
                <a:cs typeface="Calibri"/>
              </a:rPr>
              <a:t>solar</a:t>
            </a:r>
            <a:r>
              <a:rPr dirty="0" sz="28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60">
                <a:solidFill>
                  <a:srgbClr val="00AF50"/>
                </a:solidFill>
                <a:latin typeface="Calibri"/>
                <a:cs typeface="Calibri"/>
              </a:rPr>
              <a:t>development</a:t>
            </a:r>
            <a:r>
              <a:rPr dirty="0" sz="28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55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dirty="0" sz="28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114">
                <a:solidFill>
                  <a:srgbClr val="00AF50"/>
                </a:solidFill>
                <a:latin typeface="Calibri"/>
                <a:cs typeface="Calibri"/>
              </a:rPr>
              <a:t>parcels</a:t>
            </a:r>
            <a:r>
              <a:rPr dirty="0" sz="2800" spc="114">
                <a:latin typeface="Calibri"/>
                <a:cs typeface="Calibri"/>
              </a:rPr>
              <a:t>,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130" b="1">
                <a:solidFill>
                  <a:srgbClr val="006FC0"/>
                </a:solidFill>
                <a:latin typeface="Calibri"/>
                <a:cs typeface="Calibri"/>
              </a:rPr>
              <a:t>solar </a:t>
            </a:r>
            <a:r>
              <a:rPr dirty="0" sz="2800" spc="130" b="1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dirty="0" sz="2800" spc="105" b="1">
                <a:solidFill>
                  <a:srgbClr val="006FC0"/>
                </a:solidFill>
                <a:latin typeface="Calibri"/>
                <a:cs typeface="Calibri"/>
              </a:rPr>
              <a:t>development</a:t>
            </a:r>
            <a:r>
              <a:rPr dirty="0" sz="2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55" b="1">
                <a:solidFill>
                  <a:srgbClr val="006FC0"/>
                </a:solidFill>
                <a:latin typeface="Calibri"/>
                <a:cs typeface="Calibri"/>
              </a:rPr>
              <a:t>was</a:t>
            </a:r>
            <a:r>
              <a:rPr dirty="0" sz="28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05" b="1">
                <a:solidFill>
                  <a:srgbClr val="006FC0"/>
                </a:solidFill>
                <a:latin typeface="Calibri"/>
                <a:cs typeface="Calibri"/>
              </a:rPr>
              <a:t>more</a:t>
            </a:r>
            <a:r>
              <a:rPr dirty="0" sz="2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90" b="1">
                <a:solidFill>
                  <a:srgbClr val="006FC0"/>
                </a:solidFill>
                <a:latin typeface="Calibri"/>
                <a:cs typeface="Calibri"/>
              </a:rPr>
              <a:t>likely</a:t>
            </a:r>
            <a:r>
              <a:rPr dirty="0" sz="28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00" b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2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05" b="1">
                <a:solidFill>
                  <a:srgbClr val="006FC0"/>
                </a:solidFill>
                <a:latin typeface="Calibri"/>
                <a:cs typeface="Calibri"/>
              </a:rPr>
              <a:t>farmland</a:t>
            </a:r>
            <a:r>
              <a:rPr dirty="0" sz="2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65" b="1">
                <a:solidFill>
                  <a:srgbClr val="006FC0"/>
                </a:solidFill>
                <a:latin typeface="Calibri"/>
                <a:cs typeface="Calibri"/>
              </a:rPr>
              <a:t>that</a:t>
            </a:r>
            <a:r>
              <a:rPr dirty="0" sz="2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85" b="1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2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75" b="1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dirty="0" sz="2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05" b="1">
                <a:solidFill>
                  <a:srgbClr val="006FC0"/>
                </a:solidFill>
                <a:latin typeface="Calibri"/>
                <a:cs typeface="Calibri"/>
              </a:rPr>
              <a:t>Prime </a:t>
            </a:r>
            <a:r>
              <a:rPr dirty="0" sz="2800" spc="105" b="1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but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categorized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195">
                <a:latin typeface="Calibri"/>
                <a:cs typeface="Calibri"/>
              </a:rPr>
              <a:t>as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20" b="1">
                <a:solidFill>
                  <a:srgbClr val="006FC0"/>
                </a:solidFill>
                <a:latin typeface="Calibri"/>
                <a:cs typeface="Calibri"/>
              </a:rPr>
              <a:t>“Important”</a:t>
            </a:r>
            <a:r>
              <a:rPr dirty="0" sz="2800" spc="-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80" b="1">
                <a:solidFill>
                  <a:srgbClr val="006FC0"/>
                </a:solidFill>
                <a:latin typeface="Calibri"/>
                <a:cs typeface="Calibri"/>
              </a:rPr>
              <a:t>by</a:t>
            </a:r>
            <a:r>
              <a:rPr dirty="0" sz="2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14" b="1">
                <a:solidFill>
                  <a:srgbClr val="006FC0"/>
                </a:solidFill>
                <a:latin typeface="Calibri"/>
                <a:cs typeface="Calibri"/>
              </a:rPr>
              <a:t>state</a:t>
            </a:r>
            <a:r>
              <a:rPr dirty="0" sz="28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60" b="1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dirty="0" sz="2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70" b="1">
                <a:solidFill>
                  <a:srgbClr val="006FC0"/>
                </a:solidFill>
                <a:latin typeface="Calibri"/>
                <a:cs typeface="Calibri"/>
              </a:rPr>
              <a:t>local</a:t>
            </a:r>
            <a:r>
              <a:rPr dirty="0" sz="2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20" b="1">
                <a:solidFill>
                  <a:srgbClr val="006FC0"/>
                </a:solidFill>
                <a:latin typeface="Calibri"/>
                <a:cs typeface="Calibri"/>
              </a:rPr>
              <a:t>officials.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 descr="A screenshot of a computer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840" y="155686"/>
            <a:ext cx="5008100" cy="2820695"/>
          </a:xfrm>
          <a:prstGeom prst="rect">
            <a:avLst/>
          </a:prstGeom>
        </p:spPr>
      </p:pic>
      <p:pic>
        <p:nvPicPr>
          <p:cNvPr id="4" name="object 4" descr="A screenshot of a computer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4429" y="192175"/>
            <a:ext cx="4349877" cy="30072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4436" y="1019990"/>
            <a:ext cx="8850981" cy="474480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72249"/>
            <a:ext cx="11128374" cy="5603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97522" y="3294634"/>
            <a:ext cx="4498975" cy="22428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0029" marR="139700" indent="-227329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55">
                <a:latin typeface="Calibri"/>
                <a:cs typeface="Calibri"/>
              </a:rPr>
              <a:t>From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2020-</a:t>
            </a:r>
            <a:r>
              <a:rPr dirty="0" sz="2800" spc="65">
                <a:latin typeface="Calibri"/>
                <a:cs typeface="Calibri"/>
              </a:rPr>
              <a:t>2040,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New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York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 spc="75">
                <a:latin typeface="Calibri"/>
                <a:cs typeface="Calibri"/>
              </a:rPr>
              <a:t>State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135">
                <a:latin typeface="Calibri"/>
                <a:cs typeface="Calibri"/>
              </a:rPr>
              <a:t>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forecasted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lose </a:t>
            </a:r>
            <a:r>
              <a:rPr dirty="0" sz="2800" spc="95">
                <a:latin typeface="Calibri"/>
                <a:cs typeface="Calibri"/>
              </a:rPr>
              <a:t>	</a:t>
            </a:r>
            <a:r>
              <a:rPr dirty="0" sz="2800" spc="55">
                <a:latin typeface="Calibri"/>
                <a:cs typeface="Calibri"/>
              </a:rPr>
              <a:t>45k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acres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solar</a:t>
            </a:r>
            <a:endParaRPr sz="2800">
              <a:latin typeface="Calibri"/>
              <a:cs typeface="Calibri"/>
            </a:endParaRPr>
          </a:p>
          <a:p>
            <a:pPr marL="304800" marR="5080" indent="-292735">
              <a:lnSpc>
                <a:spcPts val="4029"/>
              </a:lnSpc>
              <a:spcBef>
                <a:spcPts val="55"/>
              </a:spcBef>
            </a:pPr>
            <a:r>
              <a:rPr dirty="0" sz="2800" spc="80">
                <a:latin typeface="Calibri"/>
                <a:cs typeface="Calibri"/>
              </a:rPr>
              <a:t>+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450k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acres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high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20">
                <a:latin typeface="Calibri"/>
                <a:cs typeface="Calibri"/>
              </a:rPr>
              <a:t>&amp;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low-</a:t>
            </a:r>
            <a:r>
              <a:rPr dirty="0" sz="2800" spc="65">
                <a:latin typeface="Calibri"/>
                <a:cs typeface="Calibri"/>
              </a:rPr>
              <a:t>density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urban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development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1610" y="117217"/>
            <a:ext cx="9963637" cy="65669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127" y="117217"/>
            <a:ext cx="10947400" cy="6567170"/>
            <a:chOff x="308127" y="117217"/>
            <a:chExt cx="10947400" cy="6567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1610" y="117217"/>
              <a:ext cx="9963637" cy="6566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127" y="784555"/>
              <a:ext cx="8704186" cy="50208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154" y="6229908"/>
            <a:ext cx="5254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5" b="1">
                <a:latin typeface="Calibri"/>
                <a:cs typeface="Calibri"/>
                <a:hlinkClick r:id="rId2"/>
              </a:rPr>
              <a:t>https://energy.usgs.gov/uspvdb/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096750" cy="6297930"/>
            <a:chOff x="0" y="0"/>
            <a:chExt cx="12096750" cy="62979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03" y="0"/>
              <a:ext cx="10835767" cy="21556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55774"/>
              <a:ext cx="12096242" cy="4142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458" y="1571244"/>
            <a:ext cx="8872855" cy="12700"/>
          </a:xfrm>
          <a:custGeom>
            <a:avLst/>
            <a:gdLst/>
            <a:ahLst/>
            <a:cxnLst/>
            <a:rect l="l" t="t" r="r" b="b"/>
            <a:pathLst>
              <a:path w="8872855" h="12700">
                <a:moveTo>
                  <a:pt x="8872766" y="0"/>
                </a:moveTo>
                <a:lnTo>
                  <a:pt x="0" y="0"/>
                </a:lnTo>
                <a:lnTo>
                  <a:pt x="0" y="12191"/>
                </a:lnTo>
                <a:lnTo>
                  <a:pt x="8872766" y="12191"/>
                </a:lnTo>
                <a:lnTo>
                  <a:pt x="8872766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4000" spc="-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95">
                <a:solidFill>
                  <a:srgbClr val="000000"/>
                </a:solidFill>
                <a:latin typeface="Calibri"/>
                <a:cs typeface="Calibri"/>
              </a:rPr>
              <a:t>York</a:t>
            </a:r>
            <a:r>
              <a:rPr dirty="0" sz="40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40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40">
                <a:solidFill>
                  <a:srgbClr val="000000"/>
                </a:solidFill>
                <a:latin typeface="Calibri"/>
                <a:cs typeface="Calibri"/>
              </a:rPr>
              <a:t>did</a:t>
            </a:r>
            <a:r>
              <a:rPr dirty="0" sz="40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40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4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40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dirty="0" sz="4000" spc="-1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50">
                <a:solidFill>
                  <a:srgbClr val="000000"/>
                </a:solidFill>
                <a:latin typeface="Calibri"/>
                <a:cs typeface="Calibri"/>
              </a:rPr>
              <a:t>5MW+</a:t>
            </a:r>
            <a:r>
              <a:rPr dirty="0" sz="40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000000"/>
                </a:solidFill>
                <a:latin typeface="Calibri"/>
                <a:cs typeface="Calibri"/>
              </a:rPr>
              <a:t>projects, </a:t>
            </a:r>
            <a:r>
              <a:rPr dirty="0" sz="4000" spc="-1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4000" spc="-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4000" spc="-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55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4000" spc="-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spc="-1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"/>
                <a:cs typeface="Calibri"/>
              </a:rPr>
              <a:t>lot</a:t>
            </a:r>
            <a:r>
              <a:rPr dirty="0" sz="4000" spc="-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2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260"/>
              </a:lnSpc>
            </a:pPr>
            <a:r>
              <a:rPr dirty="0" sz="4000" spc="-9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https://dps.ny.gov/ores</a:t>
            </a:r>
            <a:r>
              <a:rPr dirty="0" sz="4000" spc="-9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z="4000" spc="-5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permit</a:t>
            </a:r>
            <a:r>
              <a:rPr dirty="0" sz="4000" spc="-5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z="4000" spc="-1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applications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792223"/>
            <a:ext cx="12192000" cy="5066030"/>
            <a:chOff x="0" y="1792223"/>
            <a:chExt cx="12192000" cy="50660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55774"/>
              <a:ext cx="12191999" cy="4054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92223"/>
              <a:ext cx="8570468" cy="3733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2825" y="4549681"/>
              <a:ext cx="8639175" cy="23083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9512"/>
            <a:ext cx="12192000" cy="6219825"/>
            <a:chOff x="0" y="159512"/>
            <a:chExt cx="12192000" cy="621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27363"/>
              <a:ext cx="12191999" cy="3851910"/>
            </a:xfrm>
            <a:prstGeom prst="rect">
              <a:avLst/>
            </a:prstGeom>
          </p:spPr>
        </p:pic>
        <p:pic>
          <p:nvPicPr>
            <p:cNvPr id="4" name="object 4" descr="A qr code with a white background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5787" y="159512"/>
              <a:ext cx="2828290" cy="282829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40537" y="1820036"/>
            <a:ext cx="5988050" cy="7620"/>
          </a:xfrm>
          <a:custGeom>
            <a:avLst/>
            <a:gdLst/>
            <a:ahLst/>
            <a:cxnLst/>
            <a:rect l="l" t="t" r="r" b="b"/>
            <a:pathLst>
              <a:path w="5988050" h="7619">
                <a:moveTo>
                  <a:pt x="5987821" y="0"/>
                </a:moveTo>
                <a:lnTo>
                  <a:pt x="0" y="0"/>
                </a:lnTo>
                <a:lnTo>
                  <a:pt x="0" y="7620"/>
                </a:lnTo>
                <a:lnTo>
                  <a:pt x="5987821" y="7620"/>
                </a:lnTo>
                <a:lnTo>
                  <a:pt x="5987821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28040" y="707263"/>
            <a:ext cx="6015355" cy="1177925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700" spc="-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70">
                <a:solidFill>
                  <a:srgbClr val="000000"/>
                </a:solidFill>
                <a:latin typeface="Calibri"/>
                <a:cs typeface="Calibri"/>
              </a:rPr>
              <a:t>York</a:t>
            </a:r>
            <a:r>
              <a:rPr dirty="0" sz="2700" spc="-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2700" spc="-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000000"/>
                </a:solidFill>
                <a:latin typeface="Calibri"/>
                <a:cs typeface="Calibri"/>
              </a:rPr>
              <a:t>did</a:t>
            </a:r>
            <a:r>
              <a:rPr dirty="0" sz="2700" spc="-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6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700" spc="-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700" spc="-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dirty="0" sz="2700" spc="-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00000"/>
                </a:solidFill>
                <a:latin typeface="Calibri"/>
                <a:cs typeface="Calibri"/>
              </a:rPr>
              <a:t>5MW+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projects,</a:t>
            </a:r>
            <a:r>
              <a:rPr dirty="0" sz="2700" spc="-1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45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2700" spc="-1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2700" spc="-1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700" spc="-1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700" spc="-1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00000"/>
                </a:solidFill>
                <a:latin typeface="Calibri"/>
                <a:cs typeface="Calibri"/>
              </a:rPr>
              <a:t>lot</a:t>
            </a:r>
            <a:r>
              <a:rPr dirty="0" sz="2700" spc="-1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dirty="0" sz="2700" spc="-60">
                <a:solidFill>
                  <a:srgbClr val="467885"/>
                </a:solidFill>
                <a:latin typeface="Calibri"/>
                <a:cs typeface="Calibri"/>
                <a:hlinkClick r:id="rId4"/>
              </a:rPr>
              <a:t>https://dps.ny.gov/ores</a:t>
            </a:r>
            <a:r>
              <a:rPr dirty="0" sz="2700" spc="-60">
                <a:solidFill>
                  <a:srgbClr val="467885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2700" spc="-40">
                <a:solidFill>
                  <a:srgbClr val="467885"/>
                </a:solidFill>
                <a:latin typeface="Calibri"/>
                <a:cs typeface="Calibri"/>
                <a:hlinkClick r:id="rId4"/>
              </a:rPr>
              <a:t>permit</a:t>
            </a:r>
            <a:r>
              <a:rPr dirty="0" sz="2700" spc="-40">
                <a:solidFill>
                  <a:srgbClr val="467885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2700" spc="-10">
                <a:solidFill>
                  <a:srgbClr val="467885"/>
                </a:solidFill>
                <a:latin typeface="Calibri"/>
                <a:cs typeface="Calibri"/>
                <a:hlinkClick r:id="rId4"/>
              </a:rPr>
              <a:t>applications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44317" y="103765"/>
            <a:ext cx="5814060" cy="6701155"/>
            <a:chOff x="5444317" y="103765"/>
            <a:chExt cx="5814060" cy="6701155"/>
          </a:xfrm>
        </p:grpSpPr>
        <p:pic>
          <p:nvPicPr>
            <p:cNvPr id="3" name="object 3" descr="A screenshot of a computer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4317" y="103765"/>
              <a:ext cx="5807119" cy="660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19866" y="285789"/>
              <a:ext cx="628650" cy="6509384"/>
            </a:xfrm>
            <a:custGeom>
              <a:avLst/>
              <a:gdLst/>
              <a:ahLst/>
              <a:cxnLst/>
              <a:rect l="l" t="t" r="r" b="b"/>
              <a:pathLst>
                <a:path w="628650" h="6509384">
                  <a:moveTo>
                    <a:pt x="0" y="6509258"/>
                  </a:moveTo>
                  <a:lnTo>
                    <a:pt x="628650" y="6509258"/>
                  </a:lnTo>
                  <a:lnTo>
                    <a:pt x="628650" y="0"/>
                  </a:lnTo>
                  <a:lnTo>
                    <a:pt x="0" y="0"/>
                  </a:lnTo>
                  <a:lnTo>
                    <a:pt x="0" y="6509258"/>
                  </a:lnTo>
                  <a:close/>
                </a:path>
              </a:pathLst>
            </a:custGeom>
            <a:ln w="19050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16965" y="5491683"/>
            <a:ext cx="27660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Ongoing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research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Allan </a:t>
            </a:r>
            <a:r>
              <a:rPr dirty="0" sz="1800">
                <a:latin typeface="Calibri"/>
                <a:cs typeface="Calibri"/>
              </a:rPr>
              <a:t>Pinto,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Jasmin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Wehner,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Ziyang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Long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965" y="888237"/>
            <a:ext cx="3797935" cy="4293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95" b="1">
                <a:latin typeface="Calibri"/>
                <a:cs typeface="Calibri"/>
              </a:rPr>
              <a:t>Our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65" b="1">
                <a:latin typeface="Calibri"/>
                <a:cs typeface="Calibri"/>
              </a:rPr>
              <a:t>work-</a:t>
            </a:r>
            <a:r>
              <a:rPr dirty="0" sz="2800" spc="80" b="1">
                <a:latin typeface="Calibri"/>
                <a:cs typeface="Calibri"/>
              </a:rPr>
              <a:t>in-</a:t>
            </a:r>
            <a:r>
              <a:rPr dirty="0" sz="2800" spc="125" b="1">
                <a:latin typeface="Calibri"/>
                <a:cs typeface="Calibri"/>
              </a:rPr>
              <a:t>progress </a:t>
            </a:r>
            <a:r>
              <a:rPr dirty="0" sz="2800" spc="165" b="1">
                <a:latin typeface="Calibri"/>
                <a:cs typeface="Calibri"/>
              </a:rPr>
              <a:t>shows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65" b="1">
                <a:latin typeface="Calibri"/>
                <a:cs typeface="Calibri"/>
              </a:rPr>
              <a:t>that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85" b="1">
                <a:latin typeface="Calibri"/>
                <a:cs typeface="Calibri"/>
              </a:rPr>
              <a:t>the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spc="80" b="1">
                <a:latin typeface="Calibri"/>
                <a:cs typeface="Calibri"/>
              </a:rPr>
              <a:t>large-</a:t>
            </a:r>
            <a:r>
              <a:rPr dirty="0" sz="2800" spc="210" b="1">
                <a:latin typeface="Calibri"/>
                <a:cs typeface="Calibri"/>
              </a:rPr>
              <a:t>scale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140" b="1">
                <a:latin typeface="Calibri"/>
                <a:cs typeface="Calibri"/>
              </a:rPr>
              <a:t>solar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130" b="1">
                <a:latin typeface="Calibri"/>
                <a:cs typeface="Calibri"/>
              </a:rPr>
              <a:t>projects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60" b="1">
                <a:latin typeface="Calibri"/>
                <a:cs typeface="Calibri"/>
              </a:rPr>
              <a:t>are </a:t>
            </a:r>
            <a:r>
              <a:rPr dirty="0" sz="2800" spc="105" b="1">
                <a:latin typeface="Calibri"/>
                <a:cs typeface="Calibri"/>
              </a:rPr>
              <a:t>more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90" b="1">
                <a:latin typeface="Calibri"/>
                <a:cs typeface="Calibri"/>
              </a:rPr>
              <a:t>likely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125" b="1">
                <a:latin typeface="Calibri"/>
                <a:cs typeface="Calibri"/>
              </a:rPr>
              <a:t>be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110" b="1">
                <a:latin typeface="Calibri"/>
                <a:cs typeface="Calibri"/>
              </a:rPr>
              <a:t>sited </a:t>
            </a:r>
            <a:r>
              <a:rPr dirty="0" sz="2800" spc="85" b="1">
                <a:latin typeface="Calibri"/>
                <a:cs typeface="Calibri"/>
              </a:rPr>
              <a:t>in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spc="105" b="1">
                <a:latin typeface="Calibri"/>
                <a:cs typeface="Calibri"/>
              </a:rPr>
              <a:t>farmland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165" b="1">
                <a:latin typeface="Calibri"/>
                <a:cs typeface="Calibri"/>
              </a:rPr>
              <a:t>parcels </a:t>
            </a:r>
            <a:r>
              <a:rPr dirty="0" sz="2800" spc="55" b="1">
                <a:latin typeface="Calibri"/>
                <a:cs typeface="Calibri"/>
              </a:rPr>
              <a:t>within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55" b="1">
                <a:latin typeface="Calibri"/>
                <a:cs typeface="Calibri"/>
              </a:rPr>
              <a:t>3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170" b="1">
                <a:latin typeface="Calibri"/>
                <a:cs typeface="Calibri"/>
              </a:rPr>
              <a:t>miles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45" b="1">
                <a:latin typeface="Calibri"/>
                <a:cs typeface="Calibri"/>
              </a:rPr>
              <a:t>of </a:t>
            </a:r>
            <a:r>
              <a:rPr dirty="0" sz="2800" spc="135" b="1">
                <a:latin typeface="Calibri"/>
                <a:cs typeface="Calibri"/>
              </a:rPr>
              <a:t>transmission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150" b="1">
                <a:latin typeface="Calibri"/>
                <a:cs typeface="Calibri"/>
              </a:rPr>
              <a:t>lines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105" b="1">
                <a:latin typeface="Calibri"/>
                <a:cs typeface="Calibri"/>
              </a:rPr>
              <a:t>and </a:t>
            </a:r>
            <a:r>
              <a:rPr dirty="0" sz="2800" spc="225" b="1">
                <a:latin typeface="Calibri"/>
                <a:cs typeface="Calibri"/>
              </a:rPr>
              <a:t>less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90" b="1">
                <a:latin typeface="Calibri"/>
                <a:cs typeface="Calibri"/>
              </a:rPr>
              <a:t>likely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125" b="1">
                <a:latin typeface="Calibri"/>
                <a:cs typeface="Calibri"/>
              </a:rPr>
              <a:t>be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75" b="1">
                <a:latin typeface="Calibri"/>
                <a:cs typeface="Calibri"/>
              </a:rPr>
              <a:t>on </a:t>
            </a:r>
            <a:r>
              <a:rPr dirty="0" sz="2800" spc="175" b="1">
                <a:latin typeface="Calibri"/>
                <a:cs typeface="Calibri"/>
              </a:rPr>
              <a:t>parcels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with</a:t>
            </a:r>
            <a:r>
              <a:rPr dirty="0" sz="2800" spc="75" b="1">
                <a:latin typeface="Calibri"/>
                <a:cs typeface="Calibri"/>
              </a:rPr>
              <a:t> </a:t>
            </a:r>
            <a:r>
              <a:rPr dirty="0" sz="2800" spc="110" b="1">
                <a:latin typeface="Calibri"/>
                <a:cs typeface="Calibri"/>
              </a:rPr>
              <a:t>steeper </a:t>
            </a:r>
            <a:r>
              <a:rPr dirty="0" sz="2800" spc="155" b="1">
                <a:latin typeface="Calibri"/>
                <a:cs typeface="Calibri"/>
              </a:rPr>
              <a:t>slopes.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80107" y="2638170"/>
            <a:ext cx="82670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Arial"/>
                <a:cs typeface="Arial"/>
              </a:rPr>
              <a:t>I.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Policy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Background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in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the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New</a:t>
            </a:r>
            <a:r>
              <a:rPr dirty="0" sz="3200" spc="-114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York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State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map of the united state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67" y="109995"/>
            <a:ext cx="11976847" cy="662365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map of the united state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67" y="38279"/>
            <a:ext cx="11976846" cy="57075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map of the united states with red dot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248" y="140841"/>
            <a:ext cx="9075420" cy="66828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29001" y="1493011"/>
            <a:ext cx="35521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65">
                <a:solidFill>
                  <a:srgbClr val="4E94D9"/>
                </a:solidFill>
                <a:latin typeface="Calibri"/>
                <a:cs typeface="Calibri"/>
              </a:rPr>
              <a:t>Red</a:t>
            </a:r>
            <a:r>
              <a:rPr dirty="0" sz="1800" spc="4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E94D9"/>
                </a:solidFill>
                <a:latin typeface="Calibri"/>
                <a:cs typeface="Calibri"/>
              </a:rPr>
              <a:t>represents</a:t>
            </a:r>
            <a:r>
              <a:rPr dirty="0" sz="1800" spc="7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E94D9"/>
                </a:solidFill>
                <a:latin typeface="Calibri"/>
                <a:cs typeface="Calibri"/>
              </a:rPr>
              <a:t>the</a:t>
            </a:r>
            <a:r>
              <a:rPr dirty="0" sz="1800" spc="6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E94D9"/>
                </a:solidFill>
                <a:latin typeface="Calibri"/>
                <a:cs typeface="Calibri"/>
              </a:rPr>
              <a:t>700k</a:t>
            </a:r>
            <a:r>
              <a:rPr dirty="0" sz="1800" spc="35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4E94D9"/>
                </a:solidFill>
                <a:latin typeface="Calibri"/>
                <a:cs typeface="Calibri"/>
              </a:rPr>
              <a:t>acres</a:t>
            </a:r>
            <a:r>
              <a:rPr dirty="0" sz="1800" spc="5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 spc="45">
                <a:solidFill>
                  <a:srgbClr val="4E94D9"/>
                </a:solidFill>
                <a:latin typeface="Calibri"/>
                <a:cs typeface="Calibri"/>
              </a:rPr>
              <a:t>most </a:t>
            </a:r>
            <a:r>
              <a:rPr dirty="0" sz="1800">
                <a:solidFill>
                  <a:srgbClr val="4E94D9"/>
                </a:solidFill>
                <a:latin typeface="Calibri"/>
                <a:cs typeface="Calibri"/>
              </a:rPr>
              <a:t>Likely</a:t>
            </a:r>
            <a:r>
              <a:rPr dirty="0" sz="1800" spc="45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E94D9"/>
                </a:solidFill>
                <a:latin typeface="Calibri"/>
                <a:cs typeface="Calibri"/>
              </a:rPr>
              <a:t>to</a:t>
            </a:r>
            <a:r>
              <a:rPr dirty="0" sz="1800" spc="75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E94D9"/>
                </a:solidFill>
                <a:latin typeface="Calibri"/>
                <a:cs typeface="Calibri"/>
              </a:rPr>
              <a:t>convert</a:t>
            </a:r>
            <a:r>
              <a:rPr dirty="0" sz="1800" spc="6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E94D9"/>
                </a:solidFill>
                <a:latin typeface="Calibri"/>
                <a:cs typeface="Calibri"/>
              </a:rPr>
              <a:t>to</a:t>
            </a:r>
            <a:r>
              <a:rPr dirty="0" sz="1800" spc="65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1800" spc="45">
                <a:solidFill>
                  <a:srgbClr val="4E94D9"/>
                </a:solidFill>
                <a:latin typeface="Calibri"/>
                <a:cs typeface="Calibri"/>
              </a:rPr>
              <a:t>solar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224529" y="420750"/>
            <a:ext cx="58908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Concluding</a:t>
            </a:r>
            <a:r>
              <a:rPr dirty="0" sz="4000" spc="-135"/>
              <a:t> </a:t>
            </a:r>
            <a:r>
              <a:rPr dirty="0" sz="4000" spc="-10"/>
              <a:t>Thoughts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35914" y="1261363"/>
            <a:ext cx="11309350" cy="515874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240029" marR="5080" indent="-227329">
              <a:lnSpc>
                <a:spcPts val="3460"/>
              </a:lnSpc>
              <a:spcBef>
                <a:spcPts val="535"/>
              </a:spcBef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LARGE-scale</a:t>
            </a:r>
            <a:r>
              <a:rPr dirty="0" sz="3200" spc="-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solar</a:t>
            </a:r>
            <a:r>
              <a:rPr dirty="0" sz="32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projects</a:t>
            </a:r>
            <a:r>
              <a:rPr dirty="0" sz="32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will</a:t>
            </a:r>
            <a:r>
              <a:rPr dirty="0" sz="32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become</a:t>
            </a:r>
            <a:r>
              <a:rPr dirty="0" sz="32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even</a:t>
            </a:r>
            <a:r>
              <a:rPr dirty="0" sz="32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more</a:t>
            </a:r>
            <a:r>
              <a:rPr dirty="0" sz="32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important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32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D0D0D"/>
                </a:solidFill>
                <a:latin typeface="Arial"/>
                <a:cs typeface="Arial"/>
              </a:rPr>
              <a:t>NYS</a:t>
            </a:r>
            <a:endParaRPr sz="3200">
              <a:latin typeface="Arial"/>
              <a:cs typeface="Arial"/>
            </a:endParaRPr>
          </a:p>
          <a:p>
            <a:pPr algn="just" marL="240029" marR="795655" indent="-227329">
              <a:lnSpc>
                <a:spcPts val="346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Residential</a:t>
            </a:r>
            <a:r>
              <a:rPr dirty="0" sz="32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home</a:t>
            </a:r>
            <a:r>
              <a:rPr dirty="0" sz="32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prices</a:t>
            </a:r>
            <a:r>
              <a:rPr dirty="0" sz="32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close</a:t>
            </a:r>
            <a:r>
              <a:rPr dirty="0" sz="32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32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large-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scale</a:t>
            </a:r>
            <a:r>
              <a:rPr dirty="0" sz="32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solar</a:t>
            </a:r>
            <a:r>
              <a:rPr dirty="0" sz="32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project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sites</a:t>
            </a:r>
            <a:r>
              <a:rPr dirty="0" sz="32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will</a:t>
            </a:r>
            <a:r>
              <a:rPr dirty="0" sz="32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likely</a:t>
            </a:r>
            <a:r>
              <a:rPr dirty="0" sz="32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suffer</a:t>
            </a:r>
            <a:r>
              <a:rPr dirty="0" sz="32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D0D0D"/>
                </a:solidFill>
                <a:latin typeface="Arial"/>
                <a:cs typeface="Arial"/>
              </a:rPr>
              <a:t>price</a:t>
            </a:r>
            <a:r>
              <a:rPr dirty="0" sz="32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D0D0D"/>
                </a:solidFill>
                <a:latin typeface="Arial"/>
                <a:cs typeface="Arial"/>
              </a:rPr>
              <a:t>declines</a:t>
            </a:r>
            <a:endParaRPr sz="3200">
              <a:latin typeface="Arial"/>
              <a:cs typeface="Arial"/>
            </a:endParaRPr>
          </a:p>
          <a:p>
            <a:pPr algn="just" marL="240029" marR="548640" indent="-227329">
              <a:lnSpc>
                <a:spcPct val="9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Farmland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parcels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closer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electricity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transmission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lines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or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substations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will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enjoy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price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premium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due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solar,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their </a:t>
            </a:r>
            <a:r>
              <a:rPr dirty="0" sz="3200" spc="-1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owners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will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approached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more</a:t>
            </a:r>
            <a:endParaRPr sz="3200">
              <a:latin typeface="Arial"/>
              <a:cs typeface="Arial"/>
            </a:endParaRPr>
          </a:p>
          <a:p>
            <a:pPr marL="240029" marR="1226820" indent="-227329">
              <a:lnSpc>
                <a:spcPts val="3460"/>
              </a:lnSpc>
              <a:spcBef>
                <a:spcPts val="540"/>
              </a:spcBef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Rural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ag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communities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are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concerned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about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loss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of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farmland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&amp;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rural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character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  <a:p>
            <a:pPr marL="240029" marR="342900" indent="-227329">
              <a:lnSpc>
                <a:spcPts val="346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NYS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&amp;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Cornell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are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also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working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agrivoltaics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projects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that </a:t>
            </a:r>
            <a:r>
              <a:rPr dirty="0" sz="3200" spc="-2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more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explicitly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allow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dual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use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ag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solar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6496" y="6322872"/>
            <a:ext cx="44329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https://ssrn.com/abstract=5402595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857" y="0"/>
            <a:ext cx="5042408" cy="68579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24602" y="0"/>
            <a:ext cx="5716270" cy="6018530"/>
            <a:chOff x="5324602" y="0"/>
            <a:chExt cx="5716270" cy="60185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4602" y="0"/>
              <a:ext cx="5286375" cy="30670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3728" y="3067050"/>
              <a:ext cx="5597016" cy="29509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2968" y="256489"/>
            <a:ext cx="1178242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b="0">
                <a:solidFill>
                  <a:srgbClr val="000000"/>
                </a:solidFill>
                <a:latin typeface="Calibri Light"/>
                <a:cs typeface="Calibri Light"/>
              </a:rPr>
              <a:t>Alan</a:t>
            </a:r>
            <a:r>
              <a:rPr dirty="0" sz="4000" spc="-18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 Light"/>
                <a:cs typeface="Calibri Light"/>
              </a:rPr>
              <a:t>Hinds</a:t>
            </a:r>
            <a:r>
              <a:rPr dirty="0" sz="4000" spc="-16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dirty="0" sz="4000" spc="-17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dirty="0" sz="4000" spc="-11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 Light"/>
                <a:cs typeface="Calibri Light"/>
              </a:rPr>
              <a:t>are</a:t>
            </a:r>
            <a:r>
              <a:rPr dirty="0" sz="4000" spc="-16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5" b="0">
                <a:solidFill>
                  <a:srgbClr val="000000"/>
                </a:solidFill>
                <a:latin typeface="Calibri Light"/>
                <a:cs typeface="Calibri Light"/>
              </a:rPr>
              <a:t>collaborating</a:t>
            </a:r>
            <a:r>
              <a:rPr dirty="0" sz="4000" spc="-16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 Light"/>
                <a:cs typeface="Calibri Light"/>
              </a:rPr>
              <a:t>with</a:t>
            </a:r>
            <a:r>
              <a:rPr dirty="0" sz="4000" spc="-17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 b="0">
                <a:solidFill>
                  <a:srgbClr val="000000"/>
                </a:solidFill>
                <a:latin typeface="Calibri Light"/>
                <a:cs typeface="Calibri Light"/>
              </a:rPr>
              <a:t>Acres.com</a:t>
            </a:r>
            <a:r>
              <a:rPr dirty="0" sz="4000" spc="-19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 b="0">
                <a:solidFill>
                  <a:srgbClr val="000000"/>
                </a:solidFill>
                <a:latin typeface="Calibri Light"/>
                <a:cs typeface="Calibri Light"/>
              </a:rPr>
              <a:t>to </a:t>
            </a:r>
            <a:r>
              <a:rPr dirty="0" sz="4000" spc="-55" b="0">
                <a:solidFill>
                  <a:srgbClr val="000000"/>
                </a:solidFill>
                <a:latin typeface="Calibri Light"/>
                <a:cs typeface="Calibri Light"/>
              </a:rPr>
              <a:t>generate</a:t>
            </a:r>
            <a:r>
              <a:rPr dirty="0" sz="4000" spc="-17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0" b="0">
                <a:solidFill>
                  <a:srgbClr val="000000"/>
                </a:solidFill>
                <a:latin typeface="Calibri Light"/>
                <a:cs typeface="Calibri Light"/>
              </a:rPr>
              <a:t>annual</a:t>
            </a:r>
            <a:r>
              <a:rPr dirty="0" sz="4000" spc="-18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 Light"/>
                <a:cs typeface="Calibri Light"/>
              </a:rPr>
              <a:t>land</a:t>
            </a:r>
            <a:r>
              <a:rPr dirty="0" sz="4000" spc="-18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 b="0">
                <a:solidFill>
                  <a:srgbClr val="000000"/>
                </a:solidFill>
                <a:latin typeface="Calibri Light"/>
                <a:cs typeface="Calibri Light"/>
              </a:rPr>
              <a:t>value</a:t>
            </a:r>
            <a:r>
              <a:rPr dirty="0" sz="4000" spc="-19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 b="0">
                <a:solidFill>
                  <a:srgbClr val="000000"/>
                </a:solidFill>
                <a:latin typeface="Calibri Light"/>
                <a:cs typeface="Calibri Light"/>
              </a:rPr>
              <a:t>trends</a:t>
            </a:r>
            <a:r>
              <a:rPr dirty="0" sz="4000" spc="-17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 b="0">
                <a:solidFill>
                  <a:srgbClr val="000000"/>
                </a:solidFill>
                <a:latin typeface="Calibri Light"/>
                <a:cs typeface="Calibri Light"/>
              </a:rPr>
              <a:t>report</a:t>
            </a:r>
            <a:r>
              <a:rPr dirty="0" sz="4000" spc="-17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 Light"/>
                <a:cs typeface="Calibri Light"/>
              </a:rPr>
              <a:t>using</a:t>
            </a:r>
            <a:r>
              <a:rPr dirty="0" sz="4000" spc="-18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 Light"/>
                <a:cs typeface="Calibri Light"/>
              </a:rPr>
              <a:t>actual</a:t>
            </a:r>
            <a:r>
              <a:rPr dirty="0" sz="4000" spc="-17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 Light"/>
                <a:cs typeface="Calibri Light"/>
              </a:rPr>
              <a:t>sales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73796"/>
            <a:ext cx="11548745" cy="5018405"/>
            <a:chOff x="0" y="1573796"/>
            <a:chExt cx="11548745" cy="5018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73796"/>
              <a:ext cx="6116827" cy="50180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5142" y="1825612"/>
              <a:ext cx="6983094" cy="46760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251" rIns="0" bIns="0" rtlCol="0" vert="horz">
            <a:spAutoFit/>
          </a:bodyPr>
          <a:lstStyle/>
          <a:p>
            <a:pPr marL="300037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90"/>
              <a:t> </a:t>
            </a:r>
            <a:r>
              <a:rPr dirty="0" spc="-20"/>
              <a:t>you!</a:t>
            </a:r>
          </a:p>
        </p:txBody>
      </p:sp>
      <p:sp>
        <p:nvSpPr>
          <p:cNvPr id="3" name="object 3"/>
          <p:cNvSpPr/>
          <p:nvPr/>
        </p:nvSpPr>
        <p:spPr>
          <a:xfrm>
            <a:off x="3647440" y="1757933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 h="0">
                <a:moveTo>
                  <a:pt x="0" y="0"/>
                </a:moveTo>
                <a:lnTo>
                  <a:pt x="4646803" y="0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195066" y="1918220"/>
            <a:ext cx="8735695" cy="4464050"/>
            <a:chOff x="3195066" y="1918220"/>
            <a:chExt cx="8735695" cy="4464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5066" y="5137073"/>
              <a:ext cx="5801995" cy="1244930"/>
            </a:xfrm>
            <a:prstGeom prst="rect">
              <a:avLst/>
            </a:prstGeom>
          </p:spPr>
        </p:pic>
        <p:pic>
          <p:nvPicPr>
            <p:cNvPr id="6" name="object 6" descr="A qr code with a white background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9674" y="1918220"/>
              <a:ext cx="3870705" cy="38707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algn="ctr" marL="1880870" marR="1765300">
              <a:lnSpc>
                <a:spcPts val="3460"/>
              </a:lnSpc>
              <a:spcBef>
                <a:spcPts val="535"/>
              </a:spcBef>
            </a:pPr>
            <a:r>
              <a:rPr dirty="0"/>
              <a:t>Wendong</a:t>
            </a:r>
            <a:r>
              <a:rPr dirty="0" spc="-140"/>
              <a:t> </a:t>
            </a:r>
            <a:r>
              <a:rPr dirty="0" spc="-20"/>
              <a:t>Zhang </a:t>
            </a:r>
            <a:r>
              <a:rPr dirty="0" spc="-10"/>
              <a:t>614-558-</a:t>
            </a:r>
            <a:r>
              <a:rPr dirty="0" spc="-20"/>
              <a:t>5346</a:t>
            </a:r>
          </a:p>
          <a:p>
            <a:pPr algn="ctr" marL="223520">
              <a:lnSpc>
                <a:spcPts val="3400"/>
              </a:lnSpc>
            </a:pPr>
            <a:r>
              <a:rPr dirty="0" u="sng" spc="-10">
                <a:uFill>
                  <a:solidFill>
                    <a:srgbClr val="000000"/>
                  </a:solidFill>
                </a:uFill>
                <a:hlinkClick r:id="rId4"/>
              </a:rPr>
              <a:t>wendongz@cornell.edu</a:t>
            </a:r>
          </a:p>
          <a:p>
            <a:pPr algn="ctr">
              <a:lnSpc>
                <a:spcPct val="100000"/>
              </a:lnSpc>
              <a:spcBef>
                <a:spcPts val="3075"/>
              </a:spcBef>
            </a:pP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https://wendongzhang.weebly.com/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09319" y="2418714"/>
            <a:ext cx="1020889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2593975" marR="5080" indent="-2581910">
              <a:lnSpc>
                <a:spcPts val="3460"/>
              </a:lnSpc>
              <a:spcBef>
                <a:spcPts val="535"/>
              </a:spcBef>
            </a:pPr>
            <a:r>
              <a:rPr dirty="0" sz="3200" spc="-90" b="1">
                <a:latin typeface="Arial"/>
                <a:cs typeface="Arial"/>
              </a:rPr>
              <a:t>V. </a:t>
            </a:r>
            <a:r>
              <a:rPr dirty="0" sz="3200" b="1">
                <a:latin typeface="Arial"/>
                <a:cs typeface="Arial"/>
              </a:rPr>
              <a:t>Community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Attitudes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&amp;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Willingness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to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Host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Large-</a:t>
            </a:r>
            <a:r>
              <a:rPr dirty="0" sz="3200" b="1">
                <a:latin typeface="Arial"/>
                <a:cs typeface="Arial"/>
              </a:rPr>
              <a:t>Scale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Solar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&amp;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Agrivoltaics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199894"/>
            <a:ext cx="12192000" cy="5655310"/>
            <a:chOff x="0" y="1199894"/>
            <a:chExt cx="12192000" cy="5655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9894"/>
              <a:ext cx="12191998" cy="56550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7246" y="1364614"/>
              <a:ext cx="4227195" cy="3569970"/>
            </a:xfrm>
            <a:custGeom>
              <a:avLst/>
              <a:gdLst/>
              <a:ahLst/>
              <a:cxnLst/>
              <a:rect l="l" t="t" r="r" b="b"/>
              <a:pathLst>
                <a:path w="4227195" h="3569970">
                  <a:moveTo>
                    <a:pt x="3631818" y="0"/>
                  </a:moveTo>
                  <a:lnTo>
                    <a:pt x="594918" y="0"/>
                  </a:lnTo>
                  <a:lnTo>
                    <a:pt x="546126" y="1971"/>
                  </a:lnTo>
                  <a:lnTo>
                    <a:pt x="498420" y="7785"/>
                  </a:lnTo>
                  <a:lnTo>
                    <a:pt x="451953" y="17288"/>
                  </a:lnTo>
                  <a:lnTo>
                    <a:pt x="406879" y="30326"/>
                  </a:lnTo>
                  <a:lnTo>
                    <a:pt x="363350" y="46747"/>
                  </a:lnTo>
                  <a:lnTo>
                    <a:pt x="321520" y="66399"/>
                  </a:lnTo>
                  <a:lnTo>
                    <a:pt x="281542" y="89127"/>
                  </a:lnTo>
                  <a:lnTo>
                    <a:pt x="243568" y="114779"/>
                  </a:lnTo>
                  <a:lnTo>
                    <a:pt x="207753" y="143202"/>
                  </a:lnTo>
                  <a:lnTo>
                    <a:pt x="174248" y="174244"/>
                  </a:lnTo>
                  <a:lnTo>
                    <a:pt x="143208" y="207750"/>
                  </a:lnTo>
                  <a:lnTo>
                    <a:pt x="114785" y="243568"/>
                  </a:lnTo>
                  <a:lnTo>
                    <a:pt x="89133" y="281546"/>
                  </a:lnTo>
                  <a:lnTo>
                    <a:pt x="66404" y="321529"/>
                  </a:lnTo>
                  <a:lnTo>
                    <a:pt x="46752" y="363366"/>
                  </a:lnTo>
                  <a:lnTo>
                    <a:pt x="30329" y="406903"/>
                  </a:lnTo>
                  <a:lnTo>
                    <a:pt x="17290" y="451988"/>
                  </a:lnTo>
                  <a:lnTo>
                    <a:pt x="7786" y="498466"/>
                  </a:lnTo>
                  <a:lnTo>
                    <a:pt x="1972" y="546186"/>
                  </a:lnTo>
                  <a:lnTo>
                    <a:pt x="0" y="594995"/>
                  </a:lnTo>
                  <a:lnTo>
                    <a:pt x="0" y="2974594"/>
                  </a:lnTo>
                  <a:lnTo>
                    <a:pt x="1972" y="3023384"/>
                  </a:lnTo>
                  <a:lnTo>
                    <a:pt x="7786" y="3071087"/>
                  </a:lnTo>
                  <a:lnTo>
                    <a:pt x="17290" y="3117551"/>
                  </a:lnTo>
                  <a:lnTo>
                    <a:pt x="30329" y="3162623"/>
                  </a:lnTo>
                  <a:lnTo>
                    <a:pt x="46752" y="3206148"/>
                  </a:lnTo>
                  <a:lnTo>
                    <a:pt x="66404" y="3247975"/>
                  </a:lnTo>
                  <a:lnTo>
                    <a:pt x="89133" y="3287950"/>
                  </a:lnTo>
                  <a:lnTo>
                    <a:pt x="114785" y="3325920"/>
                  </a:lnTo>
                  <a:lnTo>
                    <a:pt x="143208" y="3361732"/>
                  </a:lnTo>
                  <a:lnTo>
                    <a:pt x="174248" y="3395233"/>
                  </a:lnTo>
                  <a:lnTo>
                    <a:pt x="207753" y="3426270"/>
                  </a:lnTo>
                  <a:lnTo>
                    <a:pt x="243568" y="3454690"/>
                  </a:lnTo>
                  <a:lnTo>
                    <a:pt x="281542" y="3480340"/>
                  </a:lnTo>
                  <a:lnTo>
                    <a:pt x="321520" y="3503066"/>
                  </a:lnTo>
                  <a:lnTo>
                    <a:pt x="363350" y="3522716"/>
                  </a:lnTo>
                  <a:lnTo>
                    <a:pt x="406879" y="3539136"/>
                  </a:lnTo>
                  <a:lnTo>
                    <a:pt x="451953" y="3552174"/>
                  </a:lnTo>
                  <a:lnTo>
                    <a:pt x="498420" y="3561676"/>
                  </a:lnTo>
                  <a:lnTo>
                    <a:pt x="546126" y="3567490"/>
                  </a:lnTo>
                  <a:lnTo>
                    <a:pt x="594918" y="3569462"/>
                  </a:lnTo>
                  <a:lnTo>
                    <a:pt x="3631818" y="3569462"/>
                  </a:lnTo>
                  <a:lnTo>
                    <a:pt x="3680610" y="3567490"/>
                  </a:lnTo>
                  <a:lnTo>
                    <a:pt x="3728316" y="3561676"/>
                  </a:lnTo>
                  <a:lnTo>
                    <a:pt x="3774784" y="3552174"/>
                  </a:lnTo>
                  <a:lnTo>
                    <a:pt x="3819861" y="3539136"/>
                  </a:lnTo>
                  <a:lnTo>
                    <a:pt x="3863393" y="3522716"/>
                  </a:lnTo>
                  <a:lnTo>
                    <a:pt x="3905228" y="3503066"/>
                  </a:lnTo>
                  <a:lnTo>
                    <a:pt x="3945211" y="3480340"/>
                  </a:lnTo>
                  <a:lnTo>
                    <a:pt x="3983190" y="3454690"/>
                  </a:lnTo>
                  <a:lnTo>
                    <a:pt x="4019011" y="3426270"/>
                  </a:lnTo>
                  <a:lnTo>
                    <a:pt x="4052522" y="3395233"/>
                  </a:lnTo>
                  <a:lnTo>
                    <a:pt x="4083568" y="3361732"/>
                  </a:lnTo>
                  <a:lnTo>
                    <a:pt x="4111997" y="3325920"/>
                  </a:lnTo>
                  <a:lnTo>
                    <a:pt x="4137656" y="3287950"/>
                  </a:lnTo>
                  <a:lnTo>
                    <a:pt x="4160390" y="3247975"/>
                  </a:lnTo>
                  <a:lnTo>
                    <a:pt x="4180048" y="3206148"/>
                  </a:lnTo>
                  <a:lnTo>
                    <a:pt x="4196475" y="3162623"/>
                  </a:lnTo>
                  <a:lnTo>
                    <a:pt x="4209518" y="3117551"/>
                  </a:lnTo>
                  <a:lnTo>
                    <a:pt x="4219024" y="3071087"/>
                  </a:lnTo>
                  <a:lnTo>
                    <a:pt x="4224841" y="3023384"/>
                  </a:lnTo>
                  <a:lnTo>
                    <a:pt x="4226814" y="2974594"/>
                  </a:lnTo>
                  <a:lnTo>
                    <a:pt x="4226814" y="594995"/>
                  </a:lnTo>
                  <a:lnTo>
                    <a:pt x="4224841" y="546186"/>
                  </a:lnTo>
                  <a:lnTo>
                    <a:pt x="4219024" y="498466"/>
                  </a:lnTo>
                  <a:lnTo>
                    <a:pt x="4209518" y="451988"/>
                  </a:lnTo>
                  <a:lnTo>
                    <a:pt x="4196475" y="406903"/>
                  </a:lnTo>
                  <a:lnTo>
                    <a:pt x="4180048" y="363366"/>
                  </a:lnTo>
                  <a:lnTo>
                    <a:pt x="4160390" y="321529"/>
                  </a:lnTo>
                  <a:lnTo>
                    <a:pt x="4137656" y="281546"/>
                  </a:lnTo>
                  <a:lnTo>
                    <a:pt x="4111997" y="243568"/>
                  </a:lnTo>
                  <a:lnTo>
                    <a:pt x="4083568" y="207750"/>
                  </a:lnTo>
                  <a:lnTo>
                    <a:pt x="4052522" y="174244"/>
                  </a:lnTo>
                  <a:lnTo>
                    <a:pt x="4019011" y="143202"/>
                  </a:lnTo>
                  <a:lnTo>
                    <a:pt x="3983190" y="114779"/>
                  </a:lnTo>
                  <a:lnTo>
                    <a:pt x="3945211" y="89127"/>
                  </a:lnTo>
                  <a:lnTo>
                    <a:pt x="3905228" y="66399"/>
                  </a:lnTo>
                  <a:lnTo>
                    <a:pt x="3863393" y="46747"/>
                  </a:lnTo>
                  <a:lnTo>
                    <a:pt x="3819861" y="30326"/>
                  </a:lnTo>
                  <a:lnTo>
                    <a:pt x="3774784" y="17288"/>
                  </a:lnTo>
                  <a:lnTo>
                    <a:pt x="3728316" y="7785"/>
                  </a:lnTo>
                  <a:lnTo>
                    <a:pt x="3680610" y="1971"/>
                  </a:lnTo>
                  <a:lnTo>
                    <a:pt x="363181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246" y="1364614"/>
              <a:ext cx="4227195" cy="3569970"/>
            </a:xfrm>
            <a:custGeom>
              <a:avLst/>
              <a:gdLst/>
              <a:ahLst/>
              <a:cxnLst/>
              <a:rect l="l" t="t" r="r" b="b"/>
              <a:pathLst>
                <a:path w="4227195" h="3569970">
                  <a:moveTo>
                    <a:pt x="0" y="594995"/>
                  </a:moveTo>
                  <a:lnTo>
                    <a:pt x="1972" y="546186"/>
                  </a:lnTo>
                  <a:lnTo>
                    <a:pt x="7786" y="498466"/>
                  </a:lnTo>
                  <a:lnTo>
                    <a:pt x="17290" y="451988"/>
                  </a:lnTo>
                  <a:lnTo>
                    <a:pt x="30329" y="406903"/>
                  </a:lnTo>
                  <a:lnTo>
                    <a:pt x="46752" y="363366"/>
                  </a:lnTo>
                  <a:lnTo>
                    <a:pt x="66404" y="321529"/>
                  </a:lnTo>
                  <a:lnTo>
                    <a:pt x="89133" y="281546"/>
                  </a:lnTo>
                  <a:lnTo>
                    <a:pt x="114785" y="243568"/>
                  </a:lnTo>
                  <a:lnTo>
                    <a:pt x="143208" y="207750"/>
                  </a:lnTo>
                  <a:lnTo>
                    <a:pt x="174248" y="174244"/>
                  </a:lnTo>
                  <a:lnTo>
                    <a:pt x="207753" y="143202"/>
                  </a:lnTo>
                  <a:lnTo>
                    <a:pt x="243568" y="114779"/>
                  </a:lnTo>
                  <a:lnTo>
                    <a:pt x="281542" y="89127"/>
                  </a:lnTo>
                  <a:lnTo>
                    <a:pt x="321520" y="66399"/>
                  </a:lnTo>
                  <a:lnTo>
                    <a:pt x="363350" y="46747"/>
                  </a:lnTo>
                  <a:lnTo>
                    <a:pt x="406879" y="30326"/>
                  </a:lnTo>
                  <a:lnTo>
                    <a:pt x="451953" y="17288"/>
                  </a:lnTo>
                  <a:lnTo>
                    <a:pt x="498420" y="7785"/>
                  </a:lnTo>
                  <a:lnTo>
                    <a:pt x="546126" y="1971"/>
                  </a:lnTo>
                  <a:lnTo>
                    <a:pt x="594918" y="0"/>
                  </a:lnTo>
                  <a:lnTo>
                    <a:pt x="3631818" y="0"/>
                  </a:lnTo>
                  <a:lnTo>
                    <a:pt x="3680610" y="1971"/>
                  </a:lnTo>
                  <a:lnTo>
                    <a:pt x="3728316" y="7785"/>
                  </a:lnTo>
                  <a:lnTo>
                    <a:pt x="3774784" y="17288"/>
                  </a:lnTo>
                  <a:lnTo>
                    <a:pt x="3819861" y="30326"/>
                  </a:lnTo>
                  <a:lnTo>
                    <a:pt x="3863393" y="46747"/>
                  </a:lnTo>
                  <a:lnTo>
                    <a:pt x="3905228" y="66399"/>
                  </a:lnTo>
                  <a:lnTo>
                    <a:pt x="3945211" y="89127"/>
                  </a:lnTo>
                  <a:lnTo>
                    <a:pt x="3983190" y="114779"/>
                  </a:lnTo>
                  <a:lnTo>
                    <a:pt x="4019011" y="143202"/>
                  </a:lnTo>
                  <a:lnTo>
                    <a:pt x="4052522" y="174244"/>
                  </a:lnTo>
                  <a:lnTo>
                    <a:pt x="4083568" y="207750"/>
                  </a:lnTo>
                  <a:lnTo>
                    <a:pt x="4111997" y="243568"/>
                  </a:lnTo>
                  <a:lnTo>
                    <a:pt x="4137656" y="281546"/>
                  </a:lnTo>
                  <a:lnTo>
                    <a:pt x="4160390" y="321529"/>
                  </a:lnTo>
                  <a:lnTo>
                    <a:pt x="4180048" y="363366"/>
                  </a:lnTo>
                  <a:lnTo>
                    <a:pt x="4196475" y="406903"/>
                  </a:lnTo>
                  <a:lnTo>
                    <a:pt x="4209518" y="451988"/>
                  </a:lnTo>
                  <a:lnTo>
                    <a:pt x="4219024" y="498466"/>
                  </a:lnTo>
                  <a:lnTo>
                    <a:pt x="4224841" y="546186"/>
                  </a:lnTo>
                  <a:lnTo>
                    <a:pt x="4226814" y="594995"/>
                  </a:lnTo>
                  <a:lnTo>
                    <a:pt x="4226814" y="2974594"/>
                  </a:lnTo>
                  <a:lnTo>
                    <a:pt x="4224841" y="3023384"/>
                  </a:lnTo>
                  <a:lnTo>
                    <a:pt x="4219024" y="3071087"/>
                  </a:lnTo>
                  <a:lnTo>
                    <a:pt x="4209518" y="3117551"/>
                  </a:lnTo>
                  <a:lnTo>
                    <a:pt x="4196475" y="3162623"/>
                  </a:lnTo>
                  <a:lnTo>
                    <a:pt x="4180048" y="3206148"/>
                  </a:lnTo>
                  <a:lnTo>
                    <a:pt x="4160390" y="3247975"/>
                  </a:lnTo>
                  <a:lnTo>
                    <a:pt x="4137656" y="3287950"/>
                  </a:lnTo>
                  <a:lnTo>
                    <a:pt x="4111997" y="3325920"/>
                  </a:lnTo>
                  <a:lnTo>
                    <a:pt x="4083568" y="3361732"/>
                  </a:lnTo>
                  <a:lnTo>
                    <a:pt x="4052522" y="3395233"/>
                  </a:lnTo>
                  <a:lnTo>
                    <a:pt x="4019011" y="3426270"/>
                  </a:lnTo>
                  <a:lnTo>
                    <a:pt x="3983190" y="3454690"/>
                  </a:lnTo>
                  <a:lnTo>
                    <a:pt x="3945211" y="3480340"/>
                  </a:lnTo>
                  <a:lnTo>
                    <a:pt x="3905228" y="3503066"/>
                  </a:lnTo>
                  <a:lnTo>
                    <a:pt x="3863393" y="3522716"/>
                  </a:lnTo>
                  <a:lnTo>
                    <a:pt x="3819861" y="3539136"/>
                  </a:lnTo>
                  <a:lnTo>
                    <a:pt x="3774784" y="3552174"/>
                  </a:lnTo>
                  <a:lnTo>
                    <a:pt x="3728316" y="3561676"/>
                  </a:lnTo>
                  <a:lnTo>
                    <a:pt x="3680610" y="3567490"/>
                  </a:lnTo>
                  <a:lnTo>
                    <a:pt x="3631818" y="3569462"/>
                  </a:lnTo>
                  <a:lnTo>
                    <a:pt x="594918" y="3569462"/>
                  </a:lnTo>
                  <a:lnTo>
                    <a:pt x="546126" y="3567490"/>
                  </a:lnTo>
                  <a:lnTo>
                    <a:pt x="498420" y="3561676"/>
                  </a:lnTo>
                  <a:lnTo>
                    <a:pt x="451953" y="3552174"/>
                  </a:lnTo>
                  <a:lnTo>
                    <a:pt x="406879" y="3539136"/>
                  </a:lnTo>
                  <a:lnTo>
                    <a:pt x="363350" y="3522716"/>
                  </a:lnTo>
                  <a:lnTo>
                    <a:pt x="321520" y="3503066"/>
                  </a:lnTo>
                  <a:lnTo>
                    <a:pt x="281542" y="3480340"/>
                  </a:lnTo>
                  <a:lnTo>
                    <a:pt x="243568" y="3454690"/>
                  </a:lnTo>
                  <a:lnTo>
                    <a:pt x="207753" y="3426270"/>
                  </a:lnTo>
                  <a:lnTo>
                    <a:pt x="174248" y="3395233"/>
                  </a:lnTo>
                  <a:lnTo>
                    <a:pt x="143208" y="3361732"/>
                  </a:lnTo>
                  <a:lnTo>
                    <a:pt x="114785" y="3325920"/>
                  </a:lnTo>
                  <a:lnTo>
                    <a:pt x="89133" y="3287950"/>
                  </a:lnTo>
                  <a:lnTo>
                    <a:pt x="66404" y="3247975"/>
                  </a:lnTo>
                  <a:lnTo>
                    <a:pt x="46752" y="3206148"/>
                  </a:lnTo>
                  <a:lnTo>
                    <a:pt x="30329" y="3162623"/>
                  </a:lnTo>
                  <a:lnTo>
                    <a:pt x="17290" y="3117551"/>
                  </a:lnTo>
                  <a:lnTo>
                    <a:pt x="7786" y="3071087"/>
                  </a:lnTo>
                  <a:lnTo>
                    <a:pt x="1972" y="3023384"/>
                  </a:lnTo>
                  <a:lnTo>
                    <a:pt x="0" y="2974594"/>
                  </a:lnTo>
                  <a:lnTo>
                    <a:pt x="0" y="59499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49732" y="148285"/>
            <a:ext cx="115646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245" b="1">
                <a:solidFill>
                  <a:srgbClr val="000000"/>
                </a:solidFill>
                <a:latin typeface="Calibri"/>
                <a:cs typeface="Calibri"/>
              </a:rPr>
              <a:t>Assessing</a:t>
            </a:r>
            <a:r>
              <a:rPr dirty="0" sz="28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180" b="1">
                <a:solidFill>
                  <a:srgbClr val="000000"/>
                </a:solidFill>
                <a:latin typeface="Calibri"/>
                <a:cs typeface="Calibri"/>
              </a:rPr>
              <a:t>Landowner</a:t>
            </a:r>
            <a:r>
              <a:rPr dirty="0" sz="28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210" b="1">
                <a:solidFill>
                  <a:srgbClr val="000000"/>
                </a:solidFill>
                <a:latin typeface="Calibri"/>
                <a:cs typeface="Calibri"/>
              </a:rPr>
              <a:t>Willingness</a:t>
            </a:r>
            <a:r>
              <a:rPr dirty="0" sz="28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11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225" b="1">
                <a:solidFill>
                  <a:srgbClr val="000000"/>
                </a:solidFill>
                <a:latin typeface="Calibri"/>
                <a:cs typeface="Calibri"/>
              </a:rPr>
              <a:t>Host</a:t>
            </a:r>
            <a:r>
              <a:rPr dirty="0" sz="28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165" b="1">
                <a:solidFill>
                  <a:srgbClr val="000000"/>
                </a:solidFill>
                <a:latin typeface="Calibri"/>
                <a:cs typeface="Calibri"/>
              </a:rPr>
              <a:t>Agrivoltaic</a:t>
            </a:r>
            <a:r>
              <a:rPr dirty="0" sz="28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240" b="1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r>
              <a:rPr dirty="0" sz="28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135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235" b="1">
                <a:solidFill>
                  <a:srgbClr val="000000"/>
                </a:solidFill>
                <a:latin typeface="Calibri"/>
                <a:cs typeface="Calibri"/>
              </a:rPr>
              <a:t>NYS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732" y="668781"/>
            <a:ext cx="92976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latin typeface="Calibri"/>
                <a:cs typeface="Calibri"/>
              </a:rPr>
              <a:t>PI: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Richard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Stedman.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Team: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Katie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Walsh,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David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Kay,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Bruce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Lauber,</a:t>
            </a:r>
            <a:r>
              <a:rPr dirty="0" sz="2200" spc="-55">
                <a:latin typeface="Calibri"/>
                <a:cs typeface="Calibri"/>
              </a:rPr>
              <a:t> Wendong </a:t>
            </a:r>
            <a:r>
              <a:rPr dirty="0" sz="2200" spc="-10">
                <a:latin typeface="Calibri"/>
                <a:cs typeface="Calibri"/>
              </a:rPr>
              <a:t>Zhang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382" y="1654302"/>
            <a:ext cx="369633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We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aim</a:t>
            </a:r>
            <a:r>
              <a:rPr dirty="0" sz="24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dirty="0" sz="24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learn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Calibri Light"/>
                <a:cs typeface="Calibri Light"/>
              </a:rPr>
              <a:t>how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landowners</a:t>
            </a:r>
            <a:r>
              <a:rPr dirty="0" sz="24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35" b="0">
                <a:solidFill>
                  <a:srgbClr val="FFFFFF"/>
                </a:solidFill>
                <a:latin typeface="Calibri Light"/>
                <a:cs typeface="Calibri Light"/>
              </a:rPr>
              <a:t>understand</a:t>
            </a:r>
            <a:r>
              <a:rPr dirty="0" sz="2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Calibri Light"/>
                <a:cs typeface="Calibri Light"/>
              </a:rPr>
              <a:t>AV,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24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30" b="0">
                <a:solidFill>
                  <a:srgbClr val="FFFFFF"/>
                </a:solidFill>
                <a:latin typeface="Calibri Light"/>
                <a:cs typeface="Calibri Light"/>
              </a:rPr>
              <a:t>constraints</a:t>
            </a:r>
            <a:r>
              <a:rPr dirty="0" sz="2400" spc="-8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they</a:t>
            </a:r>
            <a:r>
              <a:rPr dirty="0" sz="24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perceive,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under</a:t>
            </a:r>
            <a:r>
              <a:rPr dirty="0" sz="24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what</a:t>
            </a:r>
            <a:r>
              <a:rPr dirty="0" sz="24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conditions</a:t>
            </a:r>
            <a:r>
              <a:rPr dirty="0" sz="2400" spc="-9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24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what</a:t>
            </a:r>
            <a:r>
              <a:rPr dirty="0" sz="2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extent</a:t>
            </a:r>
            <a:r>
              <a:rPr dirty="0" sz="2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they</a:t>
            </a:r>
            <a:r>
              <a:rPr dirty="0" sz="24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would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consider</a:t>
            </a:r>
            <a:r>
              <a:rPr dirty="0" sz="24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95" b="0">
                <a:solidFill>
                  <a:srgbClr val="FFFFFF"/>
                </a:solidFill>
                <a:latin typeface="Calibri Light"/>
                <a:cs typeface="Calibri Light"/>
              </a:rPr>
              <a:t>AV,</a:t>
            </a:r>
            <a:r>
              <a:rPr dirty="0" sz="2400" spc="-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how</a:t>
            </a:r>
            <a:r>
              <a:rPr dirty="0" sz="2400" spc="-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it</a:t>
            </a:r>
            <a:r>
              <a:rPr dirty="0" sz="24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would </a:t>
            </a: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change</a:t>
            </a:r>
            <a:r>
              <a:rPr dirty="0" sz="2400" spc="-9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24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nature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their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current</a:t>
            </a:r>
            <a:r>
              <a:rPr dirty="0" sz="2400" spc="-1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operations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31829" y="1261681"/>
            <a:ext cx="7378065" cy="3877310"/>
            <a:chOff x="4731829" y="1261681"/>
            <a:chExt cx="7378065" cy="3877310"/>
          </a:xfrm>
        </p:grpSpPr>
        <p:sp>
          <p:nvSpPr>
            <p:cNvPr id="11" name="object 11"/>
            <p:cNvSpPr/>
            <p:nvPr/>
          </p:nvSpPr>
          <p:spPr>
            <a:xfrm>
              <a:off x="4746116" y="1275969"/>
              <a:ext cx="7349490" cy="3848735"/>
            </a:xfrm>
            <a:custGeom>
              <a:avLst/>
              <a:gdLst/>
              <a:ahLst/>
              <a:cxnLst/>
              <a:rect l="l" t="t" r="r" b="b"/>
              <a:pathLst>
                <a:path w="7349490" h="3848735">
                  <a:moveTo>
                    <a:pt x="6707886" y="0"/>
                  </a:moveTo>
                  <a:lnTo>
                    <a:pt x="641477" y="0"/>
                  </a:lnTo>
                  <a:lnTo>
                    <a:pt x="593612" y="1759"/>
                  </a:lnTo>
                  <a:lnTo>
                    <a:pt x="546701" y="6956"/>
                  </a:lnTo>
                  <a:lnTo>
                    <a:pt x="500868" y="15466"/>
                  </a:lnTo>
                  <a:lnTo>
                    <a:pt x="456237" y="27165"/>
                  </a:lnTo>
                  <a:lnTo>
                    <a:pt x="412932" y="41928"/>
                  </a:lnTo>
                  <a:lnTo>
                    <a:pt x="371078" y="59632"/>
                  </a:lnTo>
                  <a:lnTo>
                    <a:pt x="330799" y="80152"/>
                  </a:lnTo>
                  <a:lnTo>
                    <a:pt x="292219" y="103364"/>
                  </a:lnTo>
                  <a:lnTo>
                    <a:pt x="255461" y="129144"/>
                  </a:lnTo>
                  <a:lnTo>
                    <a:pt x="220651" y="157368"/>
                  </a:lnTo>
                  <a:lnTo>
                    <a:pt x="187912" y="187912"/>
                  </a:lnTo>
                  <a:lnTo>
                    <a:pt x="157368" y="220651"/>
                  </a:lnTo>
                  <a:lnTo>
                    <a:pt x="129144" y="255461"/>
                  </a:lnTo>
                  <a:lnTo>
                    <a:pt x="103364" y="292219"/>
                  </a:lnTo>
                  <a:lnTo>
                    <a:pt x="80152" y="330799"/>
                  </a:lnTo>
                  <a:lnTo>
                    <a:pt x="59632" y="371078"/>
                  </a:lnTo>
                  <a:lnTo>
                    <a:pt x="41928" y="412932"/>
                  </a:lnTo>
                  <a:lnTo>
                    <a:pt x="27165" y="456237"/>
                  </a:lnTo>
                  <a:lnTo>
                    <a:pt x="15466" y="500868"/>
                  </a:lnTo>
                  <a:lnTo>
                    <a:pt x="6956" y="546701"/>
                  </a:lnTo>
                  <a:lnTo>
                    <a:pt x="1759" y="593612"/>
                  </a:lnTo>
                  <a:lnTo>
                    <a:pt x="0" y="641476"/>
                  </a:lnTo>
                  <a:lnTo>
                    <a:pt x="0" y="3206876"/>
                  </a:lnTo>
                  <a:lnTo>
                    <a:pt x="1759" y="3254741"/>
                  </a:lnTo>
                  <a:lnTo>
                    <a:pt x="6956" y="3301652"/>
                  </a:lnTo>
                  <a:lnTo>
                    <a:pt x="15466" y="3347485"/>
                  </a:lnTo>
                  <a:lnTo>
                    <a:pt x="27165" y="3392116"/>
                  </a:lnTo>
                  <a:lnTo>
                    <a:pt x="41928" y="3435421"/>
                  </a:lnTo>
                  <a:lnTo>
                    <a:pt x="59632" y="3477275"/>
                  </a:lnTo>
                  <a:lnTo>
                    <a:pt x="80152" y="3517554"/>
                  </a:lnTo>
                  <a:lnTo>
                    <a:pt x="103364" y="3556134"/>
                  </a:lnTo>
                  <a:lnTo>
                    <a:pt x="129144" y="3592892"/>
                  </a:lnTo>
                  <a:lnTo>
                    <a:pt x="157368" y="3627702"/>
                  </a:lnTo>
                  <a:lnTo>
                    <a:pt x="187912" y="3660441"/>
                  </a:lnTo>
                  <a:lnTo>
                    <a:pt x="220651" y="3690985"/>
                  </a:lnTo>
                  <a:lnTo>
                    <a:pt x="255461" y="3719209"/>
                  </a:lnTo>
                  <a:lnTo>
                    <a:pt x="292219" y="3744989"/>
                  </a:lnTo>
                  <a:lnTo>
                    <a:pt x="330799" y="3768201"/>
                  </a:lnTo>
                  <a:lnTo>
                    <a:pt x="371078" y="3788721"/>
                  </a:lnTo>
                  <a:lnTo>
                    <a:pt x="412932" y="3806425"/>
                  </a:lnTo>
                  <a:lnTo>
                    <a:pt x="456237" y="3821188"/>
                  </a:lnTo>
                  <a:lnTo>
                    <a:pt x="500868" y="3832887"/>
                  </a:lnTo>
                  <a:lnTo>
                    <a:pt x="546701" y="3841397"/>
                  </a:lnTo>
                  <a:lnTo>
                    <a:pt x="593612" y="3846594"/>
                  </a:lnTo>
                  <a:lnTo>
                    <a:pt x="641477" y="3848354"/>
                  </a:lnTo>
                  <a:lnTo>
                    <a:pt x="6707886" y="3848354"/>
                  </a:lnTo>
                  <a:lnTo>
                    <a:pt x="6755766" y="3846594"/>
                  </a:lnTo>
                  <a:lnTo>
                    <a:pt x="6802690" y="3841397"/>
                  </a:lnTo>
                  <a:lnTo>
                    <a:pt x="6848533" y="3832887"/>
                  </a:lnTo>
                  <a:lnTo>
                    <a:pt x="6893172" y="3821188"/>
                  </a:lnTo>
                  <a:lnTo>
                    <a:pt x="6936481" y="3806425"/>
                  </a:lnTo>
                  <a:lnTo>
                    <a:pt x="6978339" y="3788721"/>
                  </a:lnTo>
                  <a:lnTo>
                    <a:pt x="7018619" y="3768201"/>
                  </a:lnTo>
                  <a:lnTo>
                    <a:pt x="7057199" y="3744989"/>
                  </a:lnTo>
                  <a:lnTo>
                    <a:pt x="7093955" y="3719209"/>
                  </a:lnTo>
                  <a:lnTo>
                    <a:pt x="7128763" y="3690985"/>
                  </a:lnTo>
                  <a:lnTo>
                    <a:pt x="7161498" y="3660441"/>
                  </a:lnTo>
                  <a:lnTo>
                    <a:pt x="7192037" y="3627702"/>
                  </a:lnTo>
                  <a:lnTo>
                    <a:pt x="7220255" y="3592892"/>
                  </a:lnTo>
                  <a:lnTo>
                    <a:pt x="7246030" y="3556134"/>
                  </a:lnTo>
                  <a:lnTo>
                    <a:pt x="7269236" y="3517554"/>
                  </a:lnTo>
                  <a:lnTo>
                    <a:pt x="7289750" y="3477275"/>
                  </a:lnTo>
                  <a:lnTo>
                    <a:pt x="7307449" y="3435421"/>
                  </a:lnTo>
                  <a:lnTo>
                    <a:pt x="7322207" y="3392116"/>
                  </a:lnTo>
                  <a:lnTo>
                    <a:pt x="7333902" y="3347485"/>
                  </a:lnTo>
                  <a:lnTo>
                    <a:pt x="7342408" y="3301652"/>
                  </a:lnTo>
                  <a:lnTo>
                    <a:pt x="7347603" y="3254741"/>
                  </a:lnTo>
                  <a:lnTo>
                    <a:pt x="7349363" y="3206876"/>
                  </a:lnTo>
                  <a:lnTo>
                    <a:pt x="7349363" y="641476"/>
                  </a:lnTo>
                  <a:lnTo>
                    <a:pt x="7347603" y="593612"/>
                  </a:lnTo>
                  <a:lnTo>
                    <a:pt x="7342408" y="546701"/>
                  </a:lnTo>
                  <a:lnTo>
                    <a:pt x="7333902" y="500868"/>
                  </a:lnTo>
                  <a:lnTo>
                    <a:pt x="7322207" y="456237"/>
                  </a:lnTo>
                  <a:lnTo>
                    <a:pt x="7307449" y="412932"/>
                  </a:lnTo>
                  <a:lnTo>
                    <a:pt x="7289750" y="371078"/>
                  </a:lnTo>
                  <a:lnTo>
                    <a:pt x="7269236" y="330799"/>
                  </a:lnTo>
                  <a:lnTo>
                    <a:pt x="7246030" y="292219"/>
                  </a:lnTo>
                  <a:lnTo>
                    <a:pt x="7220255" y="255461"/>
                  </a:lnTo>
                  <a:lnTo>
                    <a:pt x="7192037" y="220651"/>
                  </a:lnTo>
                  <a:lnTo>
                    <a:pt x="7161498" y="187912"/>
                  </a:lnTo>
                  <a:lnTo>
                    <a:pt x="7128763" y="157368"/>
                  </a:lnTo>
                  <a:lnTo>
                    <a:pt x="7093955" y="129144"/>
                  </a:lnTo>
                  <a:lnTo>
                    <a:pt x="7057199" y="103364"/>
                  </a:lnTo>
                  <a:lnTo>
                    <a:pt x="7018619" y="80152"/>
                  </a:lnTo>
                  <a:lnTo>
                    <a:pt x="6978339" y="59632"/>
                  </a:lnTo>
                  <a:lnTo>
                    <a:pt x="6936481" y="41928"/>
                  </a:lnTo>
                  <a:lnTo>
                    <a:pt x="6893172" y="27165"/>
                  </a:lnTo>
                  <a:lnTo>
                    <a:pt x="6848533" y="15466"/>
                  </a:lnTo>
                  <a:lnTo>
                    <a:pt x="6802690" y="6956"/>
                  </a:lnTo>
                  <a:lnTo>
                    <a:pt x="6755766" y="1759"/>
                  </a:lnTo>
                  <a:lnTo>
                    <a:pt x="67078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46116" y="1275969"/>
              <a:ext cx="7349490" cy="3848735"/>
            </a:xfrm>
            <a:custGeom>
              <a:avLst/>
              <a:gdLst/>
              <a:ahLst/>
              <a:cxnLst/>
              <a:rect l="l" t="t" r="r" b="b"/>
              <a:pathLst>
                <a:path w="7349490" h="3848735">
                  <a:moveTo>
                    <a:pt x="0" y="641476"/>
                  </a:moveTo>
                  <a:lnTo>
                    <a:pt x="1759" y="593612"/>
                  </a:lnTo>
                  <a:lnTo>
                    <a:pt x="6956" y="546701"/>
                  </a:lnTo>
                  <a:lnTo>
                    <a:pt x="15466" y="500868"/>
                  </a:lnTo>
                  <a:lnTo>
                    <a:pt x="27165" y="456237"/>
                  </a:lnTo>
                  <a:lnTo>
                    <a:pt x="41928" y="412932"/>
                  </a:lnTo>
                  <a:lnTo>
                    <a:pt x="59632" y="371078"/>
                  </a:lnTo>
                  <a:lnTo>
                    <a:pt x="80152" y="330799"/>
                  </a:lnTo>
                  <a:lnTo>
                    <a:pt x="103364" y="292219"/>
                  </a:lnTo>
                  <a:lnTo>
                    <a:pt x="129144" y="255461"/>
                  </a:lnTo>
                  <a:lnTo>
                    <a:pt x="157368" y="220651"/>
                  </a:lnTo>
                  <a:lnTo>
                    <a:pt x="187912" y="187912"/>
                  </a:lnTo>
                  <a:lnTo>
                    <a:pt x="220651" y="157368"/>
                  </a:lnTo>
                  <a:lnTo>
                    <a:pt x="255461" y="129144"/>
                  </a:lnTo>
                  <a:lnTo>
                    <a:pt x="292219" y="103364"/>
                  </a:lnTo>
                  <a:lnTo>
                    <a:pt x="330799" y="80152"/>
                  </a:lnTo>
                  <a:lnTo>
                    <a:pt x="371078" y="59632"/>
                  </a:lnTo>
                  <a:lnTo>
                    <a:pt x="412932" y="41928"/>
                  </a:lnTo>
                  <a:lnTo>
                    <a:pt x="456237" y="27165"/>
                  </a:lnTo>
                  <a:lnTo>
                    <a:pt x="500868" y="15466"/>
                  </a:lnTo>
                  <a:lnTo>
                    <a:pt x="546701" y="6956"/>
                  </a:lnTo>
                  <a:lnTo>
                    <a:pt x="593612" y="1759"/>
                  </a:lnTo>
                  <a:lnTo>
                    <a:pt x="641477" y="0"/>
                  </a:lnTo>
                  <a:lnTo>
                    <a:pt x="6707886" y="0"/>
                  </a:lnTo>
                  <a:lnTo>
                    <a:pt x="6755766" y="1759"/>
                  </a:lnTo>
                  <a:lnTo>
                    <a:pt x="6802690" y="6956"/>
                  </a:lnTo>
                  <a:lnTo>
                    <a:pt x="6848533" y="15466"/>
                  </a:lnTo>
                  <a:lnTo>
                    <a:pt x="6893172" y="27165"/>
                  </a:lnTo>
                  <a:lnTo>
                    <a:pt x="6936481" y="41928"/>
                  </a:lnTo>
                  <a:lnTo>
                    <a:pt x="6978339" y="59632"/>
                  </a:lnTo>
                  <a:lnTo>
                    <a:pt x="7018619" y="80152"/>
                  </a:lnTo>
                  <a:lnTo>
                    <a:pt x="7057199" y="103364"/>
                  </a:lnTo>
                  <a:lnTo>
                    <a:pt x="7093955" y="129144"/>
                  </a:lnTo>
                  <a:lnTo>
                    <a:pt x="7128763" y="157368"/>
                  </a:lnTo>
                  <a:lnTo>
                    <a:pt x="7161498" y="187912"/>
                  </a:lnTo>
                  <a:lnTo>
                    <a:pt x="7192037" y="220651"/>
                  </a:lnTo>
                  <a:lnTo>
                    <a:pt x="7220255" y="255461"/>
                  </a:lnTo>
                  <a:lnTo>
                    <a:pt x="7246030" y="292219"/>
                  </a:lnTo>
                  <a:lnTo>
                    <a:pt x="7269236" y="330799"/>
                  </a:lnTo>
                  <a:lnTo>
                    <a:pt x="7289750" y="371078"/>
                  </a:lnTo>
                  <a:lnTo>
                    <a:pt x="7307449" y="412932"/>
                  </a:lnTo>
                  <a:lnTo>
                    <a:pt x="7322207" y="456237"/>
                  </a:lnTo>
                  <a:lnTo>
                    <a:pt x="7333902" y="500868"/>
                  </a:lnTo>
                  <a:lnTo>
                    <a:pt x="7342408" y="546701"/>
                  </a:lnTo>
                  <a:lnTo>
                    <a:pt x="7347603" y="593612"/>
                  </a:lnTo>
                  <a:lnTo>
                    <a:pt x="7349363" y="641476"/>
                  </a:lnTo>
                  <a:lnTo>
                    <a:pt x="7349363" y="3206876"/>
                  </a:lnTo>
                  <a:lnTo>
                    <a:pt x="7347603" y="3254741"/>
                  </a:lnTo>
                  <a:lnTo>
                    <a:pt x="7342408" y="3301652"/>
                  </a:lnTo>
                  <a:lnTo>
                    <a:pt x="7333902" y="3347485"/>
                  </a:lnTo>
                  <a:lnTo>
                    <a:pt x="7322207" y="3392116"/>
                  </a:lnTo>
                  <a:lnTo>
                    <a:pt x="7307449" y="3435421"/>
                  </a:lnTo>
                  <a:lnTo>
                    <a:pt x="7289750" y="3477275"/>
                  </a:lnTo>
                  <a:lnTo>
                    <a:pt x="7269236" y="3517554"/>
                  </a:lnTo>
                  <a:lnTo>
                    <a:pt x="7246030" y="3556134"/>
                  </a:lnTo>
                  <a:lnTo>
                    <a:pt x="7220255" y="3592892"/>
                  </a:lnTo>
                  <a:lnTo>
                    <a:pt x="7192037" y="3627702"/>
                  </a:lnTo>
                  <a:lnTo>
                    <a:pt x="7161498" y="3660441"/>
                  </a:lnTo>
                  <a:lnTo>
                    <a:pt x="7128763" y="3690985"/>
                  </a:lnTo>
                  <a:lnTo>
                    <a:pt x="7093955" y="3719209"/>
                  </a:lnTo>
                  <a:lnTo>
                    <a:pt x="7057199" y="3744989"/>
                  </a:lnTo>
                  <a:lnTo>
                    <a:pt x="7018619" y="3768201"/>
                  </a:lnTo>
                  <a:lnTo>
                    <a:pt x="6978339" y="3788721"/>
                  </a:lnTo>
                  <a:lnTo>
                    <a:pt x="6936481" y="3806425"/>
                  </a:lnTo>
                  <a:lnTo>
                    <a:pt x="6893172" y="3821188"/>
                  </a:lnTo>
                  <a:lnTo>
                    <a:pt x="6848533" y="3832887"/>
                  </a:lnTo>
                  <a:lnTo>
                    <a:pt x="6802690" y="3841397"/>
                  </a:lnTo>
                  <a:lnTo>
                    <a:pt x="6755766" y="3846594"/>
                  </a:lnTo>
                  <a:lnTo>
                    <a:pt x="6707886" y="3848354"/>
                  </a:lnTo>
                  <a:lnTo>
                    <a:pt x="641477" y="3848354"/>
                  </a:lnTo>
                  <a:lnTo>
                    <a:pt x="593612" y="3846594"/>
                  </a:lnTo>
                  <a:lnTo>
                    <a:pt x="546701" y="3841397"/>
                  </a:lnTo>
                  <a:lnTo>
                    <a:pt x="500868" y="3832887"/>
                  </a:lnTo>
                  <a:lnTo>
                    <a:pt x="456237" y="3821188"/>
                  </a:lnTo>
                  <a:lnTo>
                    <a:pt x="412932" y="3806425"/>
                  </a:lnTo>
                  <a:lnTo>
                    <a:pt x="371078" y="3788721"/>
                  </a:lnTo>
                  <a:lnTo>
                    <a:pt x="330799" y="3768201"/>
                  </a:lnTo>
                  <a:lnTo>
                    <a:pt x="292219" y="3744989"/>
                  </a:lnTo>
                  <a:lnTo>
                    <a:pt x="255461" y="3719209"/>
                  </a:lnTo>
                  <a:lnTo>
                    <a:pt x="220651" y="3690985"/>
                  </a:lnTo>
                  <a:lnTo>
                    <a:pt x="187912" y="3660441"/>
                  </a:lnTo>
                  <a:lnTo>
                    <a:pt x="157368" y="3627702"/>
                  </a:lnTo>
                  <a:lnTo>
                    <a:pt x="129144" y="3592892"/>
                  </a:lnTo>
                  <a:lnTo>
                    <a:pt x="103364" y="3556134"/>
                  </a:lnTo>
                  <a:lnTo>
                    <a:pt x="80152" y="3517554"/>
                  </a:lnTo>
                  <a:lnTo>
                    <a:pt x="59632" y="3477275"/>
                  </a:lnTo>
                  <a:lnTo>
                    <a:pt x="41928" y="3435421"/>
                  </a:lnTo>
                  <a:lnTo>
                    <a:pt x="27165" y="3392116"/>
                  </a:lnTo>
                  <a:lnTo>
                    <a:pt x="15466" y="3347485"/>
                  </a:lnTo>
                  <a:lnTo>
                    <a:pt x="6956" y="3301652"/>
                  </a:lnTo>
                  <a:lnTo>
                    <a:pt x="1759" y="3254741"/>
                  </a:lnTo>
                  <a:lnTo>
                    <a:pt x="0" y="3206876"/>
                  </a:lnTo>
                  <a:lnTo>
                    <a:pt x="0" y="64147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013452" y="1433576"/>
            <a:ext cx="581850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60475">
              <a:lnSpc>
                <a:spcPct val="100000"/>
              </a:lnSpc>
              <a:spcBef>
                <a:spcPts val="105"/>
              </a:spcBef>
            </a:pPr>
            <a:r>
              <a:rPr dirty="0" sz="2000" spc="-15" b="0">
                <a:solidFill>
                  <a:srgbClr val="FFFFFF"/>
                </a:solidFill>
                <a:latin typeface="Calibri Light"/>
                <a:cs typeface="Calibri Light"/>
              </a:rPr>
              <a:t>MIXED-</a:t>
            </a:r>
            <a:r>
              <a:rPr dirty="0" sz="2000" spc="-25" b="0">
                <a:solidFill>
                  <a:srgbClr val="FFFFFF"/>
                </a:solidFill>
                <a:latin typeface="Calibri Light"/>
                <a:cs typeface="Calibri Light"/>
              </a:rPr>
              <a:t>METHODS,</a:t>
            </a:r>
            <a:r>
              <a:rPr dirty="0" sz="20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CASE</a:t>
            </a:r>
            <a:r>
              <a:rPr dirty="0" sz="20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20" b="0">
                <a:solidFill>
                  <a:srgbClr val="FFFFFF"/>
                </a:solidFill>
                <a:latin typeface="Calibri Light"/>
                <a:cs typeface="Calibri Light"/>
              </a:rPr>
              <a:t>STUDY</a:t>
            </a:r>
            <a:r>
              <a:rPr dirty="0" sz="2000" spc="-8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Calibri Light"/>
                <a:cs typeface="Calibri Light"/>
              </a:rPr>
              <a:t>APPROACH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2000" b="0">
                <a:latin typeface="Calibri Light"/>
                <a:cs typeface="Calibri Light"/>
              </a:rPr>
              <a:t>Case</a:t>
            </a:r>
            <a:r>
              <a:rPr dirty="0" sz="2000" spc="-75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study</a:t>
            </a:r>
            <a:r>
              <a:rPr dirty="0" sz="2000" spc="-7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of</a:t>
            </a:r>
            <a:r>
              <a:rPr dirty="0" sz="2000" spc="-55" b="0">
                <a:latin typeface="Calibri Light"/>
                <a:cs typeface="Calibri Light"/>
              </a:rPr>
              <a:t> </a:t>
            </a:r>
            <a:r>
              <a:rPr dirty="0" sz="2000" spc="-30" b="0">
                <a:latin typeface="Calibri Light"/>
                <a:cs typeface="Calibri Light"/>
              </a:rPr>
              <a:t>Western</a:t>
            </a:r>
            <a:r>
              <a:rPr dirty="0" sz="2000" spc="-8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New</a:t>
            </a:r>
            <a:r>
              <a:rPr dirty="0" sz="2000" spc="-75" b="0">
                <a:latin typeface="Calibri Light"/>
                <a:cs typeface="Calibri Light"/>
              </a:rPr>
              <a:t> </a:t>
            </a:r>
            <a:r>
              <a:rPr dirty="0" sz="2000" spc="-20" b="0">
                <a:latin typeface="Calibri Light"/>
                <a:cs typeface="Calibri Light"/>
              </a:rPr>
              <a:t>York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20" b="0">
                <a:latin typeface="Calibri Light"/>
                <a:cs typeface="Calibri Light"/>
              </a:rPr>
              <a:t>Interviews</a:t>
            </a:r>
            <a:r>
              <a:rPr dirty="0" sz="2000" spc="-7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and</a:t>
            </a:r>
            <a:r>
              <a:rPr dirty="0" sz="2000" spc="-40" b="0">
                <a:latin typeface="Calibri Light"/>
                <a:cs typeface="Calibri Light"/>
              </a:rPr>
              <a:t> </a:t>
            </a:r>
            <a:r>
              <a:rPr dirty="0" sz="2000" spc="-20" b="0">
                <a:latin typeface="Calibri Light"/>
                <a:cs typeface="Calibri Light"/>
              </a:rPr>
              <a:t>focus</a:t>
            </a:r>
            <a:r>
              <a:rPr dirty="0" sz="2000" spc="-55" b="0">
                <a:latin typeface="Calibri Light"/>
                <a:cs typeface="Calibri Light"/>
              </a:rPr>
              <a:t> </a:t>
            </a:r>
            <a:r>
              <a:rPr dirty="0" sz="2000" spc="-20" b="0">
                <a:latin typeface="Calibri Light"/>
                <a:cs typeface="Calibri Light"/>
              </a:rPr>
              <a:t>groups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with </a:t>
            </a:r>
            <a:r>
              <a:rPr dirty="0" sz="2000" spc="-10" b="0">
                <a:latin typeface="Calibri Light"/>
                <a:cs typeface="Calibri Light"/>
              </a:rPr>
              <a:t>landowners/agricultural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3452" y="2500630"/>
            <a:ext cx="6591934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14020">
              <a:lnSpc>
                <a:spcPct val="100000"/>
              </a:lnSpc>
              <a:spcBef>
                <a:spcPts val="105"/>
              </a:spcBef>
            </a:pPr>
            <a:r>
              <a:rPr dirty="0" sz="2000" spc="-10" b="0">
                <a:latin typeface="Calibri Light"/>
                <a:cs typeface="Calibri Light"/>
              </a:rPr>
              <a:t>producers</a:t>
            </a:r>
            <a:r>
              <a:rPr dirty="0" sz="2000" spc="-6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to</a:t>
            </a:r>
            <a:r>
              <a:rPr dirty="0" sz="2000" spc="-2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learn</a:t>
            </a:r>
            <a:r>
              <a:rPr dirty="0" sz="2000" spc="-6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about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their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perceptions,</a:t>
            </a:r>
            <a:r>
              <a:rPr dirty="0" sz="2000" spc="-6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preferences,</a:t>
            </a:r>
            <a:r>
              <a:rPr dirty="0" sz="2000" spc="-55" b="0">
                <a:latin typeface="Calibri Light"/>
                <a:cs typeface="Calibri Light"/>
              </a:rPr>
              <a:t> </a:t>
            </a:r>
            <a:r>
              <a:rPr dirty="0" sz="2000" spc="-25" b="0">
                <a:latin typeface="Calibri Light"/>
                <a:cs typeface="Calibri Light"/>
              </a:rPr>
              <a:t>and </a:t>
            </a:r>
            <a:r>
              <a:rPr dirty="0" sz="2000" b="0">
                <a:latin typeface="Calibri Light"/>
                <a:cs typeface="Calibri Light"/>
              </a:rPr>
              <a:t>priorities</a:t>
            </a:r>
            <a:r>
              <a:rPr dirty="0" sz="2000" spc="-10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for</a:t>
            </a:r>
            <a:r>
              <a:rPr dirty="0" sz="2000" spc="-55" b="0">
                <a:latin typeface="Calibri Light"/>
                <a:cs typeface="Calibri Light"/>
              </a:rPr>
              <a:t> </a:t>
            </a:r>
            <a:r>
              <a:rPr dirty="0" sz="2000" spc="-25" b="0">
                <a:latin typeface="Calibri Light"/>
                <a:cs typeface="Calibri Light"/>
              </a:rPr>
              <a:t>AV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25" b="0">
                <a:latin typeface="Calibri Light"/>
                <a:cs typeface="Calibri Light"/>
              </a:rPr>
              <a:t>Randomized</a:t>
            </a:r>
            <a:r>
              <a:rPr dirty="0" sz="2000" spc="-6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mail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survey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(n=2400)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of</a:t>
            </a:r>
            <a:r>
              <a:rPr dirty="0" sz="2000" spc="-15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landowners</a:t>
            </a:r>
            <a:r>
              <a:rPr dirty="0" sz="2000" spc="-45" b="0">
                <a:latin typeface="Calibri Light"/>
                <a:cs typeface="Calibri Light"/>
              </a:rPr>
              <a:t> </a:t>
            </a:r>
            <a:r>
              <a:rPr dirty="0" sz="2000" spc="-20" b="0">
                <a:latin typeface="Calibri Light"/>
                <a:cs typeface="Calibri Light"/>
              </a:rPr>
              <a:t>near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0">
                <a:latin typeface="Calibri Light"/>
                <a:cs typeface="Calibri Light"/>
              </a:rPr>
              <a:t>proposed/existing</a:t>
            </a:r>
            <a:r>
              <a:rPr dirty="0" sz="2000" spc="-2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solar</a:t>
            </a:r>
            <a:r>
              <a:rPr dirty="0" sz="2000" spc="-25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facilities</a:t>
            </a:r>
            <a:r>
              <a:rPr dirty="0" sz="2000" spc="-3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with classified</a:t>
            </a:r>
            <a:r>
              <a:rPr dirty="0" sz="2000" spc="-3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agricultural</a:t>
            </a:r>
            <a:r>
              <a:rPr dirty="0" sz="2000" spc="-30" b="0">
                <a:latin typeface="Calibri Light"/>
                <a:cs typeface="Calibri Light"/>
              </a:rPr>
              <a:t> </a:t>
            </a:r>
            <a:r>
              <a:rPr dirty="0" sz="2000" spc="-20" b="0">
                <a:latin typeface="Calibri Light"/>
                <a:cs typeface="Calibri Light"/>
              </a:rPr>
              <a:t>land</a:t>
            </a:r>
            <a:endParaRPr sz="20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2000" spc="-30" b="0">
                <a:latin typeface="Calibri Light"/>
                <a:cs typeface="Calibri Light"/>
              </a:rPr>
              <a:t>Systematic</a:t>
            </a:r>
            <a:r>
              <a:rPr dirty="0" sz="2000" spc="-6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review</a:t>
            </a:r>
            <a:r>
              <a:rPr dirty="0" sz="2000" spc="-7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of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spc="-25" b="0">
                <a:latin typeface="Calibri Light"/>
                <a:cs typeface="Calibri Light"/>
              </a:rPr>
              <a:t>Farmland</a:t>
            </a:r>
            <a:r>
              <a:rPr dirty="0" sz="2000" spc="-80" b="0">
                <a:latin typeface="Calibri Light"/>
                <a:cs typeface="Calibri Light"/>
              </a:rPr>
              <a:t> </a:t>
            </a:r>
            <a:r>
              <a:rPr dirty="0" sz="2000" spc="-20" b="0">
                <a:latin typeface="Calibri Light"/>
                <a:cs typeface="Calibri Light"/>
              </a:rPr>
              <a:t>Protection</a:t>
            </a:r>
            <a:r>
              <a:rPr dirty="0" sz="2000" spc="-7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Plans</a:t>
            </a:r>
            <a:r>
              <a:rPr dirty="0" sz="2000" spc="-6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supplemented</a:t>
            </a:r>
            <a:r>
              <a:rPr dirty="0" sz="2000" spc="-65" b="0">
                <a:latin typeface="Calibri Light"/>
                <a:cs typeface="Calibri Light"/>
              </a:rPr>
              <a:t> </a:t>
            </a:r>
            <a:r>
              <a:rPr dirty="0" sz="2000" spc="-25" b="0">
                <a:latin typeface="Calibri Light"/>
                <a:cs typeface="Calibri Light"/>
              </a:rPr>
              <a:t>by </a:t>
            </a:r>
            <a:r>
              <a:rPr dirty="0" sz="2000" spc="-10" b="0">
                <a:latin typeface="Calibri Light"/>
                <a:cs typeface="Calibri Light"/>
              </a:rPr>
              <a:t>interviews</a:t>
            </a:r>
            <a:r>
              <a:rPr dirty="0" sz="2000" spc="-5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with</a:t>
            </a:r>
            <a:r>
              <a:rPr dirty="0" sz="2000" spc="-2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Farmland</a:t>
            </a:r>
            <a:r>
              <a:rPr dirty="0" sz="2000" spc="-4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Protection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Board</a:t>
            </a:r>
            <a:r>
              <a:rPr dirty="0" sz="2000" spc="-35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members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5922" y="1420392"/>
            <a:ext cx="11148695" cy="5405120"/>
            <a:chOff x="645922" y="1420392"/>
            <a:chExt cx="11148695" cy="540512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65831" y="1420392"/>
              <a:ext cx="244852" cy="2460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359007" y="1622285"/>
              <a:ext cx="374015" cy="208279"/>
            </a:xfrm>
            <a:custGeom>
              <a:avLst/>
              <a:gdLst/>
              <a:ahLst/>
              <a:cxnLst/>
              <a:rect l="l" t="t" r="r" b="b"/>
              <a:pathLst>
                <a:path w="374015" h="208280">
                  <a:moveTo>
                    <a:pt x="161023" y="208102"/>
                  </a:moveTo>
                  <a:lnTo>
                    <a:pt x="149415" y="117513"/>
                  </a:lnTo>
                  <a:lnTo>
                    <a:pt x="11620" y="117513"/>
                  </a:lnTo>
                  <a:lnTo>
                    <a:pt x="0" y="208102"/>
                  </a:lnTo>
                  <a:lnTo>
                    <a:pt x="161023" y="208102"/>
                  </a:lnTo>
                  <a:close/>
                </a:path>
                <a:path w="374015" h="208280">
                  <a:moveTo>
                    <a:pt x="316115" y="79819"/>
                  </a:moveTo>
                  <a:lnTo>
                    <a:pt x="280212" y="0"/>
                  </a:lnTo>
                  <a:lnTo>
                    <a:pt x="172326" y="0"/>
                  </a:lnTo>
                  <a:lnTo>
                    <a:pt x="182549" y="79819"/>
                  </a:lnTo>
                  <a:lnTo>
                    <a:pt x="316115" y="79819"/>
                  </a:lnTo>
                  <a:close/>
                </a:path>
                <a:path w="374015" h="208280">
                  <a:moveTo>
                    <a:pt x="373786" y="208102"/>
                  </a:moveTo>
                  <a:lnTo>
                    <a:pt x="333082" y="117513"/>
                  </a:lnTo>
                  <a:lnTo>
                    <a:pt x="187388" y="117513"/>
                  </a:lnTo>
                  <a:lnTo>
                    <a:pt x="198996" y="208102"/>
                  </a:lnTo>
                  <a:lnTo>
                    <a:pt x="373786" y="208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2840" y="1868075"/>
              <a:ext cx="231723" cy="1004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084484" y="1622285"/>
              <a:ext cx="710565" cy="591185"/>
            </a:xfrm>
            <a:custGeom>
              <a:avLst/>
              <a:gdLst/>
              <a:ahLst/>
              <a:cxnLst/>
              <a:rect l="l" t="t" r="r" b="b"/>
              <a:pathLst>
                <a:path w="710565" h="591185">
                  <a:moveTo>
                    <a:pt x="231724" y="245795"/>
                  </a:moveTo>
                  <a:lnTo>
                    <a:pt x="44792" y="245795"/>
                  </a:lnTo>
                  <a:lnTo>
                    <a:pt x="0" y="345351"/>
                  </a:lnTo>
                  <a:lnTo>
                    <a:pt x="0" y="346252"/>
                  </a:lnTo>
                  <a:lnTo>
                    <a:pt x="218859" y="346252"/>
                  </a:lnTo>
                  <a:lnTo>
                    <a:pt x="231724" y="245795"/>
                  </a:lnTo>
                  <a:close/>
                </a:path>
                <a:path w="710565" h="591185">
                  <a:moveTo>
                    <a:pt x="248170" y="117513"/>
                  </a:moveTo>
                  <a:lnTo>
                    <a:pt x="102476" y="117513"/>
                  </a:lnTo>
                  <a:lnTo>
                    <a:pt x="61734" y="208102"/>
                  </a:lnTo>
                  <a:lnTo>
                    <a:pt x="236562" y="208102"/>
                  </a:lnTo>
                  <a:lnTo>
                    <a:pt x="248170" y="117513"/>
                  </a:lnTo>
                  <a:close/>
                </a:path>
                <a:path w="710565" h="591185">
                  <a:moveTo>
                    <a:pt x="263220" y="0"/>
                  </a:moveTo>
                  <a:lnTo>
                    <a:pt x="155346" y="0"/>
                  </a:lnTo>
                  <a:lnTo>
                    <a:pt x="119430" y="79819"/>
                  </a:lnTo>
                  <a:lnTo>
                    <a:pt x="252996" y="79819"/>
                  </a:lnTo>
                  <a:lnTo>
                    <a:pt x="263220" y="0"/>
                  </a:lnTo>
                  <a:close/>
                </a:path>
                <a:path w="710565" h="591185">
                  <a:moveTo>
                    <a:pt x="419112" y="79819"/>
                  </a:moveTo>
                  <a:lnTo>
                    <a:pt x="408876" y="0"/>
                  </a:lnTo>
                  <a:lnTo>
                    <a:pt x="301180" y="0"/>
                  </a:lnTo>
                  <a:lnTo>
                    <a:pt x="290957" y="79819"/>
                  </a:lnTo>
                  <a:lnTo>
                    <a:pt x="419112" y="79819"/>
                  </a:lnTo>
                  <a:close/>
                </a:path>
                <a:path w="710565" h="591185">
                  <a:moveTo>
                    <a:pt x="453250" y="346252"/>
                  </a:moveTo>
                  <a:lnTo>
                    <a:pt x="440372" y="245795"/>
                  </a:lnTo>
                  <a:lnTo>
                    <a:pt x="269709" y="245795"/>
                  </a:lnTo>
                  <a:lnTo>
                    <a:pt x="256832" y="346252"/>
                  </a:lnTo>
                  <a:lnTo>
                    <a:pt x="453250" y="346252"/>
                  </a:lnTo>
                  <a:close/>
                </a:path>
                <a:path w="710565" h="591185">
                  <a:moveTo>
                    <a:pt x="710069" y="383616"/>
                  </a:moveTo>
                  <a:lnTo>
                    <a:pt x="0" y="383616"/>
                  </a:lnTo>
                  <a:lnTo>
                    <a:pt x="0" y="444588"/>
                  </a:lnTo>
                  <a:lnTo>
                    <a:pt x="326783" y="444588"/>
                  </a:lnTo>
                  <a:lnTo>
                    <a:pt x="326783" y="534784"/>
                  </a:lnTo>
                  <a:lnTo>
                    <a:pt x="226822" y="534784"/>
                  </a:lnTo>
                  <a:lnTo>
                    <a:pt x="226822" y="590677"/>
                  </a:lnTo>
                  <a:lnTo>
                    <a:pt x="483235" y="590677"/>
                  </a:lnTo>
                  <a:lnTo>
                    <a:pt x="483235" y="534784"/>
                  </a:lnTo>
                  <a:lnTo>
                    <a:pt x="383286" y="534784"/>
                  </a:lnTo>
                  <a:lnTo>
                    <a:pt x="383286" y="444588"/>
                  </a:lnTo>
                  <a:lnTo>
                    <a:pt x="710069" y="444588"/>
                  </a:lnTo>
                  <a:lnTo>
                    <a:pt x="710069" y="383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2272" y="4958714"/>
              <a:ext cx="2308225" cy="1859914"/>
            </a:xfrm>
            <a:custGeom>
              <a:avLst/>
              <a:gdLst/>
              <a:ahLst/>
              <a:cxnLst/>
              <a:rect l="l" t="t" r="r" b="b"/>
              <a:pathLst>
                <a:path w="2308225" h="1859915">
                  <a:moveTo>
                    <a:pt x="1377823" y="0"/>
                  </a:moveTo>
                  <a:lnTo>
                    <a:pt x="1377823" y="278892"/>
                  </a:lnTo>
                  <a:lnTo>
                    <a:pt x="0" y="278892"/>
                  </a:lnTo>
                  <a:lnTo>
                    <a:pt x="0" y="1580896"/>
                  </a:lnTo>
                  <a:lnTo>
                    <a:pt x="1377823" y="1580896"/>
                  </a:lnTo>
                  <a:lnTo>
                    <a:pt x="1377823" y="1859883"/>
                  </a:lnTo>
                  <a:lnTo>
                    <a:pt x="2307716" y="929906"/>
                  </a:lnTo>
                  <a:lnTo>
                    <a:pt x="13778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52272" y="4958714"/>
              <a:ext cx="2308225" cy="1859914"/>
            </a:xfrm>
            <a:custGeom>
              <a:avLst/>
              <a:gdLst/>
              <a:ahLst/>
              <a:cxnLst/>
              <a:rect l="l" t="t" r="r" b="b"/>
              <a:pathLst>
                <a:path w="2308225" h="1859915">
                  <a:moveTo>
                    <a:pt x="0" y="278892"/>
                  </a:moveTo>
                  <a:lnTo>
                    <a:pt x="1377823" y="278892"/>
                  </a:lnTo>
                  <a:lnTo>
                    <a:pt x="1377823" y="0"/>
                  </a:lnTo>
                  <a:lnTo>
                    <a:pt x="2307716" y="929906"/>
                  </a:lnTo>
                  <a:lnTo>
                    <a:pt x="1377823" y="1859883"/>
                  </a:lnTo>
                  <a:lnTo>
                    <a:pt x="1377823" y="1580896"/>
                  </a:lnTo>
                  <a:lnTo>
                    <a:pt x="0" y="1580896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252219" y="5342001"/>
            <a:ext cx="1052830" cy="10534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5730" marR="130810" indent="-113030">
              <a:lnSpc>
                <a:spcPts val="154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dirty="0" sz="1400">
                <a:latin typeface="Calibri"/>
                <a:cs typeface="Calibri"/>
              </a:rPr>
              <a:t>Case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Study 	Selection</a:t>
            </a:r>
            <a:endParaRPr sz="1400">
              <a:latin typeface="Calibri"/>
              <a:cs typeface="Calibri"/>
            </a:endParaRPr>
          </a:p>
          <a:p>
            <a:pPr marL="125730" marR="5080" indent="-113030">
              <a:lnSpc>
                <a:spcPts val="154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dirty="0" sz="1400" spc="-10">
                <a:latin typeface="Calibri"/>
                <a:cs typeface="Calibri"/>
              </a:rPr>
              <a:t>Interviews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&amp; </a:t>
            </a:r>
            <a:r>
              <a:rPr dirty="0" sz="1400" spc="-5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Focus 	Groups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6954" y="5350383"/>
            <a:ext cx="1076960" cy="1076960"/>
            <a:chOff x="166954" y="5350383"/>
            <a:chExt cx="1076960" cy="1076960"/>
          </a:xfrm>
        </p:grpSpPr>
        <p:sp>
          <p:nvSpPr>
            <p:cNvPr id="24" name="object 24"/>
            <p:cNvSpPr/>
            <p:nvPr/>
          </p:nvSpPr>
          <p:spPr>
            <a:xfrm>
              <a:off x="173304" y="5356733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>
                  <a:moveTo>
                    <a:pt x="531939" y="0"/>
                  </a:moveTo>
                  <a:lnTo>
                    <a:pt x="483523" y="2173"/>
                  </a:lnTo>
                  <a:lnTo>
                    <a:pt x="436324" y="8568"/>
                  </a:lnTo>
                  <a:lnTo>
                    <a:pt x="390530" y="18998"/>
                  </a:lnTo>
                  <a:lnTo>
                    <a:pt x="346330" y="33273"/>
                  </a:lnTo>
                  <a:lnTo>
                    <a:pt x="303911" y="51208"/>
                  </a:lnTo>
                  <a:lnTo>
                    <a:pt x="263461" y="72613"/>
                  </a:lnTo>
                  <a:lnTo>
                    <a:pt x="225168" y="97302"/>
                  </a:lnTo>
                  <a:lnTo>
                    <a:pt x="189219" y="125086"/>
                  </a:lnTo>
                  <a:lnTo>
                    <a:pt x="155803" y="155778"/>
                  </a:lnTo>
                  <a:lnTo>
                    <a:pt x="125107" y="189190"/>
                  </a:lnTo>
                  <a:lnTo>
                    <a:pt x="97319" y="225134"/>
                  </a:lnTo>
                  <a:lnTo>
                    <a:pt x="72626" y="263424"/>
                  </a:lnTo>
                  <a:lnTo>
                    <a:pt x="51217" y="303870"/>
                  </a:lnTo>
                  <a:lnTo>
                    <a:pt x="33280" y="346286"/>
                  </a:lnTo>
                  <a:lnTo>
                    <a:pt x="19001" y="390483"/>
                  </a:lnTo>
                  <a:lnTo>
                    <a:pt x="8570" y="436275"/>
                  </a:lnTo>
                  <a:lnTo>
                    <a:pt x="2173" y="483472"/>
                  </a:lnTo>
                  <a:lnTo>
                    <a:pt x="0" y="531888"/>
                  </a:lnTo>
                  <a:lnTo>
                    <a:pt x="2173" y="580307"/>
                  </a:lnTo>
                  <a:lnTo>
                    <a:pt x="8570" y="627507"/>
                  </a:lnTo>
                  <a:lnTo>
                    <a:pt x="19001" y="673302"/>
                  </a:lnTo>
                  <a:lnTo>
                    <a:pt x="33280" y="717504"/>
                  </a:lnTo>
                  <a:lnTo>
                    <a:pt x="51217" y="759924"/>
                  </a:lnTo>
                  <a:lnTo>
                    <a:pt x="72626" y="800375"/>
                  </a:lnTo>
                  <a:lnTo>
                    <a:pt x="97319" y="838669"/>
                  </a:lnTo>
                  <a:lnTo>
                    <a:pt x="125107" y="874618"/>
                  </a:lnTo>
                  <a:lnTo>
                    <a:pt x="155803" y="908035"/>
                  </a:lnTo>
                  <a:lnTo>
                    <a:pt x="189219" y="938732"/>
                  </a:lnTo>
                  <a:lnTo>
                    <a:pt x="225168" y="966521"/>
                  </a:lnTo>
                  <a:lnTo>
                    <a:pt x="263461" y="991213"/>
                  </a:lnTo>
                  <a:lnTo>
                    <a:pt x="303911" y="1012622"/>
                  </a:lnTo>
                  <a:lnTo>
                    <a:pt x="346330" y="1030560"/>
                  </a:lnTo>
                  <a:lnTo>
                    <a:pt x="390530" y="1044839"/>
                  </a:lnTo>
                  <a:lnTo>
                    <a:pt x="436324" y="1055270"/>
                  </a:lnTo>
                  <a:lnTo>
                    <a:pt x="483523" y="1061666"/>
                  </a:lnTo>
                  <a:lnTo>
                    <a:pt x="531939" y="1063840"/>
                  </a:lnTo>
                  <a:lnTo>
                    <a:pt x="580357" y="1061666"/>
                  </a:lnTo>
                  <a:lnTo>
                    <a:pt x="627558" y="1055270"/>
                  </a:lnTo>
                  <a:lnTo>
                    <a:pt x="673353" y="1044839"/>
                  </a:lnTo>
                  <a:lnTo>
                    <a:pt x="717554" y="1030560"/>
                  </a:lnTo>
                  <a:lnTo>
                    <a:pt x="759974" y="1012622"/>
                  </a:lnTo>
                  <a:lnTo>
                    <a:pt x="800425" y="991213"/>
                  </a:lnTo>
                  <a:lnTo>
                    <a:pt x="838720" y="966521"/>
                  </a:lnTo>
                  <a:lnTo>
                    <a:pt x="874669" y="938732"/>
                  </a:lnTo>
                  <a:lnTo>
                    <a:pt x="908086" y="908035"/>
                  </a:lnTo>
                  <a:lnTo>
                    <a:pt x="938783" y="874618"/>
                  </a:lnTo>
                  <a:lnTo>
                    <a:pt x="966571" y="838669"/>
                  </a:lnTo>
                  <a:lnTo>
                    <a:pt x="991264" y="800375"/>
                  </a:lnTo>
                  <a:lnTo>
                    <a:pt x="1012673" y="759924"/>
                  </a:lnTo>
                  <a:lnTo>
                    <a:pt x="1030611" y="717504"/>
                  </a:lnTo>
                  <a:lnTo>
                    <a:pt x="1044889" y="673302"/>
                  </a:lnTo>
                  <a:lnTo>
                    <a:pt x="1055321" y="627507"/>
                  </a:lnTo>
                  <a:lnTo>
                    <a:pt x="1061717" y="580307"/>
                  </a:lnTo>
                  <a:lnTo>
                    <a:pt x="1063891" y="531888"/>
                  </a:lnTo>
                  <a:lnTo>
                    <a:pt x="1061717" y="483472"/>
                  </a:lnTo>
                  <a:lnTo>
                    <a:pt x="1055321" y="436275"/>
                  </a:lnTo>
                  <a:lnTo>
                    <a:pt x="1044889" y="390483"/>
                  </a:lnTo>
                  <a:lnTo>
                    <a:pt x="1030611" y="346286"/>
                  </a:lnTo>
                  <a:lnTo>
                    <a:pt x="1012673" y="303870"/>
                  </a:lnTo>
                  <a:lnTo>
                    <a:pt x="991264" y="263424"/>
                  </a:lnTo>
                  <a:lnTo>
                    <a:pt x="966571" y="225134"/>
                  </a:lnTo>
                  <a:lnTo>
                    <a:pt x="938783" y="189190"/>
                  </a:lnTo>
                  <a:lnTo>
                    <a:pt x="908086" y="155778"/>
                  </a:lnTo>
                  <a:lnTo>
                    <a:pt x="874669" y="125086"/>
                  </a:lnTo>
                  <a:lnTo>
                    <a:pt x="838720" y="97302"/>
                  </a:lnTo>
                  <a:lnTo>
                    <a:pt x="800425" y="72613"/>
                  </a:lnTo>
                  <a:lnTo>
                    <a:pt x="759974" y="51208"/>
                  </a:lnTo>
                  <a:lnTo>
                    <a:pt x="717554" y="33273"/>
                  </a:lnTo>
                  <a:lnTo>
                    <a:pt x="673353" y="18998"/>
                  </a:lnTo>
                  <a:lnTo>
                    <a:pt x="627558" y="8568"/>
                  </a:lnTo>
                  <a:lnTo>
                    <a:pt x="580357" y="2173"/>
                  </a:lnTo>
                  <a:lnTo>
                    <a:pt x="5319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73304" y="5356733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>
                  <a:moveTo>
                    <a:pt x="0" y="531888"/>
                  </a:moveTo>
                  <a:lnTo>
                    <a:pt x="2173" y="483472"/>
                  </a:lnTo>
                  <a:lnTo>
                    <a:pt x="8570" y="436275"/>
                  </a:lnTo>
                  <a:lnTo>
                    <a:pt x="19001" y="390483"/>
                  </a:lnTo>
                  <a:lnTo>
                    <a:pt x="33280" y="346286"/>
                  </a:lnTo>
                  <a:lnTo>
                    <a:pt x="51217" y="303870"/>
                  </a:lnTo>
                  <a:lnTo>
                    <a:pt x="72626" y="263424"/>
                  </a:lnTo>
                  <a:lnTo>
                    <a:pt x="97319" y="225134"/>
                  </a:lnTo>
                  <a:lnTo>
                    <a:pt x="125107" y="189190"/>
                  </a:lnTo>
                  <a:lnTo>
                    <a:pt x="155803" y="155778"/>
                  </a:lnTo>
                  <a:lnTo>
                    <a:pt x="189219" y="125086"/>
                  </a:lnTo>
                  <a:lnTo>
                    <a:pt x="225168" y="97302"/>
                  </a:lnTo>
                  <a:lnTo>
                    <a:pt x="263461" y="72613"/>
                  </a:lnTo>
                  <a:lnTo>
                    <a:pt x="303911" y="51208"/>
                  </a:lnTo>
                  <a:lnTo>
                    <a:pt x="346330" y="33273"/>
                  </a:lnTo>
                  <a:lnTo>
                    <a:pt x="390530" y="18998"/>
                  </a:lnTo>
                  <a:lnTo>
                    <a:pt x="436324" y="8568"/>
                  </a:lnTo>
                  <a:lnTo>
                    <a:pt x="483523" y="2173"/>
                  </a:lnTo>
                  <a:lnTo>
                    <a:pt x="531939" y="0"/>
                  </a:lnTo>
                  <a:lnTo>
                    <a:pt x="580357" y="2173"/>
                  </a:lnTo>
                  <a:lnTo>
                    <a:pt x="627558" y="8568"/>
                  </a:lnTo>
                  <a:lnTo>
                    <a:pt x="673353" y="18998"/>
                  </a:lnTo>
                  <a:lnTo>
                    <a:pt x="717554" y="33273"/>
                  </a:lnTo>
                  <a:lnTo>
                    <a:pt x="759974" y="51208"/>
                  </a:lnTo>
                  <a:lnTo>
                    <a:pt x="800425" y="72613"/>
                  </a:lnTo>
                  <a:lnTo>
                    <a:pt x="838720" y="97302"/>
                  </a:lnTo>
                  <a:lnTo>
                    <a:pt x="874669" y="125086"/>
                  </a:lnTo>
                  <a:lnTo>
                    <a:pt x="908086" y="155778"/>
                  </a:lnTo>
                  <a:lnTo>
                    <a:pt x="938783" y="189190"/>
                  </a:lnTo>
                  <a:lnTo>
                    <a:pt x="966571" y="225134"/>
                  </a:lnTo>
                  <a:lnTo>
                    <a:pt x="991264" y="263424"/>
                  </a:lnTo>
                  <a:lnTo>
                    <a:pt x="1012673" y="303870"/>
                  </a:lnTo>
                  <a:lnTo>
                    <a:pt x="1030611" y="346286"/>
                  </a:lnTo>
                  <a:lnTo>
                    <a:pt x="1044889" y="390483"/>
                  </a:lnTo>
                  <a:lnTo>
                    <a:pt x="1055321" y="436275"/>
                  </a:lnTo>
                  <a:lnTo>
                    <a:pt x="1061717" y="483472"/>
                  </a:lnTo>
                  <a:lnTo>
                    <a:pt x="1063891" y="531888"/>
                  </a:lnTo>
                  <a:lnTo>
                    <a:pt x="1061717" y="580307"/>
                  </a:lnTo>
                  <a:lnTo>
                    <a:pt x="1055321" y="627507"/>
                  </a:lnTo>
                  <a:lnTo>
                    <a:pt x="1044889" y="673302"/>
                  </a:lnTo>
                  <a:lnTo>
                    <a:pt x="1030611" y="717504"/>
                  </a:lnTo>
                  <a:lnTo>
                    <a:pt x="1012673" y="759924"/>
                  </a:lnTo>
                  <a:lnTo>
                    <a:pt x="991264" y="800375"/>
                  </a:lnTo>
                  <a:lnTo>
                    <a:pt x="966571" y="838669"/>
                  </a:lnTo>
                  <a:lnTo>
                    <a:pt x="938783" y="874618"/>
                  </a:lnTo>
                  <a:lnTo>
                    <a:pt x="908086" y="908035"/>
                  </a:lnTo>
                  <a:lnTo>
                    <a:pt x="874669" y="938732"/>
                  </a:lnTo>
                  <a:lnTo>
                    <a:pt x="838720" y="966521"/>
                  </a:lnTo>
                  <a:lnTo>
                    <a:pt x="800425" y="991213"/>
                  </a:lnTo>
                  <a:lnTo>
                    <a:pt x="759974" y="1012622"/>
                  </a:lnTo>
                  <a:lnTo>
                    <a:pt x="717554" y="1030560"/>
                  </a:lnTo>
                  <a:lnTo>
                    <a:pt x="673353" y="1044839"/>
                  </a:lnTo>
                  <a:lnTo>
                    <a:pt x="627558" y="1055270"/>
                  </a:lnTo>
                  <a:lnTo>
                    <a:pt x="580357" y="1061666"/>
                  </a:lnTo>
                  <a:lnTo>
                    <a:pt x="531939" y="1063840"/>
                  </a:lnTo>
                  <a:lnTo>
                    <a:pt x="483523" y="1061666"/>
                  </a:lnTo>
                  <a:lnTo>
                    <a:pt x="436324" y="1055270"/>
                  </a:lnTo>
                  <a:lnTo>
                    <a:pt x="390530" y="1044839"/>
                  </a:lnTo>
                  <a:lnTo>
                    <a:pt x="346330" y="1030560"/>
                  </a:lnTo>
                  <a:lnTo>
                    <a:pt x="303911" y="1012622"/>
                  </a:lnTo>
                  <a:lnTo>
                    <a:pt x="263461" y="991213"/>
                  </a:lnTo>
                  <a:lnTo>
                    <a:pt x="225168" y="966521"/>
                  </a:lnTo>
                  <a:lnTo>
                    <a:pt x="189219" y="938732"/>
                  </a:lnTo>
                  <a:lnTo>
                    <a:pt x="155803" y="908035"/>
                  </a:lnTo>
                  <a:lnTo>
                    <a:pt x="125107" y="874618"/>
                  </a:lnTo>
                  <a:lnTo>
                    <a:pt x="97319" y="838669"/>
                  </a:lnTo>
                  <a:lnTo>
                    <a:pt x="72626" y="800375"/>
                  </a:lnTo>
                  <a:lnTo>
                    <a:pt x="51217" y="759924"/>
                  </a:lnTo>
                  <a:lnTo>
                    <a:pt x="33280" y="717504"/>
                  </a:lnTo>
                  <a:lnTo>
                    <a:pt x="19001" y="673302"/>
                  </a:lnTo>
                  <a:lnTo>
                    <a:pt x="8570" y="627507"/>
                  </a:lnTo>
                  <a:lnTo>
                    <a:pt x="2173" y="580307"/>
                  </a:lnTo>
                  <a:lnTo>
                    <a:pt x="0" y="5318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60654" y="5712967"/>
            <a:ext cx="488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58388" y="4945888"/>
            <a:ext cx="2769235" cy="1873250"/>
            <a:chOff x="3358388" y="4945888"/>
            <a:chExt cx="2769235" cy="1873250"/>
          </a:xfrm>
        </p:grpSpPr>
        <p:sp>
          <p:nvSpPr>
            <p:cNvPr id="28" name="object 28"/>
            <p:cNvSpPr/>
            <p:nvPr/>
          </p:nvSpPr>
          <p:spPr>
            <a:xfrm>
              <a:off x="3364738" y="4952238"/>
              <a:ext cx="2756535" cy="1860550"/>
            </a:xfrm>
            <a:custGeom>
              <a:avLst/>
              <a:gdLst/>
              <a:ahLst/>
              <a:cxnLst/>
              <a:rect l="l" t="t" r="r" b="b"/>
              <a:pathLst>
                <a:path w="2756535" h="1860550">
                  <a:moveTo>
                    <a:pt x="1826133" y="0"/>
                  </a:moveTo>
                  <a:lnTo>
                    <a:pt x="1826133" y="279019"/>
                  </a:lnTo>
                  <a:lnTo>
                    <a:pt x="0" y="279019"/>
                  </a:lnTo>
                  <a:lnTo>
                    <a:pt x="0" y="1580934"/>
                  </a:lnTo>
                  <a:lnTo>
                    <a:pt x="1826133" y="1580934"/>
                  </a:lnTo>
                  <a:lnTo>
                    <a:pt x="1826133" y="1859923"/>
                  </a:lnTo>
                  <a:lnTo>
                    <a:pt x="2756027" y="929957"/>
                  </a:lnTo>
                  <a:lnTo>
                    <a:pt x="182613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64738" y="4952238"/>
              <a:ext cx="2756535" cy="1860550"/>
            </a:xfrm>
            <a:custGeom>
              <a:avLst/>
              <a:gdLst/>
              <a:ahLst/>
              <a:cxnLst/>
              <a:rect l="l" t="t" r="r" b="b"/>
              <a:pathLst>
                <a:path w="2756535" h="1860550">
                  <a:moveTo>
                    <a:pt x="0" y="279019"/>
                  </a:moveTo>
                  <a:lnTo>
                    <a:pt x="1826133" y="279019"/>
                  </a:lnTo>
                  <a:lnTo>
                    <a:pt x="1826133" y="0"/>
                  </a:lnTo>
                  <a:lnTo>
                    <a:pt x="2756027" y="929957"/>
                  </a:lnTo>
                  <a:lnTo>
                    <a:pt x="1826133" y="1859923"/>
                  </a:lnTo>
                  <a:lnTo>
                    <a:pt x="1826133" y="1580934"/>
                  </a:lnTo>
                  <a:lnTo>
                    <a:pt x="0" y="1580934"/>
                  </a:lnTo>
                  <a:lnTo>
                    <a:pt x="0" y="27901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077080" y="5319141"/>
            <a:ext cx="1155700" cy="108585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5730" marR="229235" indent="-113030">
              <a:lnSpc>
                <a:spcPts val="154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dirty="0" sz="1400" spc="-10">
                <a:latin typeface="Calibri"/>
                <a:cs typeface="Calibri"/>
              </a:rPr>
              <a:t>Qualitative 	Analysis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90"/>
              </a:spcBef>
              <a:buChar char="•"/>
              <a:tabLst>
                <a:tab pos="125730" algn="l"/>
              </a:tabLst>
            </a:pPr>
            <a:r>
              <a:rPr dirty="0" sz="1400">
                <a:latin typeface="Calibri"/>
                <a:cs typeface="Calibri"/>
              </a:rPr>
              <a:t>Mail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Survey</a:t>
            </a:r>
            <a:endParaRPr sz="1400">
              <a:latin typeface="Calibri"/>
              <a:cs typeface="Calibri"/>
            </a:endParaRPr>
          </a:p>
          <a:p>
            <a:pPr marL="125730" marR="5080" indent="-113030">
              <a:lnSpc>
                <a:spcPts val="154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dirty="0" sz="1400" spc="-10">
                <a:latin typeface="Calibri"/>
                <a:cs typeface="Calibri"/>
              </a:rPr>
              <a:t>Disseminating 	Results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32429" y="5350383"/>
            <a:ext cx="1076960" cy="1076960"/>
            <a:chOff x="2932429" y="5350383"/>
            <a:chExt cx="1076960" cy="1076960"/>
          </a:xfrm>
        </p:grpSpPr>
        <p:sp>
          <p:nvSpPr>
            <p:cNvPr id="32" name="object 32"/>
            <p:cNvSpPr/>
            <p:nvPr/>
          </p:nvSpPr>
          <p:spPr>
            <a:xfrm>
              <a:off x="2938779" y="5356733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>
                  <a:moveTo>
                    <a:pt x="531875" y="0"/>
                  </a:moveTo>
                  <a:lnTo>
                    <a:pt x="483463" y="2173"/>
                  </a:lnTo>
                  <a:lnTo>
                    <a:pt x="436269" y="8568"/>
                  </a:lnTo>
                  <a:lnTo>
                    <a:pt x="390480" y="18998"/>
                  </a:lnTo>
                  <a:lnTo>
                    <a:pt x="346285" y="33273"/>
                  </a:lnTo>
                  <a:lnTo>
                    <a:pt x="303871" y="51208"/>
                  </a:lnTo>
                  <a:lnTo>
                    <a:pt x="263426" y="72613"/>
                  </a:lnTo>
                  <a:lnTo>
                    <a:pt x="225137" y="97302"/>
                  </a:lnTo>
                  <a:lnTo>
                    <a:pt x="189193" y="125086"/>
                  </a:lnTo>
                  <a:lnTo>
                    <a:pt x="155781" y="155778"/>
                  </a:lnTo>
                  <a:lnTo>
                    <a:pt x="125089" y="189190"/>
                  </a:lnTo>
                  <a:lnTo>
                    <a:pt x="97304" y="225134"/>
                  </a:lnTo>
                  <a:lnTo>
                    <a:pt x="72615" y="263424"/>
                  </a:lnTo>
                  <a:lnTo>
                    <a:pt x="51209" y="303870"/>
                  </a:lnTo>
                  <a:lnTo>
                    <a:pt x="33275" y="346286"/>
                  </a:lnTo>
                  <a:lnTo>
                    <a:pt x="18998" y="390483"/>
                  </a:lnTo>
                  <a:lnTo>
                    <a:pt x="8569" y="436275"/>
                  </a:lnTo>
                  <a:lnTo>
                    <a:pt x="2173" y="483472"/>
                  </a:lnTo>
                  <a:lnTo>
                    <a:pt x="0" y="531888"/>
                  </a:lnTo>
                  <a:lnTo>
                    <a:pt x="2173" y="580307"/>
                  </a:lnTo>
                  <a:lnTo>
                    <a:pt x="8569" y="627507"/>
                  </a:lnTo>
                  <a:lnTo>
                    <a:pt x="18998" y="673302"/>
                  </a:lnTo>
                  <a:lnTo>
                    <a:pt x="33275" y="717504"/>
                  </a:lnTo>
                  <a:lnTo>
                    <a:pt x="51209" y="759924"/>
                  </a:lnTo>
                  <a:lnTo>
                    <a:pt x="72615" y="800375"/>
                  </a:lnTo>
                  <a:lnTo>
                    <a:pt x="97304" y="838669"/>
                  </a:lnTo>
                  <a:lnTo>
                    <a:pt x="125089" y="874618"/>
                  </a:lnTo>
                  <a:lnTo>
                    <a:pt x="155781" y="908035"/>
                  </a:lnTo>
                  <a:lnTo>
                    <a:pt x="189193" y="938732"/>
                  </a:lnTo>
                  <a:lnTo>
                    <a:pt x="225137" y="966521"/>
                  </a:lnTo>
                  <a:lnTo>
                    <a:pt x="263426" y="991213"/>
                  </a:lnTo>
                  <a:lnTo>
                    <a:pt x="303871" y="1012622"/>
                  </a:lnTo>
                  <a:lnTo>
                    <a:pt x="346285" y="1030560"/>
                  </a:lnTo>
                  <a:lnTo>
                    <a:pt x="390480" y="1044839"/>
                  </a:lnTo>
                  <a:lnTo>
                    <a:pt x="436269" y="1055270"/>
                  </a:lnTo>
                  <a:lnTo>
                    <a:pt x="483463" y="1061666"/>
                  </a:lnTo>
                  <a:lnTo>
                    <a:pt x="531875" y="1063840"/>
                  </a:lnTo>
                  <a:lnTo>
                    <a:pt x="580289" y="1061666"/>
                  </a:lnTo>
                  <a:lnTo>
                    <a:pt x="627486" y="1055270"/>
                  </a:lnTo>
                  <a:lnTo>
                    <a:pt x="673280" y="1044839"/>
                  </a:lnTo>
                  <a:lnTo>
                    <a:pt x="717482" y="1030560"/>
                  </a:lnTo>
                  <a:lnTo>
                    <a:pt x="759904" y="1012622"/>
                  </a:lnTo>
                  <a:lnTo>
                    <a:pt x="800358" y="991213"/>
                  </a:lnTo>
                  <a:lnTo>
                    <a:pt x="838657" y="966521"/>
                  </a:lnTo>
                  <a:lnTo>
                    <a:pt x="874611" y="938732"/>
                  </a:lnTo>
                  <a:lnTo>
                    <a:pt x="908034" y="908035"/>
                  </a:lnTo>
                  <a:lnTo>
                    <a:pt x="938736" y="874618"/>
                  </a:lnTo>
                  <a:lnTo>
                    <a:pt x="966531" y="838669"/>
                  </a:lnTo>
                  <a:lnTo>
                    <a:pt x="991230" y="800375"/>
                  </a:lnTo>
                  <a:lnTo>
                    <a:pt x="1012645" y="759924"/>
                  </a:lnTo>
                  <a:lnTo>
                    <a:pt x="1030587" y="717504"/>
                  </a:lnTo>
                  <a:lnTo>
                    <a:pt x="1044870" y="673302"/>
                  </a:lnTo>
                  <a:lnTo>
                    <a:pt x="1055305" y="627507"/>
                  </a:lnTo>
                  <a:lnTo>
                    <a:pt x="1061704" y="580307"/>
                  </a:lnTo>
                  <a:lnTo>
                    <a:pt x="1063879" y="531888"/>
                  </a:lnTo>
                  <a:lnTo>
                    <a:pt x="1061704" y="483472"/>
                  </a:lnTo>
                  <a:lnTo>
                    <a:pt x="1055305" y="436275"/>
                  </a:lnTo>
                  <a:lnTo>
                    <a:pt x="1044870" y="390483"/>
                  </a:lnTo>
                  <a:lnTo>
                    <a:pt x="1030587" y="346286"/>
                  </a:lnTo>
                  <a:lnTo>
                    <a:pt x="1012645" y="303870"/>
                  </a:lnTo>
                  <a:lnTo>
                    <a:pt x="991230" y="263424"/>
                  </a:lnTo>
                  <a:lnTo>
                    <a:pt x="966531" y="225134"/>
                  </a:lnTo>
                  <a:lnTo>
                    <a:pt x="938736" y="189190"/>
                  </a:lnTo>
                  <a:lnTo>
                    <a:pt x="908034" y="155778"/>
                  </a:lnTo>
                  <a:lnTo>
                    <a:pt x="874611" y="125086"/>
                  </a:lnTo>
                  <a:lnTo>
                    <a:pt x="838657" y="97302"/>
                  </a:lnTo>
                  <a:lnTo>
                    <a:pt x="800358" y="72613"/>
                  </a:lnTo>
                  <a:lnTo>
                    <a:pt x="759904" y="51208"/>
                  </a:lnTo>
                  <a:lnTo>
                    <a:pt x="717482" y="33273"/>
                  </a:lnTo>
                  <a:lnTo>
                    <a:pt x="673280" y="18998"/>
                  </a:lnTo>
                  <a:lnTo>
                    <a:pt x="627486" y="8568"/>
                  </a:lnTo>
                  <a:lnTo>
                    <a:pt x="580289" y="2173"/>
                  </a:lnTo>
                  <a:lnTo>
                    <a:pt x="531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38779" y="5356733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>
                  <a:moveTo>
                    <a:pt x="0" y="531888"/>
                  </a:moveTo>
                  <a:lnTo>
                    <a:pt x="2173" y="483472"/>
                  </a:lnTo>
                  <a:lnTo>
                    <a:pt x="8569" y="436275"/>
                  </a:lnTo>
                  <a:lnTo>
                    <a:pt x="18998" y="390483"/>
                  </a:lnTo>
                  <a:lnTo>
                    <a:pt x="33275" y="346286"/>
                  </a:lnTo>
                  <a:lnTo>
                    <a:pt x="51209" y="303870"/>
                  </a:lnTo>
                  <a:lnTo>
                    <a:pt x="72615" y="263424"/>
                  </a:lnTo>
                  <a:lnTo>
                    <a:pt x="97304" y="225134"/>
                  </a:lnTo>
                  <a:lnTo>
                    <a:pt x="125089" y="189190"/>
                  </a:lnTo>
                  <a:lnTo>
                    <a:pt x="155781" y="155778"/>
                  </a:lnTo>
                  <a:lnTo>
                    <a:pt x="189193" y="125086"/>
                  </a:lnTo>
                  <a:lnTo>
                    <a:pt x="225137" y="97302"/>
                  </a:lnTo>
                  <a:lnTo>
                    <a:pt x="263426" y="72613"/>
                  </a:lnTo>
                  <a:lnTo>
                    <a:pt x="303871" y="51208"/>
                  </a:lnTo>
                  <a:lnTo>
                    <a:pt x="346285" y="33273"/>
                  </a:lnTo>
                  <a:lnTo>
                    <a:pt x="390480" y="18998"/>
                  </a:lnTo>
                  <a:lnTo>
                    <a:pt x="436269" y="8568"/>
                  </a:lnTo>
                  <a:lnTo>
                    <a:pt x="483463" y="2173"/>
                  </a:lnTo>
                  <a:lnTo>
                    <a:pt x="531875" y="0"/>
                  </a:lnTo>
                  <a:lnTo>
                    <a:pt x="580289" y="2173"/>
                  </a:lnTo>
                  <a:lnTo>
                    <a:pt x="627486" y="8568"/>
                  </a:lnTo>
                  <a:lnTo>
                    <a:pt x="673280" y="18998"/>
                  </a:lnTo>
                  <a:lnTo>
                    <a:pt x="717482" y="33273"/>
                  </a:lnTo>
                  <a:lnTo>
                    <a:pt x="759904" y="51208"/>
                  </a:lnTo>
                  <a:lnTo>
                    <a:pt x="800358" y="72613"/>
                  </a:lnTo>
                  <a:lnTo>
                    <a:pt x="838657" y="97302"/>
                  </a:lnTo>
                  <a:lnTo>
                    <a:pt x="874611" y="125086"/>
                  </a:lnTo>
                  <a:lnTo>
                    <a:pt x="908034" y="155778"/>
                  </a:lnTo>
                  <a:lnTo>
                    <a:pt x="938736" y="189190"/>
                  </a:lnTo>
                  <a:lnTo>
                    <a:pt x="966531" y="225134"/>
                  </a:lnTo>
                  <a:lnTo>
                    <a:pt x="991230" y="263424"/>
                  </a:lnTo>
                  <a:lnTo>
                    <a:pt x="1012645" y="303870"/>
                  </a:lnTo>
                  <a:lnTo>
                    <a:pt x="1030587" y="346286"/>
                  </a:lnTo>
                  <a:lnTo>
                    <a:pt x="1044870" y="390483"/>
                  </a:lnTo>
                  <a:lnTo>
                    <a:pt x="1055305" y="436275"/>
                  </a:lnTo>
                  <a:lnTo>
                    <a:pt x="1061704" y="483472"/>
                  </a:lnTo>
                  <a:lnTo>
                    <a:pt x="1063879" y="531888"/>
                  </a:lnTo>
                  <a:lnTo>
                    <a:pt x="1061704" y="580307"/>
                  </a:lnTo>
                  <a:lnTo>
                    <a:pt x="1055305" y="627507"/>
                  </a:lnTo>
                  <a:lnTo>
                    <a:pt x="1044870" y="673302"/>
                  </a:lnTo>
                  <a:lnTo>
                    <a:pt x="1030587" y="717504"/>
                  </a:lnTo>
                  <a:lnTo>
                    <a:pt x="1012645" y="759924"/>
                  </a:lnTo>
                  <a:lnTo>
                    <a:pt x="991230" y="800375"/>
                  </a:lnTo>
                  <a:lnTo>
                    <a:pt x="966531" y="838669"/>
                  </a:lnTo>
                  <a:lnTo>
                    <a:pt x="938736" y="874618"/>
                  </a:lnTo>
                  <a:lnTo>
                    <a:pt x="908034" y="908035"/>
                  </a:lnTo>
                  <a:lnTo>
                    <a:pt x="874611" y="938732"/>
                  </a:lnTo>
                  <a:lnTo>
                    <a:pt x="838657" y="966521"/>
                  </a:lnTo>
                  <a:lnTo>
                    <a:pt x="800358" y="991213"/>
                  </a:lnTo>
                  <a:lnTo>
                    <a:pt x="759904" y="1012622"/>
                  </a:lnTo>
                  <a:lnTo>
                    <a:pt x="717482" y="1030560"/>
                  </a:lnTo>
                  <a:lnTo>
                    <a:pt x="673280" y="1044839"/>
                  </a:lnTo>
                  <a:lnTo>
                    <a:pt x="627486" y="1055270"/>
                  </a:lnTo>
                  <a:lnTo>
                    <a:pt x="580289" y="1061666"/>
                  </a:lnTo>
                  <a:lnTo>
                    <a:pt x="531875" y="1063840"/>
                  </a:lnTo>
                  <a:lnTo>
                    <a:pt x="483463" y="1061666"/>
                  </a:lnTo>
                  <a:lnTo>
                    <a:pt x="436269" y="1055270"/>
                  </a:lnTo>
                  <a:lnTo>
                    <a:pt x="390480" y="1044839"/>
                  </a:lnTo>
                  <a:lnTo>
                    <a:pt x="346285" y="1030560"/>
                  </a:lnTo>
                  <a:lnTo>
                    <a:pt x="303871" y="1012622"/>
                  </a:lnTo>
                  <a:lnTo>
                    <a:pt x="263426" y="991213"/>
                  </a:lnTo>
                  <a:lnTo>
                    <a:pt x="225137" y="966521"/>
                  </a:lnTo>
                  <a:lnTo>
                    <a:pt x="189193" y="938732"/>
                  </a:lnTo>
                  <a:lnTo>
                    <a:pt x="155781" y="908035"/>
                  </a:lnTo>
                  <a:lnTo>
                    <a:pt x="125089" y="874618"/>
                  </a:lnTo>
                  <a:lnTo>
                    <a:pt x="97304" y="838669"/>
                  </a:lnTo>
                  <a:lnTo>
                    <a:pt x="72615" y="800375"/>
                  </a:lnTo>
                  <a:lnTo>
                    <a:pt x="51209" y="759924"/>
                  </a:lnTo>
                  <a:lnTo>
                    <a:pt x="33275" y="717504"/>
                  </a:lnTo>
                  <a:lnTo>
                    <a:pt x="18998" y="673302"/>
                  </a:lnTo>
                  <a:lnTo>
                    <a:pt x="8569" y="627507"/>
                  </a:lnTo>
                  <a:lnTo>
                    <a:pt x="2173" y="580307"/>
                  </a:lnTo>
                  <a:lnTo>
                    <a:pt x="0" y="531888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226435" y="5712967"/>
            <a:ext cx="488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43979" y="4967732"/>
            <a:ext cx="2633980" cy="1873250"/>
            <a:chOff x="6443979" y="4967732"/>
            <a:chExt cx="2633980" cy="1873250"/>
          </a:xfrm>
        </p:grpSpPr>
        <p:sp>
          <p:nvSpPr>
            <p:cNvPr id="36" name="object 36"/>
            <p:cNvSpPr/>
            <p:nvPr/>
          </p:nvSpPr>
          <p:spPr>
            <a:xfrm>
              <a:off x="6450329" y="4974082"/>
              <a:ext cx="2621280" cy="1860550"/>
            </a:xfrm>
            <a:custGeom>
              <a:avLst/>
              <a:gdLst/>
              <a:ahLst/>
              <a:cxnLst/>
              <a:rect l="l" t="t" r="r" b="b"/>
              <a:pathLst>
                <a:path w="2621279" h="1860550">
                  <a:moveTo>
                    <a:pt x="1691259" y="0"/>
                  </a:moveTo>
                  <a:lnTo>
                    <a:pt x="1691259" y="279019"/>
                  </a:lnTo>
                  <a:lnTo>
                    <a:pt x="0" y="279019"/>
                  </a:lnTo>
                  <a:lnTo>
                    <a:pt x="0" y="1580984"/>
                  </a:lnTo>
                  <a:lnTo>
                    <a:pt x="1691259" y="1580984"/>
                  </a:lnTo>
                  <a:lnTo>
                    <a:pt x="1691259" y="1859970"/>
                  </a:lnTo>
                  <a:lnTo>
                    <a:pt x="2621279" y="929995"/>
                  </a:lnTo>
                  <a:lnTo>
                    <a:pt x="16912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450329" y="4974082"/>
              <a:ext cx="2621280" cy="1860550"/>
            </a:xfrm>
            <a:custGeom>
              <a:avLst/>
              <a:gdLst/>
              <a:ahLst/>
              <a:cxnLst/>
              <a:rect l="l" t="t" r="r" b="b"/>
              <a:pathLst>
                <a:path w="2621279" h="1860550">
                  <a:moveTo>
                    <a:pt x="0" y="279019"/>
                  </a:moveTo>
                  <a:lnTo>
                    <a:pt x="1691259" y="279019"/>
                  </a:lnTo>
                  <a:lnTo>
                    <a:pt x="1691259" y="0"/>
                  </a:lnTo>
                  <a:lnTo>
                    <a:pt x="2621279" y="929995"/>
                  </a:lnTo>
                  <a:lnTo>
                    <a:pt x="1691259" y="1859970"/>
                  </a:lnTo>
                  <a:lnTo>
                    <a:pt x="1691259" y="1580984"/>
                  </a:lnTo>
                  <a:lnTo>
                    <a:pt x="0" y="1580984"/>
                  </a:lnTo>
                  <a:lnTo>
                    <a:pt x="0" y="27901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7129398" y="5243017"/>
            <a:ext cx="1155700" cy="1281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5730" indent="-113030">
              <a:lnSpc>
                <a:spcPts val="1610"/>
              </a:lnSpc>
              <a:spcBef>
                <a:spcPts val="105"/>
              </a:spcBef>
              <a:buChar char="•"/>
              <a:tabLst>
                <a:tab pos="125730" algn="l"/>
              </a:tabLst>
            </a:pPr>
            <a:r>
              <a:rPr dirty="0" sz="1400" spc="-10">
                <a:latin typeface="Calibri"/>
                <a:cs typeface="Calibri"/>
              </a:rPr>
              <a:t>Quantitative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ts val="1610"/>
              </a:lnSpc>
            </a:pPr>
            <a:r>
              <a:rPr dirty="0" sz="1400" spc="-10">
                <a:latin typeface="Calibri"/>
                <a:cs typeface="Calibri"/>
              </a:rPr>
              <a:t>Analysis</a:t>
            </a:r>
            <a:endParaRPr sz="1400">
              <a:latin typeface="Calibri"/>
              <a:cs typeface="Calibri"/>
            </a:endParaRPr>
          </a:p>
          <a:p>
            <a:pPr marL="125730" marR="243840" indent="-113030">
              <a:lnSpc>
                <a:spcPts val="154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dirty="0" sz="1400" spc="-10">
                <a:latin typeface="Calibri"/>
                <a:cs typeface="Calibri"/>
              </a:rPr>
              <a:t>Systematic 	Review</a:t>
            </a:r>
            <a:endParaRPr sz="1400">
              <a:latin typeface="Calibri"/>
              <a:cs typeface="Calibri"/>
            </a:endParaRPr>
          </a:p>
          <a:p>
            <a:pPr marL="125730" marR="5080" indent="-113030">
              <a:lnSpc>
                <a:spcPts val="154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dirty="0" sz="1400" spc="-10">
                <a:latin typeface="Calibri"/>
                <a:cs typeface="Calibri"/>
              </a:rPr>
              <a:t>Disseminating 	Results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52311" y="5341365"/>
            <a:ext cx="1076960" cy="1076960"/>
            <a:chOff x="6052311" y="5341365"/>
            <a:chExt cx="1076960" cy="1076960"/>
          </a:xfrm>
        </p:grpSpPr>
        <p:sp>
          <p:nvSpPr>
            <p:cNvPr id="40" name="object 40"/>
            <p:cNvSpPr/>
            <p:nvPr/>
          </p:nvSpPr>
          <p:spPr>
            <a:xfrm>
              <a:off x="6058661" y="5347715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59" h="1064260">
                  <a:moveTo>
                    <a:pt x="531876" y="0"/>
                  </a:moveTo>
                  <a:lnTo>
                    <a:pt x="483463" y="2173"/>
                  </a:lnTo>
                  <a:lnTo>
                    <a:pt x="436269" y="8569"/>
                  </a:lnTo>
                  <a:lnTo>
                    <a:pt x="390480" y="18999"/>
                  </a:lnTo>
                  <a:lnTo>
                    <a:pt x="346285" y="33275"/>
                  </a:lnTo>
                  <a:lnTo>
                    <a:pt x="303871" y="51210"/>
                  </a:lnTo>
                  <a:lnTo>
                    <a:pt x="263426" y="72617"/>
                  </a:lnTo>
                  <a:lnTo>
                    <a:pt x="225137" y="97307"/>
                  </a:lnTo>
                  <a:lnTo>
                    <a:pt x="189193" y="125092"/>
                  </a:lnTo>
                  <a:lnTo>
                    <a:pt x="155781" y="155786"/>
                  </a:lnTo>
                  <a:lnTo>
                    <a:pt x="125089" y="189199"/>
                  </a:lnTo>
                  <a:lnTo>
                    <a:pt x="97304" y="225146"/>
                  </a:lnTo>
                  <a:lnTo>
                    <a:pt x="72615" y="263437"/>
                  </a:lnTo>
                  <a:lnTo>
                    <a:pt x="51209" y="303885"/>
                  </a:lnTo>
                  <a:lnTo>
                    <a:pt x="33275" y="346303"/>
                  </a:lnTo>
                  <a:lnTo>
                    <a:pt x="18998" y="390502"/>
                  </a:lnTo>
                  <a:lnTo>
                    <a:pt x="8569" y="436296"/>
                  </a:lnTo>
                  <a:lnTo>
                    <a:pt x="2173" y="483495"/>
                  </a:lnTo>
                  <a:lnTo>
                    <a:pt x="0" y="531914"/>
                  </a:lnTo>
                  <a:lnTo>
                    <a:pt x="2173" y="580330"/>
                  </a:lnTo>
                  <a:lnTo>
                    <a:pt x="8569" y="627529"/>
                  </a:lnTo>
                  <a:lnTo>
                    <a:pt x="18998" y="673322"/>
                  </a:lnTo>
                  <a:lnTo>
                    <a:pt x="33275" y="717522"/>
                  </a:lnTo>
                  <a:lnTo>
                    <a:pt x="51209" y="759941"/>
                  </a:lnTo>
                  <a:lnTo>
                    <a:pt x="72615" y="800391"/>
                  </a:lnTo>
                  <a:lnTo>
                    <a:pt x="97304" y="838684"/>
                  </a:lnTo>
                  <a:lnTo>
                    <a:pt x="125089" y="874633"/>
                  </a:lnTo>
                  <a:lnTo>
                    <a:pt x="155781" y="908050"/>
                  </a:lnTo>
                  <a:lnTo>
                    <a:pt x="189193" y="938746"/>
                  </a:lnTo>
                  <a:lnTo>
                    <a:pt x="225137" y="966534"/>
                  </a:lnTo>
                  <a:lnTo>
                    <a:pt x="263426" y="991227"/>
                  </a:lnTo>
                  <a:lnTo>
                    <a:pt x="303871" y="1012635"/>
                  </a:lnTo>
                  <a:lnTo>
                    <a:pt x="346285" y="1030573"/>
                  </a:lnTo>
                  <a:lnTo>
                    <a:pt x="390480" y="1044851"/>
                  </a:lnTo>
                  <a:lnTo>
                    <a:pt x="436269" y="1055283"/>
                  </a:lnTo>
                  <a:lnTo>
                    <a:pt x="483463" y="1061679"/>
                  </a:lnTo>
                  <a:lnTo>
                    <a:pt x="531876" y="1063853"/>
                  </a:lnTo>
                  <a:lnTo>
                    <a:pt x="580289" y="1061679"/>
                  </a:lnTo>
                  <a:lnTo>
                    <a:pt x="627486" y="1055283"/>
                  </a:lnTo>
                  <a:lnTo>
                    <a:pt x="673280" y="1044851"/>
                  </a:lnTo>
                  <a:lnTo>
                    <a:pt x="717482" y="1030573"/>
                  </a:lnTo>
                  <a:lnTo>
                    <a:pt x="759904" y="1012635"/>
                  </a:lnTo>
                  <a:lnTo>
                    <a:pt x="800358" y="991227"/>
                  </a:lnTo>
                  <a:lnTo>
                    <a:pt x="838657" y="966534"/>
                  </a:lnTo>
                  <a:lnTo>
                    <a:pt x="874611" y="938746"/>
                  </a:lnTo>
                  <a:lnTo>
                    <a:pt x="908034" y="908050"/>
                  </a:lnTo>
                  <a:lnTo>
                    <a:pt x="938736" y="874633"/>
                  </a:lnTo>
                  <a:lnTo>
                    <a:pt x="966531" y="838684"/>
                  </a:lnTo>
                  <a:lnTo>
                    <a:pt x="991230" y="800391"/>
                  </a:lnTo>
                  <a:lnTo>
                    <a:pt x="1012645" y="759941"/>
                  </a:lnTo>
                  <a:lnTo>
                    <a:pt x="1030587" y="717522"/>
                  </a:lnTo>
                  <a:lnTo>
                    <a:pt x="1044870" y="673322"/>
                  </a:lnTo>
                  <a:lnTo>
                    <a:pt x="1055305" y="627529"/>
                  </a:lnTo>
                  <a:lnTo>
                    <a:pt x="1061704" y="580330"/>
                  </a:lnTo>
                  <a:lnTo>
                    <a:pt x="1063879" y="531914"/>
                  </a:lnTo>
                  <a:lnTo>
                    <a:pt x="1061704" y="483495"/>
                  </a:lnTo>
                  <a:lnTo>
                    <a:pt x="1055305" y="436296"/>
                  </a:lnTo>
                  <a:lnTo>
                    <a:pt x="1044870" y="390502"/>
                  </a:lnTo>
                  <a:lnTo>
                    <a:pt x="1030587" y="346303"/>
                  </a:lnTo>
                  <a:lnTo>
                    <a:pt x="1012645" y="303885"/>
                  </a:lnTo>
                  <a:lnTo>
                    <a:pt x="991230" y="263437"/>
                  </a:lnTo>
                  <a:lnTo>
                    <a:pt x="966531" y="225146"/>
                  </a:lnTo>
                  <a:lnTo>
                    <a:pt x="938736" y="189199"/>
                  </a:lnTo>
                  <a:lnTo>
                    <a:pt x="908034" y="155786"/>
                  </a:lnTo>
                  <a:lnTo>
                    <a:pt x="874611" y="125092"/>
                  </a:lnTo>
                  <a:lnTo>
                    <a:pt x="838657" y="97307"/>
                  </a:lnTo>
                  <a:lnTo>
                    <a:pt x="800358" y="72617"/>
                  </a:lnTo>
                  <a:lnTo>
                    <a:pt x="759904" y="51210"/>
                  </a:lnTo>
                  <a:lnTo>
                    <a:pt x="717482" y="33275"/>
                  </a:lnTo>
                  <a:lnTo>
                    <a:pt x="673280" y="18999"/>
                  </a:lnTo>
                  <a:lnTo>
                    <a:pt x="627486" y="8569"/>
                  </a:lnTo>
                  <a:lnTo>
                    <a:pt x="580289" y="2173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058661" y="5347715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59" h="1064260">
                  <a:moveTo>
                    <a:pt x="0" y="531914"/>
                  </a:moveTo>
                  <a:lnTo>
                    <a:pt x="2173" y="483495"/>
                  </a:lnTo>
                  <a:lnTo>
                    <a:pt x="8569" y="436296"/>
                  </a:lnTo>
                  <a:lnTo>
                    <a:pt x="18998" y="390502"/>
                  </a:lnTo>
                  <a:lnTo>
                    <a:pt x="33275" y="346303"/>
                  </a:lnTo>
                  <a:lnTo>
                    <a:pt x="51209" y="303885"/>
                  </a:lnTo>
                  <a:lnTo>
                    <a:pt x="72615" y="263437"/>
                  </a:lnTo>
                  <a:lnTo>
                    <a:pt x="97304" y="225146"/>
                  </a:lnTo>
                  <a:lnTo>
                    <a:pt x="125089" y="189199"/>
                  </a:lnTo>
                  <a:lnTo>
                    <a:pt x="155781" y="155786"/>
                  </a:lnTo>
                  <a:lnTo>
                    <a:pt x="189193" y="125092"/>
                  </a:lnTo>
                  <a:lnTo>
                    <a:pt x="225137" y="97307"/>
                  </a:lnTo>
                  <a:lnTo>
                    <a:pt x="263426" y="72617"/>
                  </a:lnTo>
                  <a:lnTo>
                    <a:pt x="303871" y="51210"/>
                  </a:lnTo>
                  <a:lnTo>
                    <a:pt x="346285" y="33275"/>
                  </a:lnTo>
                  <a:lnTo>
                    <a:pt x="390480" y="18999"/>
                  </a:lnTo>
                  <a:lnTo>
                    <a:pt x="436269" y="8569"/>
                  </a:lnTo>
                  <a:lnTo>
                    <a:pt x="483463" y="2173"/>
                  </a:lnTo>
                  <a:lnTo>
                    <a:pt x="531876" y="0"/>
                  </a:lnTo>
                  <a:lnTo>
                    <a:pt x="580289" y="2173"/>
                  </a:lnTo>
                  <a:lnTo>
                    <a:pt x="627486" y="8569"/>
                  </a:lnTo>
                  <a:lnTo>
                    <a:pt x="673280" y="18999"/>
                  </a:lnTo>
                  <a:lnTo>
                    <a:pt x="717482" y="33275"/>
                  </a:lnTo>
                  <a:lnTo>
                    <a:pt x="759904" y="51210"/>
                  </a:lnTo>
                  <a:lnTo>
                    <a:pt x="800358" y="72617"/>
                  </a:lnTo>
                  <a:lnTo>
                    <a:pt x="838657" y="97307"/>
                  </a:lnTo>
                  <a:lnTo>
                    <a:pt x="874611" y="125092"/>
                  </a:lnTo>
                  <a:lnTo>
                    <a:pt x="908034" y="155786"/>
                  </a:lnTo>
                  <a:lnTo>
                    <a:pt x="938736" y="189199"/>
                  </a:lnTo>
                  <a:lnTo>
                    <a:pt x="966531" y="225146"/>
                  </a:lnTo>
                  <a:lnTo>
                    <a:pt x="991230" y="263437"/>
                  </a:lnTo>
                  <a:lnTo>
                    <a:pt x="1012645" y="303885"/>
                  </a:lnTo>
                  <a:lnTo>
                    <a:pt x="1030587" y="346303"/>
                  </a:lnTo>
                  <a:lnTo>
                    <a:pt x="1044870" y="390502"/>
                  </a:lnTo>
                  <a:lnTo>
                    <a:pt x="1055305" y="436296"/>
                  </a:lnTo>
                  <a:lnTo>
                    <a:pt x="1061704" y="483495"/>
                  </a:lnTo>
                  <a:lnTo>
                    <a:pt x="1063879" y="531914"/>
                  </a:lnTo>
                  <a:lnTo>
                    <a:pt x="1061704" y="580330"/>
                  </a:lnTo>
                  <a:lnTo>
                    <a:pt x="1055305" y="627529"/>
                  </a:lnTo>
                  <a:lnTo>
                    <a:pt x="1044870" y="673322"/>
                  </a:lnTo>
                  <a:lnTo>
                    <a:pt x="1030587" y="717522"/>
                  </a:lnTo>
                  <a:lnTo>
                    <a:pt x="1012645" y="759941"/>
                  </a:lnTo>
                  <a:lnTo>
                    <a:pt x="991230" y="800391"/>
                  </a:lnTo>
                  <a:lnTo>
                    <a:pt x="966531" y="838684"/>
                  </a:lnTo>
                  <a:lnTo>
                    <a:pt x="938736" y="874633"/>
                  </a:lnTo>
                  <a:lnTo>
                    <a:pt x="908034" y="908050"/>
                  </a:lnTo>
                  <a:lnTo>
                    <a:pt x="874611" y="938746"/>
                  </a:lnTo>
                  <a:lnTo>
                    <a:pt x="838657" y="966534"/>
                  </a:lnTo>
                  <a:lnTo>
                    <a:pt x="800358" y="991227"/>
                  </a:lnTo>
                  <a:lnTo>
                    <a:pt x="759904" y="1012635"/>
                  </a:lnTo>
                  <a:lnTo>
                    <a:pt x="717482" y="1030573"/>
                  </a:lnTo>
                  <a:lnTo>
                    <a:pt x="673280" y="1044851"/>
                  </a:lnTo>
                  <a:lnTo>
                    <a:pt x="627486" y="1055283"/>
                  </a:lnTo>
                  <a:lnTo>
                    <a:pt x="580289" y="1061679"/>
                  </a:lnTo>
                  <a:lnTo>
                    <a:pt x="531876" y="1063853"/>
                  </a:lnTo>
                  <a:lnTo>
                    <a:pt x="483463" y="1061679"/>
                  </a:lnTo>
                  <a:lnTo>
                    <a:pt x="436269" y="1055283"/>
                  </a:lnTo>
                  <a:lnTo>
                    <a:pt x="390480" y="1044851"/>
                  </a:lnTo>
                  <a:lnTo>
                    <a:pt x="346285" y="1030573"/>
                  </a:lnTo>
                  <a:lnTo>
                    <a:pt x="303871" y="1012635"/>
                  </a:lnTo>
                  <a:lnTo>
                    <a:pt x="263426" y="991227"/>
                  </a:lnTo>
                  <a:lnTo>
                    <a:pt x="225137" y="966534"/>
                  </a:lnTo>
                  <a:lnTo>
                    <a:pt x="189193" y="938746"/>
                  </a:lnTo>
                  <a:lnTo>
                    <a:pt x="155781" y="908050"/>
                  </a:lnTo>
                  <a:lnTo>
                    <a:pt x="125089" y="874633"/>
                  </a:lnTo>
                  <a:lnTo>
                    <a:pt x="97304" y="838684"/>
                  </a:lnTo>
                  <a:lnTo>
                    <a:pt x="72615" y="800391"/>
                  </a:lnTo>
                  <a:lnTo>
                    <a:pt x="51209" y="759941"/>
                  </a:lnTo>
                  <a:lnTo>
                    <a:pt x="33275" y="717522"/>
                  </a:lnTo>
                  <a:lnTo>
                    <a:pt x="18998" y="673322"/>
                  </a:lnTo>
                  <a:lnTo>
                    <a:pt x="8569" y="627529"/>
                  </a:lnTo>
                  <a:lnTo>
                    <a:pt x="2173" y="580330"/>
                  </a:lnTo>
                  <a:lnTo>
                    <a:pt x="0" y="5319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6346697" y="5704433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319514" y="5330571"/>
            <a:ext cx="2595245" cy="1344930"/>
            <a:chOff x="9319514" y="5330571"/>
            <a:chExt cx="2595245" cy="1344930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1266" y="5351297"/>
              <a:ext cx="1023073" cy="1323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9514" y="5330571"/>
              <a:ext cx="1323975" cy="1323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1354"/>
            <a:ext cx="12191999" cy="5395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236977" y="369824"/>
            <a:ext cx="69265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Motivation: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Energy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transition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614" y="1336040"/>
            <a:ext cx="11172190" cy="528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Char char="•"/>
              <a:tabLst>
                <a:tab pos="240029" algn="l"/>
              </a:tabLst>
            </a:pPr>
            <a:r>
              <a:rPr dirty="0" sz="2800">
                <a:latin typeface="Arial"/>
                <a:cs typeface="Arial"/>
              </a:rPr>
              <a:t>National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goal: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net-</a:t>
            </a:r>
            <a:r>
              <a:rPr dirty="0" sz="2800">
                <a:latin typeface="Arial"/>
                <a:cs typeface="Arial"/>
              </a:rPr>
              <a:t>zero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carbon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emissions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by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2050.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240029" marR="415290" indent="-227329">
              <a:lnSpc>
                <a:spcPts val="2690"/>
              </a:lnSpc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growing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number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have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implemented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policy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encourage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development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large-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scale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solar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projects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(at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least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1MW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larger)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240029" marR="673100" indent="-227329">
              <a:lnSpc>
                <a:spcPts val="2690"/>
              </a:lnSpc>
              <a:buChar char="•"/>
              <a:tabLst>
                <a:tab pos="241300" algn="l"/>
              </a:tabLst>
            </a:pPr>
            <a:r>
              <a:rPr dirty="0" sz="2800" spc="-20">
                <a:latin typeface="Arial"/>
                <a:cs typeface="Arial"/>
              </a:rPr>
              <a:t>Large-</a:t>
            </a:r>
            <a:r>
              <a:rPr dirty="0" sz="2800">
                <a:latin typeface="Arial"/>
                <a:cs typeface="Arial"/>
              </a:rPr>
              <a:t>scale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solar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projects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require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significant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amount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land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for </a:t>
            </a:r>
            <a:r>
              <a:rPr dirty="0" sz="2800" spc="-25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solar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installations.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ts val="2800"/>
              </a:lnSpc>
              <a:buChar char="•"/>
              <a:tabLst>
                <a:tab pos="697230" algn="l"/>
              </a:tabLst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1MW</a:t>
            </a: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solar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farm:</a:t>
            </a:r>
            <a:r>
              <a:rPr dirty="0" sz="24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~6-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acres.</a:t>
            </a:r>
            <a:endParaRPr sz="2400">
              <a:latin typeface="Arial"/>
              <a:cs typeface="Arial"/>
            </a:endParaRPr>
          </a:p>
          <a:p>
            <a:pPr lvl="1" marL="697230" marR="813435" indent="-227329">
              <a:lnSpc>
                <a:spcPct val="80000"/>
              </a:lnSpc>
              <a:spcBef>
                <a:spcPts val="540"/>
              </a:spcBef>
              <a:buChar char="•"/>
              <a:tabLst>
                <a:tab pos="698500" algn="l"/>
                <a:tab pos="3479165" algn="l"/>
              </a:tabLst>
            </a:pPr>
            <a:r>
              <a:rPr dirty="0" sz="2400">
                <a:latin typeface="Arial"/>
                <a:cs typeface="Arial"/>
              </a:rPr>
              <a:t>Projected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increase:</a:t>
            </a:r>
            <a:r>
              <a:rPr dirty="0" sz="2400">
                <a:latin typeface="Arial"/>
                <a:cs typeface="Arial"/>
              </a:rPr>
              <a:t>	~7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million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acres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2040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(Sorensen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al.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2022).</a:t>
            </a:r>
            <a:endParaRPr sz="2400">
              <a:latin typeface="Arial"/>
              <a:cs typeface="Arial"/>
            </a:endParaRPr>
          </a:p>
          <a:p>
            <a:pPr lvl="1" marL="697230" marR="5080" indent="-227329">
              <a:lnSpc>
                <a:spcPct val="8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500+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existing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large-</a:t>
            </a:r>
            <a:r>
              <a:rPr dirty="0" sz="2400">
                <a:latin typeface="Arial"/>
                <a:cs typeface="Arial"/>
              </a:rPr>
              <a:t>scale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solar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developments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taken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10,000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acres</a:t>
            </a:r>
            <a:r>
              <a:rPr dirty="0" sz="24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NYS</a:t>
            </a:r>
            <a:r>
              <a:rPr dirty="0" sz="24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land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56%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previously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agriculture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(Peter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Woodbury, 	Cornell)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618" y="216553"/>
            <a:ext cx="8797069" cy="27908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6131" y="3276443"/>
            <a:ext cx="9944288" cy="340825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788" y="400811"/>
            <a:ext cx="11220450" cy="3352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288" y="3958365"/>
            <a:ext cx="11572875" cy="289963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260" y="249174"/>
            <a:ext cx="11220450" cy="30765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650" y="3428997"/>
            <a:ext cx="11220449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50" y="4010914"/>
            <a:ext cx="5495290" cy="2562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96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NYSERDA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awarded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Cornell’s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810"/>
              </a:lnSpc>
            </a:pPr>
            <a:r>
              <a:rPr dirty="0" sz="2600">
                <a:latin typeface="Calibri"/>
                <a:cs typeface="Calibri"/>
              </a:rPr>
              <a:t>College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Agriculture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Life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Sciences</a:t>
            </a:r>
            <a:endParaRPr sz="2600">
              <a:latin typeface="Calibri"/>
              <a:cs typeface="Calibri"/>
            </a:endParaRPr>
          </a:p>
          <a:p>
            <a:pPr marL="241300" marR="277495">
              <a:lnSpc>
                <a:spcPct val="90000"/>
              </a:lnSpc>
              <a:spcBef>
                <a:spcPts val="160"/>
              </a:spcBef>
            </a:pPr>
            <a:r>
              <a:rPr dirty="0" sz="2600">
                <a:latin typeface="Calibri"/>
                <a:cs typeface="Calibri"/>
              </a:rPr>
              <a:t>$5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million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build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solar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arrays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at </a:t>
            </a:r>
            <a:r>
              <a:rPr dirty="0" sz="2600">
                <a:latin typeface="Calibri"/>
                <a:cs typeface="Calibri"/>
              </a:rPr>
              <a:t>university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farms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Ithaca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the </a:t>
            </a:r>
            <a:r>
              <a:rPr dirty="0" sz="2600">
                <a:latin typeface="Calibri"/>
                <a:cs typeface="Calibri"/>
              </a:rPr>
              <a:t>Hudson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40">
                <a:latin typeface="Calibri"/>
                <a:cs typeface="Calibri"/>
              </a:rPr>
              <a:t>Valley,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enabling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research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in </a:t>
            </a:r>
            <a:r>
              <a:rPr dirty="0" sz="2600" spc="-10">
                <a:latin typeface="Calibri"/>
                <a:cs typeface="Calibri"/>
              </a:rPr>
              <a:t>agrivoltaics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–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practice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co-</a:t>
            </a:r>
            <a:r>
              <a:rPr dirty="0" sz="2600">
                <a:latin typeface="Calibri"/>
                <a:cs typeface="Calibri"/>
              </a:rPr>
              <a:t>locating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energy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production.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86206"/>
            <a:ext cx="8829675" cy="3371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5594" y="4279783"/>
            <a:ext cx="5886840" cy="148793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56" y="674945"/>
            <a:ext cx="10722405" cy="5366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94766" y="195198"/>
            <a:ext cx="987361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4000" spc="-1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dirty="0" sz="4000" spc="-19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000000"/>
                </a:solidFill>
                <a:latin typeface="Arial"/>
                <a:cs typeface="Arial"/>
              </a:rPr>
              <a:t>York</a:t>
            </a:r>
            <a:r>
              <a:rPr dirty="0" sz="4000" spc="-12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Climate</a:t>
            </a:r>
            <a:r>
              <a:rPr dirty="0" sz="4000" spc="-114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Leadership</a:t>
            </a:r>
            <a:r>
              <a:rPr dirty="0" sz="4000" spc="-114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Community</a:t>
            </a:r>
            <a:r>
              <a:rPr dirty="0" sz="4000" spc="-1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000000"/>
                </a:solidFill>
                <a:latin typeface="Arial"/>
                <a:cs typeface="Arial"/>
              </a:rPr>
              <a:t>Protection</a:t>
            </a:r>
            <a:r>
              <a:rPr dirty="0" sz="4000" spc="-27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Act</a:t>
            </a:r>
            <a:r>
              <a:rPr dirty="0" sz="4000" spc="-1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35" b="1">
                <a:solidFill>
                  <a:srgbClr val="000000"/>
                </a:solidFill>
                <a:latin typeface="Arial"/>
                <a:cs typeface="Arial"/>
              </a:rPr>
              <a:t>(CLCPA)</a:t>
            </a:r>
            <a:r>
              <a:rPr dirty="0" sz="4000" spc="-1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000000"/>
                </a:solidFill>
                <a:latin typeface="Arial"/>
                <a:cs typeface="Arial"/>
              </a:rPr>
              <a:t>2019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133" y="1577111"/>
            <a:ext cx="9919335" cy="373570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b="1">
                <a:latin typeface="Times New Roman"/>
                <a:cs typeface="Times New Roman"/>
              </a:rPr>
              <a:t>is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an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ambitious</a:t>
            </a:r>
            <a:r>
              <a:rPr dirty="0" sz="2800" spc="-4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piece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of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climate</a:t>
            </a:r>
            <a:r>
              <a:rPr dirty="0" sz="2800" spc="-4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legislation</a:t>
            </a:r>
            <a:r>
              <a:rPr dirty="0" sz="2800" spc="-8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that:</a:t>
            </a:r>
            <a:endParaRPr sz="2800">
              <a:latin typeface="Times New Roman"/>
              <a:cs typeface="Times New Roman"/>
            </a:endParaRPr>
          </a:p>
          <a:p>
            <a:pPr marL="240029" marR="454025" indent="-227329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b="1">
                <a:latin typeface="Times New Roman"/>
                <a:cs typeface="Times New Roman"/>
              </a:rPr>
              <a:t>Requires</a:t>
            </a:r>
            <a:r>
              <a:rPr dirty="0" sz="2800" spc="-7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the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NYS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energy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grid</a:t>
            </a:r>
            <a:r>
              <a:rPr dirty="0" sz="2800" spc="-7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to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be</a:t>
            </a:r>
            <a:r>
              <a:rPr dirty="0" sz="2800" spc="-6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entirely</a:t>
            </a:r>
            <a:r>
              <a:rPr dirty="0" sz="2800" spc="-7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decarbonized</a:t>
            </a:r>
            <a:r>
              <a:rPr dirty="0" sz="2800" spc="-40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Times New Roman"/>
                <a:cs typeface="Times New Roman"/>
              </a:rPr>
              <a:t>by </a:t>
            </a:r>
            <a:r>
              <a:rPr dirty="0" sz="2800" spc="-25" b="1">
                <a:latin typeface="Times New Roman"/>
                <a:cs typeface="Times New Roman"/>
              </a:rPr>
              <a:t>	</a:t>
            </a:r>
            <a:r>
              <a:rPr dirty="0" sz="2800" b="1">
                <a:latin typeface="Times New Roman"/>
                <a:cs typeface="Times New Roman"/>
              </a:rPr>
              <a:t>2040;</a:t>
            </a:r>
            <a:r>
              <a:rPr dirty="0" sz="2800" spc="-7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and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achieve</a:t>
            </a:r>
            <a:r>
              <a:rPr dirty="0" sz="2800" spc="-7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30%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renewable</a:t>
            </a:r>
            <a:r>
              <a:rPr dirty="0" sz="2800" spc="-3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energy</a:t>
            </a:r>
            <a:r>
              <a:rPr dirty="0" sz="2800" spc="-4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by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2030</a:t>
            </a:r>
            <a:endParaRPr sz="28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b="1">
                <a:latin typeface="Times New Roman"/>
                <a:cs typeface="Times New Roman"/>
              </a:rPr>
              <a:t>New</a:t>
            </a:r>
            <a:r>
              <a:rPr dirty="0" sz="2800" spc="-8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Capacity</a:t>
            </a:r>
            <a:r>
              <a:rPr dirty="0" sz="2800" spc="-8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Needed:</a:t>
            </a:r>
            <a:r>
              <a:rPr dirty="0" sz="2800" spc="-7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65GW</a:t>
            </a:r>
            <a:r>
              <a:rPr dirty="0" sz="2800" spc="-13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(65,000</a:t>
            </a:r>
            <a:r>
              <a:rPr dirty="0" sz="2800" spc="-95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Times New Roman"/>
                <a:cs typeface="Times New Roman"/>
              </a:rPr>
              <a:t>MW)</a:t>
            </a:r>
            <a:endParaRPr sz="2800">
              <a:latin typeface="Times New Roman"/>
              <a:cs typeface="Times New Roman"/>
            </a:endParaRPr>
          </a:p>
          <a:p>
            <a:pPr marL="240029" marR="5080" indent="-227329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b="1">
                <a:latin typeface="Times New Roman"/>
                <a:cs typeface="Times New Roman"/>
              </a:rPr>
              <a:t>Mandates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decarbonization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of</a:t>
            </a:r>
            <a:r>
              <a:rPr dirty="0" sz="2800" spc="-4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key</a:t>
            </a:r>
            <a:r>
              <a:rPr dirty="0" sz="2800" spc="-4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sectors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such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as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transportation </a:t>
            </a:r>
            <a:r>
              <a:rPr dirty="0" sz="2800" spc="-10" b="1">
                <a:latin typeface="Times New Roman"/>
                <a:cs typeface="Times New Roman"/>
              </a:rPr>
              <a:t>	</a:t>
            </a:r>
            <a:r>
              <a:rPr dirty="0" sz="2800" b="1">
                <a:latin typeface="Times New Roman"/>
                <a:cs typeface="Times New Roman"/>
              </a:rPr>
              <a:t>and</a:t>
            </a:r>
            <a:r>
              <a:rPr dirty="0" sz="2800" spc="-4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space</a:t>
            </a:r>
            <a:r>
              <a:rPr dirty="0" sz="2800" spc="-4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heating</a:t>
            </a:r>
            <a:endParaRPr sz="2800">
              <a:latin typeface="Times New Roman"/>
              <a:cs typeface="Times New Roman"/>
            </a:endParaRPr>
          </a:p>
          <a:p>
            <a:pPr marL="240029" marR="414020" indent="-227329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Times New Roman"/>
                <a:cs typeface="Times New Roman"/>
              </a:rPr>
              <a:t>Mandates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that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entire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state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reach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net-</a:t>
            </a:r>
            <a:r>
              <a:rPr dirty="0" sz="2800">
                <a:latin typeface="Times New Roman"/>
                <a:cs typeface="Times New Roman"/>
              </a:rPr>
              <a:t>zero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carbon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emissions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by </a:t>
            </a:r>
            <a:r>
              <a:rPr dirty="0" sz="2800" spc="-25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2050.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33" y="6394500"/>
            <a:ext cx="79178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Times New Roman"/>
                <a:cs typeface="Times New Roman"/>
              </a:rPr>
              <a:t>Source: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Peter</a:t>
            </a:r>
            <a:r>
              <a:rPr dirty="0" sz="2800" spc="-13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Woodbury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(Cornell)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  <a:hlinkClick r:id="rId2"/>
              </a:rPr>
              <a:t>pbw1@cornell.edu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87223" y="550773"/>
            <a:ext cx="8533130" cy="10687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sz="3200" b="1">
                <a:solidFill>
                  <a:srgbClr val="FFC000"/>
                </a:solidFill>
                <a:latin typeface="Times New Roman"/>
                <a:cs typeface="Times New Roman"/>
              </a:rPr>
              <a:t>Utility</a:t>
            </a:r>
            <a:r>
              <a:rPr dirty="0" sz="3200" spc="-35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C000"/>
                </a:solidFill>
                <a:latin typeface="Times New Roman"/>
                <a:cs typeface="Times New Roman"/>
              </a:rPr>
              <a:t>scale</a:t>
            </a:r>
            <a:r>
              <a:rPr dirty="0" sz="3200" spc="-35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C000"/>
                </a:solidFill>
                <a:latin typeface="Times New Roman"/>
                <a:cs typeface="Times New Roman"/>
              </a:rPr>
              <a:t>solar</a:t>
            </a:r>
            <a:r>
              <a:rPr dirty="0" sz="3200" spc="-60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dirty="0" sz="32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dirty="0" sz="3200" spc="-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play</a:t>
            </a:r>
            <a:r>
              <a:rPr dirty="0" sz="3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dominant</a:t>
            </a:r>
            <a:r>
              <a:rPr dirty="0" sz="3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000000"/>
                </a:solidFill>
                <a:latin typeface="Times New Roman"/>
                <a:cs typeface="Times New Roman"/>
              </a:rPr>
              <a:t>role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dirty="0" sz="3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meeting</a:t>
            </a:r>
            <a:r>
              <a:rPr dirty="0" sz="32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spc="-65">
                <a:solidFill>
                  <a:srgbClr val="000000"/>
                </a:solidFill>
                <a:latin typeface="Times New Roman"/>
                <a:cs typeface="Times New Roman"/>
              </a:rPr>
              <a:t>CLCPA</a:t>
            </a:r>
            <a:r>
              <a:rPr dirty="0" sz="3200" spc="-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renewable</a:t>
            </a:r>
            <a:r>
              <a:rPr dirty="0" sz="3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dirty="0" sz="3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Times New Roman"/>
                <a:cs typeface="Times New Roman"/>
              </a:rPr>
              <a:t>targets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546" y="2289695"/>
            <a:ext cx="4923280" cy="38475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61159" y="2324036"/>
            <a:ext cx="6832600" cy="3704590"/>
            <a:chOff x="5261159" y="2324036"/>
            <a:chExt cx="6832600" cy="37045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1159" y="2954993"/>
              <a:ext cx="1007746" cy="2437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7919" y="2324036"/>
              <a:ext cx="5875654" cy="37044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8673" y="5251589"/>
              <a:ext cx="802678" cy="2870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6841" y="6341770"/>
            <a:ext cx="5224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latin typeface="Calibri"/>
                <a:cs typeface="Calibri"/>
              </a:rPr>
              <a:t>Source:</a:t>
            </a:r>
            <a:r>
              <a:rPr dirty="0" sz="1800">
                <a:latin typeface="Calibri"/>
                <a:cs typeface="Calibri"/>
              </a:rPr>
              <a:t> Peter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Woodbury </a:t>
            </a:r>
            <a:r>
              <a:rPr dirty="0" sz="1800" spc="45">
                <a:latin typeface="Calibri"/>
                <a:cs typeface="Calibri"/>
              </a:rPr>
              <a:t>(Cornell)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  <a:hlinkClick r:id="rId6"/>
              </a:rPr>
              <a:t>pbw1@cornell.edu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0531" y="406095"/>
            <a:ext cx="85572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C000"/>
                </a:solidFill>
                <a:latin typeface="Arial"/>
                <a:cs typeface="Arial"/>
              </a:rPr>
              <a:t>More</a:t>
            </a:r>
            <a:r>
              <a:rPr dirty="0" sz="4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C000"/>
                </a:solidFill>
                <a:latin typeface="Arial"/>
                <a:cs typeface="Arial"/>
              </a:rPr>
              <a:t>Recent</a:t>
            </a:r>
            <a:r>
              <a:rPr dirty="0" sz="4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C000"/>
                </a:solidFill>
                <a:latin typeface="Arial"/>
                <a:cs typeface="Arial"/>
              </a:rPr>
              <a:t>NYS</a:t>
            </a:r>
            <a:r>
              <a:rPr dirty="0" sz="4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FFC000"/>
                </a:solidFill>
                <a:latin typeface="Arial"/>
                <a:cs typeface="Arial"/>
              </a:rPr>
              <a:t>LEGISLATION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329" y="1376248"/>
            <a:ext cx="11149330" cy="534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0665" algn="l"/>
                <a:tab pos="8134984" algn="l"/>
              </a:tabLst>
            </a:pP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dirty="0" sz="1800" spc="-1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Accelerated</a:t>
            </a:r>
            <a:r>
              <a:rPr dirty="0" sz="18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Renewable</a:t>
            </a:r>
            <a:r>
              <a:rPr dirty="0" sz="1800" spc="-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Energy</a:t>
            </a:r>
            <a:r>
              <a:rPr dirty="0" sz="1800" spc="-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Growth</a:t>
            </a:r>
            <a:r>
              <a:rPr dirty="0" sz="18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Community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Benefit</a:t>
            </a:r>
            <a:r>
              <a:rPr dirty="0" sz="18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Act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(2020)</a:t>
            </a:r>
            <a:endParaRPr sz="18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2010"/>
              </a:spcBef>
              <a:buFont typeface="Wingdings"/>
              <a:buChar char=""/>
              <a:tabLst>
                <a:tab pos="697865" algn="l"/>
              </a:tabLst>
            </a:pPr>
            <a:r>
              <a:rPr dirty="0" sz="1800" b="1">
                <a:latin typeface="Arial"/>
                <a:cs typeface="Arial"/>
              </a:rPr>
              <a:t>Established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new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rules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siting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electricity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generating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facilities</a:t>
            </a:r>
            <a:endParaRPr sz="18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1155700" algn="l"/>
              </a:tabLst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20-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MW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 larger</a:t>
            </a:r>
            <a:endParaRPr sz="18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40"/>
              </a:spcBef>
              <a:buClr>
                <a:srgbClr val="FF0000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New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authority</a:t>
            </a:r>
            <a:r>
              <a:rPr dirty="0" sz="1800" spc="-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NY</a:t>
            </a:r>
            <a:r>
              <a:rPr dirty="0" sz="1800" spc="-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Power</a:t>
            </a:r>
            <a:r>
              <a:rPr dirty="0" sz="1800" spc="-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authority</a:t>
            </a:r>
            <a:r>
              <a:rPr dirty="0" sz="1800" spc="4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(NYPA)</a:t>
            </a:r>
            <a:endParaRPr sz="18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697865" algn="l"/>
              </a:tabLst>
            </a:pPr>
            <a:r>
              <a:rPr dirty="0" sz="1800" b="1">
                <a:latin typeface="Arial"/>
                <a:cs typeface="Arial"/>
              </a:rPr>
              <a:t>develop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renewable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power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facilities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(in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addition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hydropower)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34"/>
              </a:spcBef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RAPID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(Renewable</a:t>
            </a:r>
            <a:r>
              <a:rPr dirty="0" sz="1800" spc="-1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Action through</a:t>
            </a:r>
            <a:r>
              <a:rPr dirty="0" sz="1800" spc="-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Project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Interconnection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dirty="0" sz="180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Deployment)</a:t>
            </a:r>
            <a:r>
              <a:rPr dirty="0" sz="18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Act</a:t>
            </a:r>
            <a:endParaRPr sz="1800">
              <a:latin typeface="Arial"/>
              <a:cs typeface="Arial"/>
            </a:endParaRPr>
          </a:p>
          <a:p>
            <a:pPr lvl="1" marL="698500" marR="234315" indent="-229235">
              <a:lnSpc>
                <a:spcPct val="170000"/>
              </a:lnSpc>
              <a:spcBef>
                <a:spcPts val="505"/>
              </a:spcBef>
              <a:buFont typeface="Wingdings"/>
              <a:buChar char=""/>
              <a:tabLst>
                <a:tab pos="698500" algn="l"/>
              </a:tabLst>
            </a:pPr>
            <a:r>
              <a:rPr dirty="0" sz="1800" spc="-10" b="1">
                <a:latin typeface="Arial"/>
                <a:cs typeface="Arial"/>
              </a:rPr>
              <a:t>Transferred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Office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Renewable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Energy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Siting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(ORES)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from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Department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State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the </a:t>
            </a:r>
            <a:r>
              <a:rPr dirty="0" sz="1800" b="1">
                <a:latin typeface="Arial"/>
                <a:cs typeface="Arial"/>
              </a:rPr>
              <a:t>Department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Public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  <a:p>
            <a:pPr lvl="1" marL="698500" marR="604520" indent="-229235">
              <a:lnSpc>
                <a:spcPct val="170100"/>
              </a:lnSpc>
              <a:spcBef>
                <a:spcPts val="500"/>
              </a:spcBef>
              <a:buFont typeface="Wingdings"/>
              <a:buChar char=""/>
              <a:tabLst>
                <a:tab pos="698500" algn="l"/>
              </a:tabLst>
            </a:pPr>
            <a:r>
              <a:rPr dirty="0" sz="1800" b="1">
                <a:latin typeface="Arial"/>
                <a:cs typeface="Arial"/>
              </a:rPr>
              <a:t>Adds new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functions,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powers,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duties,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obligations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related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major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electric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transmission siting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ts val="2155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David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Kay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(Cornell)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065"/>
            <a:ext cx="10307320" cy="6778625"/>
            <a:chOff x="0" y="85065"/>
            <a:chExt cx="10307320" cy="6778625"/>
          </a:xfrm>
        </p:grpSpPr>
        <p:pic>
          <p:nvPicPr>
            <p:cNvPr id="3" name="object 3" descr="A map of the united states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6891" y="85065"/>
              <a:ext cx="8930355" cy="6769426"/>
            </a:xfrm>
            <a:prstGeom prst="rect">
              <a:avLst/>
            </a:prstGeom>
          </p:spPr>
        </p:pic>
        <p:pic>
          <p:nvPicPr>
            <p:cNvPr id="4" name="object 4" descr="A map of the united states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51375"/>
              <a:ext cx="1639950" cy="13554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22197" y="6086360"/>
              <a:ext cx="1517015" cy="772160"/>
            </a:xfrm>
            <a:custGeom>
              <a:avLst/>
              <a:gdLst/>
              <a:ahLst/>
              <a:cxnLst/>
              <a:rect l="l" t="t" r="r" b="b"/>
              <a:pathLst>
                <a:path w="1517014" h="772159">
                  <a:moveTo>
                    <a:pt x="1516888" y="0"/>
                  </a:moveTo>
                  <a:lnTo>
                    <a:pt x="0" y="0"/>
                  </a:lnTo>
                  <a:lnTo>
                    <a:pt x="0" y="771639"/>
                  </a:lnTo>
                  <a:lnTo>
                    <a:pt x="1516888" y="771639"/>
                  </a:lnTo>
                  <a:lnTo>
                    <a:pt x="1516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22197" y="6086360"/>
              <a:ext cx="1517015" cy="772160"/>
            </a:xfrm>
            <a:custGeom>
              <a:avLst/>
              <a:gdLst/>
              <a:ahLst/>
              <a:cxnLst/>
              <a:rect l="l" t="t" r="r" b="b"/>
              <a:pathLst>
                <a:path w="1517014" h="772159">
                  <a:moveTo>
                    <a:pt x="1516888" y="771639"/>
                  </a:moveTo>
                  <a:lnTo>
                    <a:pt x="1516888" y="0"/>
                  </a:lnTo>
                  <a:lnTo>
                    <a:pt x="0" y="0"/>
                  </a:lnTo>
                  <a:lnTo>
                    <a:pt x="0" y="771639"/>
                  </a:lnTo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400936" y="4802504"/>
            <a:ext cx="13404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Source: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9415" y="1869948"/>
            <a:ext cx="770255" cy="1727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290"/>
              </a:lnSpc>
            </a:pPr>
            <a:r>
              <a:rPr dirty="0" sz="1100">
                <a:solidFill>
                  <a:srgbClr val="4966AC"/>
                </a:solidFill>
                <a:latin typeface="Corbel"/>
                <a:cs typeface="Corbel"/>
              </a:rPr>
              <a:t>St.</a:t>
            </a:r>
            <a:r>
              <a:rPr dirty="0" sz="1100" spc="-15">
                <a:solidFill>
                  <a:srgbClr val="4966AC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4966AC"/>
                </a:solidFill>
                <a:latin typeface="Corbel"/>
                <a:cs typeface="Corbel"/>
              </a:rPr>
              <a:t>Lawrence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915" y="3331590"/>
            <a:ext cx="702945" cy="1727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295"/>
              </a:lnSpc>
            </a:pPr>
            <a:r>
              <a:rPr dirty="0" sz="1100" spc="-10">
                <a:solidFill>
                  <a:srgbClr val="4966AC"/>
                </a:solidFill>
                <a:latin typeface="Corbel"/>
                <a:cs typeface="Corbel"/>
              </a:rPr>
              <a:t>Washington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0415" y="3613784"/>
            <a:ext cx="504825" cy="1727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295"/>
              </a:lnSpc>
            </a:pPr>
            <a:r>
              <a:rPr dirty="0" sz="1100" spc="-10">
                <a:solidFill>
                  <a:srgbClr val="4966AC"/>
                </a:solidFill>
                <a:latin typeface="Corbel"/>
                <a:cs typeface="Corbel"/>
              </a:rPr>
              <a:t>Genesee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558" y="538861"/>
            <a:ext cx="3306445" cy="1323975"/>
          </a:xfrm>
          <a:prstGeom prst="rect">
            <a:avLst/>
          </a:prstGeom>
          <a:solidFill>
            <a:srgbClr val="EBE9EB"/>
          </a:solidFill>
        </p:spPr>
        <p:txBody>
          <a:bodyPr wrap="square" lIns="0" tIns="3301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dirty="0" sz="1600" b="1">
                <a:latin typeface="Corbel"/>
                <a:cs typeface="Corbel"/>
              </a:rPr>
              <a:t>Lots</a:t>
            </a:r>
            <a:r>
              <a:rPr dirty="0" sz="1600" spc="-55" b="1">
                <a:latin typeface="Corbel"/>
                <a:cs typeface="Corbel"/>
              </a:rPr>
              <a:t> </a:t>
            </a:r>
            <a:r>
              <a:rPr dirty="0" sz="1600" b="1">
                <a:latin typeface="Corbel"/>
                <a:cs typeface="Corbel"/>
              </a:rPr>
              <a:t>of</a:t>
            </a:r>
            <a:r>
              <a:rPr dirty="0" sz="1600" spc="-50" b="1">
                <a:latin typeface="Corbel"/>
                <a:cs typeface="Corbel"/>
              </a:rPr>
              <a:t> </a:t>
            </a:r>
            <a:r>
              <a:rPr dirty="0" sz="1600" spc="-10" b="1">
                <a:latin typeface="Corbel"/>
                <a:cs typeface="Corbel"/>
              </a:rPr>
              <a:t>activity,</a:t>
            </a:r>
            <a:r>
              <a:rPr dirty="0" sz="1600" spc="-5" b="1">
                <a:latin typeface="Corbel"/>
                <a:cs typeface="Corbel"/>
              </a:rPr>
              <a:t> </a:t>
            </a:r>
            <a:r>
              <a:rPr dirty="0" sz="1600" b="1">
                <a:latin typeface="Corbel"/>
                <a:cs typeface="Corbel"/>
              </a:rPr>
              <a:t>but</a:t>
            </a:r>
            <a:r>
              <a:rPr dirty="0" sz="1600" spc="-40" b="1">
                <a:latin typeface="Corbel"/>
                <a:cs typeface="Corbel"/>
              </a:rPr>
              <a:t> </a:t>
            </a:r>
            <a:r>
              <a:rPr dirty="0" sz="1600" b="1">
                <a:latin typeface="Corbel"/>
                <a:cs typeface="Corbel"/>
              </a:rPr>
              <a:t>mostly</a:t>
            </a:r>
            <a:r>
              <a:rPr dirty="0" sz="1600" spc="-40" b="1">
                <a:latin typeface="Corbel"/>
                <a:cs typeface="Corbel"/>
              </a:rPr>
              <a:t> </a:t>
            </a:r>
            <a:r>
              <a:rPr dirty="0" sz="1600" spc="-20" b="1">
                <a:latin typeface="Corbel"/>
                <a:cs typeface="Corbel"/>
              </a:rPr>
              <a:t>very</a:t>
            </a:r>
            <a:endParaRPr sz="1600">
              <a:latin typeface="Corbel"/>
              <a:cs typeface="Corbel"/>
            </a:endParaRPr>
          </a:p>
          <a:p>
            <a:pPr marL="91440">
              <a:lnSpc>
                <a:spcPct val="100000"/>
              </a:lnSpc>
            </a:pPr>
            <a:r>
              <a:rPr dirty="0" sz="1600" b="1">
                <a:latin typeface="Corbel"/>
                <a:cs typeface="Corbel"/>
              </a:rPr>
              <a:t>early</a:t>
            </a:r>
            <a:r>
              <a:rPr dirty="0" sz="1600" spc="-35" b="1">
                <a:latin typeface="Corbel"/>
                <a:cs typeface="Corbel"/>
              </a:rPr>
              <a:t> </a:t>
            </a:r>
            <a:r>
              <a:rPr dirty="0" sz="1600" spc="-10" b="1">
                <a:latin typeface="Corbel"/>
                <a:cs typeface="Corbel"/>
              </a:rPr>
              <a:t>stage.</a:t>
            </a:r>
            <a:endParaRPr sz="1600">
              <a:latin typeface="Corbel"/>
              <a:cs typeface="Corbel"/>
            </a:endParaRPr>
          </a:p>
          <a:p>
            <a:pPr marL="91440">
              <a:lnSpc>
                <a:spcPct val="100000"/>
              </a:lnSpc>
              <a:spcBef>
                <a:spcPts val="1920"/>
              </a:spcBef>
            </a:pPr>
            <a:r>
              <a:rPr dirty="0" sz="1600" b="1">
                <a:latin typeface="Corbel"/>
                <a:cs typeface="Corbel"/>
              </a:rPr>
              <a:t>Avg</a:t>
            </a:r>
            <a:r>
              <a:rPr dirty="0" sz="1600" spc="-60" b="1">
                <a:latin typeface="Corbel"/>
                <a:cs typeface="Corbel"/>
              </a:rPr>
              <a:t> </a:t>
            </a:r>
            <a:r>
              <a:rPr dirty="0" sz="1600" b="1">
                <a:latin typeface="Corbel"/>
                <a:cs typeface="Corbel"/>
              </a:rPr>
              <a:t>proposed</a:t>
            </a:r>
            <a:r>
              <a:rPr dirty="0" sz="1600" spc="-65" b="1">
                <a:latin typeface="Corbel"/>
                <a:cs typeface="Corbel"/>
              </a:rPr>
              <a:t> </a:t>
            </a:r>
            <a:r>
              <a:rPr dirty="0" sz="1600" b="1">
                <a:latin typeface="Corbel"/>
                <a:cs typeface="Corbel"/>
              </a:rPr>
              <a:t>project</a:t>
            </a:r>
            <a:r>
              <a:rPr dirty="0" sz="1600" spc="-50" b="1">
                <a:latin typeface="Corbel"/>
                <a:cs typeface="Corbel"/>
              </a:rPr>
              <a:t> </a:t>
            </a:r>
            <a:r>
              <a:rPr dirty="0" sz="1600" spc="-20" b="1">
                <a:latin typeface="Corbel"/>
                <a:cs typeface="Corbel"/>
              </a:rPr>
              <a:t>size:</a:t>
            </a:r>
            <a:endParaRPr sz="1600">
              <a:latin typeface="Corbel"/>
              <a:cs typeface="Corbel"/>
            </a:endParaRPr>
          </a:p>
          <a:p>
            <a:pPr marL="91440">
              <a:lnSpc>
                <a:spcPct val="100000"/>
              </a:lnSpc>
            </a:pPr>
            <a:r>
              <a:rPr dirty="0" sz="1600" b="1">
                <a:latin typeface="Corbel"/>
                <a:cs typeface="Corbel"/>
              </a:rPr>
              <a:t>&gt;</a:t>
            </a:r>
            <a:r>
              <a:rPr dirty="0" sz="1600" spc="-10" b="1">
                <a:latin typeface="Corbel"/>
                <a:cs typeface="Corbel"/>
              </a:rPr>
              <a:t> 100MW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791" y="6177788"/>
            <a:ext cx="2590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Source: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David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Kay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(Cornell)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6934" y="5839459"/>
            <a:ext cx="414401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 spc="-114">
                <a:solidFill>
                  <a:srgbClr val="FF0000"/>
                </a:solidFill>
                <a:latin typeface="Verdana"/>
                <a:cs typeface="Verdana"/>
              </a:rPr>
              <a:t>Permits</a:t>
            </a:r>
            <a:r>
              <a:rPr dirty="0" sz="2000" spc="-12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0000"/>
                </a:solidFill>
                <a:latin typeface="Verdana"/>
                <a:cs typeface="Verdana"/>
              </a:rPr>
              <a:t>from </a:t>
            </a:r>
            <a:r>
              <a:rPr dirty="0" sz="2000" spc="-1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dirty="0" sz="2000" spc="-10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0000"/>
                </a:solidFill>
                <a:latin typeface="Verdana"/>
                <a:cs typeface="Verdana"/>
              </a:rPr>
              <a:t>Office</a:t>
            </a:r>
            <a:r>
              <a:rPr dirty="0" sz="2000" spc="-8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0000"/>
                </a:solidFill>
                <a:latin typeface="Verdana"/>
                <a:cs typeface="Verdana"/>
              </a:rPr>
              <a:t>of </a:t>
            </a:r>
            <a:r>
              <a:rPr dirty="0" sz="2000" spc="-25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2000">
                <a:solidFill>
                  <a:srgbClr val="FF0000"/>
                </a:solidFill>
                <a:latin typeface="Verdana"/>
                <a:cs typeface="Verdana"/>
              </a:rPr>
              <a:t>Renewable</a:t>
            </a:r>
            <a:r>
              <a:rPr dirty="0" sz="2000" spc="-1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0000"/>
                </a:solidFill>
                <a:latin typeface="Verdana"/>
                <a:cs typeface="Verdana"/>
              </a:rPr>
              <a:t>Energy</a:t>
            </a:r>
            <a:r>
              <a:rPr dirty="0" sz="2000" spc="-6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25">
                <a:solidFill>
                  <a:srgbClr val="FF0000"/>
                </a:solidFill>
                <a:latin typeface="Verdana"/>
                <a:cs typeface="Verdana"/>
              </a:rPr>
              <a:t>Siting</a:t>
            </a:r>
            <a:r>
              <a:rPr dirty="0" sz="2000" spc="-5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FF0000"/>
                </a:solidFill>
                <a:latin typeface="Verdana"/>
                <a:cs typeface="Verdana"/>
              </a:rPr>
              <a:t>(ORES </a:t>
            </a:r>
            <a:r>
              <a:rPr dirty="0" sz="2000" spc="-135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2000" spc="-55">
                <a:solidFill>
                  <a:srgbClr val="FF0000"/>
                </a:solidFill>
                <a:latin typeface="Verdana"/>
                <a:cs typeface="Verdana"/>
              </a:rPr>
              <a:t>governs</a:t>
            </a:r>
            <a:r>
              <a:rPr dirty="0" sz="2000" spc="-13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0000"/>
                </a:solidFill>
                <a:latin typeface="Verdana"/>
                <a:cs typeface="Verdana"/>
              </a:rPr>
              <a:t>projects</a:t>
            </a:r>
            <a:r>
              <a:rPr dirty="0" sz="2000" spc="-13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54">
                <a:solidFill>
                  <a:srgbClr val="FF0000"/>
                </a:solidFill>
                <a:latin typeface="Verdana"/>
                <a:cs typeface="Verdana"/>
              </a:rPr>
              <a:t>&gt;20-</a:t>
            </a:r>
            <a:r>
              <a:rPr dirty="0" sz="2000" spc="-170">
                <a:solidFill>
                  <a:srgbClr val="FF0000"/>
                </a:solidFill>
                <a:latin typeface="Verdana"/>
                <a:cs typeface="Verdana"/>
              </a:rPr>
              <a:t>25</a:t>
            </a:r>
            <a:r>
              <a:rPr dirty="0" sz="2000" spc="-12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0000"/>
                </a:solidFill>
                <a:latin typeface="Verdana"/>
                <a:cs typeface="Verdana"/>
              </a:rPr>
              <a:t>MW)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Amy Elizabeth Gleitsmann</dc:creator>
  <dc:title>PowerPoint Presentation</dc:title>
  <dcterms:created xsi:type="dcterms:W3CDTF">2026-01-28T14:25:32Z</dcterms:created>
  <dcterms:modified xsi:type="dcterms:W3CDTF">2026-01-28T14:25:32Z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2026-01-28T00:00:00Z</vt:filetime>
  </property>
  <property fmtid="{D5CDD505-2E9C-101B-9397-08002B2CF9AE}" pid="5" name="Producer">
    <vt:lpwstr>Microsoft® PowerPoint® for Microsoft 365</vt:lpwstr>
  </property>
</Properties>
</file>