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679862"/>
            <a:ext cx="752284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6939" y="1791588"/>
            <a:ext cx="4707255" cy="4163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50940" y="1800733"/>
            <a:ext cx="5010784" cy="348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432974"/>
            <a:ext cx="1035812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1288" y="1957452"/>
            <a:ext cx="7686675" cy="398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fn10@psu.edu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radecomplianceresourcehub.com/2025/10/01/trump-2-0-tariff-tracker/" TargetMode="External"/><Relationship Id="rId3" Type="http://schemas.openxmlformats.org/officeDocument/2006/relationships/hyperlink" Target="https://ttd.wto.org/en" TargetMode="Externa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usda.gov/about-usda/news/press-releases/2025/12/31/usda-" TargetMode="Externa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hyperlink" Target="https://www.architecturaldigest.com/gallery/roller-coaster-designs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fn10@psu.edu" TargetMode="External"/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5" Type="http://schemas.openxmlformats.org/officeDocument/2006/relationships/image" Target="../media/image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40029" y="2023798"/>
            <a:ext cx="63792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Update</a:t>
            </a:r>
            <a:r>
              <a:rPr dirty="0" spc="-11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on</a:t>
            </a:r>
            <a:r>
              <a:rPr dirty="0" spc="-9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Dairy</a:t>
            </a:r>
            <a:r>
              <a:rPr dirty="0" spc="-95" b="1">
                <a:latin typeface="Calibri"/>
                <a:cs typeface="Calibri"/>
              </a:rPr>
              <a:t> </a:t>
            </a:r>
            <a:r>
              <a:rPr dirty="0" spc="65" b="1">
                <a:latin typeface="Calibri"/>
                <a:cs typeface="Calibri"/>
              </a:rPr>
              <a:t>Policy</a:t>
            </a:r>
            <a:r>
              <a:rPr dirty="0" spc="-9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and</a:t>
            </a:r>
            <a:r>
              <a:rPr dirty="0" spc="-9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Trade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0029" y="2865127"/>
            <a:ext cx="6104890" cy="2903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4600"/>
              </a:lnSpc>
              <a:spcBef>
                <a:spcPts val="100"/>
              </a:spcBef>
            </a:pPr>
            <a:r>
              <a:rPr dirty="0" sz="2400" spc="90">
                <a:latin typeface="Calibri"/>
                <a:cs typeface="Calibri"/>
              </a:rPr>
              <a:t>Dyson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45">
                <a:latin typeface="Calibri"/>
                <a:cs typeface="Calibri"/>
              </a:rPr>
              <a:t>Agricultural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and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Food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125">
                <a:latin typeface="Calibri"/>
                <a:cs typeface="Calibri"/>
              </a:rPr>
              <a:t>Business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Outlook January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12,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40">
                <a:latin typeface="Calibri"/>
                <a:cs typeface="Calibri"/>
              </a:rPr>
              <a:t>2026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90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225" b="1" i="1">
                <a:latin typeface="Calibri"/>
                <a:cs typeface="Calibri"/>
              </a:rPr>
              <a:t>Chuck</a:t>
            </a:r>
            <a:r>
              <a:rPr dirty="0" sz="2400" spc="-45" b="1" i="1">
                <a:latin typeface="Calibri"/>
                <a:cs typeface="Calibri"/>
              </a:rPr>
              <a:t> </a:t>
            </a:r>
            <a:r>
              <a:rPr dirty="0" sz="2400" spc="140" b="1" i="1">
                <a:latin typeface="Calibri"/>
                <a:cs typeface="Calibri"/>
              </a:rPr>
              <a:t>Nicholson</a:t>
            </a:r>
            <a:endParaRPr sz="2400">
              <a:latin typeface="Calibri"/>
              <a:cs typeface="Calibri"/>
            </a:endParaRPr>
          </a:p>
          <a:p>
            <a:pPr marL="12700" marR="1941195">
              <a:lnSpc>
                <a:spcPct val="132000"/>
              </a:lnSpc>
              <a:spcBef>
                <a:spcPts val="20"/>
              </a:spcBef>
            </a:pPr>
            <a:r>
              <a:rPr dirty="0" sz="2000" spc="80" i="1">
                <a:solidFill>
                  <a:srgbClr val="145F82"/>
                </a:solidFill>
                <a:latin typeface="Calibri"/>
                <a:cs typeface="Calibri"/>
              </a:rPr>
              <a:t>Penn</a:t>
            </a:r>
            <a:r>
              <a:rPr dirty="0" sz="2000" spc="-5" i="1">
                <a:solidFill>
                  <a:srgbClr val="145F82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145F82"/>
                </a:solidFill>
                <a:latin typeface="Calibri"/>
                <a:cs typeface="Calibri"/>
              </a:rPr>
              <a:t>State</a:t>
            </a:r>
            <a:r>
              <a:rPr dirty="0" sz="2000" spc="10" i="1">
                <a:solidFill>
                  <a:srgbClr val="145F82"/>
                </a:solidFill>
                <a:latin typeface="Calibri"/>
                <a:cs typeface="Calibri"/>
              </a:rPr>
              <a:t> </a:t>
            </a:r>
            <a:r>
              <a:rPr dirty="0" sz="2000" spc="110" i="1">
                <a:solidFill>
                  <a:srgbClr val="145F82"/>
                </a:solidFill>
                <a:latin typeface="Calibri"/>
                <a:cs typeface="Calibri"/>
              </a:rPr>
              <a:t>Smeal</a:t>
            </a:r>
            <a:r>
              <a:rPr dirty="0" sz="2000" spc="-5" i="1">
                <a:solidFill>
                  <a:srgbClr val="145F82"/>
                </a:solidFill>
                <a:latin typeface="Calibri"/>
                <a:cs typeface="Calibri"/>
              </a:rPr>
              <a:t> </a:t>
            </a:r>
            <a:r>
              <a:rPr dirty="0" sz="2000" spc="85" i="1">
                <a:solidFill>
                  <a:srgbClr val="145F82"/>
                </a:solidFill>
                <a:latin typeface="Calibri"/>
                <a:cs typeface="Calibri"/>
              </a:rPr>
              <a:t>College</a:t>
            </a:r>
            <a:r>
              <a:rPr dirty="0" sz="2000" spc="50" i="1">
                <a:solidFill>
                  <a:srgbClr val="145F82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145F82"/>
                </a:solidFill>
                <a:latin typeface="Calibri"/>
                <a:cs typeface="Calibri"/>
              </a:rPr>
              <a:t>of</a:t>
            </a:r>
            <a:r>
              <a:rPr dirty="0" sz="2000" spc="10" i="1">
                <a:solidFill>
                  <a:srgbClr val="145F82"/>
                </a:solidFill>
                <a:latin typeface="Calibri"/>
                <a:cs typeface="Calibri"/>
              </a:rPr>
              <a:t> </a:t>
            </a:r>
            <a:r>
              <a:rPr dirty="0" sz="2000" spc="105" i="1">
                <a:solidFill>
                  <a:srgbClr val="145F82"/>
                </a:solidFill>
                <a:latin typeface="Calibri"/>
                <a:cs typeface="Calibri"/>
              </a:rPr>
              <a:t>Business</a:t>
            </a:r>
            <a:r>
              <a:rPr dirty="0" sz="2000" spc="105" i="1">
                <a:solidFill>
                  <a:srgbClr val="145F82"/>
                </a:solidFill>
                <a:latin typeface="Calibri"/>
                <a:cs typeface="Calibri"/>
              </a:rPr>
              <a:t> </a:t>
            </a:r>
            <a:r>
              <a:rPr dirty="0" sz="2000" spc="60" i="1">
                <a:solidFill>
                  <a:srgbClr val="145F82"/>
                </a:solidFill>
                <a:latin typeface="Calibri"/>
                <a:cs typeface="Calibri"/>
                <a:hlinkClick r:id="rId2"/>
              </a:rPr>
              <a:t>cfn10@psu.edu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Pennsylvania State University: Smeal - Business school ..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73044" y="3429000"/>
            <a:ext cx="2086292" cy="2086302"/>
          </a:xfrm>
          <a:prstGeom prst="rect">
            <a:avLst/>
          </a:prstGeom>
        </p:spPr>
      </p:pic>
      <p:pic>
        <p:nvPicPr>
          <p:cNvPr id="5" name="object 5" descr="þÿ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22269" y="5978004"/>
            <a:ext cx="2290749" cy="4761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Changes</a:t>
            </a:r>
            <a:r>
              <a:rPr dirty="0" spc="-125"/>
              <a:t> </a:t>
            </a:r>
            <a:r>
              <a:rPr dirty="0" spc="-90"/>
              <a:t>to</a:t>
            </a:r>
            <a:r>
              <a:rPr dirty="0" spc="-130"/>
              <a:t> </a:t>
            </a:r>
            <a:r>
              <a:rPr dirty="0" spc="195"/>
              <a:t>Class</a:t>
            </a:r>
            <a:r>
              <a:rPr dirty="0" spc="-120"/>
              <a:t> </a:t>
            </a:r>
            <a:r>
              <a:rPr dirty="0" spc="-20"/>
              <a:t>Pricing</a:t>
            </a:r>
            <a:r>
              <a:rPr dirty="0" spc="-105"/>
              <a:t> </a:t>
            </a:r>
            <a:r>
              <a:rPr dirty="0" spc="-10"/>
              <a:t>Formulas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1588"/>
            <a:ext cx="4886960" cy="352107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0029" marR="78740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95">
                <a:solidFill>
                  <a:srgbClr val="C00000"/>
                </a:solidFill>
                <a:latin typeface="Calibri"/>
                <a:cs typeface="Calibri"/>
              </a:rPr>
              <a:t>Increase</a:t>
            </a:r>
            <a:r>
              <a:rPr dirty="0" sz="2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85">
                <a:solidFill>
                  <a:srgbClr val="C00000"/>
                </a:solidFill>
                <a:latin typeface="Calibri"/>
                <a:cs typeface="Calibri"/>
              </a:rPr>
              <a:t>make</a:t>
            </a:r>
            <a:r>
              <a:rPr dirty="0" sz="2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110">
                <a:solidFill>
                  <a:srgbClr val="C00000"/>
                </a:solidFill>
                <a:latin typeface="Calibri"/>
                <a:cs typeface="Calibri"/>
              </a:rPr>
              <a:t>allowances</a:t>
            </a:r>
            <a:r>
              <a:rPr dirty="0" sz="2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Calibri"/>
                <a:cs typeface="Calibri"/>
              </a:rPr>
              <a:t>for </a:t>
            </a:r>
            <a:r>
              <a:rPr dirty="0" sz="2800" spc="-25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800" spc="75">
                <a:solidFill>
                  <a:srgbClr val="C00000"/>
                </a:solidFill>
                <a:latin typeface="Calibri"/>
                <a:cs typeface="Calibri"/>
              </a:rPr>
              <a:t>products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Modify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retention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65">
                <a:latin typeface="Calibri"/>
                <a:cs typeface="Calibri"/>
              </a:rPr>
              <a:t>factors</a:t>
            </a:r>
            <a:endParaRPr sz="2800">
              <a:latin typeface="Calibri"/>
              <a:cs typeface="Calibri"/>
            </a:endParaRPr>
          </a:p>
          <a:p>
            <a:pPr marL="240029" marR="248920" indent="-227329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125">
                <a:latin typeface="Calibri"/>
                <a:cs typeface="Calibri"/>
              </a:rPr>
              <a:t>Change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which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135">
                <a:latin typeface="Calibri"/>
                <a:cs typeface="Calibri"/>
              </a:rPr>
              <a:t>cheese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100">
                <a:latin typeface="Calibri"/>
                <a:cs typeface="Calibri"/>
              </a:rPr>
              <a:t>prices </a:t>
            </a:r>
            <a:r>
              <a:rPr dirty="0" sz="2800" spc="1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95">
                <a:latin typeface="Calibri"/>
                <a:cs typeface="Calibri"/>
              </a:rPr>
              <a:t>included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product </a:t>
            </a:r>
            <a:r>
              <a:rPr dirty="0" sz="2800" spc="50">
                <a:latin typeface="Calibri"/>
                <a:cs typeface="Calibri"/>
              </a:rPr>
              <a:t>	</a:t>
            </a:r>
            <a:r>
              <a:rPr dirty="0" sz="2800" spc="70">
                <a:latin typeface="Calibri"/>
                <a:cs typeface="Calibri"/>
              </a:rPr>
              <a:t>price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3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130">
                <a:latin typeface="Calibri"/>
                <a:cs typeface="Calibri"/>
              </a:rPr>
              <a:t>Change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standard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composition </a:t>
            </a:r>
            <a:r>
              <a:rPr dirty="0" sz="2800" spc="7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65">
                <a:latin typeface="Calibri"/>
                <a:cs typeface="Calibri"/>
              </a:rPr>
              <a:t>milk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62675" y="1940242"/>
            <a:ext cx="5200650" cy="2929890"/>
            <a:chOff x="6162675" y="1940242"/>
            <a:chExt cx="5200650" cy="2929890"/>
          </a:xfrm>
        </p:grpSpPr>
        <p:pic>
          <p:nvPicPr>
            <p:cNvPr id="5" name="object 5" descr="How Milk Is Priced in Federal Milk Marketing Orders: A Primer | Market  Intel | American Farm Bureau Federation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5776" y="2001243"/>
              <a:ext cx="5086524" cy="28351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67437" y="1945004"/>
              <a:ext cx="5191125" cy="2920365"/>
            </a:xfrm>
            <a:custGeom>
              <a:avLst/>
              <a:gdLst/>
              <a:ahLst/>
              <a:cxnLst/>
              <a:rect l="l" t="t" r="r" b="b"/>
              <a:pathLst>
                <a:path w="5191125" h="2920365">
                  <a:moveTo>
                    <a:pt x="0" y="0"/>
                  </a:moveTo>
                  <a:lnTo>
                    <a:pt x="5191125" y="0"/>
                  </a:lnTo>
                  <a:lnTo>
                    <a:pt x="5191125" y="2919882"/>
                  </a:lnTo>
                  <a:lnTo>
                    <a:pt x="0" y="29198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539654" y="3429001"/>
              <a:ext cx="897255" cy="580390"/>
            </a:xfrm>
            <a:custGeom>
              <a:avLst/>
              <a:gdLst/>
              <a:ahLst/>
              <a:cxnLst/>
              <a:rect l="l" t="t" r="r" b="b"/>
              <a:pathLst>
                <a:path w="897254" h="580389">
                  <a:moveTo>
                    <a:pt x="0" y="290144"/>
                  </a:moveTo>
                  <a:lnTo>
                    <a:pt x="13694" y="218701"/>
                  </a:lnTo>
                  <a:lnTo>
                    <a:pt x="52538" y="153743"/>
                  </a:lnTo>
                  <a:lnTo>
                    <a:pt x="80340" y="124375"/>
                  </a:lnTo>
                  <a:lnTo>
                    <a:pt x="113169" y="97445"/>
                  </a:lnTo>
                  <a:lnTo>
                    <a:pt x="150603" y="73223"/>
                  </a:lnTo>
                  <a:lnTo>
                    <a:pt x="192224" y="51982"/>
                  </a:lnTo>
                  <a:lnTo>
                    <a:pt x="237611" y="33993"/>
                  </a:lnTo>
                  <a:lnTo>
                    <a:pt x="286343" y="19529"/>
                  </a:lnTo>
                  <a:lnTo>
                    <a:pt x="338001" y="8860"/>
                  </a:lnTo>
                  <a:lnTo>
                    <a:pt x="392163" y="2260"/>
                  </a:lnTo>
                  <a:lnTo>
                    <a:pt x="448411" y="0"/>
                  </a:lnTo>
                  <a:lnTo>
                    <a:pt x="504659" y="2260"/>
                  </a:lnTo>
                  <a:lnTo>
                    <a:pt x="558821" y="8860"/>
                  </a:lnTo>
                  <a:lnTo>
                    <a:pt x="610477" y="19529"/>
                  </a:lnTo>
                  <a:lnTo>
                    <a:pt x="659208" y="33993"/>
                  </a:lnTo>
                  <a:lnTo>
                    <a:pt x="704594" y="51982"/>
                  </a:lnTo>
                  <a:lnTo>
                    <a:pt x="746213" y="73223"/>
                  </a:lnTo>
                  <a:lnTo>
                    <a:pt x="783646" y="97445"/>
                  </a:lnTo>
                  <a:lnTo>
                    <a:pt x="816474" y="124375"/>
                  </a:lnTo>
                  <a:lnTo>
                    <a:pt x="844274" y="153743"/>
                  </a:lnTo>
                  <a:lnTo>
                    <a:pt x="866628" y="185275"/>
                  </a:lnTo>
                  <a:lnTo>
                    <a:pt x="893316" y="253747"/>
                  </a:lnTo>
                  <a:lnTo>
                    <a:pt x="896810" y="290144"/>
                  </a:lnTo>
                  <a:lnTo>
                    <a:pt x="893316" y="326540"/>
                  </a:lnTo>
                  <a:lnTo>
                    <a:pt x="866628" y="395012"/>
                  </a:lnTo>
                  <a:lnTo>
                    <a:pt x="844274" y="426545"/>
                  </a:lnTo>
                  <a:lnTo>
                    <a:pt x="816474" y="455912"/>
                  </a:lnTo>
                  <a:lnTo>
                    <a:pt x="783646" y="482843"/>
                  </a:lnTo>
                  <a:lnTo>
                    <a:pt x="746213" y="507064"/>
                  </a:lnTo>
                  <a:lnTo>
                    <a:pt x="704594" y="528305"/>
                  </a:lnTo>
                  <a:lnTo>
                    <a:pt x="659208" y="546294"/>
                  </a:lnTo>
                  <a:lnTo>
                    <a:pt x="610477" y="560759"/>
                  </a:lnTo>
                  <a:lnTo>
                    <a:pt x="558821" y="571427"/>
                  </a:lnTo>
                  <a:lnTo>
                    <a:pt x="504659" y="578027"/>
                  </a:lnTo>
                  <a:lnTo>
                    <a:pt x="448411" y="580288"/>
                  </a:lnTo>
                  <a:lnTo>
                    <a:pt x="392163" y="578027"/>
                  </a:lnTo>
                  <a:lnTo>
                    <a:pt x="338001" y="571427"/>
                  </a:lnTo>
                  <a:lnTo>
                    <a:pt x="286343" y="560759"/>
                  </a:lnTo>
                  <a:lnTo>
                    <a:pt x="237611" y="546294"/>
                  </a:lnTo>
                  <a:lnTo>
                    <a:pt x="192224" y="528305"/>
                  </a:lnTo>
                  <a:lnTo>
                    <a:pt x="150603" y="507064"/>
                  </a:lnTo>
                  <a:lnTo>
                    <a:pt x="113169" y="482843"/>
                  </a:lnTo>
                  <a:lnTo>
                    <a:pt x="80340" y="455912"/>
                  </a:lnTo>
                  <a:lnTo>
                    <a:pt x="52538" y="426545"/>
                  </a:lnTo>
                  <a:lnTo>
                    <a:pt x="30183" y="395012"/>
                  </a:lnTo>
                  <a:lnTo>
                    <a:pt x="3493" y="326540"/>
                  </a:lnTo>
                  <a:lnTo>
                    <a:pt x="0" y="290144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312485" y="5035139"/>
            <a:ext cx="35433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Values</a:t>
            </a:r>
            <a:r>
              <a:rPr dirty="0" sz="18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are</a:t>
            </a:r>
            <a:r>
              <a:rPr dirty="0" sz="1800" spc="-10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“pooled”</a:t>
            </a:r>
            <a:r>
              <a:rPr dirty="0" sz="1800" spc="-1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95">
                <a:solidFill>
                  <a:srgbClr val="006FC0"/>
                </a:solidFill>
                <a:latin typeface="Calibri"/>
                <a:cs typeface="Calibri"/>
              </a:rPr>
              <a:t>across</a:t>
            </a:r>
            <a:r>
              <a:rPr dirty="0" sz="18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dirty="0" sz="18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006FC0"/>
                </a:solidFill>
                <a:latin typeface="Calibri"/>
                <a:cs typeface="Calibri"/>
              </a:rPr>
              <a:t>uses.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Pool value</a:t>
            </a:r>
            <a:r>
              <a:rPr dirty="0" sz="18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9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dirty="0" sz="18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55">
                <a:solidFill>
                  <a:srgbClr val="006FC0"/>
                </a:solidFill>
                <a:latin typeface="Calibri"/>
                <a:cs typeface="Calibri"/>
              </a:rPr>
              <a:t>shared</a:t>
            </a: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55">
                <a:solidFill>
                  <a:srgbClr val="006FC0"/>
                </a:solidFill>
                <a:latin typeface="Calibri"/>
                <a:cs typeface="Calibri"/>
              </a:rPr>
              <a:t>among</a:t>
            </a:r>
            <a:r>
              <a:rPr dirty="0" sz="18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farms.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679862"/>
            <a:ext cx="716978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Product</a:t>
            </a:r>
            <a:r>
              <a:rPr dirty="0" spc="-114"/>
              <a:t> </a:t>
            </a:r>
            <a:r>
              <a:rPr dirty="0"/>
              <a:t>Price</a:t>
            </a:r>
            <a:r>
              <a:rPr dirty="0" spc="-105"/>
              <a:t> </a:t>
            </a:r>
            <a:r>
              <a:rPr dirty="0"/>
              <a:t>Formula</a:t>
            </a:r>
            <a:r>
              <a:rPr dirty="0" spc="-100"/>
              <a:t> </a:t>
            </a:r>
            <a:r>
              <a:rPr dirty="0"/>
              <a:t>Example:</a:t>
            </a:r>
            <a:r>
              <a:rPr dirty="0" spc="-90"/>
              <a:t> </a:t>
            </a:r>
            <a:r>
              <a:rPr dirty="0" spc="-10"/>
              <a:t>Butter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58339" y="3070860"/>
            <a:ext cx="2479675" cy="680085"/>
            <a:chOff x="1958339" y="3070860"/>
            <a:chExt cx="2479675" cy="680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8339" y="3070860"/>
              <a:ext cx="2479547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1219" y="3489960"/>
              <a:ext cx="2113787" cy="5486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9875">
              <a:lnSpc>
                <a:spcPct val="100000"/>
              </a:lnSpc>
              <a:spcBef>
                <a:spcPts val="95"/>
              </a:spcBef>
            </a:pPr>
            <a:r>
              <a:rPr dirty="0"/>
              <a:t>Butterfat</a:t>
            </a:r>
            <a:r>
              <a:rPr dirty="0" spc="-50"/>
              <a:t> </a:t>
            </a:r>
            <a:r>
              <a:rPr dirty="0"/>
              <a:t>Price</a:t>
            </a:r>
            <a:r>
              <a:rPr dirty="0" spc="-35"/>
              <a:t> </a:t>
            </a:r>
            <a:r>
              <a:rPr dirty="0"/>
              <a:t>=</a:t>
            </a:r>
            <a:r>
              <a:rPr dirty="0" spc="-35"/>
              <a:t> </a:t>
            </a:r>
            <a:r>
              <a:rPr dirty="0"/>
              <a:t>(</a:t>
            </a:r>
            <a:r>
              <a:rPr dirty="0">
                <a:solidFill>
                  <a:srgbClr val="C00000"/>
                </a:solidFill>
              </a:rPr>
              <a:t>Butter</a:t>
            </a:r>
            <a:r>
              <a:rPr dirty="0" spc="-45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Price</a:t>
            </a:r>
            <a:r>
              <a:rPr dirty="0" spc="-35">
                <a:solidFill>
                  <a:srgbClr val="C00000"/>
                </a:solidFill>
              </a:rPr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/>
              <a:t>0.1715)</a:t>
            </a:r>
            <a:r>
              <a:rPr dirty="0" spc="-30"/>
              <a:t> </a:t>
            </a:r>
            <a:r>
              <a:rPr dirty="0"/>
              <a:t>x</a:t>
            </a:r>
            <a:r>
              <a:rPr dirty="0" spc="-35"/>
              <a:t> </a:t>
            </a:r>
            <a:r>
              <a:rPr dirty="0" spc="-10"/>
              <a:t>1.211</a:t>
            </a:r>
          </a:p>
          <a:p>
            <a:pPr marL="104775">
              <a:lnSpc>
                <a:spcPct val="100000"/>
              </a:lnSpc>
              <a:spcBef>
                <a:spcPts val="2785"/>
              </a:spcBef>
            </a:pPr>
          </a:p>
          <a:p>
            <a:pPr marL="117475" marR="3134360">
              <a:lnSpc>
                <a:spcPct val="100000"/>
              </a:lnSpc>
            </a:pPr>
            <a:r>
              <a:rPr dirty="0" u="sng" sz="2400" spc="-2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Make</a:t>
            </a:r>
            <a:r>
              <a:rPr dirty="0" u="sng" sz="2400" spc="-145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Allowance</a:t>
            </a:r>
            <a:r>
              <a:rPr dirty="0" u="none" sz="2400" spc="-35">
                <a:solidFill>
                  <a:srgbClr val="145F82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-</a:t>
            </a:r>
            <a:r>
              <a:rPr dirty="0" u="none" sz="2400" spc="-5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What</a:t>
            </a:r>
            <a:r>
              <a:rPr dirty="0" u="none" sz="2400" spc="-1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does</a:t>
            </a:r>
            <a:r>
              <a:rPr dirty="0" u="none" sz="2400" spc="-1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it</a:t>
            </a:r>
            <a:r>
              <a:rPr dirty="0" u="none" sz="2400" spc="-30">
                <a:latin typeface="Times New Roman"/>
                <a:cs typeface="Times New Roman"/>
              </a:rPr>
              <a:t> </a:t>
            </a:r>
            <a:r>
              <a:rPr dirty="0" u="none" sz="2400" spc="-20">
                <a:latin typeface="Times New Roman"/>
                <a:cs typeface="Times New Roman"/>
              </a:rPr>
              <a:t>cost </a:t>
            </a:r>
            <a:r>
              <a:rPr dirty="0" u="none" sz="2400">
                <a:latin typeface="Times New Roman"/>
                <a:cs typeface="Times New Roman"/>
              </a:rPr>
              <a:t>you</a:t>
            </a:r>
            <a:r>
              <a:rPr dirty="0" u="none" sz="2400" spc="-1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to</a:t>
            </a:r>
            <a:r>
              <a:rPr dirty="0" u="none" sz="2400" spc="-2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transform</a:t>
            </a:r>
            <a:r>
              <a:rPr dirty="0" u="none" sz="2400" spc="-3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milk</a:t>
            </a:r>
            <a:r>
              <a:rPr dirty="0" u="none" sz="2400" spc="-1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into</a:t>
            </a:r>
            <a:r>
              <a:rPr dirty="0" u="none" sz="2400" spc="-3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1</a:t>
            </a:r>
            <a:r>
              <a:rPr dirty="0" u="none" sz="2400" spc="-10">
                <a:latin typeface="Times New Roman"/>
                <a:cs typeface="Times New Roman"/>
              </a:rPr>
              <a:t> pound </a:t>
            </a:r>
            <a:r>
              <a:rPr dirty="0" u="none" sz="2400">
                <a:latin typeface="Times New Roman"/>
                <a:cs typeface="Times New Roman"/>
              </a:rPr>
              <a:t>of</a:t>
            </a:r>
            <a:r>
              <a:rPr dirty="0" u="none" sz="2400" spc="-20">
                <a:latin typeface="Times New Roman"/>
                <a:cs typeface="Times New Roman"/>
              </a:rPr>
              <a:t> </a:t>
            </a:r>
            <a:r>
              <a:rPr dirty="0" u="none" sz="2400" spc="-10">
                <a:latin typeface="Times New Roman"/>
                <a:cs typeface="Times New Roman"/>
              </a:rPr>
              <a:t>butter?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11900" y="2438401"/>
            <a:ext cx="2787015" cy="2832100"/>
            <a:chOff x="6311900" y="2438401"/>
            <a:chExt cx="2787015" cy="2832100"/>
          </a:xfrm>
        </p:grpSpPr>
        <p:sp>
          <p:nvSpPr>
            <p:cNvPr id="8" name="object 8"/>
            <p:cNvSpPr/>
            <p:nvPr/>
          </p:nvSpPr>
          <p:spPr>
            <a:xfrm>
              <a:off x="6858000" y="2485580"/>
              <a:ext cx="971550" cy="867410"/>
            </a:xfrm>
            <a:custGeom>
              <a:avLst/>
              <a:gdLst/>
              <a:ahLst/>
              <a:cxnLst/>
              <a:rect l="l" t="t" r="r" b="b"/>
              <a:pathLst>
                <a:path w="971550" h="867410">
                  <a:moveTo>
                    <a:pt x="0" y="867219"/>
                  </a:moveTo>
                  <a:lnTo>
                    <a:pt x="51262" y="858375"/>
                  </a:lnTo>
                  <a:lnTo>
                    <a:pt x="102368" y="849218"/>
                  </a:lnTo>
                  <a:lnTo>
                    <a:pt x="153163" y="839437"/>
                  </a:lnTo>
                  <a:lnTo>
                    <a:pt x="203489" y="828720"/>
                  </a:lnTo>
                  <a:lnTo>
                    <a:pt x="253190" y="816754"/>
                  </a:lnTo>
                  <a:lnTo>
                    <a:pt x="302112" y="803228"/>
                  </a:lnTo>
                  <a:lnTo>
                    <a:pt x="350096" y="787828"/>
                  </a:lnTo>
                  <a:lnTo>
                    <a:pt x="396989" y="770243"/>
                  </a:lnTo>
                  <a:lnTo>
                    <a:pt x="442632" y="750162"/>
                  </a:lnTo>
                  <a:lnTo>
                    <a:pt x="486871" y="727270"/>
                  </a:lnTo>
                  <a:lnTo>
                    <a:pt x="529550" y="701258"/>
                  </a:lnTo>
                  <a:lnTo>
                    <a:pt x="570511" y="671811"/>
                  </a:lnTo>
                  <a:lnTo>
                    <a:pt x="609600" y="638619"/>
                  </a:lnTo>
                  <a:lnTo>
                    <a:pt x="640011" y="608616"/>
                  </a:lnTo>
                  <a:lnTo>
                    <a:pt x="669157" y="576084"/>
                  </a:lnTo>
                  <a:lnTo>
                    <a:pt x="697123" y="541191"/>
                  </a:lnTo>
                  <a:lnTo>
                    <a:pt x="723993" y="504107"/>
                  </a:lnTo>
                  <a:lnTo>
                    <a:pt x="749853" y="465002"/>
                  </a:lnTo>
                  <a:lnTo>
                    <a:pt x="774787" y="424044"/>
                  </a:lnTo>
                  <a:lnTo>
                    <a:pt x="798879" y="381403"/>
                  </a:lnTo>
                  <a:lnTo>
                    <a:pt x="822214" y="337249"/>
                  </a:lnTo>
                  <a:lnTo>
                    <a:pt x="844877" y="291750"/>
                  </a:lnTo>
                  <a:lnTo>
                    <a:pt x="866953" y="245075"/>
                  </a:lnTo>
                  <a:lnTo>
                    <a:pt x="888526" y="197395"/>
                  </a:lnTo>
                  <a:lnTo>
                    <a:pt x="909682" y="148878"/>
                  </a:lnTo>
                  <a:lnTo>
                    <a:pt x="930503" y="99693"/>
                  </a:lnTo>
                  <a:lnTo>
                    <a:pt x="951077" y="50011"/>
                  </a:lnTo>
                  <a:lnTo>
                    <a:pt x="97148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784663" y="2438401"/>
              <a:ext cx="71120" cy="85090"/>
            </a:xfrm>
            <a:custGeom>
              <a:avLst/>
              <a:gdLst/>
              <a:ahLst/>
              <a:cxnLst/>
              <a:rect l="l" t="t" r="r" b="b"/>
              <a:pathLst>
                <a:path w="71120" h="85089">
                  <a:moveTo>
                    <a:pt x="63931" y="0"/>
                  </a:moveTo>
                  <a:lnTo>
                    <a:pt x="0" y="56311"/>
                  </a:lnTo>
                  <a:lnTo>
                    <a:pt x="44856" y="47078"/>
                  </a:lnTo>
                  <a:lnTo>
                    <a:pt x="70624" y="84924"/>
                  </a:lnTo>
                  <a:lnTo>
                    <a:pt x="63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24600" y="2567406"/>
              <a:ext cx="2738755" cy="2690495"/>
            </a:xfrm>
            <a:custGeom>
              <a:avLst/>
              <a:gdLst/>
              <a:ahLst/>
              <a:cxnLst/>
              <a:rect l="l" t="t" r="r" b="b"/>
              <a:pathLst>
                <a:path w="2738754" h="2690495">
                  <a:moveTo>
                    <a:pt x="0" y="2690393"/>
                  </a:moveTo>
                  <a:lnTo>
                    <a:pt x="54661" y="2685419"/>
                  </a:lnTo>
                  <a:lnTo>
                    <a:pt x="109299" y="2680422"/>
                  </a:lnTo>
                  <a:lnTo>
                    <a:pt x="163889" y="2675379"/>
                  </a:lnTo>
                  <a:lnTo>
                    <a:pt x="218410" y="2670264"/>
                  </a:lnTo>
                  <a:lnTo>
                    <a:pt x="272836" y="2665056"/>
                  </a:lnTo>
                  <a:lnTo>
                    <a:pt x="327145" y="2659730"/>
                  </a:lnTo>
                  <a:lnTo>
                    <a:pt x="381313" y="2654263"/>
                  </a:lnTo>
                  <a:lnTo>
                    <a:pt x="435317" y="2648632"/>
                  </a:lnTo>
                  <a:lnTo>
                    <a:pt x="489133" y="2642813"/>
                  </a:lnTo>
                  <a:lnTo>
                    <a:pt x="542737" y="2636783"/>
                  </a:lnTo>
                  <a:lnTo>
                    <a:pt x="596107" y="2630518"/>
                  </a:lnTo>
                  <a:lnTo>
                    <a:pt x="649218" y="2623994"/>
                  </a:lnTo>
                  <a:lnTo>
                    <a:pt x="702048" y="2617189"/>
                  </a:lnTo>
                  <a:lnTo>
                    <a:pt x="754572" y="2610078"/>
                  </a:lnTo>
                  <a:lnTo>
                    <a:pt x="806767" y="2602639"/>
                  </a:lnTo>
                  <a:lnTo>
                    <a:pt x="858610" y="2594847"/>
                  </a:lnTo>
                  <a:lnTo>
                    <a:pt x="910077" y="2586679"/>
                  </a:lnTo>
                  <a:lnTo>
                    <a:pt x="961145" y="2578113"/>
                  </a:lnTo>
                  <a:lnTo>
                    <a:pt x="1011791" y="2569123"/>
                  </a:lnTo>
                  <a:lnTo>
                    <a:pt x="1061990" y="2559687"/>
                  </a:lnTo>
                  <a:lnTo>
                    <a:pt x="1111719" y="2549782"/>
                  </a:lnTo>
                  <a:lnTo>
                    <a:pt x="1160955" y="2539383"/>
                  </a:lnTo>
                  <a:lnTo>
                    <a:pt x="1209675" y="2528468"/>
                  </a:lnTo>
                  <a:lnTo>
                    <a:pt x="1257854" y="2517012"/>
                  </a:lnTo>
                  <a:lnTo>
                    <a:pt x="1305469" y="2504993"/>
                  </a:lnTo>
                  <a:lnTo>
                    <a:pt x="1352498" y="2492387"/>
                  </a:lnTo>
                  <a:lnTo>
                    <a:pt x="1398916" y="2479170"/>
                  </a:lnTo>
                  <a:lnTo>
                    <a:pt x="1444699" y="2465319"/>
                  </a:lnTo>
                  <a:lnTo>
                    <a:pt x="1489826" y="2450810"/>
                  </a:lnTo>
                  <a:lnTo>
                    <a:pt x="1534271" y="2435620"/>
                  </a:lnTo>
                  <a:lnTo>
                    <a:pt x="1578011" y="2419726"/>
                  </a:lnTo>
                  <a:lnTo>
                    <a:pt x="1621023" y="2403104"/>
                  </a:lnTo>
                  <a:lnTo>
                    <a:pt x="1663284" y="2385730"/>
                  </a:lnTo>
                  <a:lnTo>
                    <a:pt x="1704770" y="2367581"/>
                  </a:lnTo>
                  <a:lnTo>
                    <a:pt x="1745458" y="2348634"/>
                  </a:lnTo>
                  <a:lnTo>
                    <a:pt x="1785323" y="2328864"/>
                  </a:lnTo>
                  <a:lnTo>
                    <a:pt x="1824343" y="2308249"/>
                  </a:lnTo>
                  <a:lnTo>
                    <a:pt x="1862494" y="2286765"/>
                  </a:lnTo>
                  <a:lnTo>
                    <a:pt x="1899752" y="2264389"/>
                  </a:lnTo>
                  <a:lnTo>
                    <a:pt x="1936095" y="2241097"/>
                  </a:lnTo>
                  <a:lnTo>
                    <a:pt x="1971498" y="2216865"/>
                  </a:lnTo>
                  <a:lnTo>
                    <a:pt x="2005938" y="2191670"/>
                  </a:lnTo>
                  <a:lnTo>
                    <a:pt x="2039391" y="2165489"/>
                  </a:lnTo>
                  <a:lnTo>
                    <a:pt x="2071835" y="2138298"/>
                  </a:lnTo>
                  <a:lnTo>
                    <a:pt x="2103246" y="2110074"/>
                  </a:lnTo>
                  <a:lnTo>
                    <a:pt x="2133600" y="2080793"/>
                  </a:lnTo>
                  <a:lnTo>
                    <a:pt x="2162902" y="2050416"/>
                  </a:lnTo>
                  <a:lnTo>
                    <a:pt x="2191147" y="2018981"/>
                  </a:lnTo>
                  <a:lnTo>
                    <a:pt x="2218356" y="1986510"/>
                  </a:lnTo>
                  <a:lnTo>
                    <a:pt x="2244555" y="1953029"/>
                  </a:lnTo>
                  <a:lnTo>
                    <a:pt x="2269765" y="1918559"/>
                  </a:lnTo>
                  <a:lnTo>
                    <a:pt x="2294011" y="1883125"/>
                  </a:lnTo>
                  <a:lnTo>
                    <a:pt x="2317316" y="1846751"/>
                  </a:lnTo>
                  <a:lnTo>
                    <a:pt x="2339705" y="1809459"/>
                  </a:lnTo>
                  <a:lnTo>
                    <a:pt x="2361199" y="1771274"/>
                  </a:lnTo>
                  <a:lnTo>
                    <a:pt x="2381824" y="1732219"/>
                  </a:lnTo>
                  <a:lnTo>
                    <a:pt x="2401601" y="1692317"/>
                  </a:lnTo>
                  <a:lnTo>
                    <a:pt x="2420556" y="1651592"/>
                  </a:lnTo>
                  <a:lnTo>
                    <a:pt x="2438711" y="1610067"/>
                  </a:lnTo>
                  <a:lnTo>
                    <a:pt x="2456091" y="1567766"/>
                  </a:lnTo>
                  <a:lnTo>
                    <a:pt x="2472718" y="1524714"/>
                  </a:lnTo>
                  <a:lnTo>
                    <a:pt x="2488616" y="1480932"/>
                  </a:lnTo>
                  <a:lnTo>
                    <a:pt x="2503808" y="1436445"/>
                  </a:lnTo>
                  <a:lnTo>
                    <a:pt x="2518319" y="1391276"/>
                  </a:lnTo>
                  <a:lnTo>
                    <a:pt x="2532172" y="1345448"/>
                  </a:lnTo>
                  <a:lnTo>
                    <a:pt x="2545390" y="1298986"/>
                  </a:lnTo>
                  <a:lnTo>
                    <a:pt x="2557996" y="1251913"/>
                  </a:lnTo>
                  <a:lnTo>
                    <a:pt x="2570015" y="1204252"/>
                  </a:lnTo>
                  <a:lnTo>
                    <a:pt x="2581470" y="1156027"/>
                  </a:lnTo>
                  <a:lnTo>
                    <a:pt x="2592385" y="1107262"/>
                  </a:lnTo>
                  <a:lnTo>
                    <a:pt x="2602782" y="1057979"/>
                  </a:lnTo>
                  <a:lnTo>
                    <a:pt x="2612686" y="1008203"/>
                  </a:lnTo>
                  <a:lnTo>
                    <a:pt x="2622120" y="957957"/>
                  </a:lnTo>
                  <a:lnTo>
                    <a:pt x="2631107" y="907265"/>
                  </a:lnTo>
                  <a:lnTo>
                    <a:pt x="2639671" y="856149"/>
                  </a:lnTo>
                  <a:lnTo>
                    <a:pt x="2647837" y="804635"/>
                  </a:lnTo>
                  <a:lnTo>
                    <a:pt x="2655626" y="752744"/>
                  </a:lnTo>
                  <a:lnTo>
                    <a:pt x="2663063" y="700502"/>
                  </a:lnTo>
                  <a:lnTo>
                    <a:pt x="2670171" y="647930"/>
                  </a:lnTo>
                  <a:lnTo>
                    <a:pt x="2676975" y="595053"/>
                  </a:lnTo>
                  <a:lnTo>
                    <a:pt x="2683496" y="541895"/>
                  </a:lnTo>
                  <a:lnTo>
                    <a:pt x="2689760" y="488479"/>
                  </a:lnTo>
                  <a:lnTo>
                    <a:pt x="2695788" y="434828"/>
                  </a:lnTo>
                  <a:lnTo>
                    <a:pt x="2701606" y="380966"/>
                  </a:lnTo>
                  <a:lnTo>
                    <a:pt x="2707236" y="326916"/>
                  </a:lnTo>
                  <a:lnTo>
                    <a:pt x="2712703" y="272703"/>
                  </a:lnTo>
                  <a:lnTo>
                    <a:pt x="2718029" y="218349"/>
                  </a:lnTo>
                  <a:lnTo>
                    <a:pt x="2723238" y="163878"/>
                  </a:lnTo>
                  <a:lnTo>
                    <a:pt x="2728353" y="109314"/>
                  </a:lnTo>
                  <a:lnTo>
                    <a:pt x="2733399" y="54680"/>
                  </a:lnTo>
                  <a:lnTo>
                    <a:pt x="27383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022947" y="2514593"/>
              <a:ext cx="76200" cy="79375"/>
            </a:xfrm>
            <a:custGeom>
              <a:avLst/>
              <a:gdLst/>
              <a:ahLst/>
              <a:cxnLst/>
              <a:rect l="l" t="t" r="r" b="b"/>
              <a:pathLst>
                <a:path w="76200" h="79375">
                  <a:moveTo>
                    <a:pt x="44856" y="0"/>
                  </a:moveTo>
                  <a:lnTo>
                    <a:pt x="0" y="72440"/>
                  </a:lnTo>
                  <a:lnTo>
                    <a:pt x="40246" y="50596"/>
                  </a:lnTo>
                  <a:lnTo>
                    <a:pt x="75882" y="79349"/>
                  </a:lnTo>
                  <a:lnTo>
                    <a:pt x="44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031288" y="4856140"/>
            <a:ext cx="4095750" cy="1094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20"/>
              </a:lnSpc>
            </a:pPr>
            <a:r>
              <a:rPr dirty="0" u="sng" sz="2400" spc="-1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Yield</a:t>
            </a:r>
            <a:r>
              <a:rPr dirty="0" u="sng" sz="2400" spc="-6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Factor</a:t>
            </a:r>
            <a:r>
              <a:rPr dirty="0" u="none" sz="2400" spc="-60">
                <a:solidFill>
                  <a:srgbClr val="145F82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-</a:t>
            </a:r>
            <a:r>
              <a:rPr dirty="0" u="none" sz="2400" spc="-4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How</a:t>
            </a:r>
            <a:r>
              <a:rPr dirty="0" u="none" sz="2400" spc="-4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many</a:t>
            </a:r>
            <a:r>
              <a:rPr dirty="0" u="none" sz="2400" spc="-30">
                <a:latin typeface="Times New Roman"/>
                <a:cs typeface="Times New Roman"/>
              </a:rPr>
              <a:t> </a:t>
            </a:r>
            <a:r>
              <a:rPr dirty="0" u="none" sz="2400" spc="-10">
                <a:latin typeface="Times New Roman"/>
                <a:cs typeface="Times New Roman"/>
              </a:rPr>
              <a:t>pounds</a:t>
            </a:r>
            <a:endParaRPr sz="2400">
              <a:latin typeface="Times New Roman"/>
              <a:cs typeface="Times New Roman"/>
            </a:endParaRPr>
          </a:p>
          <a:p>
            <a:pPr marL="12700" marR="371475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butter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can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you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make from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1 </a:t>
            </a:r>
            <a:r>
              <a:rPr dirty="0" sz="2400">
                <a:latin typeface="Times New Roman"/>
                <a:cs typeface="Times New Roman"/>
              </a:rPr>
              <a:t>pound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0">
                <a:latin typeface="Times New Roman"/>
                <a:cs typeface="Times New Roman"/>
              </a:rPr>
              <a:t> butterfat?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679862"/>
            <a:ext cx="716978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Product</a:t>
            </a:r>
            <a:r>
              <a:rPr dirty="0" spc="-114"/>
              <a:t> </a:t>
            </a:r>
            <a:r>
              <a:rPr dirty="0"/>
              <a:t>Price</a:t>
            </a:r>
            <a:r>
              <a:rPr dirty="0" spc="-105"/>
              <a:t> </a:t>
            </a:r>
            <a:r>
              <a:rPr dirty="0"/>
              <a:t>Formula</a:t>
            </a:r>
            <a:r>
              <a:rPr dirty="0" spc="-100"/>
              <a:t> </a:t>
            </a:r>
            <a:r>
              <a:rPr dirty="0"/>
              <a:t>Example:</a:t>
            </a:r>
            <a:r>
              <a:rPr dirty="0" spc="-90"/>
              <a:t> </a:t>
            </a:r>
            <a:r>
              <a:rPr dirty="0" spc="-10"/>
              <a:t>Butter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58339" y="3070860"/>
            <a:ext cx="2479675" cy="680085"/>
            <a:chOff x="1958339" y="3070860"/>
            <a:chExt cx="2479675" cy="680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8339" y="3070860"/>
              <a:ext cx="2479547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1219" y="3489960"/>
              <a:ext cx="2113787" cy="5486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9875">
              <a:lnSpc>
                <a:spcPct val="100000"/>
              </a:lnSpc>
              <a:spcBef>
                <a:spcPts val="95"/>
              </a:spcBef>
            </a:pPr>
            <a:r>
              <a:rPr dirty="0"/>
              <a:t>Butterfat</a:t>
            </a:r>
            <a:r>
              <a:rPr dirty="0" spc="-50"/>
              <a:t> </a:t>
            </a:r>
            <a:r>
              <a:rPr dirty="0"/>
              <a:t>Price</a:t>
            </a:r>
            <a:r>
              <a:rPr dirty="0" spc="-35"/>
              <a:t> </a:t>
            </a:r>
            <a:r>
              <a:rPr dirty="0"/>
              <a:t>=</a:t>
            </a:r>
            <a:r>
              <a:rPr dirty="0" spc="-35"/>
              <a:t> </a:t>
            </a:r>
            <a:r>
              <a:rPr dirty="0"/>
              <a:t>(</a:t>
            </a:r>
            <a:r>
              <a:rPr dirty="0">
                <a:solidFill>
                  <a:srgbClr val="C00000"/>
                </a:solidFill>
              </a:rPr>
              <a:t>Butter</a:t>
            </a:r>
            <a:r>
              <a:rPr dirty="0" spc="-45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Price</a:t>
            </a:r>
            <a:r>
              <a:rPr dirty="0" spc="-35">
                <a:solidFill>
                  <a:srgbClr val="C00000"/>
                </a:solidFill>
              </a:rPr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>
                <a:solidFill>
                  <a:srgbClr val="006FC0"/>
                </a:solidFill>
              </a:rPr>
              <a:t>0.2272</a:t>
            </a:r>
            <a:r>
              <a:rPr dirty="0"/>
              <a:t>)</a:t>
            </a:r>
            <a:r>
              <a:rPr dirty="0" spc="-30"/>
              <a:t> </a:t>
            </a:r>
            <a:r>
              <a:rPr dirty="0"/>
              <a:t>x</a:t>
            </a:r>
            <a:r>
              <a:rPr dirty="0" spc="-35"/>
              <a:t> </a:t>
            </a:r>
            <a:r>
              <a:rPr dirty="0" spc="-10"/>
              <a:t>1.211</a:t>
            </a:r>
          </a:p>
          <a:p>
            <a:pPr marL="104775">
              <a:lnSpc>
                <a:spcPct val="100000"/>
              </a:lnSpc>
              <a:spcBef>
                <a:spcPts val="2785"/>
              </a:spcBef>
            </a:pPr>
          </a:p>
          <a:p>
            <a:pPr marL="117475" marR="3133725">
              <a:lnSpc>
                <a:spcPct val="100000"/>
              </a:lnSpc>
            </a:pPr>
            <a:r>
              <a:rPr dirty="0" u="sng" sz="2400" spc="-2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Make</a:t>
            </a:r>
            <a:r>
              <a:rPr dirty="0" u="sng" sz="2400" spc="-145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Allowance</a:t>
            </a:r>
            <a:r>
              <a:rPr dirty="0" u="none" sz="2400" spc="-35">
                <a:solidFill>
                  <a:srgbClr val="145F82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-</a:t>
            </a:r>
            <a:r>
              <a:rPr dirty="0" u="none" sz="2400" spc="-5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What</a:t>
            </a:r>
            <a:r>
              <a:rPr dirty="0" u="none" sz="2400" spc="-1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does</a:t>
            </a:r>
            <a:r>
              <a:rPr dirty="0" u="none" sz="2400" spc="-1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it</a:t>
            </a:r>
            <a:r>
              <a:rPr dirty="0" u="none" sz="2400" spc="-30">
                <a:latin typeface="Times New Roman"/>
                <a:cs typeface="Times New Roman"/>
              </a:rPr>
              <a:t> </a:t>
            </a:r>
            <a:r>
              <a:rPr dirty="0" u="none" sz="2400" spc="-20">
                <a:latin typeface="Times New Roman"/>
                <a:cs typeface="Times New Roman"/>
              </a:rPr>
              <a:t>cost </a:t>
            </a:r>
            <a:r>
              <a:rPr dirty="0" u="none" sz="2400">
                <a:latin typeface="Times New Roman"/>
                <a:cs typeface="Times New Roman"/>
              </a:rPr>
              <a:t>you</a:t>
            </a:r>
            <a:r>
              <a:rPr dirty="0" u="none" sz="2400" spc="-1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to</a:t>
            </a:r>
            <a:r>
              <a:rPr dirty="0" u="none" sz="2400" spc="-2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transform</a:t>
            </a:r>
            <a:r>
              <a:rPr dirty="0" u="none" sz="2400" spc="-3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milk</a:t>
            </a:r>
            <a:r>
              <a:rPr dirty="0" u="none" sz="2400" spc="-1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into</a:t>
            </a:r>
            <a:r>
              <a:rPr dirty="0" u="none" sz="2400" spc="-3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1</a:t>
            </a:r>
            <a:r>
              <a:rPr dirty="0" u="none" sz="2400" spc="-10">
                <a:latin typeface="Times New Roman"/>
                <a:cs typeface="Times New Roman"/>
              </a:rPr>
              <a:t> pound </a:t>
            </a:r>
            <a:r>
              <a:rPr dirty="0" u="none" sz="2400">
                <a:latin typeface="Times New Roman"/>
                <a:cs typeface="Times New Roman"/>
              </a:rPr>
              <a:t>of</a:t>
            </a:r>
            <a:r>
              <a:rPr dirty="0" u="none" sz="2400" spc="-20">
                <a:latin typeface="Times New Roman"/>
                <a:cs typeface="Times New Roman"/>
              </a:rPr>
              <a:t> </a:t>
            </a:r>
            <a:r>
              <a:rPr dirty="0" u="none" sz="2400" spc="-10">
                <a:latin typeface="Times New Roman"/>
                <a:cs typeface="Times New Roman"/>
              </a:rPr>
              <a:t>butter?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11900" y="2438401"/>
            <a:ext cx="2787015" cy="2832100"/>
            <a:chOff x="6311900" y="2438401"/>
            <a:chExt cx="2787015" cy="2832100"/>
          </a:xfrm>
        </p:grpSpPr>
        <p:sp>
          <p:nvSpPr>
            <p:cNvPr id="8" name="object 8"/>
            <p:cNvSpPr/>
            <p:nvPr/>
          </p:nvSpPr>
          <p:spPr>
            <a:xfrm>
              <a:off x="6858000" y="2485580"/>
              <a:ext cx="971550" cy="867410"/>
            </a:xfrm>
            <a:custGeom>
              <a:avLst/>
              <a:gdLst/>
              <a:ahLst/>
              <a:cxnLst/>
              <a:rect l="l" t="t" r="r" b="b"/>
              <a:pathLst>
                <a:path w="971550" h="867410">
                  <a:moveTo>
                    <a:pt x="0" y="867219"/>
                  </a:moveTo>
                  <a:lnTo>
                    <a:pt x="51262" y="858375"/>
                  </a:lnTo>
                  <a:lnTo>
                    <a:pt x="102368" y="849218"/>
                  </a:lnTo>
                  <a:lnTo>
                    <a:pt x="153163" y="839437"/>
                  </a:lnTo>
                  <a:lnTo>
                    <a:pt x="203489" y="828720"/>
                  </a:lnTo>
                  <a:lnTo>
                    <a:pt x="253190" y="816754"/>
                  </a:lnTo>
                  <a:lnTo>
                    <a:pt x="302112" y="803228"/>
                  </a:lnTo>
                  <a:lnTo>
                    <a:pt x="350096" y="787828"/>
                  </a:lnTo>
                  <a:lnTo>
                    <a:pt x="396989" y="770243"/>
                  </a:lnTo>
                  <a:lnTo>
                    <a:pt x="442632" y="750162"/>
                  </a:lnTo>
                  <a:lnTo>
                    <a:pt x="486871" y="727270"/>
                  </a:lnTo>
                  <a:lnTo>
                    <a:pt x="529550" y="701258"/>
                  </a:lnTo>
                  <a:lnTo>
                    <a:pt x="570511" y="671811"/>
                  </a:lnTo>
                  <a:lnTo>
                    <a:pt x="609600" y="638619"/>
                  </a:lnTo>
                  <a:lnTo>
                    <a:pt x="640011" y="608616"/>
                  </a:lnTo>
                  <a:lnTo>
                    <a:pt x="669157" y="576084"/>
                  </a:lnTo>
                  <a:lnTo>
                    <a:pt x="697123" y="541191"/>
                  </a:lnTo>
                  <a:lnTo>
                    <a:pt x="723993" y="504107"/>
                  </a:lnTo>
                  <a:lnTo>
                    <a:pt x="749853" y="465002"/>
                  </a:lnTo>
                  <a:lnTo>
                    <a:pt x="774787" y="424044"/>
                  </a:lnTo>
                  <a:lnTo>
                    <a:pt x="798879" y="381403"/>
                  </a:lnTo>
                  <a:lnTo>
                    <a:pt x="822214" y="337249"/>
                  </a:lnTo>
                  <a:lnTo>
                    <a:pt x="844877" y="291750"/>
                  </a:lnTo>
                  <a:lnTo>
                    <a:pt x="866953" y="245075"/>
                  </a:lnTo>
                  <a:lnTo>
                    <a:pt x="888526" y="197395"/>
                  </a:lnTo>
                  <a:lnTo>
                    <a:pt x="909682" y="148878"/>
                  </a:lnTo>
                  <a:lnTo>
                    <a:pt x="930503" y="99693"/>
                  </a:lnTo>
                  <a:lnTo>
                    <a:pt x="951077" y="50011"/>
                  </a:lnTo>
                  <a:lnTo>
                    <a:pt x="97148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784663" y="2438401"/>
              <a:ext cx="71120" cy="85090"/>
            </a:xfrm>
            <a:custGeom>
              <a:avLst/>
              <a:gdLst/>
              <a:ahLst/>
              <a:cxnLst/>
              <a:rect l="l" t="t" r="r" b="b"/>
              <a:pathLst>
                <a:path w="71120" h="85089">
                  <a:moveTo>
                    <a:pt x="63931" y="0"/>
                  </a:moveTo>
                  <a:lnTo>
                    <a:pt x="0" y="56311"/>
                  </a:lnTo>
                  <a:lnTo>
                    <a:pt x="44856" y="47078"/>
                  </a:lnTo>
                  <a:lnTo>
                    <a:pt x="70624" y="84924"/>
                  </a:lnTo>
                  <a:lnTo>
                    <a:pt x="63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24600" y="2567406"/>
              <a:ext cx="2738755" cy="2690495"/>
            </a:xfrm>
            <a:custGeom>
              <a:avLst/>
              <a:gdLst/>
              <a:ahLst/>
              <a:cxnLst/>
              <a:rect l="l" t="t" r="r" b="b"/>
              <a:pathLst>
                <a:path w="2738754" h="2690495">
                  <a:moveTo>
                    <a:pt x="0" y="2690393"/>
                  </a:moveTo>
                  <a:lnTo>
                    <a:pt x="54661" y="2685419"/>
                  </a:lnTo>
                  <a:lnTo>
                    <a:pt x="109299" y="2680422"/>
                  </a:lnTo>
                  <a:lnTo>
                    <a:pt x="163889" y="2675379"/>
                  </a:lnTo>
                  <a:lnTo>
                    <a:pt x="218410" y="2670264"/>
                  </a:lnTo>
                  <a:lnTo>
                    <a:pt x="272836" y="2665056"/>
                  </a:lnTo>
                  <a:lnTo>
                    <a:pt x="327145" y="2659730"/>
                  </a:lnTo>
                  <a:lnTo>
                    <a:pt x="381313" y="2654263"/>
                  </a:lnTo>
                  <a:lnTo>
                    <a:pt x="435317" y="2648632"/>
                  </a:lnTo>
                  <a:lnTo>
                    <a:pt x="489133" y="2642813"/>
                  </a:lnTo>
                  <a:lnTo>
                    <a:pt x="542737" y="2636783"/>
                  </a:lnTo>
                  <a:lnTo>
                    <a:pt x="596107" y="2630518"/>
                  </a:lnTo>
                  <a:lnTo>
                    <a:pt x="649218" y="2623994"/>
                  </a:lnTo>
                  <a:lnTo>
                    <a:pt x="702048" y="2617189"/>
                  </a:lnTo>
                  <a:lnTo>
                    <a:pt x="754572" y="2610078"/>
                  </a:lnTo>
                  <a:lnTo>
                    <a:pt x="806767" y="2602639"/>
                  </a:lnTo>
                  <a:lnTo>
                    <a:pt x="858610" y="2594847"/>
                  </a:lnTo>
                  <a:lnTo>
                    <a:pt x="910077" y="2586679"/>
                  </a:lnTo>
                  <a:lnTo>
                    <a:pt x="961145" y="2578113"/>
                  </a:lnTo>
                  <a:lnTo>
                    <a:pt x="1011791" y="2569123"/>
                  </a:lnTo>
                  <a:lnTo>
                    <a:pt x="1061990" y="2559687"/>
                  </a:lnTo>
                  <a:lnTo>
                    <a:pt x="1111719" y="2549782"/>
                  </a:lnTo>
                  <a:lnTo>
                    <a:pt x="1160955" y="2539383"/>
                  </a:lnTo>
                  <a:lnTo>
                    <a:pt x="1209675" y="2528468"/>
                  </a:lnTo>
                  <a:lnTo>
                    <a:pt x="1257854" y="2517012"/>
                  </a:lnTo>
                  <a:lnTo>
                    <a:pt x="1305469" y="2504993"/>
                  </a:lnTo>
                  <a:lnTo>
                    <a:pt x="1352498" y="2492387"/>
                  </a:lnTo>
                  <a:lnTo>
                    <a:pt x="1398916" y="2479170"/>
                  </a:lnTo>
                  <a:lnTo>
                    <a:pt x="1444699" y="2465319"/>
                  </a:lnTo>
                  <a:lnTo>
                    <a:pt x="1489826" y="2450810"/>
                  </a:lnTo>
                  <a:lnTo>
                    <a:pt x="1534271" y="2435620"/>
                  </a:lnTo>
                  <a:lnTo>
                    <a:pt x="1578011" y="2419726"/>
                  </a:lnTo>
                  <a:lnTo>
                    <a:pt x="1621023" y="2403104"/>
                  </a:lnTo>
                  <a:lnTo>
                    <a:pt x="1663284" y="2385730"/>
                  </a:lnTo>
                  <a:lnTo>
                    <a:pt x="1704770" y="2367581"/>
                  </a:lnTo>
                  <a:lnTo>
                    <a:pt x="1745458" y="2348634"/>
                  </a:lnTo>
                  <a:lnTo>
                    <a:pt x="1785323" y="2328864"/>
                  </a:lnTo>
                  <a:lnTo>
                    <a:pt x="1824343" y="2308249"/>
                  </a:lnTo>
                  <a:lnTo>
                    <a:pt x="1862494" y="2286765"/>
                  </a:lnTo>
                  <a:lnTo>
                    <a:pt x="1899752" y="2264389"/>
                  </a:lnTo>
                  <a:lnTo>
                    <a:pt x="1936095" y="2241097"/>
                  </a:lnTo>
                  <a:lnTo>
                    <a:pt x="1971498" y="2216865"/>
                  </a:lnTo>
                  <a:lnTo>
                    <a:pt x="2005938" y="2191670"/>
                  </a:lnTo>
                  <a:lnTo>
                    <a:pt x="2039391" y="2165489"/>
                  </a:lnTo>
                  <a:lnTo>
                    <a:pt x="2071835" y="2138298"/>
                  </a:lnTo>
                  <a:lnTo>
                    <a:pt x="2103246" y="2110074"/>
                  </a:lnTo>
                  <a:lnTo>
                    <a:pt x="2133600" y="2080793"/>
                  </a:lnTo>
                  <a:lnTo>
                    <a:pt x="2162902" y="2050416"/>
                  </a:lnTo>
                  <a:lnTo>
                    <a:pt x="2191147" y="2018981"/>
                  </a:lnTo>
                  <a:lnTo>
                    <a:pt x="2218356" y="1986510"/>
                  </a:lnTo>
                  <a:lnTo>
                    <a:pt x="2244555" y="1953029"/>
                  </a:lnTo>
                  <a:lnTo>
                    <a:pt x="2269765" y="1918559"/>
                  </a:lnTo>
                  <a:lnTo>
                    <a:pt x="2294011" y="1883125"/>
                  </a:lnTo>
                  <a:lnTo>
                    <a:pt x="2317316" y="1846751"/>
                  </a:lnTo>
                  <a:lnTo>
                    <a:pt x="2339705" y="1809459"/>
                  </a:lnTo>
                  <a:lnTo>
                    <a:pt x="2361199" y="1771274"/>
                  </a:lnTo>
                  <a:lnTo>
                    <a:pt x="2381824" y="1732219"/>
                  </a:lnTo>
                  <a:lnTo>
                    <a:pt x="2401601" y="1692317"/>
                  </a:lnTo>
                  <a:lnTo>
                    <a:pt x="2420556" y="1651592"/>
                  </a:lnTo>
                  <a:lnTo>
                    <a:pt x="2438711" y="1610067"/>
                  </a:lnTo>
                  <a:lnTo>
                    <a:pt x="2456091" y="1567766"/>
                  </a:lnTo>
                  <a:lnTo>
                    <a:pt x="2472718" y="1524714"/>
                  </a:lnTo>
                  <a:lnTo>
                    <a:pt x="2488616" y="1480932"/>
                  </a:lnTo>
                  <a:lnTo>
                    <a:pt x="2503808" y="1436445"/>
                  </a:lnTo>
                  <a:lnTo>
                    <a:pt x="2518319" y="1391276"/>
                  </a:lnTo>
                  <a:lnTo>
                    <a:pt x="2532172" y="1345448"/>
                  </a:lnTo>
                  <a:lnTo>
                    <a:pt x="2545390" y="1298986"/>
                  </a:lnTo>
                  <a:lnTo>
                    <a:pt x="2557996" y="1251913"/>
                  </a:lnTo>
                  <a:lnTo>
                    <a:pt x="2570015" y="1204252"/>
                  </a:lnTo>
                  <a:lnTo>
                    <a:pt x="2581470" y="1156027"/>
                  </a:lnTo>
                  <a:lnTo>
                    <a:pt x="2592385" y="1107262"/>
                  </a:lnTo>
                  <a:lnTo>
                    <a:pt x="2602782" y="1057979"/>
                  </a:lnTo>
                  <a:lnTo>
                    <a:pt x="2612686" y="1008203"/>
                  </a:lnTo>
                  <a:lnTo>
                    <a:pt x="2622120" y="957957"/>
                  </a:lnTo>
                  <a:lnTo>
                    <a:pt x="2631107" y="907265"/>
                  </a:lnTo>
                  <a:lnTo>
                    <a:pt x="2639671" y="856149"/>
                  </a:lnTo>
                  <a:lnTo>
                    <a:pt x="2647837" y="804635"/>
                  </a:lnTo>
                  <a:lnTo>
                    <a:pt x="2655626" y="752744"/>
                  </a:lnTo>
                  <a:lnTo>
                    <a:pt x="2663063" y="700502"/>
                  </a:lnTo>
                  <a:lnTo>
                    <a:pt x="2670171" y="647930"/>
                  </a:lnTo>
                  <a:lnTo>
                    <a:pt x="2676975" y="595053"/>
                  </a:lnTo>
                  <a:lnTo>
                    <a:pt x="2683496" y="541895"/>
                  </a:lnTo>
                  <a:lnTo>
                    <a:pt x="2689760" y="488479"/>
                  </a:lnTo>
                  <a:lnTo>
                    <a:pt x="2695788" y="434828"/>
                  </a:lnTo>
                  <a:lnTo>
                    <a:pt x="2701606" y="380966"/>
                  </a:lnTo>
                  <a:lnTo>
                    <a:pt x="2707236" y="326916"/>
                  </a:lnTo>
                  <a:lnTo>
                    <a:pt x="2712703" y="272703"/>
                  </a:lnTo>
                  <a:lnTo>
                    <a:pt x="2718029" y="218349"/>
                  </a:lnTo>
                  <a:lnTo>
                    <a:pt x="2723238" y="163878"/>
                  </a:lnTo>
                  <a:lnTo>
                    <a:pt x="2728353" y="109314"/>
                  </a:lnTo>
                  <a:lnTo>
                    <a:pt x="2733399" y="54680"/>
                  </a:lnTo>
                  <a:lnTo>
                    <a:pt x="27383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022947" y="2514593"/>
              <a:ext cx="76200" cy="79375"/>
            </a:xfrm>
            <a:custGeom>
              <a:avLst/>
              <a:gdLst/>
              <a:ahLst/>
              <a:cxnLst/>
              <a:rect l="l" t="t" r="r" b="b"/>
              <a:pathLst>
                <a:path w="76200" h="79375">
                  <a:moveTo>
                    <a:pt x="44856" y="0"/>
                  </a:moveTo>
                  <a:lnTo>
                    <a:pt x="0" y="72440"/>
                  </a:lnTo>
                  <a:lnTo>
                    <a:pt x="40246" y="50596"/>
                  </a:lnTo>
                  <a:lnTo>
                    <a:pt x="75882" y="79349"/>
                  </a:lnTo>
                  <a:lnTo>
                    <a:pt x="44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031288" y="4856140"/>
            <a:ext cx="4095750" cy="1094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20"/>
              </a:lnSpc>
            </a:pPr>
            <a:r>
              <a:rPr dirty="0" u="sng" sz="2400" spc="-1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Yield</a:t>
            </a:r>
            <a:r>
              <a:rPr dirty="0" u="sng" sz="2400" spc="-6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Factor</a:t>
            </a:r>
            <a:r>
              <a:rPr dirty="0" u="none" sz="2400" spc="-60">
                <a:solidFill>
                  <a:srgbClr val="145F82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-</a:t>
            </a:r>
            <a:r>
              <a:rPr dirty="0" u="none" sz="2400" spc="-4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How</a:t>
            </a:r>
            <a:r>
              <a:rPr dirty="0" u="none" sz="2400" spc="-4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many</a:t>
            </a:r>
            <a:r>
              <a:rPr dirty="0" u="none" sz="2400" spc="-30">
                <a:latin typeface="Times New Roman"/>
                <a:cs typeface="Times New Roman"/>
              </a:rPr>
              <a:t> </a:t>
            </a:r>
            <a:r>
              <a:rPr dirty="0" u="none" sz="2400" spc="-10">
                <a:latin typeface="Times New Roman"/>
                <a:cs typeface="Times New Roman"/>
              </a:rPr>
              <a:t>pounds</a:t>
            </a:r>
            <a:endParaRPr sz="2400">
              <a:latin typeface="Times New Roman"/>
              <a:cs typeface="Times New Roman"/>
            </a:endParaRPr>
          </a:p>
          <a:p>
            <a:pPr marL="12700" marR="371475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butter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can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you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make from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1 </a:t>
            </a:r>
            <a:r>
              <a:rPr dirty="0" sz="2400">
                <a:latin typeface="Times New Roman"/>
                <a:cs typeface="Times New Roman"/>
              </a:rPr>
              <a:t>pound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0">
                <a:latin typeface="Times New Roman"/>
                <a:cs typeface="Times New Roman"/>
              </a:rPr>
              <a:t> butterfat?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0717" rIns="0" bIns="0" rtlCol="0" vert="horz">
            <a:spAutoFit/>
          </a:bodyPr>
          <a:lstStyle/>
          <a:p>
            <a:pPr marL="12700">
              <a:lnSpc>
                <a:spcPts val="4295"/>
              </a:lnSpc>
              <a:spcBef>
                <a:spcPts val="100"/>
              </a:spcBef>
            </a:pPr>
            <a:r>
              <a:rPr dirty="0"/>
              <a:t>Price</a:t>
            </a:r>
            <a:r>
              <a:rPr dirty="0" spc="-15"/>
              <a:t> </a:t>
            </a:r>
            <a:r>
              <a:rPr dirty="0"/>
              <a:t>Impacts</a:t>
            </a:r>
            <a:r>
              <a:rPr dirty="0" spc="-20"/>
              <a:t> </a:t>
            </a:r>
            <a:r>
              <a:rPr dirty="0" spc="-55"/>
              <a:t>of</a:t>
            </a:r>
            <a:r>
              <a:rPr dirty="0" spc="10"/>
              <a:t> </a:t>
            </a:r>
            <a:r>
              <a:rPr dirty="0" spc="-120"/>
              <a:t>Make</a:t>
            </a:r>
            <a:r>
              <a:rPr dirty="0" spc="-25"/>
              <a:t> </a:t>
            </a:r>
            <a:r>
              <a:rPr dirty="0"/>
              <a:t>Allowance</a:t>
            </a:r>
            <a:r>
              <a:rPr dirty="0" spc="-15"/>
              <a:t> </a:t>
            </a:r>
            <a:r>
              <a:rPr dirty="0" spc="40"/>
              <a:t>Changes</a:t>
            </a:r>
          </a:p>
          <a:p>
            <a:pPr marL="12700">
              <a:lnSpc>
                <a:spcPts val="1895"/>
              </a:lnSpc>
            </a:pPr>
            <a:r>
              <a:rPr dirty="0" sz="1600" spc="-10">
                <a:solidFill>
                  <a:srgbClr val="006FC0"/>
                </a:solidFill>
              </a:rPr>
              <a:t>For</a:t>
            </a:r>
            <a:r>
              <a:rPr dirty="0" sz="1600" spc="-4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milk</a:t>
            </a:r>
            <a:r>
              <a:rPr dirty="0" sz="1600" spc="-30">
                <a:solidFill>
                  <a:srgbClr val="006FC0"/>
                </a:solidFill>
              </a:rPr>
              <a:t> </a:t>
            </a:r>
            <a:r>
              <a:rPr dirty="0" sz="1600" spc="-20">
                <a:solidFill>
                  <a:srgbClr val="006FC0"/>
                </a:solidFill>
              </a:rPr>
              <a:t>pooled</a:t>
            </a:r>
            <a:r>
              <a:rPr dirty="0" sz="1600" spc="-50">
                <a:solidFill>
                  <a:srgbClr val="006FC0"/>
                </a:solidFill>
              </a:rPr>
              <a:t> </a:t>
            </a:r>
            <a:r>
              <a:rPr dirty="0" sz="1600" spc="-35">
                <a:solidFill>
                  <a:srgbClr val="006FC0"/>
                </a:solidFill>
              </a:rPr>
              <a:t>under</a:t>
            </a:r>
            <a:r>
              <a:rPr dirty="0" sz="1600" spc="-25">
                <a:solidFill>
                  <a:srgbClr val="006FC0"/>
                </a:solidFill>
              </a:rPr>
              <a:t> </a:t>
            </a:r>
            <a:r>
              <a:rPr dirty="0" sz="1600" spc="-10">
                <a:solidFill>
                  <a:srgbClr val="006FC0"/>
                </a:solidFill>
              </a:rPr>
              <a:t>FMMOs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calculated</a:t>
            </a:r>
            <a:r>
              <a:rPr dirty="0" sz="1600" spc="-30">
                <a:solidFill>
                  <a:srgbClr val="006FC0"/>
                </a:solidFill>
              </a:rPr>
              <a:t> </a:t>
            </a:r>
            <a:r>
              <a:rPr dirty="0" sz="1600" spc="-10">
                <a:solidFill>
                  <a:srgbClr val="006FC0"/>
                </a:solidFill>
              </a:rPr>
              <a:t>component</a:t>
            </a:r>
            <a:r>
              <a:rPr dirty="0" sz="1600" spc="-1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values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will</a:t>
            </a:r>
            <a:r>
              <a:rPr dirty="0" sz="1600" spc="-45">
                <a:solidFill>
                  <a:srgbClr val="006FC0"/>
                </a:solidFill>
              </a:rPr>
              <a:t> </a:t>
            </a:r>
            <a:r>
              <a:rPr dirty="0" sz="1600" spc="-10">
                <a:solidFill>
                  <a:srgbClr val="006FC0"/>
                </a:solidFill>
              </a:rPr>
              <a:t>decrease</a:t>
            </a:r>
            <a:endParaRPr sz="1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25493" y="1538551"/>
          <a:ext cx="9551035" cy="482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065"/>
                <a:gridCol w="2166619"/>
                <a:gridCol w="3726815"/>
              </a:tblGrid>
              <a:tr h="82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68325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Milk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Component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9875" marR="264160" indent="-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Impact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changes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Allowances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III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butterfat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price,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$/lb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0.0675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butterfat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@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butter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price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III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protein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price,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$/lb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0.0985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protein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@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cheese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price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III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solids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price,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$/lb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0.0697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OS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@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dry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whey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price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III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components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(Pool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value),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$/cwt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2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0.91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Component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values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test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III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(Reported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value),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$/cwt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6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140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2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0.32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6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009650" marR="90170" indent="-9118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Includes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composition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3.3%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protein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6.0%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solids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IV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nonfat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solids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price,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$/lb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0.0708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NFS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prices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@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NDM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price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0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IV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Components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(Pool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value)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0.74/cwt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Component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values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test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IV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(Reported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value)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40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0.43/cwt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1634489" marR="160655" indent="-14681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Includes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composition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9.3%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other solids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0717" rIns="0" bIns="0" rtlCol="0" vert="horz">
            <a:spAutoFit/>
          </a:bodyPr>
          <a:lstStyle/>
          <a:p>
            <a:pPr marL="12700">
              <a:lnSpc>
                <a:spcPts val="4295"/>
              </a:lnSpc>
              <a:spcBef>
                <a:spcPts val="100"/>
              </a:spcBef>
            </a:pPr>
            <a:r>
              <a:rPr dirty="0"/>
              <a:t>Price</a:t>
            </a:r>
            <a:r>
              <a:rPr dirty="0" spc="-15"/>
              <a:t> </a:t>
            </a:r>
            <a:r>
              <a:rPr dirty="0"/>
              <a:t>Impacts</a:t>
            </a:r>
            <a:r>
              <a:rPr dirty="0" spc="-20"/>
              <a:t> </a:t>
            </a:r>
            <a:r>
              <a:rPr dirty="0" spc="-55"/>
              <a:t>of</a:t>
            </a:r>
            <a:r>
              <a:rPr dirty="0" spc="10"/>
              <a:t> </a:t>
            </a:r>
            <a:r>
              <a:rPr dirty="0" spc="-120"/>
              <a:t>Make</a:t>
            </a:r>
            <a:r>
              <a:rPr dirty="0" spc="-25"/>
              <a:t> </a:t>
            </a:r>
            <a:r>
              <a:rPr dirty="0"/>
              <a:t>Allowance</a:t>
            </a:r>
            <a:r>
              <a:rPr dirty="0" spc="-15"/>
              <a:t> </a:t>
            </a:r>
            <a:r>
              <a:rPr dirty="0" spc="40"/>
              <a:t>Changes</a:t>
            </a:r>
          </a:p>
          <a:p>
            <a:pPr marL="12700">
              <a:lnSpc>
                <a:spcPts val="1895"/>
              </a:lnSpc>
            </a:pPr>
            <a:r>
              <a:rPr dirty="0" sz="1600" spc="-20">
                <a:solidFill>
                  <a:srgbClr val="006FC0"/>
                </a:solidFill>
              </a:rPr>
              <a:t>The</a:t>
            </a:r>
            <a:r>
              <a:rPr dirty="0" sz="1600" spc="-35">
                <a:solidFill>
                  <a:srgbClr val="006FC0"/>
                </a:solidFill>
              </a:rPr>
              <a:t> </a:t>
            </a:r>
            <a:r>
              <a:rPr dirty="0" sz="1600" spc="-40">
                <a:solidFill>
                  <a:srgbClr val="006FC0"/>
                </a:solidFill>
              </a:rPr>
              <a:t>net </a:t>
            </a:r>
            <a:r>
              <a:rPr dirty="0" sz="1600">
                <a:solidFill>
                  <a:srgbClr val="006FC0"/>
                </a:solidFill>
              </a:rPr>
              <a:t>impact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 spc="-45">
                <a:solidFill>
                  <a:srgbClr val="006FC0"/>
                </a:solidFill>
              </a:rPr>
              <a:t>of </a:t>
            </a:r>
            <a:r>
              <a:rPr dirty="0" sz="1600" spc="-10">
                <a:solidFill>
                  <a:srgbClr val="006FC0"/>
                </a:solidFill>
              </a:rPr>
              <a:t>make</a:t>
            </a:r>
            <a:r>
              <a:rPr dirty="0" sz="1600" spc="-3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allowance</a:t>
            </a:r>
            <a:r>
              <a:rPr dirty="0" sz="1600" spc="-1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changes</a:t>
            </a:r>
            <a:r>
              <a:rPr dirty="0" sz="1600" spc="-30">
                <a:solidFill>
                  <a:srgbClr val="006FC0"/>
                </a:solidFill>
              </a:rPr>
              <a:t> on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 spc="-35">
                <a:solidFill>
                  <a:srgbClr val="006FC0"/>
                </a:solidFill>
              </a:rPr>
              <a:t>farm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milk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prices</a:t>
            </a:r>
            <a:r>
              <a:rPr dirty="0" sz="1600" spc="-60">
                <a:solidFill>
                  <a:srgbClr val="006FC0"/>
                </a:solidFill>
              </a:rPr>
              <a:t> </a:t>
            </a:r>
            <a:r>
              <a:rPr dirty="0" sz="1600" spc="-10">
                <a:solidFill>
                  <a:srgbClr val="006FC0"/>
                </a:solidFill>
              </a:rPr>
              <a:t>isn’t</a:t>
            </a:r>
            <a:r>
              <a:rPr dirty="0" sz="1600" spc="-3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well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 spc="-25">
                <a:solidFill>
                  <a:srgbClr val="006FC0"/>
                </a:solidFill>
              </a:rPr>
              <a:t>known</a:t>
            </a:r>
            <a:r>
              <a:rPr dirty="0" sz="1600" spc="-1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and</a:t>
            </a:r>
            <a:r>
              <a:rPr dirty="0" sz="1600" spc="-3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may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 spc="-45">
                <a:solidFill>
                  <a:srgbClr val="006FC0"/>
                </a:solidFill>
              </a:rPr>
              <a:t>not</a:t>
            </a:r>
            <a:r>
              <a:rPr dirty="0" sz="1600" spc="-3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be</a:t>
            </a:r>
            <a:r>
              <a:rPr dirty="0" sz="1600" spc="-45">
                <a:solidFill>
                  <a:srgbClr val="006FC0"/>
                </a:solidFill>
              </a:rPr>
              <a:t> </a:t>
            </a:r>
            <a:r>
              <a:rPr dirty="0" sz="1600" spc="-30">
                <a:solidFill>
                  <a:srgbClr val="006FC0"/>
                </a:solidFill>
              </a:rPr>
              <a:t>large </a:t>
            </a:r>
            <a:r>
              <a:rPr dirty="0" sz="1600" spc="-65">
                <a:solidFill>
                  <a:srgbClr val="006FC0"/>
                </a:solidFill>
              </a:rPr>
              <a:t>for</a:t>
            </a:r>
            <a:r>
              <a:rPr dirty="0" sz="1600" spc="-4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some</a:t>
            </a:r>
            <a:r>
              <a:rPr dirty="0" sz="1600" spc="-45">
                <a:solidFill>
                  <a:srgbClr val="006FC0"/>
                </a:solidFill>
              </a:rPr>
              <a:t> </a:t>
            </a:r>
            <a:r>
              <a:rPr dirty="0" sz="1600" spc="-20">
                <a:solidFill>
                  <a:srgbClr val="006FC0"/>
                </a:solidFill>
              </a:rPr>
              <a:t>farm</a:t>
            </a:r>
            <a:endParaRPr sz="1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25493" y="1528372"/>
          <a:ext cx="9551035" cy="482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065"/>
                <a:gridCol w="2166619"/>
                <a:gridCol w="3726815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68325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Milk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Component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9875" marR="264160" indent="-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Impact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changes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Allowances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III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butterfat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price,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$/lb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0.0675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butterfat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@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butter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price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III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protein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price,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$/lb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0.0985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protein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@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cheese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price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III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solids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price,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$/lb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0.0697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OS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@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dry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whey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price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III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components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(Pool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value),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$/cwt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0.91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Component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values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test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III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(Reported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value),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$/cwt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0.32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Includes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composition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change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IV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nonfat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solids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price,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$/lb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0.0708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NFS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prices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@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NDM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price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IV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Components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(Pool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value)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0.74/cwt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Component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values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test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IV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Price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(Reported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value)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0.43/cwt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Includes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composition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change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Milk</a:t>
                      </a:r>
                      <a:r>
                        <a:rPr dirty="0" sz="14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4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currently</a:t>
                      </a:r>
                      <a:r>
                        <a:rPr dirty="0" sz="14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pooled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6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14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66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595755" marR="152400" indent="-14376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Could</a:t>
                      </a:r>
                      <a:r>
                        <a:rPr dirty="0" sz="14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4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4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premiums</a:t>
                      </a:r>
                      <a:r>
                        <a:rPr dirty="0" sz="1400" spc="-4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4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4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milk</a:t>
                      </a:r>
                      <a:r>
                        <a:rPr dirty="0" sz="14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4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pooled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91440" marR="1981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Milk</a:t>
                      </a:r>
                      <a:r>
                        <a:rPr dirty="0" sz="1400" spc="-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currently</a:t>
                      </a:r>
                      <a:r>
                        <a:rPr dirty="0" sz="14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pooled</a:t>
                      </a:r>
                      <a:r>
                        <a:rPr dirty="0" sz="14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4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cooperative</a:t>
                      </a:r>
                      <a:r>
                        <a:rPr dirty="0" sz="14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4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re-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blending</a:t>
                      </a:r>
                      <a:r>
                        <a:rPr dirty="0" sz="1400" spc="-6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(deducts)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400" spc="-5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4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4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400" spc="-5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very</a:t>
                      </a:r>
                      <a:r>
                        <a:rPr dirty="0" sz="1400" spc="-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much?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90"/>
              <a:t>Class</a:t>
            </a:r>
            <a:r>
              <a:rPr dirty="0" spc="-15"/>
              <a:t> </a:t>
            </a:r>
            <a:r>
              <a:rPr dirty="0"/>
              <a:t>I</a:t>
            </a:r>
            <a:r>
              <a:rPr dirty="0" spc="-20"/>
              <a:t> </a:t>
            </a:r>
            <a:r>
              <a:rPr dirty="0" spc="70"/>
              <a:t>Differentials:</a:t>
            </a:r>
            <a:r>
              <a:rPr dirty="0" spc="30"/>
              <a:t> </a:t>
            </a:r>
            <a:r>
              <a:rPr dirty="0"/>
              <a:t>Another </a:t>
            </a:r>
            <a:r>
              <a:rPr dirty="0" spc="65"/>
              <a:t>Key</a:t>
            </a:r>
            <a:r>
              <a:rPr dirty="0" spc="-10"/>
              <a:t> </a:t>
            </a:r>
            <a:r>
              <a:rPr dirty="0" spc="155"/>
              <a:t>Change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0733"/>
            <a:ext cx="4946015" cy="311848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5080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200">
                <a:latin typeface="Calibri"/>
                <a:cs typeface="Calibri"/>
              </a:rPr>
              <a:t>Class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differentials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the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 spc="50">
                <a:latin typeface="Calibri"/>
                <a:cs typeface="Calibri"/>
              </a:rPr>
              <a:t>additional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amount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65">
                <a:latin typeface="Calibri"/>
                <a:cs typeface="Calibri"/>
              </a:rPr>
              <a:t>paid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buyers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 spc="70">
                <a:latin typeface="Calibri"/>
                <a:cs typeface="Calibri"/>
              </a:rPr>
              <a:t>milk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 beverage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use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and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provide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 spc="60">
                <a:latin typeface="Calibri"/>
                <a:cs typeface="Calibri"/>
              </a:rPr>
              <a:t>incentives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milk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35">
                <a:latin typeface="Calibri"/>
                <a:cs typeface="Calibri"/>
              </a:rPr>
              <a:t>deficit </a:t>
            </a:r>
            <a:r>
              <a:rPr dirty="0" sz="2400" spc="35">
                <a:latin typeface="Calibri"/>
                <a:cs typeface="Calibri"/>
              </a:rPr>
              <a:t>	</a:t>
            </a:r>
            <a:r>
              <a:rPr dirty="0" sz="2400" spc="70">
                <a:latin typeface="Calibri"/>
                <a:cs typeface="Calibri"/>
              </a:rPr>
              <a:t>areas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2400" spc="80">
                <a:solidFill>
                  <a:srgbClr val="C00000"/>
                </a:solidFill>
                <a:latin typeface="Calibri"/>
                <a:cs typeface="Calibri"/>
              </a:rPr>
              <a:t>Increase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200">
                <a:solidFill>
                  <a:srgbClr val="C00000"/>
                </a:solidFill>
                <a:latin typeface="Calibri"/>
                <a:cs typeface="Calibri"/>
              </a:rPr>
              <a:t>Class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differentials</a:t>
            </a:r>
            <a:endParaRPr sz="2400">
              <a:latin typeface="Calibri"/>
              <a:cs typeface="Calibri"/>
            </a:endParaRPr>
          </a:p>
          <a:p>
            <a:pPr lvl="1" marL="469265" indent="-2279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Higher</a:t>
            </a:r>
            <a:r>
              <a:rPr dirty="0" sz="20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70">
                <a:solidFill>
                  <a:srgbClr val="006FC0"/>
                </a:solidFill>
                <a:latin typeface="Calibri"/>
                <a:cs typeface="Calibri"/>
              </a:rPr>
              <a:t>values</a:t>
            </a:r>
            <a:r>
              <a:rPr dirty="0" sz="20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20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100">
                <a:solidFill>
                  <a:srgbClr val="006FC0"/>
                </a:solidFill>
                <a:latin typeface="Calibri"/>
                <a:cs typeface="Calibri"/>
              </a:rPr>
              <a:t>each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40">
                <a:solidFill>
                  <a:srgbClr val="006FC0"/>
                </a:solidFill>
                <a:latin typeface="Calibri"/>
                <a:cs typeface="Calibri"/>
              </a:rPr>
              <a:t>county</a:t>
            </a:r>
            <a:endParaRPr sz="2000">
              <a:latin typeface="Calibri"/>
              <a:cs typeface="Calibri"/>
            </a:endParaRPr>
          </a:p>
          <a:p>
            <a:pPr lvl="1" marL="469900" marR="285750" indent="-228600">
              <a:lnSpc>
                <a:spcPts val="2160"/>
              </a:lnSpc>
              <a:spcBef>
                <a:spcPts val="535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Retain</a:t>
            </a:r>
            <a:r>
              <a:rPr dirty="0" sz="2000" spc="10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$1.60/cwt</a:t>
            </a:r>
            <a:r>
              <a:rPr dirty="0" sz="20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55">
                <a:solidFill>
                  <a:srgbClr val="006FC0"/>
                </a:solidFill>
                <a:latin typeface="Calibri"/>
                <a:cs typeface="Calibri"/>
              </a:rPr>
              <a:t>minimum</a:t>
            </a:r>
            <a:r>
              <a:rPr dirty="0" sz="2000" spc="9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differential value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Milk – Whole – Cartons – Hand Prop Roo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167" y="1690688"/>
            <a:ext cx="2643546" cy="440592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400" y="1630764"/>
            <a:ext cx="7167068" cy="450793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09054" y="679862"/>
            <a:ext cx="91046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0"/>
              <a:t>Milk</a:t>
            </a:r>
            <a:r>
              <a:rPr dirty="0" spc="-60"/>
              <a:t> </a:t>
            </a:r>
            <a:r>
              <a:rPr dirty="0"/>
              <a:t>Deficit</a:t>
            </a:r>
            <a:r>
              <a:rPr dirty="0" spc="-15"/>
              <a:t> </a:t>
            </a:r>
            <a:r>
              <a:rPr dirty="0" spc="-10"/>
              <a:t>and</a:t>
            </a:r>
            <a:r>
              <a:rPr dirty="0" spc="-65"/>
              <a:t> </a:t>
            </a:r>
            <a:r>
              <a:rPr dirty="0" spc="-100"/>
              <a:t>Milk</a:t>
            </a:r>
            <a:r>
              <a:rPr dirty="0" spc="-55"/>
              <a:t> </a:t>
            </a:r>
            <a:r>
              <a:rPr dirty="0"/>
              <a:t>Surplus</a:t>
            </a:r>
            <a:r>
              <a:rPr dirty="0" spc="-65"/>
              <a:t> </a:t>
            </a:r>
            <a:r>
              <a:rPr dirty="0"/>
              <a:t>Counties,</a:t>
            </a:r>
            <a:r>
              <a:rPr dirty="0" spc="-60"/>
              <a:t> </a:t>
            </a:r>
            <a:r>
              <a:rPr dirty="0" spc="50"/>
              <a:t>2021</a:t>
            </a:r>
            <a:r>
              <a:rPr dirty="0" spc="-45"/>
              <a:t> </a:t>
            </a:r>
            <a:r>
              <a:rPr dirty="0" spc="-20"/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64135" y="4709782"/>
            <a:ext cx="2352675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southeastern</a:t>
            </a:r>
            <a:r>
              <a:rPr dirty="0" sz="1400" spc="-7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US</a:t>
            </a:r>
            <a:r>
              <a:rPr dirty="0" sz="14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dirty="0" sz="1400" spc="-20">
                <a:solidFill>
                  <a:srgbClr val="C00000"/>
                </a:solidFill>
                <a:latin typeface="Arial"/>
                <a:cs typeface="Arial"/>
              </a:rPr>
              <a:t> “milk </a:t>
            </a:r>
            <a:r>
              <a:rPr dirty="0" sz="1400" spc="-10">
                <a:solidFill>
                  <a:srgbClr val="C00000"/>
                </a:solidFill>
                <a:latin typeface="Arial"/>
                <a:cs typeface="Arial"/>
              </a:rPr>
              <a:t>deficit”—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incentives</a:t>
            </a:r>
            <a:r>
              <a:rPr dirty="0" sz="14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needed</a:t>
            </a:r>
            <a:r>
              <a:rPr dirty="0" sz="14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supply</a:t>
            </a:r>
            <a:r>
              <a:rPr dirty="0" sz="14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dirty="0" sz="14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transport</a:t>
            </a:r>
            <a:r>
              <a:rPr dirty="0" sz="1400" spc="-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milk</a:t>
            </a:r>
            <a:r>
              <a:rPr dirty="0" sz="14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C00000"/>
                </a:solidFill>
                <a:latin typeface="Arial"/>
                <a:cs typeface="Arial"/>
              </a:rPr>
              <a:t>there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476" y="3682371"/>
            <a:ext cx="15494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00AF50"/>
                </a:solidFill>
                <a:latin typeface="Arial"/>
                <a:cs typeface="Arial"/>
              </a:rPr>
              <a:t>CA</a:t>
            </a:r>
            <a:r>
              <a:rPr dirty="0" sz="1400" spc="-85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AF50"/>
                </a:solidFill>
                <a:latin typeface="Arial"/>
                <a:cs typeface="Arial"/>
              </a:rPr>
              <a:t>is</a:t>
            </a:r>
            <a:r>
              <a:rPr dirty="0" sz="1400" spc="-5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AF50"/>
                </a:solidFill>
                <a:latin typeface="Arial"/>
                <a:cs typeface="Arial"/>
              </a:rPr>
              <a:t>“milk</a:t>
            </a:r>
            <a:r>
              <a:rPr dirty="0" sz="1400" spc="-15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AF50"/>
                </a:solidFill>
                <a:latin typeface="Arial"/>
                <a:cs typeface="Arial"/>
              </a:rPr>
              <a:t>surplus”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8111" y="1772693"/>
            <a:ext cx="18542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AF50"/>
                </a:solidFill>
                <a:latin typeface="Arial"/>
                <a:cs typeface="Arial"/>
              </a:rPr>
              <a:t>WI/MN</a:t>
            </a:r>
            <a:r>
              <a:rPr dirty="0" sz="1400" spc="-35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AF50"/>
                </a:solidFill>
                <a:latin typeface="Arial"/>
                <a:cs typeface="Arial"/>
              </a:rPr>
              <a:t>is</a:t>
            </a:r>
            <a:r>
              <a:rPr dirty="0" sz="1400" spc="-15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AF50"/>
                </a:solidFill>
                <a:latin typeface="Arial"/>
                <a:cs typeface="Arial"/>
              </a:rPr>
              <a:t>“milk</a:t>
            </a:r>
            <a:r>
              <a:rPr dirty="0" sz="1400" spc="-10">
                <a:solidFill>
                  <a:srgbClr val="00AF50"/>
                </a:solidFill>
                <a:latin typeface="Arial"/>
                <a:cs typeface="Arial"/>
              </a:rPr>
              <a:t> surplus”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679862"/>
            <a:ext cx="93091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6995" algn="l"/>
              </a:tabLst>
            </a:pPr>
            <a:r>
              <a:rPr dirty="0" spc="195"/>
              <a:t>Class</a:t>
            </a:r>
            <a:r>
              <a:rPr dirty="0" spc="-165"/>
              <a:t> </a:t>
            </a:r>
            <a:r>
              <a:rPr dirty="0"/>
              <a:t>I</a:t>
            </a:r>
            <a:r>
              <a:rPr dirty="0" spc="-150"/>
              <a:t> </a:t>
            </a:r>
            <a:r>
              <a:rPr dirty="0" spc="-10"/>
              <a:t>Differentials:</a:t>
            </a:r>
            <a:r>
              <a:rPr dirty="0"/>
              <a:t>	One</a:t>
            </a:r>
            <a:r>
              <a:rPr dirty="0" spc="-150"/>
              <a:t> </a:t>
            </a:r>
            <a:r>
              <a:rPr dirty="0" spc="50"/>
              <a:t>Piece</a:t>
            </a:r>
            <a:r>
              <a:rPr dirty="0" spc="-125"/>
              <a:t> </a:t>
            </a:r>
            <a:r>
              <a:rPr dirty="0" spc="-65"/>
              <a:t>of</a:t>
            </a:r>
            <a:r>
              <a:rPr dirty="0" spc="-125"/>
              <a:t> </a:t>
            </a:r>
            <a:r>
              <a:rPr dirty="0" spc="-65"/>
              <a:t>the</a:t>
            </a:r>
            <a:r>
              <a:rPr dirty="0" spc="-135"/>
              <a:t> </a:t>
            </a:r>
            <a:r>
              <a:rPr dirty="0" spc="195"/>
              <a:t>Class</a:t>
            </a:r>
            <a:r>
              <a:rPr dirty="0" spc="-145"/>
              <a:t> </a:t>
            </a:r>
            <a:r>
              <a:rPr dirty="0"/>
              <a:t>I</a:t>
            </a:r>
            <a:r>
              <a:rPr dirty="0" spc="-125"/>
              <a:t> </a:t>
            </a:r>
            <a:r>
              <a:rPr dirty="0" spc="-10"/>
              <a:t>Price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5463" y="5192458"/>
            <a:ext cx="9559290" cy="369570"/>
          </a:xfrm>
          <a:prstGeom prst="rect">
            <a:avLst/>
          </a:prstGeom>
          <a:solidFill>
            <a:srgbClr val="F1CFED"/>
          </a:solidFill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Class</a:t>
            </a:r>
            <a:r>
              <a:rPr dirty="0" sz="180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dirty="0" sz="180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Price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at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dirty="0" sz="180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Location</a:t>
            </a:r>
            <a:r>
              <a:rPr dirty="0" sz="1800" spc="-2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=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Base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Class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Price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+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Location-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Specific</a:t>
            </a:r>
            <a:r>
              <a:rPr dirty="0" sz="18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Class</a:t>
            </a: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18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Differential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8531" y="1596186"/>
            <a:ext cx="933450" cy="2927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4191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dirty="0" sz="1300">
                <a:latin typeface="Arial Rounded MT Bold"/>
                <a:cs typeface="Arial Rounded MT Bold"/>
              </a:rPr>
              <a:t>Higher</a:t>
            </a:r>
            <a:r>
              <a:rPr dirty="0" sz="1300" spc="-50">
                <a:latin typeface="Arial Rounded MT Bold"/>
                <a:cs typeface="Arial Rounded MT Bold"/>
              </a:rPr>
              <a:t> </a:t>
            </a:r>
            <a:r>
              <a:rPr dirty="0" sz="1300" spc="-25">
                <a:latin typeface="Arial Rounded MT Bold"/>
                <a:cs typeface="Arial Rounded MT Bold"/>
              </a:rPr>
              <a:t>of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0268" y="2710560"/>
            <a:ext cx="734695" cy="29273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4191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dirty="0" sz="1300" spc="-10">
                <a:latin typeface="Arial Rounded MT Bold"/>
                <a:cs typeface="Arial Rounded MT Bold"/>
              </a:rPr>
              <a:t>0.2272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06731" y="679862"/>
            <a:ext cx="84429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What</a:t>
            </a:r>
            <a:r>
              <a:rPr dirty="0" spc="-145"/>
              <a:t> </a:t>
            </a:r>
            <a:r>
              <a:rPr dirty="0" spc="-55"/>
              <a:t>are</a:t>
            </a:r>
            <a:r>
              <a:rPr dirty="0" spc="-135"/>
              <a:t> </a:t>
            </a:r>
            <a:r>
              <a:rPr dirty="0" spc="-80"/>
              <a:t>the</a:t>
            </a:r>
            <a:r>
              <a:rPr dirty="0" spc="-125"/>
              <a:t> </a:t>
            </a:r>
            <a:r>
              <a:rPr dirty="0" spc="50"/>
              <a:t>Changes</a:t>
            </a:r>
            <a:r>
              <a:rPr dirty="0" spc="-125"/>
              <a:t> </a:t>
            </a:r>
            <a:r>
              <a:rPr dirty="0" spc="-90"/>
              <a:t>to</a:t>
            </a:r>
            <a:r>
              <a:rPr dirty="0" spc="-130"/>
              <a:t> </a:t>
            </a:r>
            <a:r>
              <a:rPr dirty="0" spc="195"/>
              <a:t>Class</a:t>
            </a:r>
            <a:r>
              <a:rPr dirty="0" spc="-140"/>
              <a:t> </a:t>
            </a:r>
            <a:r>
              <a:rPr dirty="0"/>
              <a:t>I</a:t>
            </a:r>
            <a:r>
              <a:rPr dirty="0" spc="-105"/>
              <a:t> </a:t>
            </a:r>
            <a:r>
              <a:rPr dirty="0" spc="-10"/>
              <a:t>Differentials?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04194" y="4325255"/>
            <a:ext cx="12884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0000"/>
                </a:solidFill>
                <a:latin typeface="Arial"/>
                <a:cs typeface="Arial"/>
              </a:rPr>
              <a:t>$0.00-$0.50/cwt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4253" y="5240867"/>
            <a:ext cx="1387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0AF50"/>
                </a:solidFill>
                <a:latin typeface="Arial"/>
                <a:cs typeface="Arial"/>
              </a:rPr>
              <a:t>$0.70</a:t>
            </a:r>
            <a:r>
              <a:rPr dirty="0" sz="1400" spc="-35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AF50"/>
                </a:solidFill>
                <a:latin typeface="Arial"/>
                <a:cs typeface="Arial"/>
              </a:rPr>
              <a:t>-</a:t>
            </a:r>
            <a:r>
              <a:rPr dirty="0" sz="1400" spc="-10">
                <a:solidFill>
                  <a:srgbClr val="00AF50"/>
                </a:solidFill>
                <a:latin typeface="Arial"/>
                <a:cs typeface="Arial"/>
              </a:rPr>
              <a:t> $1.60/cwt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54446" y="6024887"/>
            <a:ext cx="1387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06FC0"/>
                </a:solidFill>
                <a:latin typeface="Arial"/>
                <a:cs typeface="Arial"/>
              </a:rPr>
              <a:t>$1.70</a:t>
            </a:r>
            <a:r>
              <a:rPr dirty="0" sz="14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6FC0"/>
                </a:solidFill>
                <a:latin typeface="Arial"/>
                <a:cs typeface="Arial"/>
              </a:rPr>
              <a:t>-</a:t>
            </a:r>
            <a:r>
              <a:rPr dirty="0" sz="1400" spc="-10">
                <a:solidFill>
                  <a:srgbClr val="006FC0"/>
                </a:solidFill>
                <a:latin typeface="Arial"/>
                <a:cs typeface="Arial"/>
              </a:rPr>
              <a:t> $2.60/cwt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812" y="5413159"/>
            <a:ext cx="2534285" cy="73914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40005" rIns="0" bIns="0" rtlCol="0" vert="horz">
            <a:spAutoFit/>
          </a:bodyPr>
          <a:lstStyle/>
          <a:p>
            <a:pPr marL="90805" marR="297180">
              <a:lnSpc>
                <a:spcPct val="100000"/>
              </a:lnSpc>
              <a:spcBef>
                <a:spcPts val="315"/>
              </a:spcBef>
            </a:pPr>
            <a:r>
              <a:rPr dirty="0" sz="1400">
                <a:solidFill>
                  <a:srgbClr val="006FC0"/>
                </a:solidFill>
                <a:latin typeface="Arial"/>
                <a:cs typeface="Arial"/>
              </a:rPr>
              <a:t>Previous:</a:t>
            </a:r>
            <a:r>
              <a:rPr dirty="0" sz="1400" spc="3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6FC0"/>
                </a:solidFill>
                <a:latin typeface="Arial"/>
                <a:cs typeface="Arial"/>
              </a:rPr>
              <a:t>$2.63/cwt </a:t>
            </a:r>
            <a:r>
              <a:rPr dirty="0" sz="1400">
                <a:solidFill>
                  <a:srgbClr val="006FC0"/>
                </a:solidFill>
                <a:latin typeface="Arial"/>
                <a:cs typeface="Arial"/>
              </a:rPr>
              <a:t>Updated:</a:t>
            </a:r>
            <a:r>
              <a:rPr dirty="0" sz="1400" spc="3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6FC0"/>
                </a:solidFill>
                <a:latin typeface="Arial"/>
                <a:cs typeface="Arial"/>
              </a:rPr>
              <a:t>$3.87/cwt </a:t>
            </a:r>
            <a:r>
              <a:rPr dirty="0" sz="1400">
                <a:solidFill>
                  <a:srgbClr val="006FC0"/>
                </a:solidFill>
                <a:latin typeface="Arial"/>
                <a:cs typeface="Arial"/>
              </a:rPr>
              <a:t>Average</a:t>
            </a:r>
            <a:r>
              <a:rPr dirty="0" sz="1400" spc="-5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6FC0"/>
                </a:solidFill>
                <a:latin typeface="Arial"/>
                <a:cs typeface="Arial"/>
              </a:rPr>
              <a:t>value</a:t>
            </a:r>
            <a:r>
              <a:rPr dirty="0" sz="14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dirty="0" sz="1400" spc="-5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6FC0"/>
                </a:solidFill>
                <a:latin typeface="Arial"/>
                <a:cs typeface="Arial"/>
              </a:rPr>
              <a:t>$1.24/cwt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95"/>
              <a:t>Class</a:t>
            </a:r>
            <a:r>
              <a:rPr dirty="0" spc="-180"/>
              <a:t> </a:t>
            </a:r>
            <a:r>
              <a:rPr dirty="0"/>
              <a:t>I</a:t>
            </a:r>
            <a:r>
              <a:rPr dirty="0" spc="-135"/>
              <a:t> </a:t>
            </a:r>
            <a:r>
              <a:rPr dirty="0" spc="-30"/>
              <a:t>Differentials:</a:t>
            </a:r>
            <a:r>
              <a:rPr dirty="0" spc="-120"/>
              <a:t> </a:t>
            </a:r>
            <a:r>
              <a:rPr dirty="0" spc="-80"/>
              <a:t>Another</a:t>
            </a:r>
            <a:r>
              <a:rPr dirty="0" spc="-125"/>
              <a:t> </a:t>
            </a:r>
            <a:r>
              <a:rPr dirty="0"/>
              <a:t>Key</a:t>
            </a:r>
            <a:r>
              <a:rPr dirty="0" spc="-145"/>
              <a:t> </a:t>
            </a:r>
            <a:r>
              <a:rPr dirty="0" spc="-10"/>
              <a:t>Change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0733"/>
            <a:ext cx="4946015" cy="345567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5080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200">
                <a:solidFill>
                  <a:srgbClr val="7E7E7E"/>
                </a:solidFill>
                <a:latin typeface="Calibri"/>
                <a:cs typeface="Calibri"/>
              </a:rPr>
              <a:t>Class</a:t>
            </a:r>
            <a:r>
              <a:rPr dirty="0" sz="2400" spc="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2400" spc="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7E7E7E"/>
                </a:solidFill>
                <a:latin typeface="Calibri"/>
                <a:cs typeface="Calibri"/>
              </a:rPr>
              <a:t>differentials</a:t>
            </a:r>
            <a:r>
              <a:rPr dirty="0" sz="2400" spc="1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7E7E7E"/>
                </a:solidFill>
                <a:latin typeface="Calibri"/>
                <a:cs typeface="Calibri"/>
              </a:rPr>
              <a:t>are</a:t>
            </a:r>
            <a:r>
              <a:rPr dirty="0" sz="2400" spc="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7E7E7E"/>
                </a:solidFill>
                <a:latin typeface="Calibri"/>
                <a:cs typeface="Calibri"/>
              </a:rPr>
              <a:t>the </a:t>
            </a:r>
            <a:r>
              <a:rPr dirty="0" sz="2400" spc="-25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2400" spc="50">
                <a:solidFill>
                  <a:srgbClr val="7E7E7E"/>
                </a:solidFill>
                <a:latin typeface="Calibri"/>
                <a:cs typeface="Calibri"/>
              </a:rPr>
              <a:t>additional</a:t>
            </a:r>
            <a:r>
              <a:rPr dirty="0" sz="2400" spc="-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60">
                <a:solidFill>
                  <a:srgbClr val="7E7E7E"/>
                </a:solidFill>
                <a:latin typeface="Calibri"/>
                <a:cs typeface="Calibri"/>
              </a:rPr>
              <a:t>amount</a:t>
            </a:r>
            <a:r>
              <a:rPr dirty="0" sz="24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65">
                <a:solidFill>
                  <a:srgbClr val="7E7E7E"/>
                </a:solidFill>
                <a:latin typeface="Calibri"/>
                <a:cs typeface="Calibri"/>
              </a:rPr>
              <a:t>paid</a:t>
            </a:r>
            <a:r>
              <a:rPr dirty="0" sz="2400" spc="-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7E7E7E"/>
                </a:solidFill>
                <a:latin typeface="Calibri"/>
                <a:cs typeface="Calibri"/>
              </a:rPr>
              <a:t>by</a:t>
            </a:r>
            <a:r>
              <a:rPr dirty="0" sz="24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50">
                <a:solidFill>
                  <a:srgbClr val="7E7E7E"/>
                </a:solidFill>
                <a:latin typeface="Calibri"/>
                <a:cs typeface="Calibri"/>
              </a:rPr>
              <a:t>buyers</a:t>
            </a:r>
            <a:r>
              <a:rPr dirty="0" sz="240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7E7E7E"/>
                </a:solidFill>
                <a:latin typeface="Calibri"/>
                <a:cs typeface="Calibri"/>
              </a:rPr>
              <a:t>of </a:t>
            </a:r>
            <a:r>
              <a:rPr dirty="0" sz="2400" spc="-25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2400" spc="70">
                <a:solidFill>
                  <a:srgbClr val="7E7E7E"/>
                </a:solidFill>
                <a:latin typeface="Calibri"/>
                <a:cs typeface="Calibri"/>
              </a:rPr>
              <a:t>milk</a:t>
            </a:r>
            <a:r>
              <a:rPr dirty="0" sz="240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7E7E7E"/>
                </a:solidFill>
                <a:latin typeface="Calibri"/>
                <a:cs typeface="Calibri"/>
              </a:rPr>
              <a:t>for beverage</a:t>
            </a:r>
            <a:r>
              <a:rPr dirty="0" sz="240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114">
                <a:solidFill>
                  <a:srgbClr val="7E7E7E"/>
                </a:solidFill>
                <a:latin typeface="Calibri"/>
                <a:cs typeface="Calibri"/>
              </a:rPr>
              <a:t>use</a:t>
            </a:r>
            <a:r>
              <a:rPr dirty="0" sz="240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75">
                <a:solidFill>
                  <a:srgbClr val="7E7E7E"/>
                </a:solidFill>
                <a:latin typeface="Calibri"/>
                <a:cs typeface="Calibri"/>
              </a:rPr>
              <a:t>and</a:t>
            </a:r>
            <a:r>
              <a:rPr dirty="0" sz="2400" spc="-1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7E7E7E"/>
                </a:solidFill>
                <a:latin typeface="Calibri"/>
                <a:cs typeface="Calibri"/>
              </a:rPr>
              <a:t>provide </a:t>
            </a:r>
            <a:r>
              <a:rPr dirty="0" sz="2400" spc="-1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2400" spc="60">
                <a:solidFill>
                  <a:srgbClr val="7E7E7E"/>
                </a:solidFill>
                <a:latin typeface="Calibri"/>
                <a:cs typeface="Calibri"/>
              </a:rPr>
              <a:t>incentives</a:t>
            </a:r>
            <a:r>
              <a:rPr dirty="0" sz="24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7E7E7E"/>
                </a:solidFill>
                <a:latin typeface="Calibri"/>
                <a:cs typeface="Calibri"/>
              </a:rPr>
              <a:t>to</a:t>
            </a:r>
            <a:r>
              <a:rPr dirty="0" sz="240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7E7E7E"/>
                </a:solidFill>
                <a:latin typeface="Calibri"/>
                <a:cs typeface="Calibri"/>
              </a:rPr>
              <a:t>move</a:t>
            </a:r>
            <a:r>
              <a:rPr dirty="0" sz="24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70">
                <a:solidFill>
                  <a:srgbClr val="7E7E7E"/>
                </a:solidFill>
                <a:latin typeface="Calibri"/>
                <a:cs typeface="Calibri"/>
              </a:rPr>
              <a:t>milk</a:t>
            </a:r>
            <a:r>
              <a:rPr dirty="0" sz="24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7E7E7E"/>
                </a:solidFill>
                <a:latin typeface="Calibri"/>
                <a:cs typeface="Calibri"/>
              </a:rPr>
              <a:t>to</a:t>
            </a:r>
            <a:r>
              <a:rPr dirty="0" sz="240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35">
                <a:solidFill>
                  <a:srgbClr val="7E7E7E"/>
                </a:solidFill>
                <a:latin typeface="Calibri"/>
                <a:cs typeface="Calibri"/>
              </a:rPr>
              <a:t>deficit </a:t>
            </a:r>
            <a:r>
              <a:rPr dirty="0" sz="2400" spc="35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2400" spc="70">
                <a:solidFill>
                  <a:srgbClr val="7E7E7E"/>
                </a:solidFill>
                <a:latin typeface="Calibri"/>
                <a:cs typeface="Calibri"/>
              </a:rPr>
              <a:t>areas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2400" spc="80">
                <a:solidFill>
                  <a:srgbClr val="7E7E7E"/>
                </a:solidFill>
                <a:latin typeface="Calibri"/>
                <a:cs typeface="Calibri"/>
              </a:rPr>
              <a:t>Increase</a:t>
            </a:r>
            <a:r>
              <a:rPr dirty="0" sz="24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200">
                <a:solidFill>
                  <a:srgbClr val="7E7E7E"/>
                </a:solidFill>
                <a:latin typeface="Calibri"/>
                <a:cs typeface="Calibri"/>
              </a:rPr>
              <a:t>Class</a:t>
            </a:r>
            <a:r>
              <a:rPr dirty="0" sz="240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240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7E7E7E"/>
                </a:solidFill>
                <a:latin typeface="Calibri"/>
                <a:cs typeface="Calibri"/>
              </a:rPr>
              <a:t>differentials</a:t>
            </a:r>
            <a:endParaRPr sz="2400">
              <a:latin typeface="Calibri"/>
              <a:cs typeface="Calibri"/>
            </a:endParaRPr>
          </a:p>
          <a:p>
            <a:pPr lvl="1" marL="469265" indent="-2279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Higher</a:t>
            </a:r>
            <a:r>
              <a:rPr dirty="0" sz="200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spc="70">
                <a:solidFill>
                  <a:srgbClr val="7E7E7E"/>
                </a:solidFill>
                <a:latin typeface="Calibri"/>
                <a:cs typeface="Calibri"/>
              </a:rPr>
              <a:t>values</a:t>
            </a:r>
            <a:r>
              <a:rPr dirty="0" sz="200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dirty="0" sz="20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spc="100">
                <a:solidFill>
                  <a:srgbClr val="7E7E7E"/>
                </a:solidFill>
                <a:latin typeface="Calibri"/>
                <a:cs typeface="Calibri"/>
              </a:rPr>
              <a:t>each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spc="40">
                <a:solidFill>
                  <a:srgbClr val="7E7E7E"/>
                </a:solidFill>
                <a:latin typeface="Calibri"/>
                <a:cs typeface="Calibri"/>
              </a:rPr>
              <a:t>county</a:t>
            </a:r>
            <a:endParaRPr sz="2000">
              <a:latin typeface="Calibri"/>
              <a:cs typeface="Calibri"/>
            </a:endParaRPr>
          </a:p>
          <a:p>
            <a:pPr lvl="1" marL="469265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000" spc="70">
                <a:solidFill>
                  <a:srgbClr val="7E7E7E"/>
                </a:solidFill>
                <a:latin typeface="Calibri"/>
                <a:cs typeface="Calibri"/>
              </a:rPr>
              <a:t>Increase</a:t>
            </a:r>
            <a:r>
              <a:rPr dirty="0" sz="20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dirty="0" sz="200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WI</a:t>
            </a:r>
            <a:r>
              <a:rPr dirty="0" sz="2000" spc="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dirty="0" sz="2000" spc="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about</a:t>
            </a:r>
            <a:r>
              <a:rPr dirty="0" sz="2000" spc="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7E7E7E"/>
                </a:solidFill>
                <a:latin typeface="Calibri"/>
                <a:cs typeface="Calibri"/>
              </a:rPr>
              <a:t>$1.20/cwt</a:t>
            </a:r>
            <a:endParaRPr sz="2000">
              <a:latin typeface="Calibri"/>
              <a:cs typeface="Calibri"/>
            </a:endParaRPr>
          </a:p>
          <a:p>
            <a:pPr lvl="1" marL="469900" marR="285750" indent="-228600">
              <a:lnSpc>
                <a:spcPts val="2160"/>
              </a:lnSpc>
              <a:spcBef>
                <a:spcPts val="525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Retain</a:t>
            </a:r>
            <a:r>
              <a:rPr dirty="0" sz="2000" spc="10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E7E7E"/>
                </a:solidFill>
                <a:latin typeface="Calibri"/>
                <a:cs typeface="Calibri"/>
              </a:rPr>
              <a:t>$1.60/cwt</a:t>
            </a:r>
            <a:r>
              <a:rPr dirty="0" sz="2000" spc="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spc="55">
                <a:solidFill>
                  <a:srgbClr val="7E7E7E"/>
                </a:solidFill>
                <a:latin typeface="Calibri"/>
                <a:cs typeface="Calibri"/>
              </a:rPr>
              <a:t>minimum</a:t>
            </a:r>
            <a:r>
              <a:rPr dirty="0" sz="2000" spc="9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7E7E7E"/>
                </a:solidFill>
                <a:latin typeface="Calibri"/>
                <a:cs typeface="Calibri"/>
              </a:rPr>
              <a:t>differential value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1738248"/>
            <a:ext cx="4879340" cy="41732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Implications: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80">
                <a:latin typeface="Calibri"/>
                <a:cs typeface="Calibri"/>
              </a:rPr>
              <a:t>Increased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value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 the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Order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35">
                <a:latin typeface="Calibri"/>
                <a:cs typeface="Calibri"/>
              </a:rPr>
              <a:t>pool</a:t>
            </a:r>
            <a:endParaRPr sz="2400">
              <a:latin typeface="Calibri"/>
              <a:cs typeface="Calibri"/>
            </a:endParaRPr>
          </a:p>
          <a:p>
            <a:pPr lvl="1" marL="698500" marR="40640" indent="-228600">
              <a:lnSpc>
                <a:spcPts val="2160"/>
              </a:lnSpc>
              <a:spcBef>
                <a:spcPts val="56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000" spc="70">
                <a:solidFill>
                  <a:srgbClr val="006FC0"/>
                </a:solidFill>
                <a:latin typeface="Calibri"/>
                <a:cs typeface="Calibri"/>
              </a:rPr>
              <a:t>Increase</a:t>
            </a:r>
            <a:r>
              <a:rPr dirty="0" sz="20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20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65">
                <a:solidFill>
                  <a:srgbClr val="006FC0"/>
                </a:solidFill>
                <a:latin typeface="Calibri"/>
                <a:cs typeface="Calibri"/>
              </a:rPr>
              <a:t>Statistical</a:t>
            </a:r>
            <a:r>
              <a:rPr dirty="0" sz="2000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Uniform</a:t>
            </a:r>
            <a:r>
              <a:rPr dirty="0" sz="20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(Blend) </a:t>
            </a:r>
            <a:r>
              <a:rPr dirty="0" sz="2000" spc="50">
                <a:solidFill>
                  <a:srgbClr val="006FC0"/>
                </a:solidFill>
                <a:latin typeface="Calibri"/>
                <a:cs typeface="Calibri"/>
              </a:rPr>
              <a:t>Price,</a:t>
            </a:r>
            <a:r>
              <a:rPr dirty="0" sz="20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90">
                <a:solidFill>
                  <a:srgbClr val="006FC0"/>
                </a:solidFill>
                <a:latin typeface="Calibri"/>
                <a:cs typeface="Calibri"/>
              </a:rPr>
              <a:t>PPD,</a:t>
            </a:r>
            <a:r>
              <a:rPr dirty="0" sz="20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65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20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Milk</a:t>
            </a:r>
            <a:r>
              <a:rPr dirty="0" sz="20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40">
                <a:solidFill>
                  <a:srgbClr val="006FC0"/>
                </a:solidFill>
                <a:latin typeface="Calibri"/>
                <a:cs typeface="Calibri"/>
              </a:rPr>
              <a:t>Price</a:t>
            </a:r>
            <a:endParaRPr sz="2000">
              <a:latin typeface="Calibri"/>
              <a:cs typeface="Calibri"/>
            </a:endParaRPr>
          </a:p>
          <a:p>
            <a:pPr lvl="1" marL="698500" marR="5080" indent="-228600">
              <a:lnSpc>
                <a:spcPts val="216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Larger</a:t>
            </a:r>
            <a:r>
              <a:rPr dirty="0" sz="20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65">
                <a:solidFill>
                  <a:srgbClr val="006FC0"/>
                </a:solidFill>
                <a:latin typeface="Calibri"/>
                <a:cs typeface="Calibri"/>
              </a:rPr>
              <a:t>impact</a:t>
            </a:r>
            <a:r>
              <a:rPr dirty="0" sz="2000" spc="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20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orders</a:t>
            </a:r>
            <a:r>
              <a:rPr dirty="0" sz="20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with</a:t>
            </a:r>
            <a:r>
              <a:rPr dirty="0" sz="2000" spc="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160">
                <a:solidFill>
                  <a:srgbClr val="006FC0"/>
                </a:solidFill>
                <a:latin typeface="Calibri"/>
                <a:cs typeface="Calibri"/>
              </a:rPr>
              <a:t>Class</a:t>
            </a:r>
            <a:r>
              <a:rPr dirty="0" sz="2000" spc="7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006FC0"/>
                </a:solidFill>
                <a:latin typeface="Calibri"/>
                <a:cs typeface="Calibri"/>
              </a:rPr>
              <a:t>I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utilization</a:t>
            </a:r>
            <a:r>
              <a:rPr dirty="0" sz="2000" spc="1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(more</a:t>
            </a:r>
            <a:r>
              <a:rPr dirty="0" sz="2000" spc="1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fluid</a:t>
            </a:r>
            <a:r>
              <a:rPr dirty="0" sz="2000" spc="1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milk</a:t>
            </a:r>
            <a:r>
              <a:rPr dirty="0" sz="2000" spc="1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55">
                <a:solidFill>
                  <a:srgbClr val="006FC0"/>
                </a:solidFill>
                <a:latin typeface="Calibri"/>
                <a:cs typeface="Calibri"/>
              </a:rPr>
              <a:t>processing)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ts val="2735"/>
              </a:lnSpc>
              <a:spcBef>
                <a:spcPts val="65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105">
                <a:latin typeface="Calibri"/>
                <a:cs typeface="Calibri"/>
              </a:rPr>
              <a:t>Change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annual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value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at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dirty="0" sz="2400">
                <a:latin typeface="Calibri"/>
                <a:cs typeface="Calibri"/>
              </a:rPr>
              <a:t>$1.24/cwt:</a:t>
            </a:r>
            <a:r>
              <a:rPr dirty="0" sz="2400" spc="60">
                <a:latin typeface="Calibri"/>
                <a:cs typeface="Calibri"/>
              </a:rPr>
              <a:t>  $527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million/year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100">
                <a:latin typeface="Calibri"/>
                <a:cs typeface="Calibri"/>
              </a:rPr>
              <a:t>Decrease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200">
                <a:latin typeface="Calibri"/>
                <a:cs typeface="Calibri"/>
              </a:rPr>
              <a:t>Class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Utilization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spc="50">
                <a:latin typeface="Calibri"/>
                <a:cs typeface="Calibri"/>
              </a:rPr>
              <a:t>Higher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retail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fluid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milk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prices</a:t>
            </a:r>
            <a:endParaRPr sz="24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$0.11/gallon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570991"/>
            <a:ext cx="7115809" cy="8115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295"/>
              </a:lnSpc>
              <a:spcBef>
                <a:spcPts val="100"/>
              </a:spcBef>
              <a:tabLst>
                <a:tab pos="1261745" algn="l"/>
              </a:tabLst>
            </a:pPr>
            <a:r>
              <a:rPr dirty="0" spc="-10"/>
              <a:t>2025:</a:t>
            </a:r>
            <a:r>
              <a:rPr dirty="0"/>
              <a:t>	An</a:t>
            </a:r>
            <a:r>
              <a:rPr dirty="0" spc="-204"/>
              <a:t> </a:t>
            </a:r>
            <a:r>
              <a:rPr dirty="0" spc="-10"/>
              <a:t>Active</a:t>
            </a:r>
            <a:r>
              <a:rPr dirty="0" spc="-145"/>
              <a:t> </a:t>
            </a:r>
            <a:r>
              <a:rPr dirty="0" spc="-55"/>
              <a:t>Year</a:t>
            </a:r>
            <a:r>
              <a:rPr dirty="0" spc="-150"/>
              <a:t> </a:t>
            </a:r>
            <a:r>
              <a:rPr dirty="0" spc="-120"/>
              <a:t>for</a:t>
            </a:r>
            <a:r>
              <a:rPr dirty="0" spc="-105"/>
              <a:t> </a:t>
            </a:r>
            <a:r>
              <a:rPr dirty="0" spc="-10"/>
              <a:t>(Dairy)</a:t>
            </a:r>
            <a:r>
              <a:rPr dirty="0" spc="-135"/>
              <a:t> </a:t>
            </a:r>
            <a:r>
              <a:rPr dirty="0" spc="-10"/>
              <a:t>Policy!</a:t>
            </a:r>
          </a:p>
          <a:p>
            <a:pPr marL="12700">
              <a:lnSpc>
                <a:spcPts val="1895"/>
              </a:lnSpc>
            </a:pPr>
            <a:r>
              <a:rPr dirty="0" sz="1600" spc="-10">
                <a:solidFill>
                  <a:srgbClr val="006FC0"/>
                </a:solidFill>
              </a:rPr>
              <a:t>And</a:t>
            </a:r>
            <a:r>
              <a:rPr dirty="0" sz="1600" spc="-60">
                <a:solidFill>
                  <a:srgbClr val="006FC0"/>
                </a:solidFill>
              </a:rPr>
              <a:t> </a:t>
            </a:r>
            <a:r>
              <a:rPr dirty="0" sz="1600" spc="-20">
                <a:solidFill>
                  <a:srgbClr val="006FC0"/>
                </a:solidFill>
              </a:rPr>
              <a:t>already</a:t>
            </a:r>
            <a:r>
              <a:rPr dirty="0" sz="1600" spc="-50">
                <a:solidFill>
                  <a:srgbClr val="006FC0"/>
                </a:solidFill>
              </a:rPr>
              <a:t> </a:t>
            </a:r>
            <a:r>
              <a:rPr dirty="0" sz="1600" spc="-40">
                <a:solidFill>
                  <a:srgbClr val="006FC0"/>
                </a:solidFill>
              </a:rPr>
              <a:t>working</a:t>
            </a:r>
            <a:r>
              <a:rPr dirty="0" sz="1600" spc="-35">
                <a:solidFill>
                  <a:srgbClr val="006FC0"/>
                </a:solidFill>
              </a:rPr>
              <a:t> </a:t>
            </a:r>
            <a:r>
              <a:rPr dirty="0" sz="1600" spc="-20">
                <a:solidFill>
                  <a:srgbClr val="006FC0"/>
                </a:solidFill>
              </a:rPr>
              <a:t>on</a:t>
            </a:r>
            <a:r>
              <a:rPr dirty="0" sz="1600" spc="-5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an</a:t>
            </a:r>
            <a:r>
              <a:rPr dirty="0" sz="1600" spc="-6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active</a:t>
            </a:r>
            <a:r>
              <a:rPr dirty="0" sz="1600" spc="-65">
                <a:solidFill>
                  <a:srgbClr val="006FC0"/>
                </a:solidFill>
              </a:rPr>
              <a:t> </a:t>
            </a:r>
            <a:r>
              <a:rPr dirty="0" sz="1600" spc="-20">
                <a:solidFill>
                  <a:srgbClr val="006FC0"/>
                </a:solidFill>
              </a:rPr>
              <a:t>2026</a:t>
            </a:r>
            <a:endParaRPr sz="1600"/>
          </a:p>
        </p:txBody>
      </p:sp>
      <p:sp>
        <p:nvSpPr>
          <p:cNvPr id="3" name="object 3"/>
          <p:cNvSpPr/>
          <p:nvPr/>
        </p:nvSpPr>
        <p:spPr>
          <a:xfrm>
            <a:off x="606670" y="3103686"/>
            <a:ext cx="8950960" cy="0"/>
          </a:xfrm>
          <a:custGeom>
            <a:avLst/>
            <a:gdLst/>
            <a:ahLst/>
            <a:cxnLst/>
            <a:rect l="l" t="t" r="r" b="b"/>
            <a:pathLst>
              <a:path w="8950960" h="0">
                <a:moveTo>
                  <a:pt x="0" y="0"/>
                </a:moveTo>
                <a:lnTo>
                  <a:pt x="8950566" y="0"/>
                </a:lnTo>
              </a:path>
            </a:pathLst>
          </a:custGeom>
          <a:ln w="76200">
            <a:solidFill>
              <a:srgbClr val="14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16084" y="2057412"/>
            <a:ext cx="731520" cy="890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Initial</a:t>
            </a:r>
            <a:r>
              <a:rPr dirty="0" sz="1200" spc="10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tariff </a:t>
            </a:r>
            <a:r>
              <a:rPr dirty="0" sz="1200" spc="35">
                <a:latin typeface="Calibri"/>
                <a:cs typeface="Calibri"/>
              </a:rPr>
              <a:t>increases</a:t>
            </a:r>
            <a:endParaRPr sz="1200">
              <a:latin typeface="Calibri"/>
              <a:cs typeface="Calibri"/>
            </a:endParaRPr>
          </a:p>
          <a:p>
            <a:pPr marL="12700" marR="56515">
              <a:lnSpc>
                <a:spcPct val="100000"/>
              </a:lnSpc>
              <a:spcBef>
                <a:spcPts val="1050"/>
              </a:spcBef>
            </a:pPr>
            <a:r>
              <a:rPr dirty="0" sz="1200" spc="-10">
                <a:latin typeface="Calibri"/>
                <a:cs typeface="Calibri"/>
              </a:rPr>
              <a:t>Increased </a:t>
            </a:r>
            <a:r>
              <a:rPr dirty="0" sz="1200" spc="85">
                <a:latin typeface="Calibri"/>
                <a:cs typeface="Calibri"/>
              </a:rPr>
              <a:t>ICE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raids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528" y="3622408"/>
            <a:ext cx="10515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FMMO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10">
                <a:latin typeface="Calibri"/>
                <a:cs typeface="Calibri"/>
              </a:rPr>
              <a:t>Referendum </a:t>
            </a:r>
            <a:r>
              <a:rPr dirty="0" sz="1200">
                <a:latin typeface="Calibri"/>
                <a:cs typeface="Calibri"/>
              </a:rPr>
              <a:t>approved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by </a:t>
            </a:r>
            <a:r>
              <a:rPr dirty="0" sz="1200">
                <a:latin typeface="Calibri"/>
                <a:cs typeface="Calibri"/>
              </a:rPr>
              <a:t>dairy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producers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7846" y="2471483"/>
            <a:ext cx="11099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“Liberation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Day” </a:t>
            </a:r>
            <a:r>
              <a:rPr dirty="0" sz="1200" spc="-10">
                <a:latin typeface="Calibri"/>
                <a:cs typeface="Calibri"/>
              </a:rPr>
              <a:t>Tariffs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2073" y="3668433"/>
            <a:ext cx="10934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FMMO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pricing</a:t>
            </a:r>
            <a:r>
              <a:rPr dirty="0" sz="1200" spc="1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formulas implemented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6163" y="3668433"/>
            <a:ext cx="1236345" cy="126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6854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Modification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to </a:t>
            </a:r>
            <a:r>
              <a:rPr dirty="0" sz="1200" spc="-20">
                <a:latin typeface="Calibri"/>
                <a:cs typeface="Calibri"/>
              </a:rPr>
              <a:t>FMMO</a:t>
            </a:r>
            <a:endParaRPr sz="1200">
              <a:latin typeface="Calibri"/>
              <a:cs typeface="Calibri"/>
            </a:endParaRPr>
          </a:p>
          <a:p>
            <a:pPr marL="236854" marR="109855">
              <a:lnSpc>
                <a:spcPct val="100000"/>
              </a:lnSpc>
            </a:pPr>
            <a:r>
              <a:rPr dirty="0" sz="1200" spc="-10">
                <a:latin typeface="Calibri"/>
                <a:cs typeface="Calibri"/>
              </a:rPr>
              <a:t>composition implemented</a:t>
            </a:r>
            <a:endParaRPr sz="1200">
              <a:latin typeface="Calibri"/>
              <a:cs typeface="Calibri"/>
            </a:endParaRPr>
          </a:p>
          <a:p>
            <a:pPr marL="12700" marR="21590">
              <a:lnSpc>
                <a:spcPct val="100000"/>
              </a:lnSpc>
              <a:spcBef>
                <a:spcPts val="1080"/>
              </a:spcBef>
            </a:pPr>
            <a:r>
              <a:rPr dirty="0" sz="1200">
                <a:latin typeface="Calibri"/>
                <a:cs typeface="Calibri"/>
              </a:rPr>
              <a:t>Milk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80">
                <a:latin typeface="Calibri"/>
                <a:cs typeface="Calibri"/>
              </a:rPr>
              <a:t>Loss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Program </a:t>
            </a:r>
            <a:r>
              <a:rPr dirty="0" sz="1200" spc="45">
                <a:latin typeface="Calibri"/>
                <a:cs typeface="Calibri"/>
              </a:rPr>
              <a:t>signups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begin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8158" y="2304148"/>
            <a:ext cx="10966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Big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Beautiful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Bill </a:t>
            </a:r>
            <a:r>
              <a:rPr dirty="0" sz="1200" spc="60">
                <a:latin typeface="Calibri"/>
                <a:cs typeface="Calibri"/>
              </a:rPr>
              <a:t>Passed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(SNAP </a:t>
            </a:r>
            <a:r>
              <a:rPr dirty="0" sz="1200">
                <a:latin typeface="Calibri"/>
                <a:cs typeface="Calibri"/>
              </a:rPr>
              <a:t>funding</a:t>
            </a:r>
            <a:r>
              <a:rPr dirty="0" sz="1200" spc="1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cuts)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26204" y="2297595"/>
            <a:ext cx="7816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Bridge Funding Announced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84317" y="2412962"/>
            <a:ext cx="829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New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Dietary Guidelines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640761" y="3103686"/>
            <a:ext cx="2148840" cy="0"/>
          </a:xfrm>
          <a:custGeom>
            <a:avLst/>
            <a:gdLst/>
            <a:ahLst/>
            <a:cxnLst/>
            <a:rect l="l" t="t" r="r" b="b"/>
            <a:pathLst>
              <a:path w="2148840" h="0">
                <a:moveTo>
                  <a:pt x="0" y="0"/>
                </a:moveTo>
                <a:lnTo>
                  <a:pt x="2148255" y="0"/>
                </a:lnTo>
              </a:path>
            </a:pathLst>
          </a:custGeom>
          <a:ln w="76200">
            <a:solidFill>
              <a:srgbClr val="145F82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47311" y="3205130"/>
            <a:ext cx="4870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C00000"/>
                </a:solidFill>
                <a:latin typeface="Calibri"/>
                <a:cs typeface="Calibri"/>
              </a:rPr>
              <a:t>January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5967" y="3260933"/>
            <a:ext cx="30480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C00000"/>
                </a:solidFill>
                <a:latin typeface="Calibri"/>
                <a:cs typeface="Calibri"/>
              </a:rPr>
              <a:t>April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23714" y="3242426"/>
            <a:ext cx="2489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>
                <a:solidFill>
                  <a:srgbClr val="C00000"/>
                </a:solidFill>
                <a:latin typeface="Calibri"/>
                <a:cs typeface="Calibri"/>
              </a:rPr>
              <a:t>July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19090" y="3242426"/>
            <a:ext cx="5238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C00000"/>
                </a:solidFill>
                <a:latin typeface="Calibri"/>
                <a:cs typeface="Calibri"/>
              </a:rPr>
              <a:t>October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19470" y="3232611"/>
            <a:ext cx="4870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C00000"/>
                </a:solidFill>
                <a:latin typeface="Calibri"/>
                <a:cs typeface="Calibri"/>
              </a:rPr>
              <a:t>January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94384" y="2412979"/>
            <a:ext cx="93154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i="1">
                <a:latin typeface="Calibri"/>
                <a:cs typeface="Calibri"/>
              </a:rPr>
              <a:t>USMCA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 i="1">
                <a:latin typeface="Calibri"/>
                <a:cs typeface="Calibri"/>
              </a:rPr>
              <a:t>Renegotiation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6666" y="1653679"/>
            <a:ext cx="621030" cy="33909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298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dirty="0" sz="1600" spc="-20">
                <a:solidFill>
                  <a:srgbClr val="006FC0"/>
                </a:solidFill>
                <a:latin typeface="Calibri"/>
                <a:cs typeface="Calibri"/>
              </a:rPr>
              <a:t>2025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36086" y="1665427"/>
            <a:ext cx="621030" cy="33909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2984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dirty="0" sz="1600" spc="-20">
                <a:solidFill>
                  <a:srgbClr val="006FC0"/>
                </a:solidFill>
                <a:latin typeface="Calibri"/>
                <a:cs typeface="Calibri"/>
              </a:rPr>
              <a:t>2026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1479" y="4768346"/>
            <a:ext cx="2264410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0185">
              <a:lnSpc>
                <a:spcPct val="100000"/>
              </a:lnSpc>
              <a:spcBef>
                <a:spcPts val="100"/>
              </a:spcBef>
            </a:pPr>
            <a:r>
              <a:rPr dirty="0" sz="1200" spc="-30" i="1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dirty="0" sz="1200" spc="55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6FC0"/>
                </a:solidFill>
                <a:latin typeface="Calibri"/>
                <a:cs typeface="Calibri"/>
              </a:rPr>
              <a:t>support</a:t>
            </a:r>
            <a:r>
              <a:rPr dirty="0" sz="1200" spc="70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50" i="1">
                <a:solidFill>
                  <a:srgbClr val="006FC0"/>
                </a:solidFill>
                <a:latin typeface="Calibri"/>
                <a:cs typeface="Calibri"/>
              </a:rPr>
              <a:t>his</a:t>
            </a:r>
            <a:r>
              <a:rPr dirty="0" sz="1200" spc="70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dirty="0" sz="1200" spc="80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dirty="0" sz="1200" spc="45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35" i="1">
                <a:solidFill>
                  <a:srgbClr val="006FC0"/>
                </a:solidFill>
                <a:latin typeface="Calibri"/>
                <a:cs typeface="Calibri"/>
              </a:rPr>
              <a:t>increase</a:t>
            </a:r>
            <a:r>
              <a:rPr dirty="0" sz="1200" spc="35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10" i="1">
                <a:solidFill>
                  <a:srgbClr val="006FC0"/>
                </a:solidFill>
                <a:latin typeface="Calibri"/>
                <a:cs typeface="Calibri"/>
              </a:rPr>
              <a:t>tariffs,</a:t>
            </a:r>
            <a:r>
              <a:rPr dirty="0" sz="1200" spc="114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10" i="1">
                <a:solidFill>
                  <a:srgbClr val="006FC0"/>
                </a:solidFill>
                <a:latin typeface="Calibri"/>
                <a:cs typeface="Calibri"/>
              </a:rPr>
              <a:t>President</a:t>
            </a:r>
            <a:r>
              <a:rPr dirty="0" sz="1200" spc="120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10" i="1">
                <a:solidFill>
                  <a:srgbClr val="006FC0"/>
                </a:solidFill>
                <a:latin typeface="Calibri"/>
                <a:cs typeface="Calibri"/>
              </a:rPr>
              <a:t>Donald</a:t>
            </a:r>
            <a:r>
              <a:rPr dirty="0" sz="1200" spc="135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-20" i="1">
                <a:solidFill>
                  <a:srgbClr val="006FC0"/>
                </a:solidFill>
                <a:latin typeface="Calibri"/>
                <a:cs typeface="Calibri"/>
              </a:rPr>
              <a:t>Trump </a:t>
            </a:r>
            <a:r>
              <a:rPr dirty="0" sz="1200" spc="55" i="1">
                <a:solidFill>
                  <a:srgbClr val="006FC0"/>
                </a:solidFill>
                <a:latin typeface="Calibri"/>
                <a:cs typeface="Calibri"/>
              </a:rPr>
              <a:t>has </a:t>
            </a:r>
            <a:r>
              <a:rPr dirty="0" sz="1200" spc="10" i="1">
                <a:solidFill>
                  <a:srgbClr val="006FC0"/>
                </a:solidFill>
                <a:latin typeface="Calibri"/>
                <a:cs typeface="Calibri"/>
              </a:rPr>
              <a:t>repeatedly</a:t>
            </a:r>
            <a:r>
              <a:rPr dirty="0" sz="1200" spc="70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10" i="1">
                <a:solidFill>
                  <a:srgbClr val="006FC0"/>
                </a:solidFill>
                <a:latin typeface="Calibri"/>
                <a:cs typeface="Calibri"/>
              </a:rPr>
              <a:t>said</a:t>
            </a:r>
            <a:r>
              <a:rPr dirty="0" sz="1200" spc="50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10" i="1">
                <a:solidFill>
                  <a:srgbClr val="006FC0"/>
                </a:solidFill>
                <a:latin typeface="Calibri"/>
                <a:cs typeface="Calibri"/>
              </a:rPr>
              <a:t>that</a:t>
            </a:r>
            <a:r>
              <a:rPr dirty="0" sz="1200" spc="60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-25" i="1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1200" spc="45" i="1">
                <a:solidFill>
                  <a:srgbClr val="006FC0"/>
                </a:solidFill>
                <a:latin typeface="Calibri"/>
                <a:cs typeface="Calibri"/>
              </a:rPr>
              <a:t>Canadian</a:t>
            </a:r>
            <a:r>
              <a:rPr dirty="0" sz="1200" spc="85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6FC0"/>
                </a:solidFill>
                <a:latin typeface="Calibri"/>
                <a:cs typeface="Calibri"/>
              </a:rPr>
              <a:t>government</a:t>
            </a:r>
            <a:r>
              <a:rPr dirty="0" sz="1200" spc="105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Calibri"/>
                <a:cs typeface="Calibri"/>
              </a:rPr>
              <a:t>charges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50" i="1">
                <a:solidFill>
                  <a:srgbClr val="006FC0"/>
                </a:solidFill>
                <a:latin typeface="Calibri"/>
                <a:cs typeface="Calibri"/>
              </a:rPr>
              <a:t>U.S.</a:t>
            </a:r>
            <a:r>
              <a:rPr dirty="0" sz="1200" spc="-5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6FC0"/>
                </a:solidFill>
                <a:latin typeface="Calibri"/>
                <a:cs typeface="Calibri"/>
              </a:rPr>
              <a:t>farmers</a:t>
            </a:r>
            <a:r>
              <a:rPr dirty="0" sz="1200" spc="35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1200" spc="15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60" i="1">
                <a:solidFill>
                  <a:srgbClr val="006FC0"/>
                </a:solidFill>
                <a:latin typeface="Calibri"/>
                <a:cs typeface="Calibri"/>
              </a:rPr>
              <a:t>250%</a:t>
            </a:r>
            <a:r>
              <a:rPr dirty="0" sz="1200" spc="30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dirty="0" sz="1200" spc="10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60" i="1">
                <a:solidFill>
                  <a:srgbClr val="006FC0"/>
                </a:solidFill>
                <a:latin typeface="Calibri"/>
                <a:cs typeface="Calibri"/>
              </a:rPr>
              <a:t>270%</a:t>
            </a:r>
            <a:r>
              <a:rPr dirty="0" sz="1200" spc="30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006FC0"/>
                </a:solidFill>
                <a:latin typeface="Calibri"/>
                <a:cs typeface="Calibri"/>
              </a:rPr>
              <a:t>tariff</a:t>
            </a:r>
            <a:r>
              <a:rPr dirty="0" sz="1200" spc="-10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dirty="0" sz="1200" spc="55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6FC0"/>
                </a:solidFill>
                <a:latin typeface="Calibri"/>
                <a:cs typeface="Calibri"/>
              </a:rPr>
              <a:t>dairy</a:t>
            </a:r>
            <a:r>
              <a:rPr dirty="0" sz="1200" spc="75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45" i="1">
                <a:solidFill>
                  <a:srgbClr val="006FC0"/>
                </a:solidFill>
                <a:latin typeface="Calibri"/>
                <a:cs typeface="Calibri"/>
              </a:rPr>
              <a:t>products</a:t>
            </a:r>
            <a:r>
              <a:rPr dirty="0" sz="1200" spc="80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006FC0"/>
                </a:solidFill>
                <a:latin typeface="Calibri"/>
                <a:cs typeface="Calibri"/>
              </a:rPr>
              <a:t>exported</a:t>
            </a:r>
            <a:r>
              <a:rPr dirty="0" sz="1200" spc="60" i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-25" i="1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1200" spc="45" i="1">
                <a:solidFill>
                  <a:srgbClr val="006FC0"/>
                </a:solidFill>
                <a:latin typeface="Calibri"/>
                <a:cs typeface="Calibri"/>
              </a:rPr>
              <a:t>Canada.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Impacts</a:t>
            </a:r>
            <a:r>
              <a:rPr dirty="0" spc="-80"/>
              <a:t> </a:t>
            </a:r>
            <a:r>
              <a:rPr dirty="0" spc="-60"/>
              <a:t>in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60"/>
              <a:t> </a:t>
            </a:r>
            <a:r>
              <a:rPr dirty="0" spc="-55"/>
              <a:t>Butterfat-</a:t>
            </a:r>
            <a:r>
              <a:rPr dirty="0" spc="50"/>
              <a:t>Skim</a:t>
            </a:r>
            <a:r>
              <a:rPr dirty="0" spc="-105"/>
              <a:t> </a:t>
            </a:r>
            <a:r>
              <a:rPr dirty="0" spc="-10"/>
              <a:t>Pricing</a:t>
            </a:r>
            <a:r>
              <a:rPr dirty="0" spc="-40"/>
              <a:t> </a:t>
            </a:r>
            <a:r>
              <a:rPr dirty="0" spc="-10"/>
              <a:t>Order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20755"/>
            <a:ext cx="10497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Estimated</a:t>
            </a:r>
            <a:r>
              <a:rPr dirty="0" sz="18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75">
                <a:solidFill>
                  <a:srgbClr val="006FC0"/>
                </a:solidFill>
                <a:latin typeface="Calibri"/>
                <a:cs typeface="Calibri"/>
              </a:rPr>
              <a:t>Impacts</a:t>
            </a:r>
            <a:r>
              <a:rPr dirty="0" sz="18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dirty="0" sz="18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45">
                <a:solidFill>
                  <a:srgbClr val="006FC0"/>
                </a:solidFill>
                <a:latin typeface="Calibri"/>
                <a:cs typeface="Calibri"/>
              </a:rPr>
              <a:t>September</a:t>
            </a:r>
            <a:r>
              <a:rPr dirty="0" sz="1800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2025</a:t>
            </a:r>
            <a:r>
              <a:rPr dirty="0" sz="180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dirty="0" sz="18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Milk</a:t>
            </a:r>
            <a:r>
              <a:rPr dirty="0" sz="18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006FC0"/>
                </a:solidFill>
                <a:latin typeface="Calibri"/>
                <a:cs typeface="Calibri"/>
              </a:rPr>
              <a:t>Component</a:t>
            </a:r>
            <a:r>
              <a:rPr dirty="0" sz="1800" spc="-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Values</a:t>
            </a:r>
            <a:r>
              <a:rPr dirty="0" sz="18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18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Milk</a:t>
            </a:r>
            <a:r>
              <a:rPr dirty="0" sz="18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006FC0"/>
                </a:solidFill>
                <a:latin typeface="Calibri"/>
                <a:cs typeface="Calibri"/>
              </a:rPr>
              <a:t>Price</a:t>
            </a:r>
            <a:r>
              <a:rPr dirty="0" sz="18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18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006FC0"/>
                </a:solidFill>
                <a:latin typeface="Calibri"/>
                <a:cs typeface="Calibri"/>
              </a:rPr>
              <a:t>Southeast</a:t>
            </a:r>
            <a:r>
              <a:rPr dirty="0" sz="18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Order</a:t>
            </a:r>
            <a:r>
              <a:rPr dirty="0" sz="18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006FC0"/>
                </a:solidFill>
                <a:latin typeface="Calibri"/>
                <a:cs typeface="Calibri"/>
              </a:rPr>
              <a:t>(FO</a:t>
            </a:r>
            <a:r>
              <a:rPr dirty="0" sz="18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6FC0"/>
                </a:solidFill>
                <a:latin typeface="Calibri"/>
                <a:cs typeface="Calibri"/>
              </a:rPr>
              <a:t>7)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39312" y="1982851"/>
            <a:ext cx="1724025" cy="4108450"/>
            <a:chOff x="9739312" y="1982851"/>
            <a:chExt cx="1724025" cy="4108450"/>
          </a:xfrm>
        </p:grpSpPr>
        <p:sp>
          <p:nvSpPr>
            <p:cNvPr id="5" name="object 5"/>
            <p:cNvSpPr/>
            <p:nvPr/>
          </p:nvSpPr>
          <p:spPr>
            <a:xfrm>
              <a:off x="9753600" y="1997138"/>
              <a:ext cx="1695450" cy="4079875"/>
            </a:xfrm>
            <a:custGeom>
              <a:avLst/>
              <a:gdLst/>
              <a:ahLst/>
              <a:cxnLst/>
              <a:rect l="l" t="t" r="r" b="b"/>
              <a:pathLst>
                <a:path w="1695450" h="4079875">
                  <a:moveTo>
                    <a:pt x="0" y="0"/>
                  </a:moveTo>
                  <a:lnTo>
                    <a:pt x="1695450" y="0"/>
                  </a:lnTo>
                  <a:lnTo>
                    <a:pt x="1695450" y="4079811"/>
                  </a:lnTo>
                  <a:lnTo>
                    <a:pt x="0" y="4079811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982984" y="3016253"/>
              <a:ext cx="829944" cy="226695"/>
            </a:xfrm>
            <a:custGeom>
              <a:avLst/>
              <a:gdLst/>
              <a:ahLst/>
              <a:cxnLst/>
              <a:rect l="l" t="t" r="r" b="b"/>
              <a:pathLst>
                <a:path w="829945" h="226694">
                  <a:moveTo>
                    <a:pt x="0" y="113284"/>
                  </a:moveTo>
                  <a:lnTo>
                    <a:pt x="21145" y="77479"/>
                  </a:lnTo>
                  <a:lnTo>
                    <a:pt x="80027" y="46382"/>
                  </a:lnTo>
                  <a:lnTo>
                    <a:pt x="121485" y="33181"/>
                  </a:lnTo>
                  <a:lnTo>
                    <a:pt x="169815" y="21858"/>
                  </a:lnTo>
                  <a:lnTo>
                    <a:pt x="224163" y="12645"/>
                  </a:lnTo>
                  <a:lnTo>
                    <a:pt x="283676" y="5775"/>
                  </a:lnTo>
                  <a:lnTo>
                    <a:pt x="347501" y="1482"/>
                  </a:lnTo>
                  <a:lnTo>
                    <a:pt x="414781" y="0"/>
                  </a:lnTo>
                  <a:lnTo>
                    <a:pt x="482059" y="1482"/>
                  </a:lnTo>
                  <a:lnTo>
                    <a:pt x="545882" y="5775"/>
                  </a:lnTo>
                  <a:lnTo>
                    <a:pt x="605394" y="12645"/>
                  </a:lnTo>
                  <a:lnTo>
                    <a:pt x="659743" y="21858"/>
                  </a:lnTo>
                  <a:lnTo>
                    <a:pt x="708074" y="33181"/>
                  </a:lnTo>
                  <a:lnTo>
                    <a:pt x="749532" y="46382"/>
                  </a:lnTo>
                  <a:lnTo>
                    <a:pt x="808417" y="77479"/>
                  </a:lnTo>
                  <a:lnTo>
                    <a:pt x="829563" y="113284"/>
                  </a:lnTo>
                  <a:lnTo>
                    <a:pt x="824134" y="131658"/>
                  </a:lnTo>
                  <a:lnTo>
                    <a:pt x="783265" y="165342"/>
                  </a:lnTo>
                  <a:lnTo>
                    <a:pt x="708074" y="193386"/>
                  </a:lnTo>
                  <a:lnTo>
                    <a:pt x="659743" y="204709"/>
                  </a:lnTo>
                  <a:lnTo>
                    <a:pt x="605394" y="213922"/>
                  </a:lnTo>
                  <a:lnTo>
                    <a:pt x="545882" y="220792"/>
                  </a:lnTo>
                  <a:lnTo>
                    <a:pt x="482059" y="225085"/>
                  </a:lnTo>
                  <a:lnTo>
                    <a:pt x="414781" y="226568"/>
                  </a:lnTo>
                  <a:lnTo>
                    <a:pt x="347501" y="225085"/>
                  </a:lnTo>
                  <a:lnTo>
                    <a:pt x="283676" y="220792"/>
                  </a:lnTo>
                  <a:lnTo>
                    <a:pt x="224163" y="213922"/>
                  </a:lnTo>
                  <a:lnTo>
                    <a:pt x="169815" y="204709"/>
                  </a:lnTo>
                  <a:lnTo>
                    <a:pt x="121485" y="193386"/>
                  </a:lnTo>
                  <a:lnTo>
                    <a:pt x="80027" y="180185"/>
                  </a:lnTo>
                  <a:lnTo>
                    <a:pt x="21145" y="149088"/>
                  </a:lnTo>
                  <a:lnTo>
                    <a:pt x="0" y="113284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What</a:t>
            </a:r>
            <a:r>
              <a:rPr dirty="0" spc="-85"/>
              <a:t> </a:t>
            </a:r>
            <a:r>
              <a:rPr dirty="0" spc="-55"/>
              <a:t>are</a:t>
            </a:r>
            <a:r>
              <a:rPr dirty="0" spc="-90"/>
              <a:t> </a:t>
            </a:r>
            <a:r>
              <a:rPr dirty="0"/>
              <a:t>Impacts</a:t>
            </a:r>
            <a:r>
              <a:rPr dirty="0" spc="-95"/>
              <a:t> </a:t>
            </a:r>
            <a:r>
              <a:rPr dirty="0" spc="-55"/>
              <a:t>of</a:t>
            </a:r>
            <a:r>
              <a:rPr dirty="0" spc="-75"/>
              <a:t> </a:t>
            </a:r>
            <a:r>
              <a:rPr dirty="0" spc="-100"/>
              <a:t>FMMO</a:t>
            </a:r>
            <a:r>
              <a:rPr dirty="0" spc="-105"/>
              <a:t> </a:t>
            </a:r>
            <a:r>
              <a:rPr dirty="0" spc="-20"/>
              <a:t>Pricing</a:t>
            </a:r>
            <a:r>
              <a:rPr dirty="0" spc="-70"/>
              <a:t> </a:t>
            </a:r>
            <a:r>
              <a:rPr dirty="0" spc="35"/>
              <a:t>Changes?</a:t>
            </a:r>
          </a:p>
        </p:txBody>
      </p:sp>
      <p:sp>
        <p:nvSpPr>
          <p:cNvPr id="3" name="object 3"/>
          <p:cNvSpPr/>
          <p:nvPr/>
        </p:nvSpPr>
        <p:spPr>
          <a:xfrm>
            <a:off x="929636" y="2176146"/>
            <a:ext cx="3759835" cy="9525"/>
          </a:xfrm>
          <a:custGeom>
            <a:avLst/>
            <a:gdLst/>
            <a:ahLst/>
            <a:cxnLst/>
            <a:rect l="l" t="t" r="r" b="b"/>
            <a:pathLst>
              <a:path w="3759835" h="9525">
                <a:moveTo>
                  <a:pt x="3759720" y="0"/>
                </a:moveTo>
                <a:lnTo>
                  <a:pt x="2819781" y="0"/>
                </a:lnTo>
                <a:lnTo>
                  <a:pt x="0" y="0"/>
                </a:lnTo>
                <a:lnTo>
                  <a:pt x="0" y="9144"/>
                </a:lnTo>
                <a:lnTo>
                  <a:pt x="3759720" y="9144"/>
                </a:lnTo>
                <a:lnTo>
                  <a:pt x="3759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39" y="2216197"/>
            <a:ext cx="3888740" cy="2070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105"/>
              </a:spcBef>
            </a:pPr>
            <a:r>
              <a:rPr dirty="0" sz="2800" spc="110">
                <a:latin typeface="Calibri"/>
                <a:cs typeface="Calibri"/>
              </a:rPr>
              <a:t>De-</a:t>
            </a:r>
            <a:r>
              <a:rPr dirty="0" sz="2800" spc="60">
                <a:latin typeface="Calibri"/>
                <a:cs typeface="Calibri"/>
              </a:rPr>
              <a:t>pooling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125">
                <a:latin typeface="Calibri"/>
                <a:cs typeface="Calibri"/>
              </a:rPr>
              <a:t>(less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40">
                <a:latin typeface="Calibri"/>
                <a:cs typeface="Calibri"/>
              </a:rPr>
              <a:t>pooling) </a:t>
            </a:r>
            <a:r>
              <a:rPr dirty="0" sz="2800" spc="120">
                <a:latin typeface="Calibri"/>
                <a:cs typeface="Calibri"/>
              </a:rPr>
              <a:t>Declines</a:t>
            </a:r>
            <a:r>
              <a:rPr dirty="0" sz="2800">
                <a:latin typeface="Calibri"/>
                <a:cs typeface="Calibri"/>
              </a:rPr>
              <a:t> in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80">
                <a:latin typeface="Calibri"/>
                <a:cs typeface="Calibri"/>
              </a:rPr>
              <a:t>premiums </a:t>
            </a:r>
            <a:r>
              <a:rPr dirty="0" sz="2800" spc="65">
                <a:latin typeface="Calibri"/>
                <a:cs typeface="Calibri"/>
              </a:rPr>
              <a:t>Cooperative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‘re-</a:t>
            </a:r>
            <a:r>
              <a:rPr dirty="0" sz="2800" spc="50">
                <a:latin typeface="Calibri"/>
                <a:cs typeface="Calibri"/>
              </a:rPr>
              <a:t>blending’ </a:t>
            </a:r>
            <a:r>
              <a:rPr dirty="0" sz="2800" spc="45">
                <a:latin typeface="Calibri"/>
                <a:cs typeface="Calibri"/>
              </a:rPr>
              <a:t>Negative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160">
                <a:latin typeface="Calibri"/>
                <a:cs typeface="Calibri"/>
              </a:rPr>
              <a:t>PPDs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791861"/>
            <a:ext cx="81184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46065" algn="l"/>
              </a:tabLst>
            </a:pPr>
            <a:r>
              <a:rPr dirty="0" sz="2800" spc="110">
                <a:latin typeface="Calibri"/>
                <a:cs typeface="Calibri"/>
              </a:rPr>
              <a:t>Symptoms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145">
                <a:latin typeface="Calibri"/>
                <a:cs typeface="Calibri"/>
              </a:rPr>
              <a:t>a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problem: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95">
                <a:latin typeface="Calibri"/>
                <a:cs typeface="Calibri"/>
              </a:rPr>
              <a:t>Expected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105">
                <a:latin typeface="Calibri"/>
                <a:cs typeface="Calibri"/>
              </a:rPr>
              <a:t>Impacts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63641" y="2176146"/>
            <a:ext cx="2758440" cy="9525"/>
          </a:xfrm>
          <a:custGeom>
            <a:avLst/>
            <a:gdLst/>
            <a:ahLst/>
            <a:cxnLst/>
            <a:rect l="l" t="t" r="r" b="b"/>
            <a:pathLst>
              <a:path w="2758440" h="9525">
                <a:moveTo>
                  <a:pt x="2758440" y="0"/>
                </a:moveTo>
                <a:lnTo>
                  <a:pt x="1838960" y="0"/>
                </a:lnTo>
                <a:lnTo>
                  <a:pt x="0" y="0"/>
                </a:lnTo>
                <a:lnTo>
                  <a:pt x="0" y="9144"/>
                </a:lnTo>
                <a:lnTo>
                  <a:pt x="2758440" y="9144"/>
                </a:lnTo>
                <a:lnTo>
                  <a:pt x="2758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250860" y="2216175"/>
            <a:ext cx="5068570" cy="373507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100">
                <a:latin typeface="Calibri"/>
                <a:cs typeface="Calibri"/>
              </a:rPr>
              <a:t>Increased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pooling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95">
                <a:latin typeface="Calibri"/>
                <a:cs typeface="Calibri"/>
              </a:rPr>
              <a:t>Increased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160">
                <a:latin typeface="Calibri"/>
                <a:cs typeface="Calibri"/>
              </a:rPr>
              <a:t>PPDs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95">
                <a:latin typeface="Calibri"/>
                <a:cs typeface="Calibri"/>
              </a:rPr>
              <a:t>Increased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over-order </a:t>
            </a:r>
            <a:r>
              <a:rPr dirty="0" sz="2800" spc="80">
                <a:latin typeface="Calibri"/>
                <a:cs typeface="Calibri"/>
              </a:rPr>
              <a:t>premiums</a:t>
            </a:r>
            <a:endParaRPr sz="2800">
              <a:latin typeface="Calibri"/>
              <a:cs typeface="Calibri"/>
            </a:endParaRPr>
          </a:p>
          <a:p>
            <a:pPr algn="just" marL="12700" marR="269875">
              <a:lnSpc>
                <a:spcPts val="3030"/>
              </a:lnSpc>
              <a:spcBef>
                <a:spcPts val="1035"/>
              </a:spcBef>
            </a:pPr>
            <a:r>
              <a:rPr dirty="0" sz="2800">
                <a:latin typeface="Calibri"/>
                <a:cs typeface="Calibri"/>
              </a:rPr>
              <a:t>What’s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80">
                <a:latin typeface="Calibri"/>
                <a:cs typeface="Calibri"/>
              </a:rPr>
              <a:t>evidence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65">
                <a:latin typeface="Calibri"/>
                <a:cs typeface="Calibri"/>
              </a:rPr>
              <a:t>about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how </a:t>
            </a:r>
            <a:r>
              <a:rPr dirty="0" sz="2800" spc="80">
                <a:latin typeface="Calibri"/>
                <a:cs typeface="Calibri"/>
              </a:rPr>
              <a:t>these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have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95">
                <a:latin typeface="Calibri"/>
                <a:cs typeface="Calibri"/>
              </a:rPr>
              <a:t>changed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130">
                <a:latin typeface="Calibri"/>
                <a:cs typeface="Calibri"/>
              </a:rPr>
              <a:t>since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35">
                <a:latin typeface="Calibri"/>
                <a:cs typeface="Calibri"/>
              </a:rPr>
              <a:t>June </a:t>
            </a:r>
            <a:r>
              <a:rPr dirty="0" sz="2800" spc="50">
                <a:latin typeface="Calibri"/>
                <a:cs typeface="Calibri"/>
              </a:rPr>
              <a:t>2025?</a:t>
            </a:r>
            <a:endParaRPr sz="2800">
              <a:latin typeface="Calibri"/>
              <a:cs typeface="Calibri"/>
            </a:endParaRPr>
          </a:p>
          <a:p>
            <a:pPr algn="just" marL="240029" marR="558165" indent="-227329">
              <a:lnSpc>
                <a:spcPts val="303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Admittedly</a:t>
            </a:r>
            <a:r>
              <a:rPr dirty="0" sz="2800" spc="150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limited</a:t>
            </a:r>
            <a:r>
              <a:rPr dirty="0" sz="2800" spc="114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evidence </a:t>
            </a:r>
            <a:r>
              <a:rPr dirty="0" sz="2800" spc="70">
                <a:latin typeface="Calibri"/>
                <a:cs typeface="Calibri"/>
              </a:rPr>
              <a:t>	</a:t>
            </a:r>
            <a:r>
              <a:rPr dirty="0" sz="2800" spc="135">
                <a:latin typeface="Calibri"/>
                <a:cs typeface="Calibri"/>
              </a:rPr>
              <a:t>base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35">
                <a:latin typeface="Calibri"/>
                <a:cs typeface="Calibri"/>
              </a:rPr>
              <a:t>date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The</a:t>
            </a:r>
            <a:r>
              <a:rPr dirty="0" spc="-80"/>
              <a:t> </a:t>
            </a:r>
            <a:r>
              <a:rPr dirty="0"/>
              <a:t>Effects</a:t>
            </a:r>
            <a:r>
              <a:rPr dirty="0" spc="-65"/>
              <a:t> </a:t>
            </a:r>
            <a:r>
              <a:rPr dirty="0"/>
              <a:t>Will</a:t>
            </a:r>
            <a:r>
              <a:rPr dirty="0" spc="-75"/>
              <a:t> </a:t>
            </a:r>
            <a:r>
              <a:rPr dirty="0"/>
              <a:t>Play</a:t>
            </a:r>
            <a:r>
              <a:rPr dirty="0" spc="-70"/>
              <a:t> </a:t>
            </a:r>
            <a:r>
              <a:rPr dirty="0" spc="-10"/>
              <a:t>Out</a:t>
            </a:r>
            <a:r>
              <a:rPr dirty="0" spc="-90"/>
              <a:t> </a:t>
            </a:r>
            <a:r>
              <a:rPr dirty="0" spc="-40"/>
              <a:t>Over</a:t>
            </a:r>
            <a:r>
              <a:rPr dirty="0" spc="-75"/>
              <a:t> </a:t>
            </a:r>
            <a:r>
              <a:rPr dirty="0" spc="-20"/>
              <a:t>Time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9245" y="1762759"/>
            <a:ext cx="5868670" cy="1381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712210" indent="414020">
              <a:lnSpc>
                <a:spcPct val="100000"/>
              </a:lnSpc>
              <a:spcBef>
                <a:spcPts val="100"/>
              </a:spcBef>
            </a:pPr>
            <a:r>
              <a:rPr dirty="0" sz="2400" spc="70">
                <a:latin typeface="Calibri"/>
                <a:cs typeface="Calibri"/>
              </a:rPr>
              <a:t>Increased </a:t>
            </a:r>
            <a:r>
              <a:rPr dirty="0" sz="2400">
                <a:latin typeface="Calibri"/>
                <a:cs typeface="Calibri"/>
              </a:rPr>
              <a:t>Make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Allowance</a:t>
            </a:r>
            <a:endParaRPr sz="2400">
              <a:latin typeface="Calibri"/>
              <a:cs typeface="Calibri"/>
            </a:endParaRPr>
          </a:p>
          <a:p>
            <a:pPr marL="1201420">
              <a:lnSpc>
                <a:spcPct val="100000"/>
              </a:lnSpc>
              <a:spcBef>
                <a:spcPts val="2040"/>
              </a:spcBef>
            </a:pPr>
            <a:r>
              <a:rPr dirty="0" sz="2400">
                <a:latin typeface="Calibri"/>
                <a:cs typeface="Calibri"/>
              </a:rPr>
              <a:t>Lower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Farm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Milk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Price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45">
                <a:latin typeface="Calibri"/>
                <a:cs typeface="Calibri"/>
              </a:rPr>
              <a:t>(pooled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40">
                <a:latin typeface="Calibri"/>
                <a:cs typeface="Calibri"/>
              </a:rPr>
              <a:t>milk)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23077" y="2163765"/>
            <a:ext cx="1362075" cy="579755"/>
            <a:chOff x="6823077" y="2163765"/>
            <a:chExt cx="1362075" cy="579755"/>
          </a:xfrm>
        </p:grpSpPr>
        <p:sp>
          <p:nvSpPr>
            <p:cNvPr id="5" name="object 5"/>
            <p:cNvSpPr/>
            <p:nvPr/>
          </p:nvSpPr>
          <p:spPr>
            <a:xfrm>
              <a:off x="6827839" y="2168527"/>
              <a:ext cx="1322070" cy="512445"/>
            </a:xfrm>
            <a:custGeom>
              <a:avLst/>
              <a:gdLst/>
              <a:ahLst/>
              <a:cxnLst/>
              <a:rect l="l" t="t" r="r" b="b"/>
              <a:pathLst>
                <a:path w="1322070" h="512444">
                  <a:moveTo>
                    <a:pt x="0" y="0"/>
                  </a:moveTo>
                  <a:lnTo>
                    <a:pt x="59725" y="763"/>
                  </a:lnTo>
                  <a:lnTo>
                    <a:pt x="119343" y="3021"/>
                  </a:lnTo>
                  <a:lnTo>
                    <a:pt x="178748" y="6729"/>
                  </a:lnTo>
                  <a:lnTo>
                    <a:pt x="237832" y="11841"/>
                  </a:lnTo>
                  <a:lnTo>
                    <a:pt x="296489" y="18309"/>
                  </a:lnTo>
                  <a:lnTo>
                    <a:pt x="354611" y="26089"/>
                  </a:lnTo>
                  <a:lnTo>
                    <a:pt x="412093" y="35134"/>
                  </a:lnTo>
                  <a:lnTo>
                    <a:pt x="468826" y="45397"/>
                  </a:lnTo>
                  <a:lnTo>
                    <a:pt x="524705" y="56834"/>
                  </a:lnTo>
                  <a:lnTo>
                    <a:pt x="579621" y="69397"/>
                  </a:lnTo>
                  <a:lnTo>
                    <a:pt x="633470" y="83041"/>
                  </a:lnTo>
                  <a:lnTo>
                    <a:pt x="686143" y="97719"/>
                  </a:lnTo>
                  <a:lnTo>
                    <a:pt x="737534" y="113386"/>
                  </a:lnTo>
                  <a:lnTo>
                    <a:pt x="787536" y="129995"/>
                  </a:lnTo>
                  <a:lnTo>
                    <a:pt x="836042" y="147500"/>
                  </a:lnTo>
                  <a:lnTo>
                    <a:pt x="882945" y="165856"/>
                  </a:lnTo>
                  <a:lnTo>
                    <a:pt x="928139" y="185015"/>
                  </a:lnTo>
                  <a:lnTo>
                    <a:pt x="971517" y="204933"/>
                  </a:lnTo>
                  <a:lnTo>
                    <a:pt x="1012971" y="225562"/>
                  </a:lnTo>
                  <a:lnTo>
                    <a:pt x="1052395" y="246857"/>
                  </a:lnTo>
                  <a:lnTo>
                    <a:pt x="1089683" y="268772"/>
                  </a:lnTo>
                  <a:lnTo>
                    <a:pt x="1124726" y="291261"/>
                  </a:lnTo>
                  <a:lnTo>
                    <a:pt x="1157420" y="314276"/>
                  </a:lnTo>
                  <a:lnTo>
                    <a:pt x="1187655" y="337774"/>
                  </a:lnTo>
                  <a:lnTo>
                    <a:pt x="1240327" y="386028"/>
                  </a:lnTo>
                  <a:lnTo>
                    <a:pt x="1281887" y="435654"/>
                  </a:lnTo>
                  <a:lnTo>
                    <a:pt x="1311481" y="486284"/>
                  </a:lnTo>
                  <a:lnTo>
                    <a:pt x="1321523" y="51186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109730" y="2661809"/>
              <a:ext cx="75565" cy="81915"/>
            </a:xfrm>
            <a:custGeom>
              <a:avLst/>
              <a:gdLst/>
              <a:ahLst/>
              <a:cxnLst/>
              <a:rect l="l" t="t" r="r" b="b"/>
              <a:pathLst>
                <a:path w="75565" h="81914">
                  <a:moveTo>
                    <a:pt x="75183" y="0"/>
                  </a:moveTo>
                  <a:lnTo>
                    <a:pt x="0" y="12433"/>
                  </a:lnTo>
                  <a:lnTo>
                    <a:pt x="50025" y="81394"/>
                  </a:lnTo>
                  <a:lnTo>
                    <a:pt x="75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544901" y="3790001"/>
            <a:ext cx="208216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dirty="0" sz="2400" spc="65">
                <a:latin typeface="Calibri"/>
                <a:cs typeface="Calibri"/>
              </a:rPr>
              <a:t>Adjustments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to </a:t>
            </a:r>
            <a:r>
              <a:rPr dirty="0" sz="2400">
                <a:latin typeface="Calibri"/>
                <a:cs typeface="Calibri"/>
              </a:rPr>
              <a:t>Milk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45">
                <a:latin typeface="Calibri"/>
                <a:cs typeface="Calibri"/>
              </a:rPr>
              <a:t>Production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6195" y="3701304"/>
            <a:ext cx="205486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2400" spc="70">
                <a:latin typeface="Calibri"/>
                <a:cs typeface="Calibri"/>
              </a:rPr>
              <a:t>Increased </a:t>
            </a:r>
            <a:r>
              <a:rPr dirty="0" sz="2400" spc="95">
                <a:latin typeface="Calibri"/>
                <a:cs typeface="Calibri"/>
              </a:rPr>
              <a:t>Demand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Farm </a:t>
            </a:r>
            <a:r>
              <a:rPr dirty="0" sz="2400">
                <a:latin typeface="Calibri"/>
                <a:cs typeface="Calibri"/>
              </a:rPr>
              <a:t>Milk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120">
                <a:latin typeface="Calibri"/>
                <a:cs typeface="Calibri"/>
              </a:rPr>
              <a:t>Cheese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4431" y="3559267"/>
            <a:ext cx="22669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Milk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40">
                <a:solidFill>
                  <a:srgbClr val="C00000"/>
                </a:solidFill>
                <a:latin typeface="Calibri"/>
                <a:cs typeface="Calibri"/>
              </a:rPr>
              <a:t>Pooled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88670" y="5132950"/>
            <a:ext cx="27235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9395" marR="5080" indent="-227329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Milk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85">
                <a:latin typeface="Calibri"/>
                <a:cs typeface="Calibri"/>
              </a:rPr>
              <a:t>Supply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85">
                <a:latin typeface="Calibri"/>
                <a:cs typeface="Calibri"/>
              </a:rPr>
              <a:t>Demand </a:t>
            </a:r>
            <a:r>
              <a:rPr dirty="0" sz="2400" spc="110">
                <a:latin typeface="Calibri"/>
                <a:cs typeface="Calibri"/>
              </a:rPr>
              <a:t>Balance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Affected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8070" y="5672141"/>
            <a:ext cx="15976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</a:pPr>
            <a:r>
              <a:rPr dirty="0" sz="2400" spc="70">
                <a:solidFill>
                  <a:srgbClr val="C00000"/>
                </a:solidFill>
                <a:latin typeface="Calibri"/>
                <a:cs typeface="Calibri"/>
              </a:rPr>
              <a:t>Pressure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for </a:t>
            </a:r>
            <a:r>
              <a:rPr dirty="0" sz="2400" spc="70">
                <a:solidFill>
                  <a:srgbClr val="C00000"/>
                </a:solidFill>
                <a:latin typeface="Calibri"/>
                <a:cs typeface="Calibri"/>
              </a:rPr>
              <a:t>Premiums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6236" y="5039376"/>
            <a:ext cx="240538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Offsetting</a:t>
            </a:r>
            <a:r>
              <a:rPr dirty="0" sz="2400" spc="3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Positive </a:t>
            </a:r>
            <a:r>
              <a:rPr dirty="0" sz="2400" spc="50">
                <a:latin typeface="Calibri"/>
                <a:cs typeface="Calibri"/>
              </a:rPr>
              <a:t>Effect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Farm</a:t>
            </a:r>
            <a:r>
              <a:rPr dirty="0" sz="2400" spc="6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Pay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Price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60">
                <a:solidFill>
                  <a:srgbClr val="C00000"/>
                </a:solidFill>
                <a:latin typeface="Calibri"/>
                <a:cs typeface="Calibri"/>
              </a:rPr>
              <a:t>(PPD)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02034" y="3091026"/>
            <a:ext cx="629285" cy="703580"/>
            <a:chOff x="9702034" y="3091026"/>
            <a:chExt cx="629285" cy="703580"/>
          </a:xfrm>
        </p:grpSpPr>
        <p:sp>
          <p:nvSpPr>
            <p:cNvPr id="14" name="object 14"/>
            <p:cNvSpPr/>
            <p:nvPr/>
          </p:nvSpPr>
          <p:spPr>
            <a:xfrm>
              <a:off x="9711559" y="3100551"/>
              <a:ext cx="582930" cy="630555"/>
            </a:xfrm>
            <a:custGeom>
              <a:avLst/>
              <a:gdLst/>
              <a:ahLst/>
              <a:cxnLst/>
              <a:rect l="l" t="t" r="r" b="b"/>
              <a:pathLst>
                <a:path w="582929" h="630554">
                  <a:moveTo>
                    <a:pt x="0" y="0"/>
                  </a:moveTo>
                  <a:lnTo>
                    <a:pt x="46807" y="31524"/>
                  </a:lnTo>
                  <a:lnTo>
                    <a:pt x="93305" y="63013"/>
                  </a:lnTo>
                  <a:lnTo>
                    <a:pt x="139181" y="94428"/>
                  </a:lnTo>
                  <a:lnTo>
                    <a:pt x="184126" y="125734"/>
                  </a:lnTo>
                  <a:lnTo>
                    <a:pt x="227831" y="156894"/>
                  </a:lnTo>
                  <a:lnTo>
                    <a:pt x="269984" y="187872"/>
                  </a:lnTo>
                  <a:lnTo>
                    <a:pt x="310276" y="218631"/>
                  </a:lnTo>
                  <a:lnTo>
                    <a:pt x="348396" y="249135"/>
                  </a:lnTo>
                  <a:lnTo>
                    <a:pt x="384035" y="279347"/>
                  </a:lnTo>
                  <a:lnTo>
                    <a:pt x="416882" y="309231"/>
                  </a:lnTo>
                  <a:lnTo>
                    <a:pt x="446627" y="338750"/>
                  </a:lnTo>
                  <a:lnTo>
                    <a:pt x="472960" y="367868"/>
                  </a:lnTo>
                  <a:lnTo>
                    <a:pt x="507610" y="413518"/>
                  </a:lnTo>
                  <a:lnTo>
                    <a:pt x="534020" y="458201"/>
                  </a:lnTo>
                  <a:lnTo>
                    <a:pt x="553456" y="502065"/>
                  </a:lnTo>
                  <a:lnTo>
                    <a:pt x="567183" y="545258"/>
                  </a:lnTo>
                  <a:lnTo>
                    <a:pt x="576467" y="587929"/>
                  </a:lnTo>
                  <a:lnTo>
                    <a:pt x="582574" y="630224"/>
                  </a:lnTo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255035" y="3714784"/>
              <a:ext cx="76200" cy="80010"/>
            </a:xfrm>
            <a:custGeom>
              <a:avLst/>
              <a:gdLst/>
              <a:ahLst/>
              <a:cxnLst/>
              <a:rect l="l" t="t" r="r" b="b"/>
              <a:pathLst>
                <a:path w="76200" h="80010">
                  <a:moveTo>
                    <a:pt x="75857" y="0"/>
                  </a:moveTo>
                  <a:lnTo>
                    <a:pt x="0" y="7175"/>
                  </a:lnTo>
                  <a:lnTo>
                    <a:pt x="45097" y="79451"/>
                  </a:lnTo>
                  <a:lnTo>
                    <a:pt x="75857" y="0"/>
                  </a:lnTo>
                  <a:close/>
                </a:path>
              </a:pathLst>
            </a:custGeom>
            <a:solidFill>
              <a:srgbClr val="042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7578671" y="3154089"/>
            <a:ext cx="639445" cy="577215"/>
            <a:chOff x="7578671" y="3154089"/>
            <a:chExt cx="639445" cy="577215"/>
          </a:xfrm>
        </p:grpSpPr>
        <p:sp>
          <p:nvSpPr>
            <p:cNvPr id="17" name="object 17"/>
            <p:cNvSpPr/>
            <p:nvPr/>
          </p:nvSpPr>
          <p:spPr>
            <a:xfrm>
              <a:off x="7617279" y="3163614"/>
              <a:ext cx="591820" cy="504190"/>
            </a:xfrm>
            <a:custGeom>
              <a:avLst/>
              <a:gdLst/>
              <a:ahLst/>
              <a:cxnLst/>
              <a:rect l="l" t="t" r="r" b="b"/>
              <a:pathLst>
                <a:path w="591820" h="504189">
                  <a:moveTo>
                    <a:pt x="591299" y="0"/>
                  </a:moveTo>
                  <a:lnTo>
                    <a:pt x="540560" y="32824"/>
                  </a:lnTo>
                  <a:lnTo>
                    <a:pt x="490185" y="65520"/>
                  </a:lnTo>
                  <a:lnTo>
                    <a:pt x="440541" y="97961"/>
                  </a:lnTo>
                  <a:lnTo>
                    <a:pt x="391992" y="130018"/>
                  </a:lnTo>
                  <a:lnTo>
                    <a:pt x="344902" y="161565"/>
                  </a:lnTo>
                  <a:lnTo>
                    <a:pt x="299637" y="192473"/>
                  </a:lnTo>
                  <a:lnTo>
                    <a:pt x="256562" y="222614"/>
                  </a:lnTo>
                  <a:lnTo>
                    <a:pt x="216041" y="251861"/>
                  </a:lnTo>
                  <a:lnTo>
                    <a:pt x="178440" y="280086"/>
                  </a:lnTo>
                  <a:lnTo>
                    <a:pt x="144124" y="307162"/>
                  </a:lnTo>
                  <a:lnTo>
                    <a:pt x="113457" y="332959"/>
                  </a:lnTo>
                  <a:lnTo>
                    <a:pt x="47205" y="400270"/>
                  </a:lnTo>
                  <a:lnTo>
                    <a:pt x="21285" y="438402"/>
                  </a:lnTo>
                  <a:lnTo>
                    <a:pt x="6423" y="472665"/>
                  </a:lnTo>
                  <a:lnTo>
                    <a:pt x="0" y="503974"/>
                  </a:lnTo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578671" y="3653414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4">
                  <a:moveTo>
                    <a:pt x="76136" y="0"/>
                  </a:moveTo>
                  <a:lnTo>
                    <a:pt x="0" y="3251"/>
                  </a:lnTo>
                  <a:lnTo>
                    <a:pt x="41325" y="77762"/>
                  </a:lnTo>
                  <a:lnTo>
                    <a:pt x="76136" y="0"/>
                  </a:lnTo>
                  <a:close/>
                </a:path>
              </a:pathLst>
            </a:custGeom>
            <a:solidFill>
              <a:srgbClr val="042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3511297" y="2415658"/>
            <a:ext cx="1089660" cy="1197610"/>
            <a:chOff x="3511297" y="2415658"/>
            <a:chExt cx="1089660" cy="1197610"/>
          </a:xfrm>
        </p:grpSpPr>
        <p:sp>
          <p:nvSpPr>
            <p:cNvPr id="20" name="object 20"/>
            <p:cNvSpPr/>
            <p:nvPr/>
          </p:nvSpPr>
          <p:spPr>
            <a:xfrm>
              <a:off x="3542388" y="2425183"/>
              <a:ext cx="1049020" cy="1128395"/>
            </a:xfrm>
            <a:custGeom>
              <a:avLst/>
              <a:gdLst/>
              <a:ahLst/>
              <a:cxnLst/>
              <a:rect l="l" t="t" r="r" b="b"/>
              <a:pathLst>
                <a:path w="1049020" h="1128395">
                  <a:moveTo>
                    <a:pt x="1048778" y="0"/>
                  </a:moveTo>
                  <a:lnTo>
                    <a:pt x="1003250" y="29928"/>
                  </a:lnTo>
                  <a:lnTo>
                    <a:pt x="957819" y="59876"/>
                  </a:lnTo>
                  <a:lnTo>
                    <a:pt x="912583" y="89861"/>
                  </a:lnTo>
                  <a:lnTo>
                    <a:pt x="867639" y="119903"/>
                  </a:lnTo>
                  <a:lnTo>
                    <a:pt x="823084" y="150021"/>
                  </a:lnTo>
                  <a:lnTo>
                    <a:pt x="779016" y="180233"/>
                  </a:lnTo>
                  <a:lnTo>
                    <a:pt x="735531" y="210559"/>
                  </a:lnTo>
                  <a:lnTo>
                    <a:pt x="692728" y="241017"/>
                  </a:lnTo>
                  <a:lnTo>
                    <a:pt x="650703" y="271627"/>
                  </a:lnTo>
                  <a:lnTo>
                    <a:pt x="609554" y="302407"/>
                  </a:lnTo>
                  <a:lnTo>
                    <a:pt x="569378" y="333376"/>
                  </a:lnTo>
                  <a:lnTo>
                    <a:pt x="530273" y="364553"/>
                  </a:lnTo>
                  <a:lnTo>
                    <a:pt x="492335" y="395958"/>
                  </a:lnTo>
                  <a:lnTo>
                    <a:pt x="455663" y="427608"/>
                  </a:lnTo>
                  <a:lnTo>
                    <a:pt x="420353" y="459523"/>
                  </a:lnTo>
                  <a:lnTo>
                    <a:pt x="386502" y="491722"/>
                  </a:lnTo>
                  <a:lnTo>
                    <a:pt x="354209" y="524224"/>
                  </a:lnTo>
                  <a:lnTo>
                    <a:pt x="323570" y="557047"/>
                  </a:lnTo>
                  <a:lnTo>
                    <a:pt x="287482" y="598786"/>
                  </a:lnTo>
                  <a:lnTo>
                    <a:pt x="253969" y="641027"/>
                  </a:lnTo>
                  <a:lnTo>
                    <a:pt x="222838" y="683731"/>
                  </a:lnTo>
                  <a:lnTo>
                    <a:pt x="193896" y="726861"/>
                  </a:lnTo>
                  <a:lnTo>
                    <a:pt x="166949" y="770379"/>
                  </a:lnTo>
                  <a:lnTo>
                    <a:pt x="141805" y="814247"/>
                  </a:lnTo>
                  <a:lnTo>
                    <a:pt x="118268" y="858428"/>
                  </a:lnTo>
                  <a:lnTo>
                    <a:pt x="96147" y="902885"/>
                  </a:lnTo>
                  <a:lnTo>
                    <a:pt x="75248" y="947578"/>
                  </a:lnTo>
                  <a:lnTo>
                    <a:pt x="55377" y="992472"/>
                  </a:lnTo>
                  <a:lnTo>
                    <a:pt x="36341" y="1037528"/>
                  </a:lnTo>
                  <a:lnTo>
                    <a:pt x="17946" y="1082708"/>
                  </a:lnTo>
                  <a:lnTo>
                    <a:pt x="0" y="1127975"/>
                  </a:lnTo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511297" y="3528014"/>
              <a:ext cx="71120" cy="85090"/>
            </a:xfrm>
            <a:custGeom>
              <a:avLst/>
              <a:gdLst/>
              <a:ahLst/>
              <a:cxnLst/>
              <a:rect l="l" t="t" r="r" b="b"/>
              <a:pathLst>
                <a:path w="71120" h="85089">
                  <a:moveTo>
                    <a:pt x="0" y="0"/>
                  </a:moveTo>
                  <a:lnTo>
                    <a:pt x="7810" y="84836"/>
                  </a:lnTo>
                  <a:lnTo>
                    <a:pt x="70992" y="27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2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9785135" y="4551965"/>
            <a:ext cx="692785" cy="716280"/>
            <a:chOff x="9785135" y="4551965"/>
            <a:chExt cx="692785" cy="716280"/>
          </a:xfrm>
        </p:grpSpPr>
        <p:sp>
          <p:nvSpPr>
            <p:cNvPr id="23" name="object 23"/>
            <p:cNvSpPr/>
            <p:nvPr/>
          </p:nvSpPr>
          <p:spPr>
            <a:xfrm>
              <a:off x="9842878" y="4561490"/>
              <a:ext cx="625475" cy="677545"/>
            </a:xfrm>
            <a:custGeom>
              <a:avLst/>
              <a:gdLst/>
              <a:ahLst/>
              <a:cxnLst/>
              <a:rect l="l" t="t" r="r" b="b"/>
              <a:pathLst>
                <a:path w="625475" h="677545">
                  <a:moveTo>
                    <a:pt x="625424" y="0"/>
                  </a:moveTo>
                  <a:lnTo>
                    <a:pt x="596304" y="45726"/>
                  </a:lnTo>
                  <a:lnTo>
                    <a:pt x="567193" y="91224"/>
                  </a:lnTo>
                  <a:lnTo>
                    <a:pt x="538099" y="136266"/>
                  </a:lnTo>
                  <a:lnTo>
                    <a:pt x="509033" y="180624"/>
                  </a:lnTo>
                  <a:lnTo>
                    <a:pt x="480004" y="224069"/>
                  </a:lnTo>
                  <a:lnTo>
                    <a:pt x="451019" y="266374"/>
                  </a:lnTo>
                  <a:lnTo>
                    <a:pt x="422090" y="307310"/>
                  </a:lnTo>
                  <a:lnTo>
                    <a:pt x="393224" y="346649"/>
                  </a:lnTo>
                  <a:lnTo>
                    <a:pt x="364432" y="384164"/>
                  </a:lnTo>
                  <a:lnTo>
                    <a:pt x="335722" y="419625"/>
                  </a:lnTo>
                  <a:lnTo>
                    <a:pt x="307104" y="452805"/>
                  </a:lnTo>
                  <a:lnTo>
                    <a:pt x="278587" y="483476"/>
                  </a:lnTo>
                  <a:lnTo>
                    <a:pt x="238334" y="522433"/>
                  </a:lnTo>
                  <a:lnTo>
                    <a:pt x="198276" y="556538"/>
                  </a:lnTo>
                  <a:lnTo>
                    <a:pt x="158387" y="586441"/>
                  </a:lnTo>
                  <a:lnTo>
                    <a:pt x="118641" y="612793"/>
                  </a:lnTo>
                  <a:lnTo>
                    <a:pt x="79012" y="636243"/>
                  </a:lnTo>
                  <a:lnTo>
                    <a:pt x="39473" y="657440"/>
                  </a:lnTo>
                  <a:lnTo>
                    <a:pt x="0" y="677037"/>
                  </a:lnTo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85135" y="5198775"/>
              <a:ext cx="85725" cy="69215"/>
            </a:xfrm>
            <a:custGeom>
              <a:avLst/>
              <a:gdLst/>
              <a:ahLst/>
              <a:cxnLst/>
              <a:rect l="l" t="t" r="r" b="b"/>
              <a:pathLst>
                <a:path w="85725" h="69214">
                  <a:moveTo>
                    <a:pt x="52730" y="0"/>
                  </a:moveTo>
                  <a:lnTo>
                    <a:pt x="0" y="66903"/>
                  </a:lnTo>
                  <a:lnTo>
                    <a:pt x="85166" y="68948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rgbClr val="042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7255947" y="4881072"/>
            <a:ext cx="335915" cy="542925"/>
            <a:chOff x="7255947" y="4881072"/>
            <a:chExt cx="335915" cy="542925"/>
          </a:xfrm>
        </p:grpSpPr>
        <p:sp>
          <p:nvSpPr>
            <p:cNvPr id="26" name="object 26"/>
            <p:cNvSpPr/>
            <p:nvPr/>
          </p:nvSpPr>
          <p:spPr>
            <a:xfrm>
              <a:off x="7265472" y="4890597"/>
              <a:ext cx="271145" cy="501015"/>
            </a:xfrm>
            <a:custGeom>
              <a:avLst/>
              <a:gdLst/>
              <a:ahLst/>
              <a:cxnLst/>
              <a:rect l="l" t="t" r="r" b="b"/>
              <a:pathLst>
                <a:path w="271145" h="501014">
                  <a:moveTo>
                    <a:pt x="0" y="0"/>
                  </a:moveTo>
                  <a:lnTo>
                    <a:pt x="11726" y="56182"/>
                  </a:lnTo>
                  <a:lnTo>
                    <a:pt x="23925" y="111622"/>
                  </a:lnTo>
                  <a:lnTo>
                    <a:pt x="37074" y="165574"/>
                  </a:lnTo>
                  <a:lnTo>
                    <a:pt x="51647" y="217292"/>
                  </a:lnTo>
                  <a:lnTo>
                    <a:pt x="68119" y="266032"/>
                  </a:lnTo>
                  <a:lnTo>
                    <a:pt x="86965" y="311049"/>
                  </a:lnTo>
                  <a:lnTo>
                    <a:pt x="108661" y="351599"/>
                  </a:lnTo>
                  <a:lnTo>
                    <a:pt x="142995" y="398640"/>
                  </a:lnTo>
                  <a:lnTo>
                    <a:pt x="182237" y="437989"/>
                  </a:lnTo>
                  <a:lnTo>
                    <a:pt x="225209" y="471487"/>
                  </a:lnTo>
                  <a:lnTo>
                    <a:pt x="270738" y="500976"/>
                  </a:lnTo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506340" y="5352378"/>
              <a:ext cx="85090" cy="71755"/>
            </a:xfrm>
            <a:custGeom>
              <a:avLst/>
              <a:gdLst/>
              <a:ahLst/>
              <a:cxnLst/>
              <a:rect l="l" t="t" r="r" b="b"/>
              <a:pathLst>
                <a:path w="85090" h="71754">
                  <a:moveTo>
                    <a:pt x="38252" y="0"/>
                  </a:moveTo>
                  <a:lnTo>
                    <a:pt x="0" y="65900"/>
                  </a:lnTo>
                  <a:lnTo>
                    <a:pt x="85026" y="71208"/>
                  </a:lnTo>
                  <a:lnTo>
                    <a:pt x="38252" y="0"/>
                  </a:lnTo>
                  <a:close/>
                </a:path>
              </a:pathLst>
            </a:custGeom>
            <a:solidFill>
              <a:srgbClr val="042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3070911" y="3996796"/>
            <a:ext cx="334010" cy="1026794"/>
            <a:chOff x="3070911" y="3996796"/>
            <a:chExt cx="334010" cy="1026794"/>
          </a:xfrm>
        </p:grpSpPr>
        <p:sp>
          <p:nvSpPr>
            <p:cNvPr id="29" name="object 29"/>
            <p:cNvSpPr/>
            <p:nvPr/>
          </p:nvSpPr>
          <p:spPr>
            <a:xfrm>
              <a:off x="3108355" y="4006321"/>
              <a:ext cx="287020" cy="953769"/>
            </a:xfrm>
            <a:custGeom>
              <a:avLst/>
              <a:gdLst/>
              <a:ahLst/>
              <a:cxnLst/>
              <a:rect l="l" t="t" r="r" b="b"/>
              <a:pathLst>
                <a:path w="287020" h="953770">
                  <a:moveTo>
                    <a:pt x="286429" y="0"/>
                  </a:moveTo>
                  <a:lnTo>
                    <a:pt x="263297" y="49544"/>
                  </a:lnTo>
                  <a:lnTo>
                    <a:pt x="240311" y="98964"/>
                  </a:lnTo>
                  <a:lnTo>
                    <a:pt x="217616" y="148137"/>
                  </a:lnTo>
                  <a:lnTo>
                    <a:pt x="195357" y="196938"/>
                  </a:lnTo>
                  <a:lnTo>
                    <a:pt x="173681" y="245244"/>
                  </a:lnTo>
                  <a:lnTo>
                    <a:pt x="152732" y="292931"/>
                  </a:lnTo>
                  <a:lnTo>
                    <a:pt x="132657" y="339876"/>
                  </a:lnTo>
                  <a:lnTo>
                    <a:pt x="113600" y="385955"/>
                  </a:lnTo>
                  <a:lnTo>
                    <a:pt x="95707" y="431045"/>
                  </a:lnTo>
                  <a:lnTo>
                    <a:pt x="79124" y="475021"/>
                  </a:lnTo>
                  <a:lnTo>
                    <a:pt x="63997" y="517760"/>
                  </a:lnTo>
                  <a:lnTo>
                    <a:pt x="50470" y="559139"/>
                  </a:lnTo>
                  <a:lnTo>
                    <a:pt x="38690" y="599033"/>
                  </a:lnTo>
                  <a:lnTo>
                    <a:pt x="24112" y="657483"/>
                  </a:lnTo>
                  <a:lnTo>
                    <a:pt x="13497" y="712566"/>
                  </a:lnTo>
                  <a:lnTo>
                    <a:pt x="6312" y="764734"/>
                  </a:lnTo>
                  <a:lnTo>
                    <a:pt x="2022" y="814441"/>
                  </a:lnTo>
                  <a:lnTo>
                    <a:pt x="96" y="862139"/>
                  </a:lnTo>
                  <a:lnTo>
                    <a:pt x="0" y="908283"/>
                  </a:lnTo>
                  <a:lnTo>
                    <a:pt x="1200" y="953325"/>
                  </a:lnTo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70911" y="4945330"/>
              <a:ext cx="76200" cy="78105"/>
            </a:xfrm>
            <a:custGeom>
              <a:avLst/>
              <a:gdLst/>
              <a:ahLst/>
              <a:cxnLst/>
              <a:rect l="l" t="t" r="r" b="b"/>
              <a:pathLst>
                <a:path w="76200" h="78104">
                  <a:moveTo>
                    <a:pt x="76123" y="0"/>
                  </a:moveTo>
                  <a:lnTo>
                    <a:pt x="0" y="3505"/>
                  </a:lnTo>
                  <a:lnTo>
                    <a:pt x="41567" y="77876"/>
                  </a:lnTo>
                  <a:lnTo>
                    <a:pt x="76123" y="0"/>
                  </a:lnTo>
                  <a:close/>
                </a:path>
              </a:pathLst>
            </a:custGeom>
            <a:solidFill>
              <a:srgbClr val="042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6597228" y="5617293"/>
            <a:ext cx="1195705" cy="500380"/>
            <a:chOff x="6597228" y="5617293"/>
            <a:chExt cx="1195705" cy="500380"/>
          </a:xfrm>
        </p:grpSpPr>
        <p:sp>
          <p:nvSpPr>
            <p:cNvPr id="32" name="object 32"/>
            <p:cNvSpPr/>
            <p:nvPr/>
          </p:nvSpPr>
          <p:spPr>
            <a:xfrm>
              <a:off x="6657602" y="5626818"/>
              <a:ext cx="1125855" cy="481330"/>
            </a:xfrm>
            <a:custGeom>
              <a:avLst/>
              <a:gdLst/>
              <a:ahLst/>
              <a:cxnLst/>
              <a:rect l="l" t="t" r="r" b="b"/>
              <a:pathLst>
                <a:path w="1125854" h="481329">
                  <a:moveTo>
                    <a:pt x="1125512" y="0"/>
                  </a:moveTo>
                  <a:lnTo>
                    <a:pt x="1079683" y="33044"/>
                  </a:lnTo>
                  <a:lnTo>
                    <a:pt x="1033931" y="65947"/>
                  </a:lnTo>
                  <a:lnTo>
                    <a:pt x="988331" y="98564"/>
                  </a:lnTo>
                  <a:lnTo>
                    <a:pt x="942958" y="130753"/>
                  </a:lnTo>
                  <a:lnTo>
                    <a:pt x="897890" y="162372"/>
                  </a:lnTo>
                  <a:lnTo>
                    <a:pt x="853200" y="193278"/>
                  </a:lnTo>
                  <a:lnTo>
                    <a:pt x="808966" y="223329"/>
                  </a:lnTo>
                  <a:lnTo>
                    <a:pt x="765262" y="252382"/>
                  </a:lnTo>
                  <a:lnTo>
                    <a:pt x="722166" y="280295"/>
                  </a:lnTo>
                  <a:lnTo>
                    <a:pt x="679753" y="306924"/>
                  </a:lnTo>
                  <a:lnTo>
                    <a:pt x="638097" y="332128"/>
                  </a:lnTo>
                  <a:lnTo>
                    <a:pt x="597277" y="355763"/>
                  </a:lnTo>
                  <a:lnTo>
                    <a:pt x="557366" y="377688"/>
                  </a:lnTo>
                  <a:lnTo>
                    <a:pt x="518442" y="397759"/>
                  </a:lnTo>
                  <a:lnTo>
                    <a:pt x="480579" y="415834"/>
                  </a:lnTo>
                  <a:lnTo>
                    <a:pt x="443854" y="431771"/>
                  </a:lnTo>
                  <a:lnTo>
                    <a:pt x="347234" y="464165"/>
                  </a:lnTo>
                  <a:lnTo>
                    <a:pt x="289902" y="475804"/>
                  </a:lnTo>
                  <a:lnTo>
                    <a:pt x="235895" y="481190"/>
                  </a:lnTo>
                  <a:lnTo>
                    <a:pt x="184764" y="481171"/>
                  </a:lnTo>
                  <a:lnTo>
                    <a:pt x="136059" y="476591"/>
                  </a:lnTo>
                  <a:lnTo>
                    <a:pt x="89330" y="468297"/>
                  </a:lnTo>
                  <a:lnTo>
                    <a:pt x="44126" y="457136"/>
                  </a:lnTo>
                  <a:lnTo>
                    <a:pt x="0" y="443953"/>
                  </a:lnTo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597228" y="6038582"/>
              <a:ext cx="84455" cy="72390"/>
            </a:xfrm>
            <a:custGeom>
              <a:avLst/>
              <a:gdLst/>
              <a:ahLst/>
              <a:cxnLst/>
              <a:rect l="l" t="t" r="r" b="b"/>
              <a:pathLst>
                <a:path w="84454" h="72389">
                  <a:moveTo>
                    <a:pt x="84327" y="0"/>
                  </a:moveTo>
                  <a:lnTo>
                    <a:pt x="0" y="12090"/>
                  </a:lnTo>
                  <a:lnTo>
                    <a:pt x="60274" y="72301"/>
                  </a:lnTo>
                  <a:lnTo>
                    <a:pt x="84327" y="0"/>
                  </a:lnTo>
                  <a:close/>
                </a:path>
              </a:pathLst>
            </a:custGeom>
            <a:solidFill>
              <a:srgbClr val="0423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3959880" y="5794010"/>
            <a:ext cx="1122045" cy="286385"/>
            <a:chOff x="3959880" y="5794010"/>
            <a:chExt cx="1122045" cy="286385"/>
          </a:xfrm>
        </p:grpSpPr>
        <p:sp>
          <p:nvSpPr>
            <p:cNvPr id="35" name="object 35"/>
            <p:cNvSpPr/>
            <p:nvPr/>
          </p:nvSpPr>
          <p:spPr>
            <a:xfrm>
              <a:off x="4014797" y="5826137"/>
              <a:ext cx="1057275" cy="244475"/>
            </a:xfrm>
            <a:custGeom>
              <a:avLst/>
              <a:gdLst/>
              <a:ahLst/>
              <a:cxnLst/>
              <a:rect l="l" t="t" r="r" b="b"/>
              <a:pathLst>
                <a:path w="1057275" h="244475">
                  <a:moveTo>
                    <a:pt x="1057186" y="243801"/>
                  </a:moveTo>
                  <a:lnTo>
                    <a:pt x="1004293" y="244120"/>
                  </a:lnTo>
                  <a:lnTo>
                    <a:pt x="951491" y="244273"/>
                  </a:lnTo>
                  <a:lnTo>
                    <a:pt x="898872" y="244097"/>
                  </a:lnTo>
                  <a:lnTo>
                    <a:pt x="846526" y="243428"/>
                  </a:lnTo>
                  <a:lnTo>
                    <a:pt x="794546" y="242100"/>
                  </a:lnTo>
                  <a:lnTo>
                    <a:pt x="743023" y="239950"/>
                  </a:lnTo>
                  <a:lnTo>
                    <a:pt x="692046" y="236813"/>
                  </a:lnTo>
                  <a:lnTo>
                    <a:pt x="641709" y="232525"/>
                  </a:lnTo>
                  <a:lnTo>
                    <a:pt x="592102" y="226921"/>
                  </a:lnTo>
                  <a:lnTo>
                    <a:pt x="543317" y="219837"/>
                  </a:lnTo>
                  <a:lnTo>
                    <a:pt x="495445" y="211108"/>
                  </a:lnTo>
                  <a:lnTo>
                    <a:pt x="448576" y="200571"/>
                  </a:lnTo>
                  <a:lnTo>
                    <a:pt x="399965" y="187279"/>
                  </a:lnTo>
                  <a:lnTo>
                    <a:pt x="352480" y="171960"/>
                  </a:lnTo>
                  <a:lnTo>
                    <a:pt x="306010" y="154808"/>
                  </a:lnTo>
                  <a:lnTo>
                    <a:pt x="260447" y="136021"/>
                  </a:lnTo>
                  <a:lnTo>
                    <a:pt x="215682" y="115797"/>
                  </a:lnTo>
                  <a:lnTo>
                    <a:pt x="171605" y="94331"/>
                  </a:lnTo>
                  <a:lnTo>
                    <a:pt x="128108" y="71822"/>
                  </a:lnTo>
                  <a:lnTo>
                    <a:pt x="85081" y="48465"/>
                  </a:lnTo>
                  <a:lnTo>
                    <a:pt x="42414" y="244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959880" y="5794010"/>
              <a:ext cx="85090" cy="71755"/>
            </a:xfrm>
            <a:custGeom>
              <a:avLst/>
              <a:gdLst/>
              <a:ahLst/>
              <a:cxnLst/>
              <a:rect l="l" t="t" r="r" b="b"/>
              <a:pathLst>
                <a:path w="85089" h="71754">
                  <a:moveTo>
                    <a:pt x="0" y="0"/>
                  </a:moveTo>
                  <a:lnTo>
                    <a:pt x="46532" y="71361"/>
                  </a:lnTo>
                  <a:lnTo>
                    <a:pt x="85013" y="5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233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9892" y="4875276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49892" y="4392167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49892" y="3910584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49892" y="3429000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49892" y="2945892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49892" y="2464307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49892" y="1981898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9892" y="5356951"/>
            <a:ext cx="8931910" cy="47625"/>
          </a:xfrm>
          <a:custGeom>
            <a:avLst/>
            <a:gdLst/>
            <a:ahLst/>
            <a:cxnLst/>
            <a:rect l="l" t="t" r="r" b="b"/>
            <a:pathLst>
              <a:path w="8931910" h="47625">
                <a:moveTo>
                  <a:pt x="0" y="0"/>
                </a:moveTo>
                <a:lnTo>
                  <a:pt x="8931478" y="0"/>
                </a:lnTo>
              </a:path>
              <a:path w="8931910" h="47625">
                <a:moveTo>
                  <a:pt x="0" y="0"/>
                </a:moveTo>
                <a:lnTo>
                  <a:pt x="0" y="34963"/>
                </a:lnTo>
              </a:path>
              <a:path w="8931910" h="47625">
                <a:moveTo>
                  <a:pt x="558965" y="0"/>
                </a:moveTo>
                <a:lnTo>
                  <a:pt x="558965" y="34963"/>
                </a:lnTo>
              </a:path>
              <a:path w="8931910" h="47625">
                <a:moveTo>
                  <a:pt x="1116749" y="0"/>
                </a:moveTo>
                <a:lnTo>
                  <a:pt x="1116749" y="34963"/>
                </a:lnTo>
              </a:path>
              <a:path w="8931910" h="47625">
                <a:moveTo>
                  <a:pt x="1674533" y="0"/>
                </a:moveTo>
                <a:lnTo>
                  <a:pt x="1674533" y="34963"/>
                </a:lnTo>
              </a:path>
              <a:path w="8931910" h="47625">
                <a:moveTo>
                  <a:pt x="2232317" y="0"/>
                </a:moveTo>
                <a:lnTo>
                  <a:pt x="2232317" y="34963"/>
                </a:lnTo>
              </a:path>
              <a:path w="8931910" h="47625">
                <a:moveTo>
                  <a:pt x="2791625" y="0"/>
                </a:moveTo>
                <a:lnTo>
                  <a:pt x="2791625" y="34963"/>
                </a:lnTo>
              </a:path>
              <a:path w="8931910" h="47625">
                <a:moveTo>
                  <a:pt x="3349409" y="0"/>
                </a:moveTo>
                <a:lnTo>
                  <a:pt x="3349409" y="34963"/>
                </a:lnTo>
              </a:path>
              <a:path w="8931910" h="47625">
                <a:moveTo>
                  <a:pt x="3907193" y="0"/>
                </a:moveTo>
                <a:lnTo>
                  <a:pt x="3907193" y="34963"/>
                </a:lnTo>
              </a:path>
              <a:path w="8931910" h="47625">
                <a:moveTo>
                  <a:pt x="4466501" y="0"/>
                </a:moveTo>
                <a:lnTo>
                  <a:pt x="4466501" y="34963"/>
                </a:lnTo>
              </a:path>
              <a:path w="8931910" h="47625">
                <a:moveTo>
                  <a:pt x="5024285" y="0"/>
                </a:moveTo>
                <a:lnTo>
                  <a:pt x="5024285" y="34963"/>
                </a:lnTo>
              </a:path>
              <a:path w="8931910" h="47625">
                <a:moveTo>
                  <a:pt x="5582069" y="0"/>
                </a:moveTo>
                <a:lnTo>
                  <a:pt x="5582069" y="34963"/>
                </a:lnTo>
              </a:path>
              <a:path w="8931910" h="47625">
                <a:moveTo>
                  <a:pt x="6139853" y="0"/>
                </a:moveTo>
                <a:lnTo>
                  <a:pt x="6139853" y="34963"/>
                </a:lnTo>
              </a:path>
              <a:path w="8931910" h="47625">
                <a:moveTo>
                  <a:pt x="6699161" y="0"/>
                </a:moveTo>
                <a:lnTo>
                  <a:pt x="6699161" y="34963"/>
                </a:lnTo>
              </a:path>
              <a:path w="8931910" h="47625">
                <a:moveTo>
                  <a:pt x="7256945" y="0"/>
                </a:moveTo>
                <a:lnTo>
                  <a:pt x="7256945" y="34963"/>
                </a:lnTo>
              </a:path>
              <a:path w="8931910" h="47625">
                <a:moveTo>
                  <a:pt x="7814729" y="0"/>
                </a:moveTo>
                <a:lnTo>
                  <a:pt x="7814729" y="34963"/>
                </a:lnTo>
              </a:path>
              <a:path w="8931910" h="47625">
                <a:moveTo>
                  <a:pt x="8372513" y="0"/>
                </a:moveTo>
                <a:lnTo>
                  <a:pt x="8372513" y="34963"/>
                </a:lnTo>
              </a:path>
              <a:path w="8931910" h="47625">
                <a:moveTo>
                  <a:pt x="8931478" y="0"/>
                </a:moveTo>
                <a:lnTo>
                  <a:pt x="8931478" y="34963"/>
                </a:lnTo>
              </a:path>
              <a:path w="8931910" h="47625">
                <a:moveTo>
                  <a:pt x="0" y="0"/>
                </a:moveTo>
                <a:lnTo>
                  <a:pt x="0" y="47586"/>
                </a:lnTo>
              </a:path>
              <a:path w="8931910" h="47625">
                <a:moveTo>
                  <a:pt x="2232317" y="0"/>
                </a:moveTo>
                <a:lnTo>
                  <a:pt x="2232317" y="47586"/>
                </a:lnTo>
              </a:path>
              <a:path w="8931910" h="47625">
                <a:moveTo>
                  <a:pt x="4466501" y="0"/>
                </a:moveTo>
                <a:lnTo>
                  <a:pt x="4466501" y="47586"/>
                </a:lnTo>
              </a:path>
              <a:path w="8931910" h="47625">
                <a:moveTo>
                  <a:pt x="6699161" y="0"/>
                </a:moveTo>
                <a:lnTo>
                  <a:pt x="6699161" y="47586"/>
                </a:lnTo>
              </a:path>
              <a:path w="8931910" h="47625">
                <a:moveTo>
                  <a:pt x="8931478" y="0"/>
                </a:moveTo>
                <a:lnTo>
                  <a:pt x="8931478" y="47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42927" y="3029292"/>
            <a:ext cx="8001634" cy="339090"/>
          </a:xfrm>
          <a:custGeom>
            <a:avLst/>
            <a:gdLst/>
            <a:ahLst/>
            <a:cxnLst/>
            <a:rect l="l" t="t" r="r" b="b"/>
            <a:pathLst>
              <a:path w="8001634" h="339089">
                <a:moveTo>
                  <a:pt x="0" y="195491"/>
                </a:moveTo>
                <a:lnTo>
                  <a:pt x="185521" y="338581"/>
                </a:lnTo>
                <a:lnTo>
                  <a:pt x="371449" y="104051"/>
                </a:lnTo>
                <a:lnTo>
                  <a:pt x="558901" y="128435"/>
                </a:lnTo>
                <a:lnTo>
                  <a:pt x="744829" y="49187"/>
                </a:lnTo>
                <a:lnTo>
                  <a:pt x="930757" y="163487"/>
                </a:lnTo>
                <a:lnTo>
                  <a:pt x="1116685" y="122339"/>
                </a:lnTo>
                <a:lnTo>
                  <a:pt x="1302613" y="145199"/>
                </a:lnTo>
                <a:lnTo>
                  <a:pt x="1488541" y="218351"/>
                </a:lnTo>
                <a:lnTo>
                  <a:pt x="1674469" y="163487"/>
                </a:lnTo>
                <a:lnTo>
                  <a:pt x="1860397" y="225971"/>
                </a:lnTo>
                <a:lnTo>
                  <a:pt x="2046325" y="152819"/>
                </a:lnTo>
                <a:lnTo>
                  <a:pt x="2232253" y="101003"/>
                </a:lnTo>
                <a:lnTo>
                  <a:pt x="2419705" y="285407"/>
                </a:lnTo>
                <a:lnTo>
                  <a:pt x="2605633" y="50711"/>
                </a:lnTo>
                <a:lnTo>
                  <a:pt x="2791561" y="111671"/>
                </a:lnTo>
                <a:lnTo>
                  <a:pt x="2977489" y="9563"/>
                </a:lnTo>
                <a:lnTo>
                  <a:pt x="3163417" y="123863"/>
                </a:lnTo>
                <a:lnTo>
                  <a:pt x="3349345" y="87287"/>
                </a:lnTo>
                <a:lnTo>
                  <a:pt x="3535273" y="99479"/>
                </a:lnTo>
                <a:lnTo>
                  <a:pt x="3721201" y="227495"/>
                </a:lnTo>
                <a:lnTo>
                  <a:pt x="3907129" y="152819"/>
                </a:lnTo>
                <a:lnTo>
                  <a:pt x="4093057" y="242735"/>
                </a:lnTo>
                <a:lnTo>
                  <a:pt x="4278985" y="152819"/>
                </a:lnTo>
                <a:lnTo>
                  <a:pt x="4466437" y="151295"/>
                </a:lnTo>
                <a:lnTo>
                  <a:pt x="4652365" y="245783"/>
                </a:lnTo>
                <a:lnTo>
                  <a:pt x="4838293" y="68999"/>
                </a:lnTo>
                <a:lnTo>
                  <a:pt x="5024221" y="152819"/>
                </a:lnTo>
                <a:lnTo>
                  <a:pt x="5210149" y="84239"/>
                </a:lnTo>
                <a:lnTo>
                  <a:pt x="5396077" y="219875"/>
                </a:lnTo>
                <a:lnTo>
                  <a:pt x="5582005" y="120815"/>
                </a:lnTo>
                <a:lnTo>
                  <a:pt x="5767933" y="136055"/>
                </a:lnTo>
                <a:lnTo>
                  <a:pt x="5953861" y="230543"/>
                </a:lnTo>
                <a:lnTo>
                  <a:pt x="6139789" y="172631"/>
                </a:lnTo>
                <a:lnTo>
                  <a:pt x="6325717" y="227495"/>
                </a:lnTo>
                <a:lnTo>
                  <a:pt x="6513169" y="134531"/>
                </a:lnTo>
                <a:lnTo>
                  <a:pt x="6699097" y="94907"/>
                </a:lnTo>
                <a:lnTo>
                  <a:pt x="6885025" y="280835"/>
                </a:lnTo>
                <a:lnTo>
                  <a:pt x="7070953" y="15659"/>
                </a:lnTo>
                <a:lnTo>
                  <a:pt x="7256881" y="84239"/>
                </a:lnTo>
                <a:lnTo>
                  <a:pt x="7442809" y="0"/>
                </a:lnTo>
                <a:lnTo>
                  <a:pt x="7628737" y="129959"/>
                </a:lnTo>
                <a:lnTo>
                  <a:pt x="7814665" y="56807"/>
                </a:lnTo>
                <a:lnTo>
                  <a:pt x="8001127" y="76619"/>
                </a:lnTo>
              </a:path>
            </a:pathLst>
          </a:custGeom>
          <a:ln w="38100">
            <a:solidFill>
              <a:srgbClr val="14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42927" y="5135511"/>
            <a:ext cx="8001634" cy="42545"/>
          </a:xfrm>
          <a:custGeom>
            <a:avLst/>
            <a:gdLst/>
            <a:ahLst/>
            <a:cxnLst/>
            <a:rect l="l" t="t" r="r" b="b"/>
            <a:pathLst>
              <a:path w="8001634" h="42545">
                <a:moveTo>
                  <a:pt x="0" y="4940"/>
                </a:moveTo>
                <a:lnTo>
                  <a:pt x="185521" y="23228"/>
                </a:lnTo>
                <a:lnTo>
                  <a:pt x="371449" y="9512"/>
                </a:lnTo>
                <a:lnTo>
                  <a:pt x="558901" y="17132"/>
                </a:lnTo>
                <a:lnTo>
                  <a:pt x="744829" y="20180"/>
                </a:lnTo>
                <a:lnTo>
                  <a:pt x="930757" y="41516"/>
                </a:lnTo>
                <a:lnTo>
                  <a:pt x="1116685" y="38468"/>
                </a:lnTo>
                <a:lnTo>
                  <a:pt x="1302613" y="23228"/>
                </a:lnTo>
                <a:lnTo>
                  <a:pt x="1488541" y="38468"/>
                </a:lnTo>
                <a:lnTo>
                  <a:pt x="1674469" y="11036"/>
                </a:lnTo>
                <a:lnTo>
                  <a:pt x="1860397" y="21704"/>
                </a:lnTo>
                <a:lnTo>
                  <a:pt x="2046325" y="12560"/>
                </a:lnTo>
                <a:lnTo>
                  <a:pt x="2232253" y="1892"/>
                </a:lnTo>
                <a:lnTo>
                  <a:pt x="2419705" y="29324"/>
                </a:lnTo>
                <a:lnTo>
                  <a:pt x="2605633" y="6464"/>
                </a:lnTo>
                <a:lnTo>
                  <a:pt x="2791561" y="21704"/>
                </a:lnTo>
                <a:lnTo>
                  <a:pt x="2977489" y="20180"/>
                </a:lnTo>
                <a:lnTo>
                  <a:pt x="3163417" y="38468"/>
                </a:lnTo>
                <a:lnTo>
                  <a:pt x="3349345" y="36944"/>
                </a:lnTo>
                <a:lnTo>
                  <a:pt x="3535273" y="15608"/>
                </a:lnTo>
                <a:lnTo>
                  <a:pt x="3721201" y="23228"/>
                </a:lnTo>
                <a:lnTo>
                  <a:pt x="3907129" y="12560"/>
                </a:lnTo>
                <a:lnTo>
                  <a:pt x="4093057" y="17132"/>
                </a:lnTo>
                <a:lnTo>
                  <a:pt x="4278985" y="17132"/>
                </a:lnTo>
                <a:lnTo>
                  <a:pt x="4466437" y="0"/>
                </a:lnTo>
                <a:lnTo>
                  <a:pt x="4652365" y="14084"/>
                </a:lnTo>
                <a:lnTo>
                  <a:pt x="4838293" y="11036"/>
                </a:lnTo>
                <a:lnTo>
                  <a:pt x="5024221" y="11036"/>
                </a:lnTo>
                <a:lnTo>
                  <a:pt x="5210149" y="20180"/>
                </a:lnTo>
                <a:lnTo>
                  <a:pt x="5396077" y="42481"/>
                </a:lnTo>
                <a:lnTo>
                  <a:pt x="5582005" y="38468"/>
                </a:lnTo>
                <a:lnTo>
                  <a:pt x="5767933" y="15608"/>
                </a:lnTo>
                <a:lnTo>
                  <a:pt x="5953861" y="24752"/>
                </a:lnTo>
                <a:lnTo>
                  <a:pt x="6139789" y="14084"/>
                </a:lnTo>
                <a:lnTo>
                  <a:pt x="6325717" y="17132"/>
                </a:lnTo>
                <a:lnTo>
                  <a:pt x="6513169" y="12560"/>
                </a:lnTo>
                <a:lnTo>
                  <a:pt x="6699097" y="1892"/>
                </a:lnTo>
                <a:lnTo>
                  <a:pt x="6885025" y="26276"/>
                </a:lnTo>
                <a:lnTo>
                  <a:pt x="7070953" y="7988"/>
                </a:lnTo>
                <a:lnTo>
                  <a:pt x="7256881" y="15608"/>
                </a:lnTo>
                <a:lnTo>
                  <a:pt x="7442809" y="27800"/>
                </a:lnTo>
                <a:lnTo>
                  <a:pt x="7628737" y="41516"/>
                </a:lnTo>
                <a:lnTo>
                  <a:pt x="7814665" y="36944"/>
                </a:lnTo>
                <a:lnTo>
                  <a:pt x="8001127" y="17132"/>
                </a:lnTo>
              </a:path>
            </a:pathLst>
          </a:custGeom>
          <a:ln w="28574">
            <a:solidFill>
              <a:srgbClr val="E9703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1823877" y="2183282"/>
            <a:ext cx="8039734" cy="1631314"/>
            <a:chOff x="1823877" y="2183282"/>
            <a:chExt cx="8039734" cy="1631314"/>
          </a:xfrm>
        </p:grpSpPr>
        <p:sp>
          <p:nvSpPr>
            <p:cNvPr id="13" name="object 13"/>
            <p:cNvSpPr/>
            <p:nvPr/>
          </p:nvSpPr>
          <p:spPr>
            <a:xfrm>
              <a:off x="1842927" y="2295652"/>
              <a:ext cx="8001634" cy="1499870"/>
            </a:xfrm>
            <a:custGeom>
              <a:avLst/>
              <a:gdLst/>
              <a:ahLst/>
              <a:cxnLst/>
              <a:rect l="l" t="t" r="r" b="b"/>
              <a:pathLst>
                <a:path w="8001634" h="1499870">
                  <a:moveTo>
                    <a:pt x="0" y="656336"/>
                  </a:moveTo>
                  <a:lnTo>
                    <a:pt x="185521" y="756920"/>
                  </a:lnTo>
                  <a:lnTo>
                    <a:pt x="371449" y="400304"/>
                  </a:lnTo>
                  <a:lnTo>
                    <a:pt x="558901" y="795020"/>
                  </a:lnTo>
                  <a:lnTo>
                    <a:pt x="744829" y="1060196"/>
                  </a:lnTo>
                  <a:lnTo>
                    <a:pt x="930757" y="662432"/>
                  </a:lnTo>
                  <a:lnTo>
                    <a:pt x="1116685" y="569468"/>
                  </a:lnTo>
                  <a:lnTo>
                    <a:pt x="1302613" y="267716"/>
                  </a:lnTo>
                  <a:lnTo>
                    <a:pt x="1488541" y="386588"/>
                  </a:lnTo>
                  <a:lnTo>
                    <a:pt x="1674469" y="289052"/>
                  </a:lnTo>
                  <a:lnTo>
                    <a:pt x="1860397" y="189992"/>
                  </a:lnTo>
                  <a:lnTo>
                    <a:pt x="2046325" y="0"/>
                  </a:lnTo>
                  <a:lnTo>
                    <a:pt x="2232253" y="92456"/>
                  </a:lnTo>
                  <a:lnTo>
                    <a:pt x="2419705" y="449072"/>
                  </a:lnTo>
                  <a:lnTo>
                    <a:pt x="2605633" y="133604"/>
                  </a:lnTo>
                  <a:lnTo>
                    <a:pt x="2791561" y="702056"/>
                  </a:lnTo>
                  <a:lnTo>
                    <a:pt x="2977489" y="369824"/>
                  </a:lnTo>
                  <a:lnTo>
                    <a:pt x="3163417" y="423164"/>
                  </a:lnTo>
                  <a:lnTo>
                    <a:pt x="3349345" y="369824"/>
                  </a:lnTo>
                  <a:lnTo>
                    <a:pt x="3535273" y="363728"/>
                  </a:lnTo>
                  <a:lnTo>
                    <a:pt x="3721201" y="442976"/>
                  </a:lnTo>
                  <a:lnTo>
                    <a:pt x="3907129" y="494792"/>
                  </a:lnTo>
                  <a:lnTo>
                    <a:pt x="4093057" y="558800"/>
                  </a:lnTo>
                  <a:lnTo>
                    <a:pt x="4278985" y="468884"/>
                  </a:lnTo>
                  <a:lnTo>
                    <a:pt x="4466437" y="525272"/>
                  </a:lnTo>
                  <a:lnTo>
                    <a:pt x="4652365" y="607568"/>
                  </a:lnTo>
                  <a:lnTo>
                    <a:pt x="4838293" y="446024"/>
                  </a:lnTo>
                  <a:lnTo>
                    <a:pt x="5024221" y="456692"/>
                  </a:lnTo>
                  <a:lnTo>
                    <a:pt x="5210149" y="404876"/>
                  </a:lnTo>
                  <a:lnTo>
                    <a:pt x="5396077" y="583184"/>
                  </a:lnTo>
                  <a:lnTo>
                    <a:pt x="5582005" y="487172"/>
                  </a:lnTo>
                  <a:lnTo>
                    <a:pt x="5767933" y="592328"/>
                  </a:lnTo>
                  <a:lnTo>
                    <a:pt x="5953861" y="1491488"/>
                  </a:lnTo>
                  <a:lnTo>
                    <a:pt x="6139789" y="1499806"/>
                  </a:lnTo>
                  <a:lnTo>
                    <a:pt x="6325717" y="1308608"/>
                  </a:lnTo>
                  <a:lnTo>
                    <a:pt x="6513169" y="1057148"/>
                  </a:lnTo>
                  <a:lnTo>
                    <a:pt x="6699097" y="913892"/>
                  </a:lnTo>
                  <a:lnTo>
                    <a:pt x="6885025" y="965708"/>
                  </a:lnTo>
                  <a:lnTo>
                    <a:pt x="7070953" y="528320"/>
                  </a:lnTo>
                  <a:lnTo>
                    <a:pt x="7256881" y="569468"/>
                  </a:lnTo>
                  <a:lnTo>
                    <a:pt x="7442809" y="1016000"/>
                  </a:lnTo>
                  <a:lnTo>
                    <a:pt x="7628737" y="933704"/>
                  </a:lnTo>
                  <a:lnTo>
                    <a:pt x="7814665" y="852932"/>
                  </a:lnTo>
                  <a:lnTo>
                    <a:pt x="8001127" y="621284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42927" y="2202332"/>
              <a:ext cx="8001634" cy="1592580"/>
            </a:xfrm>
            <a:custGeom>
              <a:avLst/>
              <a:gdLst/>
              <a:ahLst/>
              <a:cxnLst/>
              <a:rect l="l" t="t" r="r" b="b"/>
              <a:pathLst>
                <a:path w="8001634" h="1592579">
                  <a:moveTo>
                    <a:pt x="0" y="1388211"/>
                  </a:moveTo>
                  <a:lnTo>
                    <a:pt x="185521" y="1490319"/>
                  </a:lnTo>
                  <a:lnTo>
                    <a:pt x="371449" y="1258671"/>
                  </a:lnTo>
                  <a:lnTo>
                    <a:pt x="558901" y="1200759"/>
                  </a:lnTo>
                  <a:lnTo>
                    <a:pt x="744829" y="1429359"/>
                  </a:lnTo>
                  <a:lnTo>
                    <a:pt x="930757" y="1558899"/>
                  </a:lnTo>
                  <a:lnTo>
                    <a:pt x="1116685" y="1473555"/>
                  </a:lnTo>
                  <a:lnTo>
                    <a:pt x="1302613" y="1377543"/>
                  </a:lnTo>
                  <a:lnTo>
                    <a:pt x="1488541" y="1379067"/>
                  </a:lnTo>
                  <a:lnTo>
                    <a:pt x="1674469" y="1219047"/>
                  </a:lnTo>
                  <a:lnTo>
                    <a:pt x="1860397" y="1235811"/>
                  </a:lnTo>
                  <a:lnTo>
                    <a:pt x="2046325" y="1206855"/>
                  </a:lnTo>
                  <a:lnTo>
                    <a:pt x="2232253" y="900531"/>
                  </a:lnTo>
                  <a:lnTo>
                    <a:pt x="2419705" y="876147"/>
                  </a:lnTo>
                  <a:lnTo>
                    <a:pt x="2605633" y="420471"/>
                  </a:lnTo>
                  <a:lnTo>
                    <a:pt x="2791561" y="722223"/>
                  </a:lnTo>
                  <a:lnTo>
                    <a:pt x="2977489" y="1182471"/>
                  </a:lnTo>
                  <a:lnTo>
                    <a:pt x="3163417" y="1244955"/>
                  </a:lnTo>
                  <a:lnTo>
                    <a:pt x="3349345" y="1209903"/>
                  </a:lnTo>
                  <a:lnTo>
                    <a:pt x="3535273" y="1129131"/>
                  </a:lnTo>
                  <a:lnTo>
                    <a:pt x="3721201" y="984351"/>
                  </a:lnTo>
                  <a:lnTo>
                    <a:pt x="3907129" y="1206855"/>
                  </a:lnTo>
                  <a:lnTo>
                    <a:pt x="4093057" y="1270863"/>
                  </a:lnTo>
                  <a:lnTo>
                    <a:pt x="4278985" y="1235811"/>
                  </a:lnTo>
                  <a:lnTo>
                    <a:pt x="4466437" y="1155039"/>
                  </a:lnTo>
                  <a:lnTo>
                    <a:pt x="4652365" y="1264767"/>
                  </a:lnTo>
                  <a:lnTo>
                    <a:pt x="4838293" y="1161135"/>
                  </a:lnTo>
                  <a:lnTo>
                    <a:pt x="5024221" y="1194663"/>
                  </a:lnTo>
                  <a:lnTo>
                    <a:pt x="5210149" y="1126083"/>
                  </a:lnTo>
                  <a:lnTo>
                    <a:pt x="5396077" y="1246479"/>
                  </a:lnTo>
                  <a:lnTo>
                    <a:pt x="5582005" y="1194663"/>
                  </a:lnTo>
                  <a:lnTo>
                    <a:pt x="5767933" y="1020927"/>
                  </a:lnTo>
                  <a:lnTo>
                    <a:pt x="5953861" y="1592262"/>
                  </a:lnTo>
                  <a:lnTo>
                    <a:pt x="6139789" y="1587855"/>
                  </a:lnTo>
                  <a:lnTo>
                    <a:pt x="6325717" y="1473555"/>
                  </a:lnTo>
                  <a:lnTo>
                    <a:pt x="6513169" y="1441551"/>
                  </a:lnTo>
                  <a:lnTo>
                    <a:pt x="6699097" y="1043787"/>
                  </a:lnTo>
                  <a:lnTo>
                    <a:pt x="6885025" y="784707"/>
                  </a:lnTo>
                  <a:lnTo>
                    <a:pt x="7070953" y="182727"/>
                  </a:lnTo>
                  <a:lnTo>
                    <a:pt x="7256881" y="0"/>
                  </a:lnTo>
                  <a:lnTo>
                    <a:pt x="7442809" y="911199"/>
                  </a:lnTo>
                  <a:lnTo>
                    <a:pt x="7628737" y="929487"/>
                  </a:lnTo>
                  <a:lnTo>
                    <a:pt x="7814665" y="1328775"/>
                  </a:lnTo>
                  <a:lnTo>
                    <a:pt x="8001127" y="1238859"/>
                  </a:lnTo>
                </a:path>
              </a:pathLst>
            </a:custGeom>
            <a:ln w="38100">
              <a:solidFill>
                <a:srgbClr val="0F9E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1842927" y="4900180"/>
            <a:ext cx="8001634" cy="183515"/>
          </a:xfrm>
          <a:custGeom>
            <a:avLst/>
            <a:gdLst/>
            <a:ahLst/>
            <a:cxnLst/>
            <a:rect l="l" t="t" r="r" b="b"/>
            <a:pathLst>
              <a:path w="8001634" h="183514">
                <a:moveTo>
                  <a:pt x="0" y="39103"/>
                </a:moveTo>
                <a:lnTo>
                  <a:pt x="185521" y="60439"/>
                </a:lnTo>
                <a:lnTo>
                  <a:pt x="371449" y="65011"/>
                </a:lnTo>
                <a:lnTo>
                  <a:pt x="558901" y="26911"/>
                </a:lnTo>
                <a:lnTo>
                  <a:pt x="744829" y="26911"/>
                </a:lnTo>
                <a:lnTo>
                  <a:pt x="930757" y="52819"/>
                </a:lnTo>
                <a:lnTo>
                  <a:pt x="1116685" y="75679"/>
                </a:lnTo>
                <a:lnTo>
                  <a:pt x="1302613" y="144259"/>
                </a:lnTo>
                <a:lnTo>
                  <a:pt x="1488541" y="109207"/>
                </a:lnTo>
                <a:lnTo>
                  <a:pt x="1674469" y="63487"/>
                </a:lnTo>
                <a:lnTo>
                  <a:pt x="1860397" y="54343"/>
                </a:lnTo>
                <a:lnTo>
                  <a:pt x="2046325" y="28435"/>
                </a:lnTo>
                <a:lnTo>
                  <a:pt x="2232253" y="26911"/>
                </a:lnTo>
                <a:lnTo>
                  <a:pt x="2419705" y="54343"/>
                </a:lnTo>
                <a:lnTo>
                  <a:pt x="2605633" y="0"/>
                </a:lnTo>
                <a:lnTo>
                  <a:pt x="2791561" y="17767"/>
                </a:lnTo>
                <a:lnTo>
                  <a:pt x="2977489" y="43675"/>
                </a:lnTo>
                <a:lnTo>
                  <a:pt x="3163417" y="26911"/>
                </a:lnTo>
                <a:lnTo>
                  <a:pt x="3349345" y="54343"/>
                </a:lnTo>
                <a:lnTo>
                  <a:pt x="3535273" y="106159"/>
                </a:lnTo>
                <a:lnTo>
                  <a:pt x="3721201" y="69583"/>
                </a:lnTo>
                <a:lnTo>
                  <a:pt x="3907129" y="42151"/>
                </a:lnTo>
                <a:lnTo>
                  <a:pt x="4093057" y="48247"/>
                </a:lnTo>
                <a:lnTo>
                  <a:pt x="4278985" y="23863"/>
                </a:lnTo>
                <a:lnTo>
                  <a:pt x="4466437" y="20815"/>
                </a:lnTo>
                <a:lnTo>
                  <a:pt x="4652365" y="75679"/>
                </a:lnTo>
                <a:lnTo>
                  <a:pt x="4838293" y="57391"/>
                </a:lnTo>
                <a:lnTo>
                  <a:pt x="5024221" y="83299"/>
                </a:lnTo>
                <a:lnTo>
                  <a:pt x="5210149" y="174739"/>
                </a:lnTo>
                <a:lnTo>
                  <a:pt x="5396077" y="162547"/>
                </a:lnTo>
                <a:lnTo>
                  <a:pt x="5582005" y="183159"/>
                </a:lnTo>
                <a:lnTo>
                  <a:pt x="5767933" y="78727"/>
                </a:lnTo>
                <a:lnTo>
                  <a:pt x="5953861" y="161023"/>
                </a:lnTo>
                <a:lnTo>
                  <a:pt x="6139789" y="162547"/>
                </a:lnTo>
                <a:lnTo>
                  <a:pt x="6325717" y="148831"/>
                </a:lnTo>
                <a:lnTo>
                  <a:pt x="6513169" y="135115"/>
                </a:lnTo>
                <a:lnTo>
                  <a:pt x="6699097" y="81775"/>
                </a:lnTo>
                <a:lnTo>
                  <a:pt x="6885025" y="68059"/>
                </a:lnTo>
                <a:lnTo>
                  <a:pt x="7070953" y="45199"/>
                </a:lnTo>
                <a:lnTo>
                  <a:pt x="7256881" y="81775"/>
                </a:lnTo>
                <a:lnTo>
                  <a:pt x="7442809" y="97015"/>
                </a:lnTo>
                <a:lnTo>
                  <a:pt x="7628737" y="148831"/>
                </a:lnTo>
                <a:lnTo>
                  <a:pt x="7814665" y="165595"/>
                </a:lnTo>
                <a:lnTo>
                  <a:pt x="8001127" y="115303"/>
                </a:lnTo>
              </a:path>
            </a:pathLst>
          </a:custGeom>
          <a:ln w="28575">
            <a:solidFill>
              <a:srgbClr val="9F2B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42927" y="2214524"/>
            <a:ext cx="8001634" cy="889635"/>
          </a:xfrm>
          <a:custGeom>
            <a:avLst/>
            <a:gdLst/>
            <a:ahLst/>
            <a:cxnLst/>
            <a:rect l="l" t="t" r="r" b="b"/>
            <a:pathLst>
              <a:path w="8001634" h="889635">
                <a:moveTo>
                  <a:pt x="0" y="473811"/>
                </a:moveTo>
                <a:lnTo>
                  <a:pt x="185521" y="676503"/>
                </a:lnTo>
                <a:lnTo>
                  <a:pt x="371449" y="374751"/>
                </a:lnTo>
                <a:lnTo>
                  <a:pt x="558901" y="435711"/>
                </a:lnTo>
                <a:lnTo>
                  <a:pt x="744829" y="475335"/>
                </a:lnTo>
                <a:lnTo>
                  <a:pt x="930757" y="589635"/>
                </a:lnTo>
                <a:lnTo>
                  <a:pt x="1116685" y="546963"/>
                </a:lnTo>
                <a:lnTo>
                  <a:pt x="1302613" y="460095"/>
                </a:lnTo>
                <a:lnTo>
                  <a:pt x="1488541" y="524103"/>
                </a:lnTo>
                <a:lnTo>
                  <a:pt x="1674469" y="409803"/>
                </a:lnTo>
                <a:lnTo>
                  <a:pt x="1860397" y="437235"/>
                </a:lnTo>
                <a:lnTo>
                  <a:pt x="2046325" y="324459"/>
                </a:lnTo>
                <a:lnTo>
                  <a:pt x="2232253" y="161391"/>
                </a:lnTo>
                <a:lnTo>
                  <a:pt x="2419705" y="376275"/>
                </a:lnTo>
                <a:lnTo>
                  <a:pt x="2605633" y="0"/>
                </a:lnTo>
                <a:lnTo>
                  <a:pt x="2791561" y="275691"/>
                </a:lnTo>
                <a:lnTo>
                  <a:pt x="2977489" y="301599"/>
                </a:lnTo>
                <a:lnTo>
                  <a:pt x="3163417" y="476859"/>
                </a:lnTo>
                <a:lnTo>
                  <a:pt x="3349345" y="441807"/>
                </a:lnTo>
                <a:lnTo>
                  <a:pt x="3535273" y="431139"/>
                </a:lnTo>
                <a:lnTo>
                  <a:pt x="3721201" y="376275"/>
                </a:lnTo>
                <a:lnTo>
                  <a:pt x="3907129" y="443331"/>
                </a:lnTo>
                <a:lnTo>
                  <a:pt x="4093057" y="530199"/>
                </a:lnTo>
                <a:lnTo>
                  <a:pt x="4278985" y="472287"/>
                </a:lnTo>
                <a:lnTo>
                  <a:pt x="4466437" y="417423"/>
                </a:lnTo>
                <a:lnTo>
                  <a:pt x="4652365" y="607923"/>
                </a:lnTo>
                <a:lnTo>
                  <a:pt x="4838293" y="382371"/>
                </a:lnTo>
                <a:lnTo>
                  <a:pt x="5024221" y="470763"/>
                </a:lnTo>
                <a:lnTo>
                  <a:pt x="5210149" y="429615"/>
                </a:lnTo>
                <a:lnTo>
                  <a:pt x="5396077" y="553059"/>
                </a:lnTo>
                <a:lnTo>
                  <a:pt x="5582005" y="463143"/>
                </a:lnTo>
                <a:lnTo>
                  <a:pt x="5767933" y="408279"/>
                </a:lnTo>
                <a:lnTo>
                  <a:pt x="5953861" y="889292"/>
                </a:lnTo>
                <a:lnTo>
                  <a:pt x="6139789" y="848715"/>
                </a:lnTo>
                <a:lnTo>
                  <a:pt x="6325717" y="662787"/>
                </a:lnTo>
                <a:lnTo>
                  <a:pt x="6513169" y="644499"/>
                </a:lnTo>
                <a:lnTo>
                  <a:pt x="6699097" y="472287"/>
                </a:lnTo>
                <a:lnTo>
                  <a:pt x="6885025" y="473811"/>
                </a:lnTo>
                <a:lnTo>
                  <a:pt x="7070953" y="19659"/>
                </a:lnTo>
                <a:lnTo>
                  <a:pt x="7256881" y="79095"/>
                </a:lnTo>
                <a:lnTo>
                  <a:pt x="7442809" y="417423"/>
                </a:lnTo>
                <a:lnTo>
                  <a:pt x="7628737" y="583539"/>
                </a:lnTo>
                <a:lnTo>
                  <a:pt x="7814665" y="510387"/>
                </a:lnTo>
                <a:lnTo>
                  <a:pt x="8001127" y="388467"/>
                </a:lnTo>
              </a:path>
            </a:pathLst>
          </a:custGeom>
          <a:ln w="508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809030" y="5233953"/>
            <a:ext cx="1073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09030" y="4812110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09030" y="4390266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4,000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09030" y="3968423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6,000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09030" y="3546580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8,000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09030" y="3124737"/>
            <a:ext cx="475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09030" y="2702893"/>
            <a:ext cx="475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12,000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09030" y="2281050"/>
            <a:ext cx="475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14,000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809030" y="1859207"/>
            <a:ext cx="475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16,000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53220" y="4752064"/>
            <a:ext cx="269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28557" y="4269870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1,000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28557" y="3787677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1,500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28557" y="3305483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8557" y="2823290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2,500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8557" y="2341096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3,000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28557" y="1858902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3,500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15678" y="5234258"/>
            <a:ext cx="554355" cy="358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112395">
              <a:lnSpc>
                <a:spcPts val="1310"/>
              </a:lnSpc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48465" y="5384372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81278" y="5384372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14090" y="5384372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3906" y="2200083"/>
            <a:ext cx="232410" cy="2938145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300" spc="45">
                <a:solidFill>
                  <a:srgbClr val="585858"/>
                </a:solidFill>
                <a:latin typeface="Calibri"/>
                <a:cs typeface="Calibri"/>
              </a:rPr>
              <a:t>Producer</a:t>
            </a:r>
            <a:r>
              <a:rPr dirty="0" sz="1300" spc="10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10">
                <a:solidFill>
                  <a:srgbClr val="585858"/>
                </a:solidFill>
                <a:latin typeface="Calibri"/>
                <a:cs typeface="Calibri"/>
              </a:rPr>
              <a:t>Milk</a:t>
            </a:r>
            <a:r>
              <a:rPr dirty="0" sz="1300" spc="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10">
                <a:solidFill>
                  <a:srgbClr val="585858"/>
                </a:solidFill>
                <a:latin typeface="Calibri"/>
                <a:cs typeface="Calibri"/>
              </a:rPr>
              <a:t>Pooled,</a:t>
            </a:r>
            <a:r>
              <a:rPr dirty="0" sz="1300" spc="11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10">
                <a:solidFill>
                  <a:srgbClr val="585858"/>
                </a:solidFill>
                <a:latin typeface="Calibri"/>
                <a:cs typeface="Calibri"/>
              </a:rPr>
              <a:t>million</a:t>
            </a:r>
            <a:r>
              <a:rPr dirty="0" sz="1300" spc="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85858"/>
                </a:solidFill>
                <a:latin typeface="Calibri"/>
                <a:cs typeface="Calibri"/>
              </a:rPr>
              <a:t>lbs/month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30664" y="5785185"/>
            <a:ext cx="5421630" cy="38100"/>
            <a:chOff x="2530664" y="5785185"/>
            <a:chExt cx="5421630" cy="38100"/>
          </a:xfrm>
        </p:grpSpPr>
        <p:sp>
          <p:nvSpPr>
            <p:cNvPr id="39" name="object 39"/>
            <p:cNvSpPr/>
            <p:nvPr/>
          </p:nvSpPr>
          <p:spPr>
            <a:xfrm>
              <a:off x="2549714" y="5804235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39" h="0">
                  <a:moveTo>
                    <a:pt x="0" y="0"/>
                  </a:moveTo>
                  <a:lnTo>
                    <a:pt x="320040" y="0"/>
                  </a:lnTo>
                </a:path>
              </a:pathLst>
            </a:custGeom>
            <a:ln w="38100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788431" y="5804235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39" h="0">
                  <a:moveTo>
                    <a:pt x="0" y="0"/>
                  </a:moveTo>
                  <a:lnTo>
                    <a:pt x="320040" y="0"/>
                  </a:lnTo>
                </a:path>
              </a:pathLst>
            </a:custGeom>
            <a:ln w="28575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824585" y="5804235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39" h="0">
                  <a:moveTo>
                    <a:pt x="0" y="0"/>
                  </a:moveTo>
                  <a:lnTo>
                    <a:pt x="320040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394584" y="5804235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40" h="0">
                  <a:moveTo>
                    <a:pt x="0" y="0"/>
                  </a:moveTo>
                  <a:lnTo>
                    <a:pt x="320040" y="0"/>
                  </a:lnTo>
                </a:path>
              </a:pathLst>
            </a:custGeom>
            <a:ln w="38100">
              <a:solidFill>
                <a:srgbClr val="0F9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617809" y="5804235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40" h="0">
                  <a:moveTo>
                    <a:pt x="0" y="0"/>
                  </a:moveTo>
                  <a:lnTo>
                    <a:pt x="320040" y="0"/>
                  </a:lnTo>
                </a:path>
              </a:pathLst>
            </a:custGeom>
            <a:ln w="28575">
              <a:solidFill>
                <a:srgbClr val="9F2B9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2892295" y="5681236"/>
            <a:ext cx="55860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0950" algn="l"/>
                <a:tab pos="2287270" algn="l"/>
                <a:tab pos="3856990" algn="l"/>
                <a:tab pos="5080635" algn="l"/>
              </a:tabLst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Northeast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Florida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Upper</a:t>
            </a:r>
            <a:r>
              <a:rPr dirty="0" sz="1200" spc="9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Midwest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California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Arizona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689521" y="58042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508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9032103" y="5681236"/>
            <a:ext cx="677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All</a:t>
            </a:r>
            <a:r>
              <a:rPr dirty="0" sz="12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Orders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33437" y="1816100"/>
            <a:ext cx="10525125" cy="4199255"/>
            <a:chOff x="833437" y="1816100"/>
            <a:chExt cx="10525125" cy="4199255"/>
          </a:xfrm>
        </p:grpSpPr>
        <p:sp>
          <p:nvSpPr>
            <p:cNvPr id="48" name="object 48"/>
            <p:cNvSpPr/>
            <p:nvPr/>
          </p:nvSpPr>
          <p:spPr>
            <a:xfrm>
              <a:off x="838200" y="1825625"/>
              <a:ext cx="10515600" cy="4185285"/>
            </a:xfrm>
            <a:custGeom>
              <a:avLst/>
              <a:gdLst/>
              <a:ahLst/>
              <a:cxnLst/>
              <a:rect l="l" t="t" r="r" b="b"/>
              <a:pathLst>
                <a:path w="10515600" h="4185285">
                  <a:moveTo>
                    <a:pt x="0" y="0"/>
                  </a:moveTo>
                  <a:lnTo>
                    <a:pt x="10515600" y="0"/>
                  </a:lnTo>
                  <a:lnTo>
                    <a:pt x="10515600" y="4184751"/>
                  </a:lnTo>
                  <a:lnTo>
                    <a:pt x="0" y="41847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472765" y="1825625"/>
              <a:ext cx="1191895" cy="3548379"/>
            </a:xfrm>
            <a:custGeom>
              <a:avLst/>
              <a:gdLst/>
              <a:ahLst/>
              <a:cxnLst/>
              <a:rect l="l" t="t" r="r" b="b"/>
              <a:pathLst>
                <a:path w="1191895" h="3548379">
                  <a:moveTo>
                    <a:pt x="1191806" y="0"/>
                  </a:moveTo>
                  <a:lnTo>
                    <a:pt x="0" y="0"/>
                  </a:lnTo>
                  <a:lnTo>
                    <a:pt x="0" y="3547757"/>
                  </a:lnTo>
                  <a:lnTo>
                    <a:pt x="1191806" y="3547757"/>
                  </a:lnTo>
                  <a:lnTo>
                    <a:pt x="1191806" y="0"/>
                  </a:lnTo>
                  <a:close/>
                </a:path>
              </a:pathLst>
            </a:custGeom>
            <a:solidFill>
              <a:srgbClr val="C2F0C7">
                <a:alpha val="3411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472777" y="1825625"/>
              <a:ext cx="1191895" cy="3548379"/>
            </a:xfrm>
            <a:custGeom>
              <a:avLst/>
              <a:gdLst/>
              <a:ahLst/>
              <a:cxnLst/>
              <a:rect l="l" t="t" r="r" b="b"/>
              <a:pathLst>
                <a:path w="1191895" h="3548379">
                  <a:moveTo>
                    <a:pt x="0" y="0"/>
                  </a:moveTo>
                  <a:lnTo>
                    <a:pt x="1191806" y="0"/>
                  </a:lnTo>
                  <a:lnTo>
                    <a:pt x="1191806" y="3547757"/>
                  </a:lnTo>
                  <a:lnTo>
                    <a:pt x="0" y="354775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139680" y="2686282"/>
              <a:ext cx="1644014" cy="1231900"/>
            </a:xfrm>
            <a:custGeom>
              <a:avLst/>
              <a:gdLst/>
              <a:ahLst/>
              <a:cxnLst/>
              <a:rect l="l" t="t" r="r" b="b"/>
              <a:pathLst>
                <a:path w="1644015" h="1231900">
                  <a:moveTo>
                    <a:pt x="821931" y="0"/>
                  </a:moveTo>
                  <a:lnTo>
                    <a:pt x="767889" y="1309"/>
                  </a:lnTo>
                  <a:lnTo>
                    <a:pt x="714781" y="5185"/>
                  </a:lnTo>
                  <a:lnTo>
                    <a:pt x="662714" y="11546"/>
                  </a:lnTo>
                  <a:lnTo>
                    <a:pt x="611797" y="20310"/>
                  </a:lnTo>
                  <a:lnTo>
                    <a:pt x="562138" y="31396"/>
                  </a:lnTo>
                  <a:lnTo>
                    <a:pt x="513847" y="44724"/>
                  </a:lnTo>
                  <a:lnTo>
                    <a:pt x="467029" y="60212"/>
                  </a:lnTo>
                  <a:lnTo>
                    <a:pt x="421796" y="77779"/>
                  </a:lnTo>
                  <a:lnTo>
                    <a:pt x="378253" y="97343"/>
                  </a:lnTo>
                  <a:lnTo>
                    <a:pt x="336511" y="118825"/>
                  </a:lnTo>
                  <a:lnTo>
                    <a:pt x="296676" y="142142"/>
                  </a:lnTo>
                  <a:lnTo>
                    <a:pt x="258858" y="167213"/>
                  </a:lnTo>
                  <a:lnTo>
                    <a:pt x="223165" y="193957"/>
                  </a:lnTo>
                  <a:lnTo>
                    <a:pt x="189705" y="222293"/>
                  </a:lnTo>
                  <a:lnTo>
                    <a:pt x="158586" y="252141"/>
                  </a:lnTo>
                  <a:lnTo>
                    <a:pt x="129917" y="283418"/>
                  </a:lnTo>
                  <a:lnTo>
                    <a:pt x="103805" y="316043"/>
                  </a:lnTo>
                  <a:lnTo>
                    <a:pt x="80360" y="349937"/>
                  </a:lnTo>
                  <a:lnTo>
                    <a:pt x="59690" y="385016"/>
                  </a:lnTo>
                  <a:lnTo>
                    <a:pt x="41902" y="421201"/>
                  </a:lnTo>
                  <a:lnTo>
                    <a:pt x="27106" y="458409"/>
                  </a:lnTo>
                  <a:lnTo>
                    <a:pt x="15410" y="496561"/>
                  </a:lnTo>
                  <a:lnTo>
                    <a:pt x="6921" y="535574"/>
                  </a:lnTo>
                  <a:lnTo>
                    <a:pt x="1748" y="575367"/>
                  </a:lnTo>
                  <a:lnTo>
                    <a:pt x="0" y="615861"/>
                  </a:lnTo>
                  <a:lnTo>
                    <a:pt x="1748" y="656354"/>
                  </a:lnTo>
                  <a:lnTo>
                    <a:pt x="6921" y="696147"/>
                  </a:lnTo>
                  <a:lnTo>
                    <a:pt x="15410" y="735161"/>
                  </a:lnTo>
                  <a:lnTo>
                    <a:pt x="27106" y="773312"/>
                  </a:lnTo>
                  <a:lnTo>
                    <a:pt x="41902" y="810521"/>
                  </a:lnTo>
                  <a:lnTo>
                    <a:pt x="59690" y="846705"/>
                  </a:lnTo>
                  <a:lnTo>
                    <a:pt x="80360" y="881785"/>
                  </a:lnTo>
                  <a:lnTo>
                    <a:pt x="103805" y="915678"/>
                  </a:lnTo>
                  <a:lnTo>
                    <a:pt x="129917" y="948303"/>
                  </a:lnTo>
                  <a:lnTo>
                    <a:pt x="158586" y="979580"/>
                  </a:lnTo>
                  <a:lnTo>
                    <a:pt x="189705" y="1009428"/>
                  </a:lnTo>
                  <a:lnTo>
                    <a:pt x="223165" y="1037764"/>
                  </a:lnTo>
                  <a:lnTo>
                    <a:pt x="258858" y="1064509"/>
                  </a:lnTo>
                  <a:lnTo>
                    <a:pt x="296676" y="1089580"/>
                  </a:lnTo>
                  <a:lnTo>
                    <a:pt x="336511" y="1112896"/>
                  </a:lnTo>
                  <a:lnTo>
                    <a:pt x="378253" y="1134378"/>
                  </a:lnTo>
                  <a:lnTo>
                    <a:pt x="421796" y="1153942"/>
                  </a:lnTo>
                  <a:lnTo>
                    <a:pt x="467029" y="1171509"/>
                  </a:lnTo>
                  <a:lnTo>
                    <a:pt x="513847" y="1186997"/>
                  </a:lnTo>
                  <a:lnTo>
                    <a:pt x="562138" y="1200325"/>
                  </a:lnTo>
                  <a:lnTo>
                    <a:pt x="611797" y="1211411"/>
                  </a:lnTo>
                  <a:lnTo>
                    <a:pt x="662714" y="1220175"/>
                  </a:lnTo>
                  <a:lnTo>
                    <a:pt x="714781" y="1226536"/>
                  </a:lnTo>
                  <a:lnTo>
                    <a:pt x="767889" y="1230412"/>
                  </a:lnTo>
                  <a:lnTo>
                    <a:pt x="821931" y="1231722"/>
                  </a:lnTo>
                  <a:lnTo>
                    <a:pt x="875973" y="1230412"/>
                  </a:lnTo>
                  <a:lnTo>
                    <a:pt x="929081" y="1226536"/>
                  </a:lnTo>
                  <a:lnTo>
                    <a:pt x="981148" y="1220175"/>
                  </a:lnTo>
                  <a:lnTo>
                    <a:pt x="1032065" y="1211411"/>
                  </a:lnTo>
                  <a:lnTo>
                    <a:pt x="1081723" y="1200325"/>
                  </a:lnTo>
                  <a:lnTo>
                    <a:pt x="1130015" y="1186997"/>
                  </a:lnTo>
                  <a:lnTo>
                    <a:pt x="1176832" y="1171509"/>
                  </a:lnTo>
                  <a:lnTo>
                    <a:pt x="1222066" y="1153942"/>
                  </a:lnTo>
                  <a:lnTo>
                    <a:pt x="1265608" y="1134378"/>
                  </a:lnTo>
                  <a:lnTo>
                    <a:pt x="1307351" y="1112896"/>
                  </a:lnTo>
                  <a:lnTo>
                    <a:pt x="1347185" y="1089580"/>
                  </a:lnTo>
                  <a:lnTo>
                    <a:pt x="1385003" y="1064509"/>
                  </a:lnTo>
                  <a:lnTo>
                    <a:pt x="1420697" y="1037764"/>
                  </a:lnTo>
                  <a:lnTo>
                    <a:pt x="1454157" y="1009428"/>
                  </a:lnTo>
                  <a:lnTo>
                    <a:pt x="1485276" y="979580"/>
                  </a:lnTo>
                  <a:lnTo>
                    <a:pt x="1513945" y="948303"/>
                  </a:lnTo>
                  <a:lnTo>
                    <a:pt x="1540056" y="915678"/>
                  </a:lnTo>
                  <a:lnTo>
                    <a:pt x="1563501" y="881785"/>
                  </a:lnTo>
                  <a:lnTo>
                    <a:pt x="1584172" y="846705"/>
                  </a:lnTo>
                  <a:lnTo>
                    <a:pt x="1601959" y="810521"/>
                  </a:lnTo>
                  <a:lnTo>
                    <a:pt x="1616755" y="773312"/>
                  </a:lnTo>
                  <a:lnTo>
                    <a:pt x="1628452" y="735161"/>
                  </a:lnTo>
                  <a:lnTo>
                    <a:pt x="1636941" y="696147"/>
                  </a:lnTo>
                  <a:lnTo>
                    <a:pt x="1642114" y="656354"/>
                  </a:lnTo>
                  <a:lnTo>
                    <a:pt x="1643862" y="615861"/>
                  </a:lnTo>
                  <a:lnTo>
                    <a:pt x="1642114" y="575367"/>
                  </a:lnTo>
                  <a:lnTo>
                    <a:pt x="1636941" y="535574"/>
                  </a:lnTo>
                  <a:lnTo>
                    <a:pt x="1628452" y="496561"/>
                  </a:lnTo>
                  <a:lnTo>
                    <a:pt x="1616755" y="458409"/>
                  </a:lnTo>
                  <a:lnTo>
                    <a:pt x="1601959" y="421201"/>
                  </a:lnTo>
                  <a:lnTo>
                    <a:pt x="1584172" y="385016"/>
                  </a:lnTo>
                  <a:lnTo>
                    <a:pt x="1563501" y="349937"/>
                  </a:lnTo>
                  <a:lnTo>
                    <a:pt x="1540056" y="316043"/>
                  </a:lnTo>
                  <a:lnTo>
                    <a:pt x="1513945" y="283418"/>
                  </a:lnTo>
                  <a:lnTo>
                    <a:pt x="1485276" y="252141"/>
                  </a:lnTo>
                  <a:lnTo>
                    <a:pt x="1454157" y="222293"/>
                  </a:lnTo>
                  <a:lnTo>
                    <a:pt x="1420697" y="193957"/>
                  </a:lnTo>
                  <a:lnTo>
                    <a:pt x="1385003" y="167213"/>
                  </a:lnTo>
                  <a:lnTo>
                    <a:pt x="1347185" y="142142"/>
                  </a:lnTo>
                  <a:lnTo>
                    <a:pt x="1307351" y="118825"/>
                  </a:lnTo>
                  <a:lnTo>
                    <a:pt x="1265608" y="97343"/>
                  </a:lnTo>
                  <a:lnTo>
                    <a:pt x="1222066" y="77779"/>
                  </a:lnTo>
                  <a:lnTo>
                    <a:pt x="1176832" y="60212"/>
                  </a:lnTo>
                  <a:lnTo>
                    <a:pt x="1130015" y="44724"/>
                  </a:lnTo>
                  <a:lnTo>
                    <a:pt x="1081723" y="31396"/>
                  </a:lnTo>
                  <a:lnTo>
                    <a:pt x="1032065" y="20310"/>
                  </a:lnTo>
                  <a:lnTo>
                    <a:pt x="981148" y="11546"/>
                  </a:lnTo>
                  <a:lnTo>
                    <a:pt x="929081" y="5185"/>
                  </a:lnTo>
                  <a:lnTo>
                    <a:pt x="875973" y="1309"/>
                  </a:lnTo>
                  <a:lnTo>
                    <a:pt x="821931" y="0"/>
                  </a:lnTo>
                  <a:close/>
                </a:path>
              </a:pathLst>
            </a:custGeom>
            <a:solidFill>
              <a:srgbClr val="DCEAF7">
                <a:alpha val="560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139680" y="2686282"/>
              <a:ext cx="1644014" cy="1231900"/>
            </a:xfrm>
            <a:custGeom>
              <a:avLst/>
              <a:gdLst/>
              <a:ahLst/>
              <a:cxnLst/>
              <a:rect l="l" t="t" r="r" b="b"/>
              <a:pathLst>
                <a:path w="1644015" h="1231900">
                  <a:moveTo>
                    <a:pt x="0" y="615861"/>
                  </a:moveTo>
                  <a:lnTo>
                    <a:pt x="1748" y="575367"/>
                  </a:lnTo>
                  <a:lnTo>
                    <a:pt x="6921" y="535574"/>
                  </a:lnTo>
                  <a:lnTo>
                    <a:pt x="15410" y="496561"/>
                  </a:lnTo>
                  <a:lnTo>
                    <a:pt x="27106" y="458409"/>
                  </a:lnTo>
                  <a:lnTo>
                    <a:pt x="41902" y="421201"/>
                  </a:lnTo>
                  <a:lnTo>
                    <a:pt x="59690" y="385016"/>
                  </a:lnTo>
                  <a:lnTo>
                    <a:pt x="80360" y="349937"/>
                  </a:lnTo>
                  <a:lnTo>
                    <a:pt x="103805" y="316043"/>
                  </a:lnTo>
                  <a:lnTo>
                    <a:pt x="129917" y="283418"/>
                  </a:lnTo>
                  <a:lnTo>
                    <a:pt x="158586" y="252141"/>
                  </a:lnTo>
                  <a:lnTo>
                    <a:pt x="189705" y="222293"/>
                  </a:lnTo>
                  <a:lnTo>
                    <a:pt x="223165" y="193957"/>
                  </a:lnTo>
                  <a:lnTo>
                    <a:pt x="258858" y="167213"/>
                  </a:lnTo>
                  <a:lnTo>
                    <a:pt x="296676" y="142142"/>
                  </a:lnTo>
                  <a:lnTo>
                    <a:pt x="336511" y="118825"/>
                  </a:lnTo>
                  <a:lnTo>
                    <a:pt x="378253" y="97343"/>
                  </a:lnTo>
                  <a:lnTo>
                    <a:pt x="421796" y="77779"/>
                  </a:lnTo>
                  <a:lnTo>
                    <a:pt x="467029" y="60212"/>
                  </a:lnTo>
                  <a:lnTo>
                    <a:pt x="513847" y="44724"/>
                  </a:lnTo>
                  <a:lnTo>
                    <a:pt x="562138" y="31396"/>
                  </a:lnTo>
                  <a:lnTo>
                    <a:pt x="611797" y="20310"/>
                  </a:lnTo>
                  <a:lnTo>
                    <a:pt x="662714" y="11546"/>
                  </a:lnTo>
                  <a:lnTo>
                    <a:pt x="714781" y="5185"/>
                  </a:lnTo>
                  <a:lnTo>
                    <a:pt x="767889" y="1309"/>
                  </a:lnTo>
                  <a:lnTo>
                    <a:pt x="821931" y="0"/>
                  </a:lnTo>
                  <a:lnTo>
                    <a:pt x="875973" y="1309"/>
                  </a:lnTo>
                  <a:lnTo>
                    <a:pt x="929081" y="5185"/>
                  </a:lnTo>
                  <a:lnTo>
                    <a:pt x="981148" y="11546"/>
                  </a:lnTo>
                  <a:lnTo>
                    <a:pt x="1032065" y="20310"/>
                  </a:lnTo>
                  <a:lnTo>
                    <a:pt x="1081723" y="31396"/>
                  </a:lnTo>
                  <a:lnTo>
                    <a:pt x="1130015" y="44724"/>
                  </a:lnTo>
                  <a:lnTo>
                    <a:pt x="1176832" y="60212"/>
                  </a:lnTo>
                  <a:lnTo>
                    <a:pt x="1222066" y="77779"/>
                  </a:lnTo>
                  <a:lnTo>
                    <a:pt x="1265608" y="97343"/>
                  </a:lnTo>
                  <a:lnTo>
                    <a:pt x="1307351" y="118825"/>
                  </a:lnTo>
                  <a:lnTo>
                    <a:pt x="1347185" y="142142"/>
                  </a:lnTo>
                  <a:lnTo>
                    <a:pt x="1385003" y="167213"/>
                  </a:lnTo>
                  <a:lnTo>
                    <a:pt x="1420697" y="193957"/>
                  </a:lnTo>
                  <a:lnTo>
                    <a:pt x="1454157" y="222293"/>
                  </a:lnTo>
                  <a:lnTo>
                    <a:pt x="1485276" y="252141"/>
                  </a:lnTo>
                  <a:lnTo>
                    <a:pt x="1513945" y="283418"/>
                  </a:lnTo>
                  <a:lnTo>
                    <a:pt x="1540056" y="316043"/>
                  </a:lnTo>
                  <a:lnTo>
                    <a:pt x="1563501" y="349937"/>
                  </a:lnTo>
                  <a:lnTo>
                    <a:pt x="1584172" y="385016"/>
                  </a:lnTo>
                  <a:lnTo>
                    <a:pt x="1601959" y="421201"/>
                  </a:lnTo>
                  <a:lnTo>
                    <a:pt x="1616755" y="458409"/>
                  </a:lnTo>
                  <a:lnTo>
                    <a:pt x="1628452" y="496561"/>
                  </a:lnTo>
                  <a:lnTo>
                    <a:pt x="1636941" y="535574"/>
                  </a:lnTo>
                  <a:lnTo>
                    <a:pt x="1642114" y="575367"/>
                  </a:lnTo>
                  <a:lnTo>
                    <a:pt x="1643862" y="615861"/>
                  </a:lnTo>
                  <a:lnTo>
                    <a:pt x="1642114" y="656354"/>
                  </a:lnTo>
                  <a:lnTo>
                    <a:pt x="1636941" y="696147"/>
                  </a:lnTo>
                  <a:lnTo>
                    <a:pt x="1628452" y="735161"/>
                  </a:lnTo>
                  <a:lnTo>
                    <a:pt x="1616755" y="773312"/>
                  </a:lnTo>
                  <a:lnTo>
                    <a:pt x="1601959" y="810521"/>
                  </a:lnTo>
                  <a:lnTo>
                    <a:pt x="1584172" y="846705"/>
                  </a:lnTo>
                  <a:lnTo>
                    <a:pt x="1563501" y="881785"/>
                  </a:lnTo>
                  <a:lnTo>
                    <a:pt x="1540056" y="915678"/>
                  </a:lnTo>
                  <a:lnTo>
                    <a:pt x="1513945" y="948303"/>
                  </a:lnTo>
                  <a:lnTo>
                    <a:pt x="1485276" y="979580"/>
                  </a:lnTo>
                  <a:lnTo>
                    <a:pt x="1454157" y="1009428"/>
                  </a:lnTo>
                  <a:lnTo>
                    <a:pt x="1420697" y="1037764"/>
                  </a:lnTo>
                  <a:lnTo>
                    <a:pt x="1385003" y="1064509"/>
                  </a:lnTo>
                  <a:lnTo>
                    <a:pt x="1347185" y="1089580"/>
                  </a:lnTo>
                  <a:lnTo>
                    <a:pt x="1307351" y="1112896"/>
                  </a:lnTo>
                  <a:lnTo>
                    <a:pt x="1265608" y="1134378"/>
                  </a:lnTo>
                  <a:lnTo>
                    <a:pt x="1222066" y="1153942"/>
                  </a:lnTo>
                  <a:lnTo>
                    <a:pt x="1176832" y="1171509"/>
                  </a:lnTo>
                  <a:lnTo>
                    <a:pt x="1130015" y="1186997"/>
                  </a:lnTo>
                  <a:lnTo>
                    <a:pt x="1081723" y="1200325"/>
                  </a:lnTo>
                  <a:lnTo>
                    <a:pt x="1032065" y="1211411"/>
                  </a:lnTo>
                  <a:lnTo>
                    <a:pt x="981148" y="1220175"/>
                  </a:lnTo>
                  <a:lnTo>
                    <a:pt x="929081" y="1226536"/>
                  </a:lnTo>
                  <a:lnTo>
                    <a:pt x="875973" y="1230412"/>
                  </a:lnTo>
                  <a:lnTo>
                    <a:pt x="821931" y="1231722"/>
                  </a:lnTo>
                  <a:lnTo>
                    <a:pt x="767889" y="1230412"/>
                  </a:lnTo>
                  <a:lnTo>
                    <a:pt x="714781" y="1226536"/>
                  </a:lnTo>
                  <a:lnTo>
                    <a:pt x="662714" y="1220175"/>
                  </a:lnTo>
                  <a:lnTo>
                    <a:pt x="611797" y="1211411"/>
                  </a:lnTo>
                  <a:lnTo>
                    <a:pt x="562138" y="1200325"/>
                  </a:lnTo>
                  <a:lnTo>
                    <a:pt x="513847" y="1186997"/>
                  </a:lnTo>
                  <a:lnTo>
                    <a:pt x="467029" y="1171509"/>
                  </a:lnTo>
                  <a:lnTo>
                    <a:pt x="421796" y="1153942"/>
                  </a:lnTo>
                  <a:lnTo>
                    <a:pt x="378253" y="1134378"/>
                  </a:lnTo>
                  <a:lnTo>
                    <a:pt x="336511" y="1112896"/>
                  </a:lnTo>
                  <a:lnTo>
                    <a:pt x="296676" y="1089580"/>
                  </a:lnTo>
                  <a:lnTo>
                    <a:pt x="258858" y="1064509"/>
                  </a:lnTo>
                  <a:lnTo>
                    <a:pt x="223165" y="1037764"/>
                  </a:lnTo>
                  <a:lnTo>
                    <a:pt x="189705" y="1009428"/>
                  </a:lnTo>
                  <a:lnTo>
                    <a:pt x="158586" y="979580"/>
                  </a:lnTo>
                  <a:lnTo>
                    <a:pt x="129917" y="948303"/>
                  </a:lnTo>
                  <a:lnTo>
                    <a:pt x="103805" y="915678"/>
                  </a:lnTo>
                  <a:lnTo>
                    <a:pt x="80360" y="881785"/>
                  </a:lnTo>
                  <a:lnTo>
                    <a:pt x="59690" y="846705"/>
                  </a:lnTo>
                  <a:lnTo>
                    <a:pt x="41902" y="810521"/>
                  </a:lnTo>
                  <a:lnTo>
                    <a:pt x="27106" y="773312"/>
                  </a:lnTo>
                  <a:lnTo>
                    <a:pt x="15410" y="735161"/>
                  </a:lnTo>
                  <a:lnTo>
                    <a:pt x="6921" y="696147"/>
                  </a:lnTo>
                  <a:lnTo>
                    <a:pt x="1748" y="656354"/>
                  </a:lnTo>
                  <a:lnTo>
                    <a:pt x="0" y="61586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Producer</a:t>
            </a:r>
            <a:r>
              <a:rPr dirty="0" spc="-60"/>
              <a:t> </a:t>
            </a:r>
            <a:r>
              <a:rPr dirty="0" spc="-105"/>
              <a:t>Milk</a:t>
            </a:r>
            <a:r>
              <a:rPr dirty="0" spc="-35"/>
              <a:t> </a:t>
            </a:r>
            <a:r>
              <a:rPr dirty="0" spc="-20"/>
              <a:t>Pooled,</a:t>
            </a:r>
            <a:r>
              <a:rPr dirty="0" spc="-55"/>
              <a:t> </a:t>
            </a:r>
            <a:r>
              <a:rPr dirty="0"/>
              <a:t>Selected</a:t>
            </a:r>
            <a:r>
              <a:rPr dirty="0" spc="-60"/>
              <a:t> </a:t>
            </a:r>
            <a:r>
              <a:rPr dirty="0" spc="-20"/>
              <a:t>Orders,</a:t>
            </a:r>
            <a:r>
              <a:rPr dirty="0" spc="-60"/>
              <a:t> </a:t>
            </a:r>
            <a:r>
              <a:rPr dirty="0" spc="70"/>
              <a:t>2022-</a:t>
            </a:r>
            <a:r>
              <a:rPr dirty="0" spc="30"/>
              <a:t>2025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838200" y="6093663"/>
            <a:ext cx="7976870" cy="30797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238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Through</a:t>
            </a:r>
            <a:r>
              <a:rPr dirty="0" sz="1400" spc="1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September:</a:t>
            </a:r>
            <a:r>
              <a:rPr dirty="0" sz="1400" spc="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Pooled</a:t>
            </a:r>
            <a:r>
              <a:rPr dirty="0" sz="1400" spc="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milk</a:t>
            </a:r>
            <a:r>
              <a:rPr dirty="0" sz="1400" spc="1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increased,</a:t>
            </a:r>
            <a:r>
              <a:rPr dirty="0" sz="1400" spc="1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but</a:t>
            </a:r>
            <a:r>
              <a:rPr dirty="0" sz="1400" spc="1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it’s</a:t>
            </a:r>
            <a:r>
              <a:rPr dirty="0" sz="1400" spc="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too</a:t>
            </a:r>
            <a:r>
              <a:rPr dirty="0" sz="1400" spc="1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early</a:t>
            </a:r>
            <a:r>
              <a:rPr dirty="0" sz="1400" spc="1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400" spc="1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tell</a:t>
            </a:r>
            <a:r>
              <a:rPr dirty="0" sz="1400" spc="1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about</a:t>
            </a:r>
            <a:r>
              <a:rPr dirty="0" sz="1400" spc="1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future</a:t>
            </a:r>
            <a:r>
              <a:rPr dirty="0" sz="1400" spc="1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de-pooling</a:t>
            </a:r>
            <a:r>
              <a:rPr dirty="0" sz="1400" spc="1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C00000"/>
                </a:solidFill>
                <a:latin typeface="Calibri"/>
                <a:cs typeface="Calibri"/>
              </a:rPr>
              <a:t>events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9892" y="4875276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49892" y="4392167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49892" y="3910584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49892" y="3429000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49892" y="2945892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49892" y="2464307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49892" y="1981898"/>
            <a:ext cx="8931910" cy="0"/>
          </a:xfrm>
          <a:custGeom>
            <a:avLst/>
            <a:gdLst/>
            <a:ahLst/>
            <a:cxnLst/>
            <a:rect l="l" t="t" r="r" b="b"/>
            <a:pathLst>
              <a:path w="8931910" h="0">
                <a:moveTo>
                  <a:pt x="0" y="0"/>
                </a:moveTo>
                <a:lnTo>
                  <a:pt x="893147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9892" y="5356951"/>
            <a:ext cx="8931910" cy="47625"/>
          </a:xfrm>
          <a:custGeom>
            <a:avLst/>
            <a:gdLst/>
            <a:ahLst/>
            <a:cxnLst/>
            <a:rect l="l" t="t" r="r" b="b"/>
            <a:pathLst>
              <a:path w="8931910" h="47625">
                <a:moveTo>
                  <a:pt x="0" y="0"/>
                </a:moveTo>
                <a:lnTo>
                  <a:pt x="8931478" y="0"/>
                </a:lnTo>
              </a:path>
              <a:path w="8931910" h="47625">
                <a:moveTo>
                  <a:pt x="0" y="0"/>
                </a:moveTo>
                <a:lnTo>
                  <a:pt x="0" y="34963"/>
                </a:lnTo>
              </a:path>
              <a:path w="8931910" h="47625">
                <a:moveTo>
                  <a:pt x="558965" y="0"/>
                </a:moveTo>
                <a:lnTo>
                  <a:pt x="558965" y="34963"/>
                </a:lnTo>
              </a:path>
              <a:path w="8931910" h="47625">
                <a:moveTo>
                  <a:pt x="1116749" y="0"/>
                </a:moveTo>
                <a:lnTo>
                  <a:pt x="1116749" y="34963"/>
                </a:lnTo>
              </a:path>
              <a:path w="8931910" h="47625">
                <a:moveTo>
                  <a:pt x="1674533" y="0"/>
                </a:moveTo>
                <a:lnTo>
                  <a:pt x="1674533" y="34963"/>
                </a:lnTo>
              </a:path>
              <a:path w="8931910" h="47625">
                <a:moveTo>
                  <a:pt x="2232317" y="0"/>
                </a:moveTo>
                <a:lnTo>
                  <a:pt x="2232317" y="34963"/>
                </a:lnTo>
              </a:path>
              <a:path w="8931910" h="47625">
                <a:moveTo>
                  <a:pt x="2791625" y="0"/>
                </a:moveTo>
                <a:lnTo>
                  <a:pt x="2791625" y="34963"/>
                </a:lnTo>
              </a:path>
              <a:path w="8931910" h="47625">
                <a:moveTo>
                  <a:pt x="3349409" y="0"/>
                </a:moveTo>
                <a:lnTo>
                  <a:pt x="3349409" y="34963"/>
                </a:lnTo>
              </a:path>
              <a:path w="8931910" h="47625">
                <a:moveTo>
                  <a:pt x="3907193" y="0"/>
                </a:moveTo>
                <a:lnTo>
                  <a:pt x="3907193" y="34963"/>
                </a:lnTo>
              </a:path>
              <a:path w="8931910" h="47625">
                <a:moveTo>
                  <a:pt x="4466501" y="0"/>
                </a:moveTo>
                <a:lnTo>
                  <a:pt x="4466501" y="34963"/>
                </a:lnTo>
              </a:path>
              <a:path w="8931910" h="47625">
                <a:moveTo>
                  <a:pt x="5024285" y="0"/>
                </a:moveTo>
                <a:lnTo>
                  <a:pt x="5024285" y="34963"/>
                </a:lnTo>
              </a:path>
              <a:path w="8931910" h="47625">
                <a:moveTo>
                  <a:pt x="5582069" y="0"/>
                </a:moveTo>
                <a:lnTo>
                  <a:pt x="5582069" y="34963"/>
                </a:lnTo>
              </a:path>
              <a:path w="8931910" h="47625">
                <a:moveTo>
                  <a:pt x="6139853" y="0"/>
                </a:moveTo>
                <a:lnTo>
                  <a:pt x="6139853" y="34963"/>
                </a:lnTo>
              </a:path>
              <a:path w="8931910" h="47625">
                <a:moveTo>
                  <a:pt x="6699161" y="0"/>
                </a:moveTo>
                <a:lnTo>
                  <a:pt x="6699161" y="34963"/>
                </a:lnTo>
              </a:path>
              <a:path w="8931910" h="47625">
                <a:moveTo>
                  <a:pt x="7256945" y="0"/>
                </a:moveTo>
                <a:lnTo>
                  <a:pt x="7256945" y="34963"/>
                </a:lnTo>
              </a:path>
              <a:path w="8931910" h="47625">
                <a:moveTo>
                  <a:pt x="7814729" y="0"/>
                </a:moveTo>
                <a:lnTo>
                  <a:pt x="7814729" y="34963"/>
                </a:lnTo>
              </a:path>
              <a:path w="8931910" h="47625">
                <a:moveTo>
                  <a:pt x="8372513" y="0"/>
                </a:moveTo>
                <a:lnTo>
                  <a:pt x="8372513" y="34963"/>
                </a:lnTo>
              </a:path>
              <a:path w="8931910" h="47625">
                <a:moveTo>
                  <a:pt x="8931478" y="0"/>
                </a:moveTo>
                <a:lnTo>
                  <a:pt x="8931478" y="34963"/>
                </a:lnTo>
              </a:path>
              <a:path w="8931910" h="47625">
                <a:moveTo>
                  <a:pt x="0" y="0"/>
                </a:moveTo>
                <a:lnTo>
                  <a:pt x="0" y="47586"/>
                </a:lnTo>
              </a:path>
              <a:path w="8931910" h="47625">
                <a:moveTo>
                  <a:pt x="2232317" y="0"/>
                </a:moveTo>
                <a:lnTo>
                  <a:pt x="2232317" y="47586"/>
                </a:lnTo>
              </a:path>
              <a:path w="8931910" h="47625">
                <a:moveTo>
                  <a:pt x="4466501" y="0"/>
                </a:moveTo>
                <a:lnTo>
                  <a:pt x="4466501" y="47586"/>
                </a:lnTo>
              </a:path>
              <a:path w="8931910" h="47625">
                <a:moveTo>
                  <a:pt x="6699161" y="0"/>
                </a:moveTo>
                <a:lnTo>
                  <a:pt x="6699161" y="47586"/>
                </a:lnTo>
              </a:path>
              <a:path w="8931910" h="47625">
                <a:moveTo>
                  <a:pt x="8931478" y="0"/>
                </a:moveTo>
                <a:lnTo>
                  <a:pt x="8931478" y="47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42927" y="3029292"/>
            <a:ext cx="8373745" cy="339090"/>
          </a:xfrm>
          <a:custGeom>
            <a:avLst/>
            <a:gdLst/>
            <a:ahLst/>
            <a:cxnLst/>
            <a:rect l="l" t="t" r="r" b="b"/>
            <a:pathLst>
              <a:path w="8373745" h="339089">
                <a:moveTo>
                  <a:pt x="0" y="195491"/>
                </a:moveTo>
                <a:lnTo>
                  <a:pt x="185521" y="338581"/>
                </a:lnTo>
                <a:lnTo>
                  <a:pt x="371449" y="104051"/>
                </a:lnTo>
                <a:lnTo>
                  <a:pt x="558901" y="128435"/>
                </a:lnTo>
                <a:lnTo>
                  <a:pt x="744829" y="49187"/>
                </a:lnTo>
                <a:lnTo>
                  <a:pt x="930757" y="163487"/>
                </a:lnTo>
                <a:lnTo>
                  <a:pt x="1116685" y="122339"/>
                </a:lnTo>
                <a:lnTo>
                  <a:pt x="1302613" y="145199"/>
                </a:lnTo>
                <a:lnTo>
                  <a:pt x="1488541" y="218351"/>
                </a:lnTo>
                <a:lnTo>
                  <a:pt x="1674469" y="163487"/>
                </a:lnTo>
                <a:lnTo>
                  <a:pt x="1860397" y="225971"/>
                </a:lnTo>
                <a:lnTo>
                  <a:pt x="2046325" y="152819"/>
                </a:lnTo>
                <a:lnTo>
                  <a:pt x="2232253" y="101003"/>
                </a:lnTo>
                <a:lnTo>
                  <a:pt x="2419705" y="285407"/>
                </a:lnTo>
                <a:lnTo>
                  <a:pt x="2605633" y="50711"/>
                </a:lnTo>
                <a:lnTo>
                  <a:pt x="2791561" y="111671"/>
                </a:lnTo>
                <a:lnTo>
                  <a:pt x="2977489" y="9563"/>
                </a:lnTo>
                <a:lnTo>
                  <a:pt x="3163417" y="123863"/>
                </a:lnTo>
                <a:lnTo>
                  <a:pt x="3349345" y="87287"/>
                </a:lnTo>
                <a:lnTo>
                  <a:pt x="3535273" y="99479"/>
                </a:lnTo>
                <a:lnTo>
                  <a:pt x="3721201" y="227495"/>
                </a:lnTo>
                <a:lnTo>
                  <a:pt x="3907129" y="152819"/>
                </a:lnTo>
                <a:lnTo>
                  <a:pt x="4093057" y="242735"/>
                </a:lnTo>
                <a:lnTo>
                  <a:pt x="4278985" y="152819"/>
                </a:lnTo>
                <a:lnTo>
                  <a:pt x="4466437" y="151295"/>
                </a:lnTo>
                <a:lnTo>
                  <a:pt x="4652365" y="245783"/>
                </a:lnTo>
                <a:lnTo>
                  <a:pt x="4838293" y="68999"/>
                </a:lnTo>
                <a:lnTo>
                  <a:pt x="5024221" y="152819"/>
                </a:lnTo>
                <a:lnTo>
                  <a:pt x="5210149" y="84239"/>
                </a:lnTo>
                <a:lnTo>
                  <a:pt x="5396077" y="219875"/>
                </a:lnTo>
                <a:lnTo>
                  <a:pt x="5582005" y="120815"/>
                </a:lnTo>
                <a:lnTo>
                  <a:pt x="5767933" y="136055"/>
                </a:lnTo>
                <a:lnTo>
                  <a:pt x="5953861" y="230543"/>
                </a:lnTo>
                <a:lnTo>
                  <a:pt x="6139789" y="172631"/>
                </a:lnTo>
                <a:lnTo>
                  <a:pt x="6325717" y="227495"/>
                </a:lnTo>
                <a:lnTo>
                  <a:pt x="6513169" y="134531"/>
                </a:lnTo>
                <a:lnTo>
                  <a:pt x="6699097" y="94907"/>
                </a:lnTo>
                <a:lnTo>
                  <a:pt x="6885025" y="280835"/>
                </a:lnTo>
                <a:lnTo>
                  <a:pt x="7070953" y="15659"/>
                </a:lnTo>
                <a:lnTo>
                  <a:pt x="7256881" y="84239"/>
                </a:lnTo>
                <a:lnTo>
                  <a:pt x="7442809" y="0"/>
                </a:lnTo>
                <a:lnTo>
                  <a:pt x="7628737" y="129959"/>
                </a:lnTo>
                <a:lnTo>
                  <a:pt x="7814665" y="56807"/>
                </a:lnTo>
                <a:lnTo>
                  <a:pt x="8000593" y="76619"/>
                </a:lnTo>
                <a:lnTo>
                  <a:pt x="8186521" y="104051"/>
                </a:lnTo>
                <a:lnTo>
                  <a:pt x="8373262" y="192443"/>
                </a:lnTo>
              </a:path>
            </a:pathLst>
          </a:custGeom>
          <a:ln w="38100">
            <a:solidFill>
              <a:srgbClr val="14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42927" y="5135511"/>
            <a:ext cx="8373745" cy="42545"/>
          </a:xfrm>
          <a:custGeom>
            <a:avLst/>
            <a:gdLst/>
            <a:ahLst/>
            <a:cxnLst/>
            <a:rect l="l" t="t" r="r" b="b"/>
            <a:pathLst>
              <a:path w="8373745" h="42545">
                <a:moveTo>
                  <a:pt x="0" y="4940"/>
                </a:moveTo>
                <a:lnTo>
                  <a:pt x="185521" y="23228"/>
                </a:lnTo>
                <a:lnTo>
                  <a:pt x="371449" y="9512"/>
                </a:lnTo>
                <a:lnTo>
                  <a:pt x="558901" y="17132"/>
                </a:lnTo>
                <a:lnTo>
                  <a:pt x="744829" y="20180"/>
                </a:lnTo>
                <a:lnTo>
                  <a:pt x="930757" y="41516"/>
                </a:lnTo>
                <a:lnTo>
                  <a:pt x="1116685" y="38468"/>
                </a:lnTo>
                <a:lnTo>
                  <a:pt x="1302613" y="23228"/>
                </a:lnTo>
                <a:lnTo>
                  <a:pt x="1488541" y="38468"/>
                </a:lnTo>
                <a:lnTo>
                  <a:pt x="1674469" y="11036"/>
                </a:lnTo>
                <a:lnTo>
                  <a:pt x="1860397" y="21704"/>
                </a:lnTo>
                <a:lnTo>
                  <a:pt x="2046325" y="12560"/>
                </a:lnTo>
                <a:lnTo>
                  <a:pt x="2232253" y="1892"/>
                </a:lnTo>
                <a:lnTo>
                  <a:pt x="2419705" y="29324"/>
                </a:lnTo>
                <a:lnTo>
                  <a:pt x="2605633" y="6464"/>
                </a:lnTo>
                <a:lnTo>
                  <a:pt x="2791561" y="21704"/>
                </a:lnTo>
                <a:lnTo>
                  <a:pt x="2977489" y="20180"/>
                </a:lnTo>
                <a:lnTo>
                  <a:pt x="3163417" y="38468"/>
                </a:lnTo>
                <a:lnTo>
                  <a:pt x="3349345" y="36944"/>
                </a:lnTo>
                <a:lnTo>
                  <a:pt x="3535273" y="15608"/>
                </a:lnTo>
                <a:lnTo>
                  <a:pt x="3721201" y="23228"/>
                </a:lnTo>
                <a:lnTo>
                  <a:pt x="3907129" y="12560"/>
                </a:lnTo>
                <a:lnTo>
                  <a:pt x="4093057" y="17132"/>
                </a:lnTo>
                <a:lnTo>
                  <a:pt x="4278985" y="17132"/>
                </a:lnTo>
                <a:lnTo>
                  <a:pt x="4466437" y="0"/>
                </a:lnTo>
                <a:lnTo>
                  <a:pt x="4652365" y="14084"/>
                </a:lnTo>
                <a:lnTo>
                  <a:pt x="4838293" y="11036"/>
                </a:lnTo>
                <a:lnTo>
                  <a:pt x="5024221" y="11036"/>
                </a:lnTo>
                <a:lnTo>
                  <a:pt x="5210149" y="20180"/>
                </a:lnTo>
                <a:lnTo>
                  <a:pt x="5396077" y="42481"/>
                </a:lnTo>
                <a:lnTo>
                  <a:pt x="5582005" y="38468"/>
                </a:lnTo>
                <a:lnTo>
                  <a:pt x="5767933" y="15608"/>
                </a:lnTo>
                <a:lnTo>
                  <a:pt x="5953861" y="24752"/>
                </a:lnTo>
                <a:lnTo>
                  <a:pt x="6139789" y="14084"/>
                </a:lnTo>
                <a:lnTo>
                  <a:pt x="6325717" y="17132"/>
                </a:lnTo>
                <a:lnTo>
                  <a:pt x="6513169" y="12560"/>
                </a:lnTo>
                <a:lnTo>
                  <a:pt x="6699097" y="1892"/>
                </a:lnTo>
                <a:lnTo>
                  <a:pt x="6885025" y="26276"/>
                </a:lnTo>
                <a:lnTo>
                  <a:pt x="7070953" y="7988"/>
                </a:lnTo>
                <a:lnTo>
                  <a:pt x="7256881" y="15608"/>
                </a:lnTo>
                <a:lnTo>
                  <a:pt x="7442809" y="27800"/>
                </a:lnTo>
                <a:lnTo>
                  <a:pt x="7628737" y="41516"/>
                </a:lnTo>
                <a:lnTo>
                  <a:pt x="7814665" y="36944"/>
                </a:lnTo>
                <a:lnTo>
                  <a:pt x="8000593" y="17132"/>
                </a:lnTo>
                <a:lnTo>
                  <a:pt x="8186521" y="12560"/>
                </a:lnTo>
                <a:lnTo>
                  <a:pt x="8373262" y="17132"/>
                </a:lnTo>
              </a:path>
            </a:pathLst>
          </a:custGeom>
          <a:ln w="28574">
            <a:solidFill>
              <a:srgbClr val="E9703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1823877" y="2183282"/>
            <a:ext cx="8411845" cy="2000885"/>
            <a:chOff x="1823877" y="2183282"/>
            <a:chExt cx="8411845" cy="2000885"/>
          </a:xfrm>
        </p:grpSpPr>
        <p:sp>
          <p:nvSpPr>
            <p:cNvPr id="13" name="object 13"/>
            <p:cNvSpPr/>
            <p:nvPr/>
          </p:nvSpPr>
          <p:spPr>
            <a:xfrm>
              <a:off x="1842927" y="2295652"/>
              <a:ext cx="8373745" cy="1869439"/>
            </a:xfrm>
            <a:custGeom>
              <a:avLst/>
              <a:gdLst/>
              <a:ahLst/>
              <a:cxnLst/>
              <a:rect l="l" t="t" r="r" b="b"/>
              <a:pathLst>
                <a:path w="8373745" h="1869439">
                  <a:moveTo>
                    <a:pt x="0" y="656336"/>
                  </a:moveTo>
                  <a:lnTo>
                    <a:pt x="185521" y="756920"/>
                  </a:lnTo>
                  <a:lnTo>
                    <a:pt x="371449" y="400304"/>
                  </a:lnTo>
                  <a:lnTo>
                    <a:pt x="558901" y="795020"/>
                  </a:lnTo>
                  <a:lnTo>
                    <a:pt x="744829" y="1060196"/>
                  </a:lnTo>
                  <a:lnTo>
                    <a:pt x="930757" y="662432"/>
                  </a:lnTo>
                  <a:lnTo>
                    <a:pt x="1116685" y="569468"/>
                  </a:lnTo>
                  <a:lnTo>
                    <a:pt x="1302613" y="267716"/>
                  </a:lnTo>
                  <a:lnTo>
                    <a:pt x="1488541" y="386588"/>
                  </a:lnTo>
                  <a:lnTo>
                    <a:pt x="1674469" y="289052"/>
                  </a:lnTo>
                  <a:lnTo>
                    <a:pt x="1860397" y="189992"/>
                  </a:lnTo>
                  <a:lnTo>
                    <a:pt x="2046325" y="0"/>
                  </a:lnTo>
                  <a:lnTo>
                    <a:pt x="2232253" y="92456"/>
                  </a:lnTo>
                  <a:lnTo>
                    <a:pt x="2419705" y="449072"/>
                  </a:lnTo>
                  <a:lnTo>
                    <a:pt x="2605633" y="133604"/>
                  </a:lnTo>
                  <a:lnTo>
                    <a:pt x="2791561" y="702056"/>
                  </a:lnTo>
                  <a:lnTo>
                    <a:pt x="2977489" y="369824"/>
                  </a:lnTo>
                  <a:lnTo>
                    <a:pt x="3163417" y="423164"/>
                  </a:lnTo>
                  <a:lnTo>
                    <a:pt x="3349345" y="369824"/>
                  </a:lnTo>
                  <a:lnTo>
                    <a:pt x="3535273" y="363728"/>
                  </a:lnTo>
                  <a:lnTo>
                    <a:pt x="3721201" y="442976"/>
                  </a:lnTo>
                  <a:lnTo>
                    <a:pt x="3907129" y="494792"/>
                  </a:lnTo>
                  <a:lnTo>
                    <a:pt x="4093057" y="558800"/>
                  </a:lnTo>
                  <a:lnTo>
                    <a:pt x="4278985" y="468884"/>
                  </a:lnTo>
                  <a:lnTo>
                    <a:pt x="4466437" y="525272"/>
                  </a:lnTo>
                  <a:lnTo>
                    <a:pt x="4652365" y="607568"/>
                  </a:lnTo>
                  <a:lnTo>
                    <a:pt x="4838293" y="446024"/>
                  </a:lnTo>
                  <a:lnTo>
                    <a:pt x="5024221" y="456692"/>
                  </a:lnTo>
                  <a:lnTo>
                    <a:pt x="5210149" y="404876"/>
                  </a:lnTo>
                  <a:lnTo>
                    <a:pt x="5396077" y="583184"/>
                  </a:lnTo>
                  <a:lnTo>
                    <a:pt x="5582005" y="487172"/>
                  </a:lnTo>
                  <a:lnTo>
                    <a:pt x="5767933" y="592328"/>
                  </a:lnTo>
                  <a:lnTo>
                    <a:pt x="5953861" y="1491488"/>
                  </a:lnTo>
                  <a:lnTo>
                    <a:pt x="6139789" y="1499108"/>
                  </a:lnTo>
                  <a:lnTo>
                    <a:pt x="6325717" y="1308608"/>
                  </a:lnTo>
                  <a:lnTo>
                    <a:pt x="6513169" y="1057148"/>
                  </a:lnTo>
                  <a:lnTo>
                    <a:pt x="6699097" y="913892"/>
                  </a:lnTo>
                  <a:lnTo>
                    <a:pt x="6885025" y="965708"/>
                  </a:lnTo>
                  <a:lnTo>
                    <a:pt x="7070953" y="528320"/>
                  </a:lnTo>
                  <a:lnTo>
                    <a:pt x="7256881" y="569468"/>
                  </a:lnTo>
                  <a:lnTo>
                    <a:pt x="7442809" y="1016000"/>
                  </a:lnTo>
                  <a:lnTo>
                    <a:pt x="7628737" y="933704"/>
                  </a:lnTo>
                  <a:lnTo>
                    <a:pt x="7814665" y="852932"/>
                  </a:lnTo>
                  <a:lnTo>
                    <a:pt x="8000593" y="621284"/>
                  </a:lnTo>
                  <a:lnTo>
                    <a:pt x="8186521" y="1589024"/>
                  </a:lnTo>
                  <a:lnTo>
                    <a:pt x="8373262" y="1869427"/>
                  </a:lnTo>
                </a:path>
              </a:pathLst>
            </a:custGeom>
            <a:ln w="380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42927" y="2202332"/>
              <a:ext cx="8373745" cy="1592580"/>
            </a:xfrm>
            <a:custGeom>
              <a:avLst/>
              <a:gdLst/>
              <a:ahLst/>
              <a:cxnLst/>
              <a:rect l="l" t="t" r="r" b="b"/>
              <a:pathLst>
                <a:path w="8373745" h="1592579">
                  <a:moveTo>
                    <a:pt x="0" y="1388211"/>
                  </a:moveTo>
                  <a:lnTo>
                    <a:pt x="185521" y="1490319"/>
                  </a:lnTo>
                  <a:lnTo>
                    <a:pt x="371449" y="1258671"/>
                  </a:lnTo>
                  <a:lnTo>
                    <a:pt x="558901" y="1200759"/>
                  </a:lnTo>
                  <a:lnTo>
                    <a:pt x="744829" y="1429359"/>
                  </a:lnTo>
                  <a:lnTo>
                    <a:pt x="930757" y="1558899"/>
                  </a:lnTo>
                  <a:lnTo>
                    <a:pt x="1116685" y="1473555"/>
                  </a:lnTo>
                  <a:lnTo>
                    <a:pt x="1302613" y="1377543"/>
                  </a:lnTo>
                  <a:lnTo>
                    <a:pt x="1488541" y="1379067"/>
                  </a:lnTo>
                  <a:lnTo>
                    <a:pt x="1674469" y="1219047"/>
                  </a:lnTo>
                  <a:lnTo>
                    <a:pt x="1860397" y="1235811"/>
                  </a:lnTo>
                  <a:lnTo>
                    <a:pt x="2046325" y="1206855"/>
                  </a:lnTo>
                  <a:lnTo>
                    <a:pt x="2232253" y="900531"/>
                  </a:lnTo>
                  <a:lnTo>
                    <a:pt x="2419705" y="876147"/>
                  </a:lnTo>
                  <a:lnTo>
                    <a:pt x="2605633" y="420471"/>
                  </a:lnTo>
                  <a:lnTo>
                    <a:pt x="2791561" y="722223"/>
                  </a:lnTo>
                  <a:lnTo>
                    <a:pt x="2977489" y="1182471"/>
                  </a:lnTo>
                  <a:lnTo>
                    <a:pt x="3163417" y="1244955"/>
                  </a:lnTo>
                  <a:lnTo>
                    <a:pt x="3349345" y="1209903"/>
                  </a:lnTo>
                  <a:lnTo>
                    <a:pt x="3535273" y="1129131"/>
                  </a:lnTo>
                  <a:lnTo>
                    <a:pt x="3721201" y="984351"/>
                  </a:lnTo>
                  <a:lnTo>
                    <a:pt x="3907129" y="1206855"/>
                  </a:lnTo>
                  <a:lnTo>
                    <a:pt x="4093057" y="1270863"/>
                  </a:lnTo>
                  <a:lnTo>
                    <a:pt x="4278985" y="1235811"/>
                  </a:lnTo>
                  <a:lnTo>
                    <a:pt x="4466437" y="1155039"/>
                  </a:lnTo>
                  <a:lnTo>
                    <a:pt x="4652365" y="1264767"/>
                  </a:lnTo>
                  <a:lnTo>
                    <a:pt x="4838293" y="1161135"/>
                  </a:lnTo>
                  <a:lnTo>
                    <a:pt x="5024221" y="1194663"/>
                  </a:lnTo>
                  <a:lnTo>
                    <a:pt x="5210149" y="1126083"/>
                  </a:lnTo>
                  <a:lnTo>
                    <a:pt x="5396077" y="1246479"/>
                  </a:lnTo>
                  <a:lnTo>
                    <a:pt x="5582005" y="1194663"/>
                  </a:lnTo>
                  <a:lnTo>
                    <a:pt x="5767933" y="1020927"/>
                  </a:lnTo>
                  <a:lnTo>
                    <a:pt x="5953861" y="1592262"/>
                  </a:lnTo>
                  <a:lnTo>
                    <a:pt x="6139789" y="1587855"/>
                  </a:lnTo>
                  <a:lnTo>
                    <a:pt x="6325717" y="1473555"/>
                  </a:lnTo>
                  <a:lnTo>
                    <a:pt x="6513169" y="1441551"/>
                  </a:lnTo>
                  <a:lnTo>
                    <a:pt x="6699097" y="1043787"/>
                  </a:lnTo>
                  <a:lnTo>
                    <a:pt x="6885025" y="784707"/>
                  </a:lnTo>
                  <a:lnTo>
                    <a:pt x="7070953" y="182727"/>
                  </a:lnTo>
                  <a:lnTo>
                    <a:pt x="7256881" y="0"/>
                  </a:lnTo>
                  <a:lnTo>
                    <a:pt x="7442809" y="911199"/>
                  </a:lnTo>
                  <a:lnTo>
                    <a:pt x="7628737" y="929487"/>
                  </a:lnTo>
                  <a:lnTo>
                    <a:pt x="7814665" y="1328775"/>
                  </a:lnTo>
                  <a:lnTo>
                    <a:pt x="8000593" y="1238859"/>
                  </a:lnTo>
                  <a:lnTo>
                    <a:pt x="8186521" y="1430883"/>
                  </a:lnTo>
                  <a:lnTo>
                    <a:pt x="8373262" y="1424787"/>
                  </a:lnTo>
                </a:path>
              </a:pathLst>
            </a:custGeom>
            <a:ln w="38100">
              <a:solidFill>
                <a:srgbClr val="0F9E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1842927" y="4900180"/>
            <a:ext cx="8373745" cy="186055"/>
          </a:xfrm>
          <a:custGeom>
            <a:avLst/>
            <a:gdLst/>
            <a:ahLst/>
            <a:cxnLst/>
            <a:rect l="l" t="t" r="r" b="b"/>
            <a:pathLst>
              <a:path w="8373745" h="186054">
                <a:moveTo>
                  <a:pt x="0" y="39103"/>
                </a:moveTo>
                <a:lnTo>
                  <a:pt x="185521" y="60439"/>
                </a:lnTo>
                <a:lnTo>
                  <a:pt x="371449" y="65011"/>
                </a:lnTo>
                <a:lnTo>
                  <a:pt x="558901" y="26911"/>
                </a:lnTo>
                <a:lnTo>
                  <a:pt x="744829" y="26911"/>
                </a:lnTo>
                <a:lnTo>
                  <a:pt x="930757" y="52819"/>
                </a:lnTo>
                <a:lnTo>
                  <a:pt x="1116685" y="75679"/>
                </a:lnTo>
                <a:lnTo>
                  <a:pt x="1302613" y="144259"/>
                </a:lnTo>
                <a:lnTo>
                  <a:pt x="1488541" y="109207"/>
                </a:lnTo>
                <a:lnTo>
                  <a:pt x="1674469" y="63487"/>
                </a:lnTo>
                <a:lnTo>
                  <a:pt x="1860397" y="54343"/>
                </a:lnTo>
                <a:lnTo>
                  <a:pt x="2046325" y="28435"/>
                </a:lnTo>
                <a:lnTo>
                  <a:pt x="2232253" y="26911"/>
                </a:lnTo>
                <a:lnTo>
                  <a:pt x="2419705" y="54343"/>
                </a:lnTo>
                <a:lnTo>
                  <a:pt x="2605633" y="0"/>
                </a:lnTo>
                <a:lnTo>
                  <a:pt x="2791561" y="17767"/>
                </a:lnTo>
                <a:lnTo>
                  <a:pt x="2977489" y="43675"/>
                </a:lnTo>
                <a:lnTo>
                  <a:pt x="3163417" y="26911"/>
                </a:lnTo>
                <a:lnTo>
                  <a:pt x="3349345" y="54343"/>
                </a:lnTo>
                <a:lnTo>
                  <a:pt x="3535273" y="106159"/>
                </a:lnTo>
                <a:lnTo>
                  <a:pt x="3721201" y="69583"/>
                </a:lnTo>
                <a:lnTo>
                  <a:pt x="3907129" y="42151"/>
                </a:lnTo>
                <a:lnTo>
                  <a:pt x="4093057" y="48247"/>
                </a:lnTo>
                <a:lnTo>
                  <a:pt x="4278985" y="23863"/>
                </a:lnTo>
                <a:lnTo>
                  <a:pt x="4466437" y="20815"/>
                </a:lnTo>
                <a:lnTo>
                  <a:pt x="4652365" y="75679"/>
                </a:lnTo>
                <a:lnTo>
                  <a:pt x="4838293" y="57391"/>
                </a:lnTo>
                <a:lnTo>
                  <a:pt x="5024221" y="83299"/>
                </a:lnTo>
                <a:lnTo>
                  <a:pt x="5210149" y="174739"/>
                </a:lnTo>
                <a:lnTo>
                  <a:pt x="5396077" y="162547"/>
                </a:lnTo>
                <a:lnTo>
                  <a:pt x="5582005" y="183883"/>
                </a:lnTo>
                <a:lnTo>
                  <a:pt x="5767933" y="78727"/>
                </a:lnTo>
                <a:lnTo>
                  <a:pt x="5953861" y="161023"/>
                </a:lnTo>
                <a:lnTo>
                  <a:pt x="6139789" y="162547"/>
                </a:lnTo>
                <a:lnTo>
                  <a:pt x="6325717" y="148831"/>
                </a:lnTo>
                <a:lnTo>
                  <a:pt x="6513169" y="135115"/>
                </a:lnTo>
                <a:lnTo>
                  <a:pt x="6699097" y="81775"/>
                </a:lnTo>
                <a:lnTo>
                  <a:pt x="6885025" y="68059"/>
                </a:lnTo>
                <a:lnTo>
                  <a:pt x="7070953" y="45199"/>
                </a:lnTo>
                <a:lnTo>
                  <a:pt x="7256881" y="81775"/>
                </a:lnTo>
                <a:lnTo>
                  <a:pt x="7442809" y="97015"/>
                </a:lnTo>
                <a:lnTo>
                  <a:pt x="7628737" y="148831"/>
                </a:lnTo>
                <a:lnTo>
                  <a:pt x="7814665" y="165595"/>
                </a:lnTo>
                <a:lnTo>
                  <a:pt x="8000593" y="115303"/>
                </a:lnTo>
                <a:lnTo>
                  <a:pt x="8186521" y="185800"/>
                </a:lnTo>
                <a:lnTo>
                  <a:pt x="8373262" y="135115"/>
                </a:lnTo>
              </a:path>
            </a:pathLst>
          </a:custGeom>
          <a:ln w="28575">
            <a:solidFill>
              <a:srgbClr val="9F2B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42927" y="2214524"/>
            <a:ext cx="8373745" cy="1007744"/>
          </a:xfrm>
          <a:custGeom>
            <a:avLst/>
            <a:gdLst/>
            <a:ahLst/>
            <a:cxnLst/>
            <a:rect l="l" t="t" r="r" b="b"/>
            <a:pathLst>
              <a:path w="8373745" h="1007744">
                <a:moveTo>
                  <a:pt x="0" y="473811"/>
                </a:moveTo>
                <a:lnTo>
                  <a:pt x="185521" y="676503"/>
                </a:lnTo>
                <a:lnTo>
                  <a:pt x="371449" y="374751"/>
                </a:lnTo>
                <a:lnTo>
                  <a:pt x="558901" y="435711"/>
                </a:lnTo>
                <a:lnTo>
                  <a:pt x="744829" y="475335"/>
                </a:lnTo>
                <a:lnTo>
                  <a:pt x="930757" y="589635"/>
                </a:lnTo>
                <a:lnTo>
                  <a:pt x="1116685" y="546963"/>
                </a:lnTo>
                <a:lnTo>
                  <a:pt x="1302613" y="460095"/>
                </a:lnTo>
                <a:lnTo>
                  <a:pt x="1488541" y="524103"/>
                </a:lnTo>
                <a:lnTo>
                  <a:pt x="1674469" y="409803"/>
                </a:lnTo>
                <a:lnTo>
                  <a:pt x="1860397" y="437235"/>
                </a:lnTo>
                <a:lnTo>
                  <a:pt x="2046325" y="324459"/>
                </a:lnTo>
                <a:lnTo>
                  <a:pt x="2232253" y="161391"/>
                </a:lnTo>
                <a:lnTo>
                  <a:pt x="2419705" y="376275"/>
                </a:lnTo>
                <a:lnTo>
                  <a:pt x="2605633" y="0"/>
                </a:lnTo>
                <a:lnTo>
                  <a:pt x="2791561" y="275691"/>
                </a:lnTo>
                <a:lnTo>
                  <a:pt x="2977489" y="301599"/>
                </a:lnTo>
                <a:lnTo>
                  <a:pt x="3163417" y="476859"/>
                </a:lnTo>
                <a:lnTo>
                  <a:pt x="3349345" y="441807"/>
                </a:lnTo>
                <a:lnTo>
                  <a:pt x="3535273" y="431139"/>
                </a:lnTo>
                <a:lnTo>
                  <a:pt x="3721201" y="376275"/>
                </a:lnTo>
                <a:lnTo>
                  <a:pt x="3907129" y="443331"/>
                </a:lnTo>
                <a:lnTo>
                  <a:pt x="4093057" y="530199"/>
                </a:lnTo>
                <a:lnTo>
                  <a:pt x="4278985" y="472287"/>
                </a:lnTo>
                <a:lnTo>
                  <a:pt x="4466437" y="417423"/>
                </a:lnTo>
                <a:lnTo>
                  <a:pt x="4652365" y="607923"/>
                </a:lnTo>
                <a:lnTo>
                  <a:pt x="4838293" y="382371"/>
                </a:lnTo>
                <a:lnTo>
                  <a:pt x="5024221" y="470763"/>
                </a:lnTo>
                <a:lnTo>
                  <a:pt x="5210149" y="429615"/>
                </a:lnTo>
                <a:lnTo>
                  <a:pt x="5396077" y="553059"/>
                </a:lnTo>
                <a:lnTo>
                  <a:pt x="5582005" y="463143"/>
                </a:lnTo>
                <a:lnTo>
                  <a:pt x="5767933" y="408279"/>
                </a:lnTo>
                <a:lnTo>
                  <a:pt x="5953861" y="889863"/>
                </a:lnTo>
                <a:lnTo>
                  <a:pt x="6139789" y="848715"/>
                </a:lnTo>
                <a:lnTo>
                  <a:pt x="6325717" y="662787"/>
                </a:lnTo>
                <a:lnTo>
                  <a:pt x="6513169" y="644499"/>
                </a:lnTo>
                <a:lnTo>
                  <a:pt x="6699097" y="472287"/>
                </a:lnTo>
                <a:lnTo>
                  <a:pt x="6885025" y="473811"/>
                </a:lnTo>
                <a:lnTo>
                  <a:pt x="7070953" y="19659"/>
                </a:lnTo>
                <a:lnTo>
                  <a:pt x="7256881" y="79095"/>
                </a:lnTo>
                <a:lnTo>
                  <a:pt x="7442809" y="417423"/>
                </a:lnTo>
                <a:lnTo>
                  <a:pt x="7628737" y="583539"/>
                </a:lnTo>
                <a:lnTo>
                  <a:pt x="7814665" y="510387"/>
                </a:lnTo>
                <a:lnTo>
                  <a:pt x="8000593" y="388467"/>
                </a:lnTo>
                <a:lnTo>
                  <a:pt x="8186521" y="799947"/>
                </a:lnTo>
                <a:lnTo>
                  <a:pt x="8373262" y="1007706"/>
                </a:lnTo>
              </a:path>
            </a:pathLst>
          </a:custGeom>
          <a:ln w="508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809030" y="5233953"/>
            <a:ext cx="1073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09030" y="4812110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09030" y="4390266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4,000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09030" y="3968423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6,000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09030" y="3546580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8,000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09030" y="3124737"/>
            <a:ext cx="475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09030" y="2702893"/>
            <a:ext cx="475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12,000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09030" y="2281050"/>
            <a:ext cx="475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14,000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809030" y="1859207"/>
            <a:ext cx="475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16,000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53220" y="4752064"/>
            <a:ext cx="269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28557" y="4269870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1,000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28557" y="3787677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1,500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28557" y="3305483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8557" y="2823290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2,500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8557" y="2341096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3,000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28557" y="1858902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3,500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15678" y="5234258"/>
            <a:ext cx="554355" cy="358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112395">
              <a:lnSpc>
                <a:spcPts val="1310"/>
              </a:lnSpc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48465" y="5384372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81278" y="5384372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14090" y="5384372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3906" y="2200083"/>
            <a:ext cx="232410" cy="2938145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300" spc="45">
                <a:solidFill>
                  <a:srgbClr val="585858"/>
                </a:solidFill>
                <a:latin typeface="Calibri"/>
                <a:cs typeface="Calibri"/>
              </a:rPr>
              <a:t>Producer</a:t>
            </a:r>
            <a:r>
              <a:rPr dirty="0" sz="1300" spc="10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10">
                <a:solidFill>
                  <a:srgbClr val="585858"/>
                </a:solidFill>
                <a:latin typeface="Calibri"/>
                <a:cs typeface="Calibri"/>
              </a:rPr>
              <a:t>Milk</a:t>
            </a:r>
            <a:r>
              <a:rPr dirty="0" sz="1300" spc="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10">
                <a:solidFill>
                  <a:srgbClr val="585858"/>
                </a:solidFill>
                <a:latin typeface="Calibri"/>
                <a:cs typeface="Calibri"/>
              </a:rPr>
              <a:t>Pooled,</a:t>
            </a:r>
            <a:r>
              <a:rPr dirty="0" sz="1300" spc="11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10">
                <a:solidFill>
                  <a:srgbClr val="585858"/>
                </a:solidFill>
                <a:latin typeface="Calibri"/>
                <a:cs typeface="Calibri"/>
              </a:rPr>
              <a:t>million</a:t>
            </a:r>
            <a:r>
              <a:rPr dirty="0" sz="1300" spc="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85858"/>
                </a:solidFill>
                <a:latin typeface="Calibri"/>
                <a:cs typeface="Calibri"/>
              </a:rPr>
              <a:t>lbs/month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549714" y="58042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38100">
            <a:solidFill>
              <a:srgbClr val="14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2892295" y="5681236"/>
            <a:ext cx="6838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Northeast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88431" y="58042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8575">
            <a:solidFill>
              <a:srgbClr val="E970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4131014" y="5681236"/>
            <a:ext cx="4813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Florida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24585" y="58042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5167166" y="5681236"/>
            <a:ext cx="1015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Upper</a:t>
            </a:r>
            <a:r>
              <a:rPr dirty="0" sz="1200" spc="9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Midwest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394584" y="58042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38100">
            <a:solidFill>
              <a:srgbClr val="0F9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6737165" y="5681236"/>
            <a:ext cx="669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California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617809" y="58042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8575">
            <a:solidFill>
              <a:srgbClr val="9F2B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7960390" y="5681236"/>
            <a:ext cx="5181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Arizona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689521" y="58042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508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9032103" y="5681236"/>
            <a:ext cx="677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All</a:t>
            </a:r>
            <a:r>
              <a:rPr dirty="0" sz="1200" spc="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Orders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33437" y="1816100"/>
            <a:ext cx="10525125" cy="4199255"/>
            <a:chOff x="833437" y="1816100"/>
            <a:chExt cx="10525125" cy="4199255"/>
          </a:xfrm>
        </p:grpSpPr>
        <p:sp>
          <p:nvSpPr>
            <p:cNvPr id="51" name="object 51"/>
            <p:cNvSpPr/>
            <p:nvPr/>
          </p:nvSpPr>
          <p:spPr>
            <a:xfrm>
              <a:off x="838200" y="1825625"/>
              <a:ext cx="10515600" cy="4185285"/>
            </a:xfrm>
            <a:custGeom>
              <a:avLst/>
              <a:gdLst/>
              <a:ahLst/>
              <a:cxnLst/>
              <a:rect l="l" t="t" r="r" b="b"/>
              <a:pathLst>
                <a:path w="10515600" h="4185285">
                  <a:moveTo>
                    <a:pt x="0" y="0"/>
                  </a:moveTo>
                  <a:lnTo>
                    <a:pt x="10515600" y="0"/>
                  </a:lnTo>
                  <a:lnTo>
                    <a:pt x="10515600" y="4184751"/>
                  </a:lnTo>
                  <a:lnTo>
                    <a:pt x="0" y="41847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472765" y="1825625"/>
              <a:ext cx="1191895" cy="3548379"/>
            </a:xfrm>
            <a:custGeom>
              <a:avLst/>
              <a:gdLst/>
              <a:ahLst/>
              <a:cxnLst/>
              <a:rect l="l" t="t" r="r" b="b"/>
              <a:pathLst>
                <a:path w="1191895" h="3548379">
                  <a:moveTo>
                    <a:pt x="1191806" y="0"/>
                  </a:moveTo>
                  <a:lnTo>
                    <a:pt x="0" y="0"/>
                  </a:lnTo>
                  <a:lnTo>
                    <a:pt x="0" y="3547757"/>
                  </a:lnTo>
                  <a:lnTo>
                    <a:pt x="1191806" y="3547757"/>
                  </a:lnTo>
                  <a:lnTo>
                    <a:pt x="1191806" y="0"/>
                  </a:lnTo>
                  <a:close/>
                </a:path>
              </a:pathLst>
            </a:custGeom>
            <a:solidFill>
              <a:srgbClr val="C2F0C7">
                <a:alpha val="3411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9472777" y="1825625"/>
              <a:ext cx="1191895" cy="3548379"/>
            </a:xfrm>
            <a:custGeom>
              <a:avLst/>
              <a:gdLst/>
              <a:ahLst/>
              <a:cxnLst/>
              <a:rect l="l" t="t" r="r" b="b"/>
              <a:pathLst>
                <a:path w="1191895" h="3548379">
                  <a:moveTo>
                    <a:pt x="0" y="0"/>
                  </a:moveTo>
                  <a:lnTo>
                    <a:pt x="1191806" y="0"/>
                  </a:lnTo>
                  <a:lnTo>
                    <a:pt x="1191806" y="3547757"/>
                  </a:lnTo>
                  <a:lnTo>
                    <a:pt x="0" y="354775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9709935" y="3363108"/>
              <a:ext cx="805815" cy="1036319"/>
            </a:xfrm>
            <a:custGeom>
              <a:avLst/>
              <a:gdLst/>
              <a:ahLst/>
              <a:cxnLst/>
              <a:rect l="l" t="t" r="r" b="b"/>
              <a:pathLst>
                <a:path w="805815" h="1036320">
                  <a:moveTo>
                    <a:pt x="402831" y="0"/>
                  </a:moveTo>
                  <a:lnTo>
                    <a:pt x="361643" y="2674"/>
                  </a:lnTo>
                  <a:lnTo>
                    <a:pt x="321646" y="10525"/>
                  </a:lnTo>
                  <a:lnTo>
                    <a:pt x="283041" y="23291"/>
                  </a:lnTo>
                  <a:lnTo>
                    <a:pt x="246030" y="40713"/>
                  </a:lnTo>
                  <a:lnTo>
                    <a:pt x="210817" y="62529"/>
                  </a:lnTo>
                  <a:lnTo>
                    <a:pt x="177604" y="88480"/>
                  </a:lnTo>
                  <a:lnTo>
                    <a:pt x="146592" y="118304"/>
                  </a:lnTo>
                  <a:lnTo>
                    <a:pt x="117986" y="151742"/>
                  </a:lnTo>
                  <a:lnTo>
                    <a:pt x="91986" y="188533"/>
                  </a:lnTo>
                  <a:lnTo>
                    <a:pt x="68796" y="228417"/>
                  </a:lnTo>
                  <a:lnTo>
                    <a:pt x="48619" y="271133"/>
                  </a:lnTo>
                  <a:lnTo>
                    <a:pt x="31656" y="316421"/>
                  </a:lnTo>
                  <a:lnTo>
                    <a:pt x="18110" y="364021"/>
                  </a:lnTo>
                  <a:lnTo>
                    <a:pt x="8184" y="413671"/>
                  </a:lnTo>
                  <a:lnTo>
                    <a:pt x="2079" y="465112"/>
                  </a:lnTo>
                  <a:lnTo>
                    <a:pt x="0" y="518083"/>
                  </a:lnTo>
                  <a:lnTo>
                    <a:pt x="2079" y="571055"/>
                  </a:lnTo>
                  <a:lnTo>
                    <a:pt x="8184" y="622496"/>
                  </a:lnTo>
                  <a:lnTo>
                    <a:pt x="18110" y="672146"/>
                  </a:lnTo>
                  <a:lnTo>
                    <a:pt x="31656" y="719745"/>
                  </a:lnTo>
                  <a:lnTo>
                    <a:pt x="48619" y="765033"/>
                  </a:lnTo>
                  <a:lnTo>
                    <a:pt x="68796" y="807749"/>
                  </a:lnTo>
                  <a:lnTo>
                    <a:pt x="91986" y="847633"/>
                  </a:lnTo>
                  <a:lnTo>
                    <a:pt x="117986" y="884424"/>
                  </a:lnTo>
                  <a:lnTo>
                    <a:pt x="146592" y="917862"/>
                  </a:lnTo>
                  <a:lnTo>
                    <a:pt x="177604" y="947687"/>
                  </a:lnTo>
                  <a:lnTo>
                    <a:pt x="210817" y="973637"/>
                  </a:lnTo>
                  <a:lnTo>
                    <a:pt x="246030" y="995454"/>
                  </a:lnTo>
                  <a:lnTo>
                    <a:pt x="283041" y="1012875"/>
                  </a:lnTo>
                  <a:lnTo>
                    <a:pt x="321646" y="1025642"/>
                  </a:lnTo>
                  <a:lnTo>
                    <a:pt x="361643" y="1033492"/>
                  </a:lnTo>
                  <a:lnTo>
                    <a:pt x="402831" y="1036167"/>
                  </a:lnTo>
                  <a:lnTo>
                    <a:pt x="444018" y="1033492"/>
                  </a:lnTo>
                  <a:lnTo>
                    <a:pt x="484016" y="1025642"/>
                  </a:lnTo>
                  <a:lnTo>
                    <a:pt x="522621" y="1012875"/>
                  </a:lnTo>
                  <a:lnTo>
                    <a:pt x="559631" y="995454"/>
                  </a:lnTo>
                  <a:lnTo>
                    <a:pt x="594845" y="973637"/>
                  </a:lnTo>
                  <a:lnTo>
                    <a:pt x="628058" y="947687"/>
                  </a:lnTo>
                  <a:lnTo>
                    <a:pt x="659069" y="917862"/>
                  </a:lnTo>
                  <a:lnTo>
                    <a:pt x="687676" y="884424"/>
                  </a:lnTo>
                  <a:lnTo>
                    <a:pt x="713675" y="847633"/>
                  </a:lnTo>
                  <a:lnTo>
                    <a:pt x="736865" y="807749"/>
                  </a:lnTo>
                  <a:lnTo>
                    <a:pt x="757043" y="765033"/>
                  </a:lnTo>
                  <a:lnTo>
                    <a:pt x="774006" y="719745"/>
                  </a:lnTo>
                  <a:lnTo>
                    <a:pt x="787552" y="672146"/>
                  </a:lnTo>
                  <a:lnTo>
                    <a:pt x="797478" y="622496"/>
                  </a:lnTo>
                  <a:lnTo>
                    <a:pt x="803582" y="571055"/>
                  </a:lnTo>
                  <a:lnTo>
                    <a:pt x="805662" y="518083"/>
                  </a:lnTo>
                  <a:lnTo>
                    <a:pt x="803582" y="465112"/>
                  </a:lnTo>
                  <a:lnTo>
                    <a:pt x="797478" y="413671"/>
                  </a:lnTo>
                  <a:lnTo>
                    <a:pt x="787552" y="364021"/>
                  </a:lnTo>
                  <a:lnTo>
                    <a:pt x="774006" y="316421"/>
                  </a:lnTo>
                  <a:lnTo>
                    <a:pt x="757043" y="271133"/>
                  </a:lnTo>
                  <a:lnTo>
                    <a:pt x="736865" y="228417"/>
                  </a:lnTo>
                  <a:lnTo>
                    <a:pt x="713675" y="188533"/>
                  </a:lnTo>
                  <a:lnTo>
                    <a:pt x="687676" y="151742"/>
                  </a:lnTo>
                  <a:lnTo>
                    <a:pt x="659069" y="118304"/>
                  </a:lnTo>
                  <a:lnTo>
                    <a:pt x="628058" y="88480"/>
                  </a:lnTo>
                  <a:lnTo>
                    <a:pt x="594845" y="62529"/>
                  </a:lnTo>
                  <a:lnTo>
                    <a:pt x="559631" y="40713"/>
                  </a:lnTo>
                  <a:lnTo>
                    <a:pt x="522621" y="23291"/>
                  </a:lnTo>
                  <a:lnTo>
                    <a:pt x="484016" y="10525"/>
                  </a:lnTo>
                  <a:lnTo>
                    <a:pt x="444018" y="2674"/>
                  </a:lnTo>
                  <a:lnTo>
                    <a:pt x="402831" y="0"/>
                  </a:lnTo>
                  <a:close/>
                </a:path>
              </a:pathLst>
            </a:custGeom>
            <a:solidFill>
              <a:srgbClr val="DCEAF7">
                <a:alpha val="560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9709935" y="3363108"/>
              <a:ext cx="805815" cy="1036319"/>
            </a:xfrm>
            <a:custGeom>
              <a:avLst/>
              <a:gdLst/>
              <a:ahLst/>
              <a:cxnLst/>
              <a:rect l="l" t="t" r="r" b="b"/>
              <a:pathLst>
                <a:path w="805815" h="1036320">
                  <a:moveTo>
                    <a:pt x="0" y="518083"/>
                  </a:moveTo>
                  <a:lnTo>
                    <a:pt x="2079" y="465112"/>
                  </a:lnTo>
                  <a:lnTo>
                    <a:pt x="8184" y="413671"/>
                  </a:lnTo>
                  <a:lnTo>
                    <a:pt x="18110" y="364021"/>
                  </a:lnTo>
                  <a:lnTo>
                    <a:pt x="31656" y="316421"/>
                  </a:lnTo>
                  <a:lnTo>
                    <a:pt x="48619" y="271133"/>
                  </a:lnTo>
                  <a:lnTo>
                    <a:pt x="68796" y="228417"/>
                  </a:lnTo>
                  <a:lnTo>
                    <a:pt x="91986" y="188533"/>
                  </a:lnTo>
                  <a:lnTo>
                    <a:pt x="117986" y="151742"/>
                  </a:lnTo>
                  <a:lnTo>
                    <a:pt x="146592" y="118304"/>
                  </a:lnTo>
                  <a:lnTo>
                    <a:pt x="177604" y="88480"/>
                  </a:lnTo>
                  <a:lnTo>
                    <a:pt x="210817" y="62529"/>
                  </a:lnTo>
                  <a:lnTo>
                    <a:pt x="246030" y="40713"/>
                  </a:lnTo>
                  <a:lnTo>
                    <a:pt x="283041" y="23291"/>
                  </a:lnTo>
                  <a:lnTo>
                    <a:pt x="321646" y="10525"/>
                  </a:lnTo>
                  <a:lnTo>
                    <a:pt x="361643" y="2674"/>
                  </a:lnTo>
                  <a:lnTo>
                    <a:pt x="402831" y="0"/>
                  </a:lnTo>
                  <a:lnTo>
                    <a:pt x="444018" y="2674"/>
                  </a:lnTo>
                  <a:lnTo>
                    <a:pt x="484016" y="10525"/>
                  </a:lnTo>
                  <a:lnTo>
                    <a:pt x="522621" y="23291"/>
                  </a:lnTo>
                  <a:lnTo>
                    <a:pt x="559631" y="40713"/>
                  </a:lnTo>
                  <a:lnTo>
                    <a:pt x="594845" y="62529"/>
                  </a:lnTo>
                  <a:lnTo>
                    <a:pt x="628058" y="88480"/>
                  </a:lnTo>
                  <a:lnTo>
                    <a:pt x="659069" y="118304"/>
                  </a:lnTo>
                  <a:lnTo>
                    <a:pt x="687676" y="151742"/>
                  </a:lnTo>
                  <a:lnTo>
                    <a:pt x="713675" y="188533"/>
                  </a:lnTo>
                  <a:lnTo>
                    <a:pt x="736865" y="228417"/>
                  </a:lnTo>
                  <a:lnTo>
                    <a:pt x="757043" y="271133"/>
                  </a:lnTo>
                  <a:lnTo>
                    <a:pt x="774006" y="316421"/>
                  </a:lnTo>
                  <a:lnTo>
                    <a:pt x="787552" y="364021"/>
                  </a:lnTo>
                  <a:lnTo>
                    <a:pt x="797478" y="413671"/>
                  </a:lnTo>
                  <a:lnTo>
                    <a:pt x="803582" y="465112"/>
                  </a:lnTo>
                  <a:lnTo>
                    <a:pt x="805662" y="518083"/>
                  </a:lnTo>
                  <a:lnTo>
                    <a:pt x="803582" y="571055"/>
                  </a:lnTo>
                  <a:lnTo>
                    <a:pt x="797478" y="622496"/>
                  </a:lnTo>
                  <a:lnTo>
                    <a:pt x="787552" y="672146"/>
                  </a:lnTo>
                  <a:lnTo>
                    <a:pt x="774006" y="719745"/>
                  </a:lnTo>
                  <a:lnTo>
                    <a:pt x="757043" y="765033"/>
                  </a:lnTo>
                  <a:lnTo>
                    <a:pt x="736865" y="807749"/>
                  </a:lnTo>
                  <a:lnTo>
                    <a:pt x="713675" y="847633"/>
                  </a:lnTo>
                  <a:lnTo>
                    <a:pt x="687676" y="884424"/>
                  </a:lnTo>
                  <a:lnTo>
                    <a:pt x="659069" y="917862"/>
                  </a:lnTo>
                  <a:lnTo>
                    <a:pt x="628058" y="947687"/>
                  </a:lnTo>
                  <a:lnTo>
                    <a:pt x="594845" y="973637"/>
                  </a:lnTo>
                  <a:lnTo>
                    <a:pt x="559631" y="995454"/>
                  </a:lnTo>
                  <a:lnTo>
                    <a:pt x="522621" y="1012875"/>
                  </a:lnTo>
                  <a:lnTo>
                    <a:pt x="484016" y="1025642"/>
                  </a:lnTo>
                  <a:lnTo>
                    <a:pt x="444018" y="1033492"/>
                  </a:lnTo>
                  <a:lnTo>
                    <a:pt x="402831" y="1036167"/>
                  </a:lnTo>
                  <a:lnTo>
                    <a:pt x="361643" y="1033492"/>
                  </a:lnTo>
                  <a:lnTo>
                    <a:pt x="321646" y="1025642"/>
                  </a:lnTo>
                  <a:lnTo>
                    <a:pt x="283041" y="1012875"/>
                  </a:lnTo>
                  <a:lnTo>
                    <a:pt x="246030" y="995454"/>
                  </a:lnTo>
                  <a:lnTo>
                    <a:pt x="210817" y="973637"/>
                  </a:lnTo>
                  <a:lnTo>
                    <a:pt x="177604" y="947687"/>
                  </a:lnTo>
                  <a:lnTo>
                    <a:pt x="146592" y="917862"/>
                  </a:lnTo>
                  <a:lnTo>
                    <a:pt x="117986" y="884424"/>
                  </a:lnTo>
                  <a:lnTo>
                    <a:pt x="91986" y="847633"/>
                  </a:lnTo>
                  <a:lnTo>
                    <a:pt x="68796" y="807749"/>
                  </a:lnTo>
                  <a:lnTo>
                    <a:pt x="48619" y="765033"/>
                  </a:lnTo>
                  <a:lnTo>
                    <a:pt x="31656" y="719745"/>
                  </a:lnTo>
                  <a:lnTo>
                    <a:pt x="18110" y="672146"/>
                  </a:lnTo>
                  <a:lnTo>
                    <a:pt x="8184" y="622496"/>
                  </a:lnTo>
                  <a:lnTo>
                    <a:pt x="2079" y="571055"/>
                  </a:lnTo>
                  <a:lnTo>
                    <a:pt x="0" y="51808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Producer</a:t>
            </a:r>
            <a:r>
              <a:rPr dirty="0" spc="-60"/>
              <a:t> </a:t>
            </a:r>
            <a:r>
              <a:rPr dirty="0" spc="-105"/>
              <a:t>Milk</a:t>
            </a:r>
            <a:r>
              <a:rPr dirty="0" spc="-35"/>
              <a:t> </a:t>
            </a:r>
            <a:r>
              <a:rPr dirty="0" spc="-20"/>
              <a:t>Pooled,</a:t>
            </a:r>
            <a:r>
              <a:rPr dirty="0" spc="-55"/>
              <a:t> </a:t>
            </a:r>
            <a:r>
              <a:rPr dirty="0"/>
              <a:t>Selected</a:t>
            </a:r>
            <a:r>
              <a:rPr dirty="0" spc="-60"/>
              <a:t> </a:t>
            </a:r>
            <a:r>
              <a:rPr dirty="0" spc="-20"/>
              <a:t>Orders,</a:t>
            </a:r>
            <a:r>
              <a:rPr dirty="0" spc="-60"/>
              <a:t> </a:t>
            </a:r>
            <a:r>
              <a:rPr dirty="0" spc="70"/>
              <a:t>2022-</a:t>
            </a:r>
            <a:r>
              <a:rPr dirty="0" spc="30"/>
              <a:t>2025</a:t>
            </a:r>
          </a:p>
        </p:txBody>
      </p:sp>
      <p:sp>
        <p:nvSpPr>
          <p:cNvPr id="57" name="object 57"/>
          <p:cNvSpPr/>
          <p:nvPr/>
        </p:nvSpPr>
        <p:spPr>
          <a:xfrm>
            <a:off x="838200" y="6093663"/>
            <a:ext cx="3184525" cy="307975"/>
          </a:xfrm>
          <a:custGeom>
            <a:avLst/>
            <a:gdLst/>
            <a:ahLst/>
            <a:cxnLst/>
            <a:rect l="l" t="t" r="r" b="b"/>
            <a:pathLst>
              <a:path w="3184525" h="307975">
                <a:moveTo>
                  <a:pt x="3184080" y="0"/>
                </a:moveTo>
                <a:lnTo>
                  <a:pt x="0" y="0"/>
                </a:lnTo>
                <a:lnTo>
                  <a:pt x="0" y="307771"/>
                </a:lnTo>
                <a:lnTo>
                  <a:pt x="3184080" y="307771"/>
                </a:lnTo>
                <a:lnTo>
                  <a:pt x="31840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78739" y="6123845"/>
            <a:ext cx="3834765" cy="69850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850900">
              <a:lnSpc>
                <a:spcPct val="100000"/>
              </a:lnSpc>
              <a:spcBef>
                <a:spcPts val="15"/>
              </a:spcBef>
            </a:pP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Through</a:t>
            </a:r>
            <a:r>
              <a:rPr dirty="0" sz="1400" spc="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November:</a:t>
            </a:r>
            <a:r>
              <a:rPr dirty="0" sz="14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400" spc="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de-pooling</a:t>
            </a:r>
            <a:r>
              <a:rPr dirty="0" sz="1400" spc="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C00000"/>
                </a:solidFill>
                <a:latin typeface="Calibri"/>
                <a:cs typeface="Calibri"/>
              </a:rPr>
              <a:t>event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4560" y="5518017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14560" y="5125206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14560" y="4732015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14560" y="3947154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14560" y="3553962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14560" y="3160770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14560" y="2767578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14560" y="2374386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14560" y="1981893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1509797" y="2234780"/>
            <a:ext cx="9709150" cy="2666365"/>
            <a:chOff x="1509797" y="2234780"/>
            <a:chExt cx="9709150" cy="2666365"/>
          </a:xfrm>
        </p:grpSpPr>
        <p:sp>
          <p:nvSpPr>
            <p:cNvPr id="12" name="object 12"/>
            <p:cNvSpPr/>
            <p:nvPr/>
          </p:nvSpPr>
          <p:spPr>
            <a:xfrm>
              <a:off x="1514560" y="4339310"/>
              <a:ext cx="9699625" cy="47625"/>
            </a:xfrm>
            <a:custGeom>
              <a:avLst/>
              <a:gdLst/>
              <a:ahLst/>
              <a:cxnLst/>
              <a:rect l="l" t="t" r="r" b="b"/>
              <a:pathLst>
                <a:path w="9699625" h="47625">
                  <a:moveTo>
                    <a:pt x="0" y="0"/>
                  </a:moveTo>
                  <a:lnTo>
                    <a:pt x="9699536" y="0"/>
                  </a:lnTo>
                </a:path>
                <a:path w="9699625" h="47625">
                  <a:moveTo>
                    <a:pt x="0" y="0"/>
                  </a:moveTo>
                  <a:lnTo>
                    <a:pt x="0" y="36093"/>
                  </a:lnTo>
                </a:path>
                <a:path w="9699625" h="47625">
                  <a:moveTo>
                    <a:pt x="606844" y="0"/>
                  </a:moveTo>
                  <a:lnTo>
                    <a:pt x="606844" y="36093"/>
                  </a:lnTo>
                </a:path>
                <a:path w="9699625" h="47625">
                  <a:moveTo>
                    <a:pt x="1211872" y="0"/>
                  </a:moveTo>
                  <a:lnTo>
                    <a:pt x="1211872" y="36093"/>
                  </a:lnTo>
                </a:path>
                <a:path w="9699625" h="47625">
                  <a:moveTo>
                    <a:pt x="1818424" y="0"/>
                  </a:moveTo>
                  <a:lnTo>
                    <a:pt x="1818424" y="36093"/>
                  </a:lnTo>
                </a:path>
                <a:path w="9699625" h="47625">
                  <a:moveTo>
                    <a:pt x="2424976" y="0"/>
                  </a:moveTo>
                  <a:lnTo>
                    <a:pt x="2424976" y="36093"/>
                  </a:lnTo>
                </a:path>
                <a:path w="9699625" h="47625">
                  <a:moveTo>
                    <a:pt x="3031528" y="0"/>
                  </a:moveTo>
                  <a:lnTo>
                    <a:pt x="3031528" y="36093"/>
                  </a:lnTo>
                </a:path>
                <a:path w="9699625" h="47625">
                  <a:moveTo>
                    <a:pt x="3638080" y="0"/>
                  </a:moveTo>
                  <a:lnTo>
                    <a:pt x="3638080" y="36093"/>
                  </a:lnTo>
                </a:path>
                <a:path w="9699625" h="47625">
                  <a:moveTo>
                    <a:pt x="4243108" y="0"/>
                  </a:moveTo>
                  <a:lnTo>
                    <a:pt x="4243108" y="36093"/>
                  </a:lnTo>
                </a:path>
                <a:path w="9699625" h="47625">
                  <a:moveTo>
                    <a:pt x="4849660" y="0"/>
                  </a:moveTo>
                  <a:lnTo>
                    <a:pt x="4849660" y="36093"/>
                  </a:lnTo>
                </a:path>
                <a:path w="9699625" h="47625">
                  <a:moveTo>
                    <a:pt x="5456212" y="0"/>
                  </a:moveTo>
                  <a:lnTo>
                    <a:pt x="5456212" y="36093"/>
                  </a:lnTo>
                </a:path>
                <a:path w="9699625" h="47625">
                  <a:moveTo>
                    <a:pt x="6062764" y="0"/>
                  </a:moveTo>
                  <a:lnTo>
                    <a:pt x="6062764" y="36093"/>
                  </a:lnTo>
                </a:path>
                <a:path w="9699625" h="47625">
                  <a:moveTo>
                    <a:pt x="6667792" y="0"/>
                  </a:moveTo>
                  <a:lnTo>
                    <a:pt x="6667792" y="36093"/>
                  </a:lnTo>
                </a:path>
                <a:path w="9699625" h="47625">
                  <a:moveTo>
                    <a:pt x="7274344" y="0"/>
                  </a:moveTo>
                  <a:lnTo>
                    <a:pt x="7274344" y="36093"/>
                  </a:lnTo>
                </a:path>
                <a:path w="9699625" h="47625">
                  <a:moveTo>
                    <a:pt x="7880896" y="0"/>
                  </a:moveTo>
                  <a:lnTo>
                    <a:pt x="7880896" y="36093"/>
                  </a:lnTo>
                </a:path>
                <a:path w="9699625" h="47625">
                  <a:moveTo>
                    <a:pt x="8487448" y="0"/>
                  </a:moveTo>
                  <a:lnTo>
                    <a:pt x="8487448" y="36093"/>
                  </a:lnTo>
                </a:path>
                <a:path w="9699625" h="47625">
                  <a:moveTo>
                    <a:pt x="9094000" y="0"/>
                  </a:moveTo>
                  <a:lnTo>
                    <a:pt x="9094000" y="36093"/>
                  </a:lnTo>
                </a:path>
                <a:path w="9699625" h="47625">
                  <a:moveTo>
                    <a:pt x="9699536" y="0"/>
                  </a:moveTo>
                  <a:lnTo>
                    <a:pt x="9699536" y="36093"/>
                  </a:lnTo>
                </a:path>
                <a:path w="9699625" h="47625">
                  <a:moveTo>
                    <a:pt x="0" y="0"/>
                  </a:moveTo>
                  <a:lnTo>
                    <a:pt x="0" y="47586"/>
                  </a:lnTo>
                </a:path>
                <a:path w="9699625" h="47625">
                  <a:moveTo>
                    <a:pt x="2424976" y="0"/>
                  </a:moveTo>
                  <a:lnTo>
                    <a:pt x="2424976" y="47586"/>
                  </a:lnTo>
                </a:path>
                <a:path w="9699625" h="47625">
                  <a:moveTo>
                    <a:pt x="4849660" y="0"/>
                  </a:moveTo>
                  <a:lnTo>
                    <a:pt x="4849660" y="47586"/>
                  </a:lnTo>
                </a:path>
                <a:path w="9699625" h="47625">
                  <a:moveTo>
                    <a:pt x="7274344" y="0"/>
                  </a:moveTo>
                  <a:lnTo>
                    <a:pt x="7274344" y="47586"/>
                  </a:lnTo>
                </a:path>
                <a:path w="9699625" h="47625">
                  <a:moveTo>
                    <a:pt x="9699536" y="0"/>
                  </a:moveTo>
                  <a:lnTo>
                    <a:pt x="9699536" y="4758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15597" y="4091787"/>
              <a:ext cx="8689340" cy="432434"/>
            </a:xfrm>
            <a:custGeom>
              <a:avLst/>
              <a:gdLst/>
              <a:ahLst/>
              <a:cxnLst/>
              <a:rect l="l" t="t" r="r" b="b"/>
              <a:pathLst>
                <a:path w="8689340" h="432435">
                  <a:moveTo>
                    <a:pt x="0" y="164744"/>
                  </a:moveTo>
                  <a:lnTo>
                    <a:pt x="202539" y="137312"/>
                  </a:lnTo>
                  <a:lnTo>
                    <a:pt x="403707" y="164744"/>
                  </a:lnTo>
                  <a:lnTo>
                    <a:pt x="606399" y="196748"/>
                  </a:lnTo>
                  <a:lnTo>
                    <a:pt x="807567" y="196748"/>
                  </a:lnTo>
                  <a:lnTo>
                    <a:pt x="1010259" y="129692"/>
                  </a:lnTo>
                  <a:lnTo>
                    <a:pt x="1212951" y="87020"/>
                  </a:lnTo>
                  <a:lnTo>
                    <a:pt x="1414119" y="50444"/>
                  </a:lnTo>
                  <a:lnTo>
                    <a:pt x="1616811" y="67208"/>
                  </a:lnTo>
                  <a:lnTo>
                    <a:pt x="1817979" y="161696"/>
                  </a:lnTo>
                  <a:lnTo>
                    <a:pt x="2020671" y="134264"/>
                  </a:lnTo>
                  <a:lnTo>
                    <a:pt x="2223363" y="157124"/>
                  </a:lnTo>
                  <a:lnTo>
                    <a:pt x="2424531" y="149504"/>
                  </a:lnTo>
                  <a:lnTo>
                    <a:pt x="2627223" y="125120"/>
                  </a:lnTo>
                  <a:lnTo>
                    <a:pt x="2828391" y="172364"/>
                  </a:lnTo>
                  <a:lnTo>
                    <a:pt x="3031083" y="199796"/>
                  </a:lnTo>
                  <a:lnTo>
                    <a:pt x="3233775" y="97688"/>
                  </a:lnTo>
                  <a:lnTo>
                    <a:pt x="3434943" y="106832"/>
                  </a:lnTo>
                  <a:lnTo>
                    <a:pt x="3637635" y="87020"/>
                  </a:lnTo>
                  <a:lnTo>
                    <a:pt x="3838803" y="184556"/>
                  </a:lnTo>
                  <a:lnTo>
                    <a:pt x="4041495" y="164744"/>
                  </a:lnTo>
                  <a:lnTo>
                    <a:pt x="4244187" y="74828"/>
                  </a:lnTo>
                  <a:lnTo>
                    <a:pt x="4445355" y="117500"/>
                  </a:lnTo>
                  <a:lnTo>
                    <a:pt x="4648047" y="106832"/>
                  </a:lnTo>
                  <a:lnTo>
                    <a:pt x="4849215" y="82448"/>
                  </a:lnTo>
                  <a:lnTo>
                    <a:pt x="5051907" y="122072"/>
                  </a:lnTo>
                  <a:lnTo>
                    <a:pt x="5254599" y="106832"/>
                  </a:lnTo>
                  <a:lnTo>
                    <a:pt x="5455767" y="70256"/>
                  </a:lnTo>
                  <a:lnTo>
                    <a:pt x="5658459" y="172364"/>
                  </a:lnTo>
                  <a:lnTo>
                    <a:pt x="5859627" y="176936"/>
                  </a:lnTo>
                  <a:lnTo>
                    <a:pt x="6062319" y="149504"/>
                  </a:lnTo>
                  <a:lnTo>
                    <a:pt x="6265011" y="169316"/>
                  </a:lnTo>
                  <a:lnTo>
                    <a:pt x="6466179" y="341528"/>
                  </a:lnTo>
                  <a:lnTo>
                    <a:pt x="6668871" y="432193"/>
                  </a:lnTo>
                  <a:lnTo>
                    <a:pt x="6870039" y="97688"/>
                  </a:lnTo>
                  <a:lnTo>
                    <a:pt x="7072731" y="106832"/>
                  </a:lnTo>
                  <a:lnTo>
                    <a:pt x="7273899" y="196748"/>
                  </a:lnTo>
                  <a:lnTo>
                    <a:pt x="7476591" y="196748"/>
                  </a:lnTo>
                  <a:lnTo>
                    <a:pt x="7679283" y="169316"/>
                  </a:lnTo>
                  <a:lnTo>
                    <a:pt x="7880451" y="141884"/>
                  </a:lnTo>
                  <a:lnTo>
                    <a:pt x="8083143" y="219608"/>
                  </a:lnTo>
                  <a:lnTo>
                    <a:pt x="8284311" y="137312"/>
                  </a:lnTo>
                  <a:lnTo>
                    <a:pt x="8487003" y="0"/>
                  </a:lnTo>
                  <a:lnTo>
                    <a:pt x="8689174" y="19964"/>
                  </a:lnTo>
                </a:path>
              </a:pathLst>
            </a:custGeom>
            <a:ln w="38100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15597" y="3270618"/>
              <a:ext cx="8689340" cy="1528445"/>
            </a:xfrm>
            <a:custGeom>
              <a:avLst/>
              <a:gdLst/>
              <a:ahLst/>
              <a:cxnLst/>
              <a:rect l="l" t="t" r="r" b="b"/>
              <a:pathLst>
                <a:path w="8689340" h="1528445">
                  <a:moveTo>
                    <a:pt x="0" y="789317"/>
                  </a:moveTo>
                  <a:lnTo>
                    <a:pt x="202539" y="647585"/>
                  </a:lnTo>
                  <a:lnTo>
                    <a:pt x="403707" y="793889"/>
                  </a:lnTo>
                  <a:lnTo>
                    <a:pt x="606399" y="978293"/>
                  </a:lnTo>
                  <a:lnTo>
                    <a:pt x="807567" y="1065161"/>
                  </a:lnTo>
                  <a:lnTo>
                    <a:pt x="1010259" y="659777"/>
                  </a:lnTo>
                  <a:lnTo>
                    <a:pt x="1212951" y="365645"/>
                  </a:lnTo>
                  <a:lnTo>
                    <a:pt x="1414119" y="0"/>
                  </a:lnTo>
                  <a:lnTo>
                    <a:pt x="1616811" y="133997"/>
                  </a:lnTo>
                  <a:lnTo>
                    <a:pt x="1817979" y="684161"/>
                  </a:lnTo>
                  <a:lnTo>
                    <a:pt x="2020671" y="569861"/>
                  </a:lnTo>
                  <a:lnTo>
                    <a:pt x="2223363" y="714641"/>
                  </a:lnTo>
                  <a:lnTo>
                    <a:pt x="2424531" y="754265"/>
                  </a:lnTo>
                  <a:lnTo>
                    <a:pt x="2627223" y="592721"/>
                  </a:lnTo>
                  <a:lnTo>
                    <a:pt x="2828391" y="918857"/>
                  </a:lnTo>
                  <a:lnTo>
                    <a:pt x="3031083" y="1095641"/>
                  </a:lnTo>
                  <a:lnTo>
                    <a:pt x="3233775" y="428129"/>
                  </a:lnTo>
                  <a:lnTo>
                    <a:pt x="3434943" y="388505"/>
                  </a:lnTo>
                  <a:lnTo>
                    <a:pt x="3637635" y="239153"/>
                  </a:lnTo>
                  <a:lnTo>
                    <a:pt x="3838803" y="801509"/>
                  </a:lnTo>
                  <a:lnTo>
                    <a:pt x="4041495" y="836561"/>
                  </a:lnTo>
                  <a:lnTo>
                    <a:pt x="4244187" y="208673"/>
                  </a:lnTo>
                  <a:lnTo>
                    <a:pt x="4445355" y="447941"/>
                  </a:lnTo>
                  <a:lnTo>
                    <a:pt x="4648047" y="380885"/>
                  </a:lnTo>
                  <a:lnTo>
                    <a:pt x="4849215" y="255917"/>
                  </a:lnTo>
                  <a:lnTo>
                    <a:pt x="5051907" y="443369"/>
                  </a:lnTo>
                  <a:lnTo>
                    <a:pt x="5254599" y="408317"/>
                  </a:lnTo>
                  <a:lnTo>
                    <a:pt x="5455767" y="204101"/>
                  </a:lnTo>
                  <a:lnTo>
                    <a:pt x="5658459" y="836561"/>
                  </a:lnTo>
                  <a:lnTo>
                    <a:pt x="5859627" y="876185"/>
                  </a:lnTo>
                  <a:lnTo>
                    <a:pt x="6062319" y="742073"/>
                  </a:lnTo>
                  <a:lnTo>
                    <a:pt x="6265011" y="801509"/>
                  </a:lnTo>
                  <a:lnTo>
                    <a:pt x="6466179" y="1433969"/>
                  </a:lnTo>
                  <a:lnTo>
                    <a:pt x="6668871" y="1528394"/>
                  </a:lnTo>
                  <a:lnTo>
                    <a:pt x="6870039" y="644537"/>
                  </a:lnTo>
                  <a:lnTo>
                    <a:pt x="7072731" y="585101"/>
                  </a:lnTo>
                  <a:lnTo>
                    <a:pt x="7273899" y="1005725"/>
                  </a:lnTo>
                  <a:lnTo>
                    <a:pt x="7476591" y="1005725"/>
                  </a:lnTo>
                  <a:lnTo>
                    <a:pt x="7679283" y="891425"/>
                  </a:lnTo>
                  <a:lnTo>
                    <a:pt x="7880451" y="758837"/>
                  </a:lnTo>
                  <a:lnTo>
                    <a:pt x="8083143" y="1132217"/>
                  </a:lnTo>
                  <a:lnTo>
                    <a:pt x="8284311" y="883805"/>
                  </a:lnTo>
                  <a:lnTo>
                    <a:pt x="8487003" y="290969"/>
                  </a:lnTo>
                  <a:lnTo>
                    <a:pt x="8689174" y="333641"/>
                  </a:lnTo>
                </a:path>
              </a:pathLst>
            </a:custGeom>
            <a:ln w="28575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15597" y="3034880"/>
              <a:ext cx="8689340" cy="1567815"/>
            </a:xfrm>
            <a:custGeom>
              <a:avLst/>
              <a:gdLst/>
              <a:ahLst/>
              <a:cxnLst/>
              <a:rect l="l" t="t" r="r" b="b"/>
              <a:pathLst>
                <a:path w="8689340" h="1567814">
                  <a:moveTo>
                    <a:pt x="0" y="927519"/>
                  </a:moveTo>
                  <a:lnTo>
                    <a:pt x="202539" y="801027"/>
                  </a:lnTo>
                  <a:lnTo>
                    <a:pt x="403707" y="939711"/>
                  </a:lnTo>
                  <a:lnTo>
                    <a:pt x="606399" y="1111923"/>
                  </a:lnTo>
                  <a:lnTo>
                    <a:pt x="807567" y="1154595"/>
                  </a:lnTo>
                  <a:lnTo>
                    <a:pt x="1010259" y="733971"/>
                  </a:lnTo>
                  <a:lnTo>
                    <a:pt x="1212951" y="447459"/>
                  </a:lnTo>
                  <a:lnTo>
                    <a:pt x="1414119" y="0"/>
                  </a:lnTo>
                  <a:lnTo>
                    <a:pt x="1616811" y="195999"/>
                  </a:lnTo>
                  <a:lnTo>
                    <a:pt x="1817979" y="840651"/>
                  </a:lnTo>
                  <a:lnTo>
                    <a:pt x="2020671" y="621195"/>
                  </a:lnTo>
                  <a:lnTo>
                    <a:pt x="2223363" y="790359"/>
                  </a:lnTo>
                  <a:lnTo>
                    <a:pt x="2424531" y="758355"/>
                  </a:lnTo>
                  <a:lnTo>
                    <a:pt x="2627223" y="621195"/>
                  </a:lnTo>
                  <a:lnTo>
                    <a:pt x="2828391" y="985431"/>
                  </a:lnTo>
                  <a:lnTo>
                    <a:pt x="3031083" y="1131735"/>
                  </a:lnTo>
                  <a:lnTo>
                    <a:pt x="3233775" y="479463"/>
                  </a:lnTo>
                  <a:lnTo>
                    <a:pt x="3434943" y="452031"/>
                  </a:lnTo>
                  <a:lnTo>
                    <a:pt x="3637635" y="334683"/>
                  </a:lnTo>
                  <a:lnTo>
                    <a:pt x="3838803" y="957999"/>
                  </a:lnTo>
                  <a:lnTo>
                    <a:pt x="4041495" y="915327"/>
                  </a:lnTo>
                  <a:lnTo>
                    <a:pt x="4244187" y="195999"/>
                  </a:lnTo>
                  <a:lnTo>
                    <a:pt x="4445355" y="471843"/>
                  </a:lnTo>
                  <a:lnTo>
                    <a:pt x="4648047" y="455079"/>
                  </a:lnTo>
                  <a:lnTo>
                    <a:pt x="4849215" y="231051"/>
                  </a:lnTo>
                  <a:lnTo>
                    <a:pt x="5051907" y="566331"/>
                  </a:lnTo>
                  <a:lnTo>
                    <a:pt x="5254599" y="400215"/>
                  </a:lnTo>
                  <a:lnTo>
                    <a:pt x="5455767" y="215811"/>
                  </a:lnTo>
                  <a:lnTo>
                    <a:pt x="5658459" y="950379"/>
                  </a:lnTo>
                  <a:lnTo>
                    <a:pt x="5859627" y="927519"/>
                  </a:lnTo>
                  <a:lnTo>
                    <a:pt x="6062319" y="746163"/>
                  </a:lnTo>
                  <a:lnTo>
                    <a:pt x="6265011" y="887895"/>
                  </a:lnTo>
                  <a:lnTo>
                    <a:pt x="6466179" y="1547787"/>
                  </a:lnTo>
                  <a:lnTo>
                    <a:pt x="6668871" y="1567675"/>
                  </a:lnTo>
                  <a:lnTo>
                    <a:pt x="6870039" y="676059"/>
                  </a:lnTo>
                  <a:lnTo>
                    <a:pt x="7072731" y="561759"/>
                  </a:lnTo>
                  <a:lnTo>
                    <a:pt x="7273899" y="1104303"/>
                  </a:lnTo>
                  <a:lnTo>
                    <a:pt x="7476591" y="1052487"/>
                  </a:lnTo>
                  <a:lnTo>
                    <a:pt x="7679283" y="872655"/>
                  </a:lnTo>
                  <a:lnTo>
                    <a:pt x="7880451" y="785787"/>
                  </a:lnTo>
                  <a:lnTo>
                    <a:pt x="8083143" y="1214031"/>
                  </a:lnTo>
                  <a:lnTo>
                    <a:pt x="8284311" y="1089063"/>
                  </a:lnTo>
                  <a:lnTo>
                    <a:pt x="8487003" y="380403"/>
                  </a:lnTo>
                  <a:lnTo>
                    <a:pt x="8689174" y="424599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15597" y="3443490"/>
              <a:ext cx="8689340" cy="1438275"/>
            </a:xfrm>
            <a:custGeom>
              <a:avLst/>
              <a:gdLst/>
              <a:ahLst/>
              <a:cxnLst/>
              <a:rect l="l" t="t" r="r" b="b"/>
              <a:pathLst>
                <a:path w="8689340" h="1438275">
                  <a:moveTo>
                    <a:pt x="0" y="553961"/>
                  </a:moveTo>
                  <a:lnTo>
                    <a:pt x="202539" y="479285"/>
                  </a:lnTo>
                  <a:lnTo>
                    <a:pt x="403707" y="553961"/>
                  </a:lnTo>
                  <a:lnTo>
                    <a:pt x="606399" y="636257"/>
                  </a:lnTo>
                  <a:lnTo>
                    <a:pt x="807567" y="809993"/>
                  </a:lnTo>
                  <a:lnTo>
                    <a:pt x="1010259" y="400037"/>
                  </a:lnTo>
                  <a:lnTo>
                    <a:pt x="1212951" y="227825"/>
                  </a:lnTo>
                  <a:lnTo>
                    <a:pt x="1414119" y="0"/>
                  </a:lnTo>
                  <a:lnTo>
                    <a:pt x="1616811" y="118097"/>
                  </a:lnTo>
                  <a:lnTo>
                    <a:pt x="1817979" y="474713"/>
                  </a:lnTo>
                  <a:lnTo>
                    <a:pt x="2020671" y="369557"/>
                  </a:lnTo>
                  <a:lnTo>
                    <a:pt x="2223363" y="471665"/>
                  </a:lnTo>
                  <a:lnTo>
                    <a:pt x="2424531" y="474713"/>
                  </a:lnTo>
                  <a:lnTo>
                    <a:pt x="2627223" y="381749"/>
                  </a:lnTo>
                  <a:lnTo>
                    <a:pt x="2828391" y="624065"/>
                  </a:lnTo>
                  <a:lnTo>
                    <a:pt x="3031083" y="857237"/>
                  </a:lnTo>
                  <a:lnTo>
                    <a:pt x="3233775" y="287261"/>
                  </a:lnTo>
                  <a:lnTo>
                    <a:pt x="3434943" y="302501"/>
                  </a:lnTo>
                  <a:lnTo>
                    <a:pt x="3637635" y="204965"/>
                  </a:lnTo>
                  <a:lnTo>
                    <a:pt x="3838803" y="593585"/>
                  </a:lnTo>
                  <a:lnTo>
                    <a:pt x="4041495" y="576821"/>
                  </a:lnTo>
                  <a:lnTo>
                    <a:pt x="4244187" y="204965"/>
                  </a:lnTo>
                  <a:lnTo>
                    <a:pt x="4445355" y="337553"/>
                  </a:lnTo>
                  <a:lnTo>
                    <a:pt x="4648047" y="302501"/>
                  </a:lnTo>
                  <a:lnTo>
                    <a:pt x="4849215" y="252209"/>
                  </a:lnTo>
                  <a:lnTo>
                    <a:pt x="5051907" y="372605"/>
                  </a:lnTo>
                  <a:lnTo>
                    <a:pt x="5254599" y="334505"/>
                  </a:lnTo>
                  <a:lnTo>
                    <a:pt x="5455767" y="172961"/>
                  </a:lnTo>
                  <a:lnTo>
                    <a:pt x="5658459" y="561581"/>
                  </a:lnTo>
                  <a:lnTo>
                    <a:pt x="5859627" y="585965"/>
                  </a:lnTo>
                  <a:lnTo>
                    <a:pt x="6062319" y="483857"/>
                  </a:lnTo>
                  <a:lnTo>
                    <a:pt x="6265011" y="566153"/>
                  </a:lnTo>
                  <a:lnTo>
                    <a:pt x="6466179" y="1245857"/>
                  </a:lnTo>
                  <a:lnTo>
                    <a:pt x="6668871" y="1438021"/>
                  </a:lnTo>
                  <a:lnTo>
                    <a:pt x="6870039" y="372605"/>
                  </a:lnTo>
                  <a:lnTo>
                    <a:pt x="7072731" y="357365"/>
                  </a:lnTo>
                  <a:lnTo>
                    <a:pt x="7273899" y="656069"/>
                  </a:lnTo>
                  <a:lnTo>
                    <a:pt x="7476591" y="755129"/>
                  </a:lnTo>
                  <a:lnTo>
                    <a:pt x="7679283" y="715505"/>
                  </a:lnTo>
                  <a:lnTo>
                    <a:pt x="7880451" y="546341"/>
                  </a:lnTo>
                  <a:lnTo>
                    <a:pt x="8083143" y="867905"/>
                  </a:lnTo>
                  <a:lnTo>
                    <a:pt x="8284311" y="852665"/>
                  </a:lnTo>
                  <a:lnTo>
                    <a:pt x="8487003" y="314693"/>
                  </a:lnTo>
                  <a:lnTo>
                    <a:pt x="8689174" y="357365"/>
                  </a:lnTo>
                </a:path>
              </a:pathLst>
            </a:custGeom>
            <a:ln w="38100">
              <a:solidFill>
                <a:srgbClr val="0F9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15597" y="2249068"/>
              <a:ext cx="8689340" cy="2059305"/>
            </a:xfrm>
            <a:custGeom>
              <a:avLst/>
              <a:gdLst/>
              <a:ahLst/>
              <a:cxnLst/>
              <a:rect l="l" t="t" r="r" b="b"/>
              <a:pathLst>
                <a:path w="8689340" h="2059304">
                  <a:moveTo>
                    <a:pt x="0" y="1163167"/>
                  </a:moveTo>
                  <a:lnTo>
                    <a:pt x="202539" y="1006195"/>
                  </a:lnTo>
                  <a:lnTo>
                    <a:pt x="403707" y="1190599"/>
                  </a:lnTo>
                  <a:lnTo>
                    <a:pt x="606399" y="1442059"/>
                  </a:lnTo>
                  <a:lnTo>
                    <a:pt x="807567" y="1551787"/>
                  </a:lnTo>
                  <a:lnTo>
                    <a:pt x="1010259" y="1048867"/>
                  </a:lnTo>
                  <a:lnTo>
                    <a:pt x="1212951" y="580999"/>
                  </a:lnTo>
                  <a:lnTo>
                    <a:pt x="1414119" y="0"/>
                  </a:lnTo>
                  <a:lnTo>
                    <a:pt x="1616811" y="125323"/>
                  </a:lnTo>
                  <a:lnTo>
                    <a:pt x="1817979" y="926947"/>
                  </a:lnTo>
                  <a:lnTo>
                    <a:pt x="2020671" y="809599"/>
                  </a:lnTo>
                  <a:lnTo>
                    <a:pt x="2223363" y="1083919"/>
                  </a:lnTo>
                  <a:lnTo>
                    <a:pt x="2424531" y="1135735"/>
                  </a:lnTo>
                  <a:lnTo>
                    <a:pt x="2627223" y="923899"/>
                  </a:lnTo>
                  <a:lnTo>
                    <a:pt x="2828391" y="1371955"/>
                  </a:lnTo>
                  <a:lnTo>
                    <a:pt x="3031083" y="1599031"/>
                  </a:lnTo>
                  <a:lnTo>
                    <a:pt x="3233775" y="774547"/>
                  </a:lnTo>
                  <a:lnTo>
                    <a:pt x="3434943" y="635863"/>
                  </a:lnTo>
                  <a:lnTo>
                    <a:pt x="3637635" y="337159"/>
                  </a:lnTo>
                  <a:lnTo>
                    <a:pt x="3838803" y="1210411"/>
                  </a:lnTo>
                  <a:lnTo>
                    <a:pt x="4041495" y="1292707"/>
                  </a:lnTo>
                  <a:lnTo>
                    <a:pt x="4244187" y="376783"/>
                  </a:lnTo>
                  <a:lnTo>
                    <a:pt x="4445355" y="680059"/>
                  </a:lnTo>
                  <a:lnTo>
                    <a:pt x="4648047" y="648055"/>
                  </a:lnTo>
                  <a:lnTo>
                    <a:pt x="4849215" y="463651"/>
                  </a:lnTo>
                  <a:lnTo>
                    <a:pt x="5051907" y="672439"/>
                  </a:lnTo>
                  <a:lnTo>
                    <a:pt x="5254599" y="580999"/>
                  </a:lnTo>
                  <a:lnTo>
                    <a:pt x="5455767" y="286867"/>
                  </a:lnTo>
                  <a:lnTo>
                    <a:pt x="5658459" y="1170787"/>
                  </a:lnTo>
                  <a:lnTo>
                    <a:pt x="5859627" y="1320139"/>
                  </a:lnTo>
                  <a:lnTo>
                    <a:pt x="6062319" y="1120495"/>
                  </a:lnTo>
                  <a:lnTo>
                    <a:pt x="6265011" y="1312519"/>
                  </a:lnTo>
                  <a:lnTo>
                    <a:pt x="6466179" y="1999843"/>
                  </a:lnTo>
                  <a:lnTo>
                    <a:pt x="6668871" y="2058809"/>
                  </a:lnTo>
                  <a:lnTo>
                    <a:pt x="6870039" y="1100683"/>
                  </a:lnTo>
                  <a:lnTo>
                    <a:pt x="7072731" y="971143"/>
                  </a:lnTo>
                  <a:lnTo>
                    <a:pt x="7273899" y="1512163"/>
                  </a:lnTo>
                  <a:lnTo>
                    <a:pt x="7476591" y="1516735"/>
                  </a:lnTo>
                  <a:lnTo>
                    <a:pt x="7679283" y="1327759"/>
                  </a:lnTo>
                  <a:lnTo>
                    <a:pt x="7880451" y="1210411"/>
                  </a:lnTo>
                  <a:lnTo>
                    <a:pt x="8083143" y="1688947"/>
                  </a:lnTo>
                  <a:lnTo>
                    <a:pt x="8284311" y="1563979"/>
                  </a:lnTo>
                  <a:lnTo>
                    <a:pt x="8487003" y="817219"/>
                  </a:lnTo>
                  <a:lnTo>
                    <a:pt x="8689174" y="879703"/>
                  </a:lnTo>
                </a:path>
              </a:pathLst>
            </a:custGeom>
            <a:ln w="28574">
              <a:solidFill>
                <a:srgbClr val="9F2B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15597" y="3168459"/>
              <a:ext cx="8689340" cy="1634489"/>
            </a:xfrm>
            <a:custGeom>
              <a:avLst/>
              <a:gdLst/>
              <a:ahLst/>
              <a:cxnLst/>
              <a:rect l="l" t="t" r="r" b="b"/>
              <a:pathLst>
                <a:path w="8689340" h="1634489">
                  <a:moveTo>
                    <a:pt x="0" y="734504"/>
                  </a:moveTo>
                  <a:lnTo>
                    <a:pt x="202539" y="565340"/>
                  </a:lnTo>
                  <a:lnTo>
                    <a:pt x="403707" y="761936"/>
                  </a:lnTo>
                  <a:lnTo>
                    <a:pt x="606399" y="1025588"/>
                  </a:lnTo>
                  <a:lnTo>
                    <a:pt x="807567" y="1206944"/>
                  </a:lnTo>
                  <a:lnTo>
                    <a:pt x="1010259" y="754316"/>
                  </a:lnTo>
                  <a:lnTo>
                    <a:pt x="1212951" y="400748"/>
                  </a:lnTo>
                  <a:lnTo>
                    <a:pt x="1414119" y="0"/>
                  </a:lnTo>
                  <a:lnTo>
                    <a:pt x="1616811" y="102044"/>
                  </a:lnTo>
                  <a:lnTo>
                    <a:pt x="1817979" y="647636"/>
                  </a:lnTo>
                  <a:lnTo>
                    <a:pt x="2020671" y="640016"/>
                  </a:lnTo>
                  <a:lnTo>
                    <a:pt x="2223363" y="809180"/>
                  </a:lnTo>
                  <a:lnTo>
                    <a:pt x="2424531" y="876236"/>
                  </a:lnTo>
                  <a:lnTo>
                    <a:pt x="2627223" y="722312"/>
                  </a:lnTo>
                  <a:lnTo>
                    <a:pt x="2828391" y="1013396"/>
                  </a:lnTo>
                  <a:lnTo>
                    <a:pt x="3031083" y="1225232"/>
                  </a:lnTo>
                  <a:lnTo>
                    <a:pt x="3233775" y="502856"/>
                  </a:lnTo>
                  <a:lnTo>
                    <a:pt x="3434943" y="420560"/>
                  </a:lnTo>
                  <a:lnTo>
                    <a:pt x="3637635" y="219392"/>
                  </a:lnTo>
                  <a:lnTo>
                    <a:pt x="3838803" y="864044"/>
                  </a:lnTo>
                  <a:lnTo>
                    <a:pt x="4041495" y="918908"/>
                  </a:lnTo>
                  <a:lnTo>
                    <a:pt x="4244187" y="223964"/>
                  </a:lnTo>
                  <a:lnTo>
                    <a:pt x="4445355" y="455612"/>
                  </a:lnTo>
                  <a:lnTo>
                    <a:pt x="4648047" y="423608"/>
                  </a:lnTo>
                  <a:lnTo>
                    <a:pt x="4849215" y="298640"/>
                  </a:lnTo>
                  <a:lnTo>
                    <a:pt x="5051907" y="432752"/>
                  </a:lnTo>
                  <a:lnTo>
                    <a:pt x="5254599" y="358076"/>
                  </a:lnTo>
                  <a:lnTo>
                    <a:pt x="5455767" y="86804"/>
                  </a:lnTo>
                  <a:lnTo>
                    <a:pt x="5658459" y="789368"/>
                  </a:lnTo>
                  <a:lnTo>
                    <a:pt x="5859627" y="896048"/>
                  </a:lnTo>
                  <a:lnTo>
                    <a:pt x="6062319" y="746696"/>
                  </a:lnTo>
                  <a:lnTo>
                    <a:pt x="6265011" y="891476"/>
                  </a:lnTo>
                  <a:lnTo>
                    <a:pt x="6466179" y="1466024"/>
                  </a:lnTo>
                  <a:lnTo>
                    <a:pt x="6668871" y="1634477"/>
                  </a:lnTo>
                  <a:lnTo>
                    <a:pt x="6870039" y="796988"/>
                  </a:lnTo>
                  <a:lnTo>
                    <a:pt x="7072731" y="652208"/>
                  </a:lnTo>
                  <a:lnTo>
                    <a:pt x="7273899" y="1057592"/>
                  </a:lnTo>
                  <a:lnTo>
                    <a:pt x="7476591" y="1115504"/>
                  </a:lnTo>
                  <a:lnTo>
                    <a:pt x="7679283" y="1037780"/>
                  </a:lnTo>
                  <a:lnTo>
                    <a:pt x="7880451" y="888428"/>
                  </a:lnTo>
                  <a:lnTo>
                    <a:pt x="8083143" y="1202372"/>
                  </a:lnTo>
                  <a:lnTo>
                    <a:pt x="8284311" y="1147508"/>
                  </a:lnTo>
                  <a:lnTo>
                    <a:pt x="8487003" y="545528"/>
                  </a:lnTo>
                  <a:lnTo>
                    <a:pt x="8689174" y="59277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241234" y="4609244"/>
            <a:ext cx="146050" cy="994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3050" y="1859033"/>
            <a:ext cx="94615" cy="2566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1102" y="4366775"/>
            <a:ext cx="4419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25938" y="4366775"/>
            <a:ext cx="4419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0775" y="4366775"/>
            <a:ext cx="4419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75611" y="4366775"/>
            <a:ext cx="4419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3906" y="2280616"/>
            <a:ext cx="232410" cy="2938145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300" spc="45">
                <a:solidFill>
                  <a:srgbClr val="585858"/>
                </a:solidFill>
                <a:latin typeface="Calibri"/>
                <a:cs typeface="Calibri"/>
              </a:rPr>
              <a:t>Producer</a:t>
            </a:r>
            <a:r>
              <a:rPr dirty="0" sz="1300" spc="10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10">
                <a:solidFill>
                  <a:srgbClr val="585858"/>
                </a:solidFill>
                <a:latin typeface="Calibri"/>
                <a:cs typeface="Calibri"/>
              </a:rPr>
              <a:t>Milk</a:t>
            </a:r>
            <a:r>
              <a:rPr dirty="0" sz="1300" spc="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10">
                <a:solidFill>
                  <a:srgbClr val="585858"/>
                </a:solidFill>
                <a:latin typeface="Calibri"/>
                <a:cs typeface="Calibri"/>
              </a:rPr>
              <a:t>Pooled,</a:t>
            </a:r>
            <a:r>
              <a:rPr dirty="0" sz="1300" spc="11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10">
                <a:solidFill>
                  <a:srgbClr val="585858"/>
                </a:solidFill>
                <a:latin typeface="Calibri"/>
                <a:cs typeface="Calibri"/>
              </a:rPr>
              <a:t>million</a:t>
            </a:r>
            <a:r>
              <a:rPr dirty="0" sz="1300" spc="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85858"/>
                </a:solidFill>
                <a:latin typeface="Calibri"/>
                <a:cs typeface="Calibri"/>
              </a:rPr>
              <a:t>lbs/month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69287" y="5785185"/>
            <a:ext cx="3830954" cy="38100"/>
            <a:chOff x="2469287" y="5785185"/>
            <a:chExt cx="3830954" cy="38100"/>
          </a:xfrm>
        </p:grpSpPr>
        <p:sp>
          <p:nvSpPr>
            <p:cNvPr id="27" name="object 27"/>
            <p:cNvSpPr/>
            <p:nvPr/>
          </p:nvSpPr>
          <p:spPr>
            <a:xfrm>
              <a:off x="2488337" y="580423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965679" y="580423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978325" y="580423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037136" y="580423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0F9E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2757893" y="5681236"/>
            <a:ext cx="42049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477010" algn="l"/>
                <a:tab pos="2489835" algn="l"/>
                <a:tab pos="3548379" algn="l"/>
              </a:tabLst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Upper</a:t>
            </a:r>
            <a:r>
              <a:rPr dirty="0" sz="1200" spc="9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Midwest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Mideast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Order</a:t>
            </a:r>
            <a:r>
              <a:rPr dirty="0" sz="1200" spc="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33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California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167702" y="580423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9F2B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7437259" y="5681236"/>
            <a:ext cx="6711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Northeast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313763" y="580423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583319" y="5681236"/>
            <a:ext cx="1177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45">
                <a:solidFill>
                  <a:srgbClr val="585858"/>
                </a:solidFill>
                <a:latin typeface="Calibri"/>
                <a:cs typeface="Calibri"/>
              </a:rPr>
              <a:t>Pacific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 Northwest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33437" y="1820862"/>
            <a:ext cx="10525125" cy="4194810"/>
            <a:chOff x="833437" y="1820862"/>
            <a:chExt cx="10525125" cy="4194810"/>
          </a:xfrm>
        </p:grpSpPr>
        <p:sp>
          <p:nvSpPr>
            <p:cNvPr id="37" name="object 37"/>
            <p:cNvSpPr/>
            <p:nvPr/>
          </p:nvSpPr>
          <p:spPr>
            <a:xfrm>
              <a:off x="838200" y="1825625"/>
              <a:ext cx="10515600" cy="4185285"/>
            </a:xfrm>
            <a:custGeom>
              <a:avLst/>
              <a:gdLst/>
              <a:ahLst/>
              <a:cxnLst/>
              <a:rect l="l" t="t" r="r" b="b"/>
              <a:pathLst>
                <a:path w="10515600" h="4185285">
                  <a:moveTo>
                    <a:pt x="0" y="0"/>
                  </a:moveTo>
                  <a:lnTo>
                    <a:pt x="10515600" y="0"/>
                  </a:lnTo>
                  <a:lnTo>
                    <a:pt x="10515600" y="4184751"/>
                  </a:lnTo>
                  <a:lnTo>
                    <a:pt x="0" y="41847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709074" y="1959190"/>
              <a:ext cx="1191895" cy="3548379"/>
            </a:xfrm>
            <a:custGeom>
              <a:avLst/>
              <a:gdLst/>
              <a:ahLst/>
              <a:cxnLst/>
              <a:rect l="l" t="t" r="r" b="b"/>
              <a:pathLst>
                <a:path w="1191895" h="3548379">
                  <a:moveTo>
                    <a:pt x="1191806" y="0"/>
                  </a:moveTo>
                  <a:lnTo>
                    <a:pt x="0" y="0"/>
                  </a:lnTo>
                  <a:lnTo>
                    <a:pt x="0" y="3547757"/>
                  </a:lnTo>
                  <a:lnTo>
                    <a:pt x="1191806" y="3547757"/>
                  </a:lnTo>
                  <a:lnTo>
                    <a:pt x="1191806" y="0"/>
                  </a:lnTo>
                  <a:close/>
                </a:path>
              </a:pathLst>
            </a:custGeom>
            <a:solidFill>
              <a:srgbClr val="C2F0C7">
                <a:alpha val="3411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709074" y="1959190"/>
              <a:ext cx="1191895" cy="3548379"/>
            </a:xfrm>
            <a:custGeom>
              <a:avLst/>
              <a:gdLst/>
              <a:ahLst/>
              <a:cxnLst/>
              <a:rect l="l" t="t" r="r" b="b"/>
              <a:pathLst>
                <a:path w="1191895" h="3548379">
                  <a:moveTo>
                    <a:pt x="0" y="0"/>
                  </a:moveTo>
                  <a:lnTo>
                    <a:pt x="1191806" y="0"/>
                  </a:lnTo>
                  <a:lnTo>
                    <a:pt x="1191806" y="3547757"/>
                  </a:lnTo>
                  <a:lnTo>
                    <a:pt x="0" y="354775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$PPTXTitle"/>
          <p:cNvSpPr txBox="1">
            <a:spLocks noGrp="1"/>
          </p:cNvSpPr>
          <p:nvPr>
            <p:ph type="title"/>
          </p:nvPr>
        </p:nvSpPr>
        <p:spPr>
          <a:xfrm>
            <a:off x="916939" y="679862"/>
            <a:ext cx="105238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Producer</a:t>
            </a:r>
            <a:r>
              <a:rPr dirty="0" spc="-125"/>
              <a:t> </a:t>
            </a:r>
            <a:r>
              <a:rPr dirty="0"/>
              <a:t>Price</a:t>
            </a:r>
            <a:r>
              <a:rPr dirty="0" spc="-110"/>
              <a:t> </a:t>
            </a:r>
            <a:r>
              <a:rPr dirty="0" spc="-30"/>
              <a:t>Differentials,</a:t>
            </a:r>
            <a:r>
              <a:rPr dirty="0" spc="-80"/>
              <a:t> </a:t>
            </a:r>
            <a:r>
              <a:rPr dirty="0" spc="45"/>
              <a:t>Selected</a:t>
            </a:r>
            <a:r>
              <a:rPr dirty="0" spc="-125"/>
              <a:t> </a:t>
            </a:r>
            <a:r>
              <a:rPr dirty="0" spc="-20"/>
              <a:t>Orders,</a:t>
            </a:r>
            <a:r>
              <a:rPr dirty="0" spc="-125"/>
              <a:t> </a:t>
            </a:r>
            <a:r>
              <a:rPr dirty="0" spc="75"/>
              <a:t>2022-</a:t>
            </a:r>
            <a:r>
              <a:rPr dirty="0" spc="30"/>
              <a:t>2025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38200" y="6083503"/>
            <a:ext cx="6323965" cy="30797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238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Through</a:t>
            </a:r>
            <a:r>
              <a:rPr dirty="0" sz="1400" spc="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September:</a:t>
            </a:r>
            <a:r>
              <a:rPr dirty="0" sz="1400" spc="30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85">
                <a:solidFill>
                  <a:srgbClr val="C00000"/>
                </a:solidFill>
                <a:latin typeface="Calibri"/>
                <a:cs typeface="Calibri"/>
              </a:rPr>
              <a:t>PPD</a:t>
            </a:r>
            <a:r>
              <a:rPr dirty="0" sz="14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values</a:t>
            </a:r>
            <a:r>
              <a:rPr dirty="0" sz="14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45">
                <a:solidFill>
                  <a:srgbClr val="C00000"/>
                </a:solidFill>
                <a:latin typeface="Calibri"/>
                <a:cs typeface="Calibri"/>
              </a:rPr>
              <a:t>increased</a:t>
            </a:r>
            <a:r>
              <a:rPr dirty="0" sz="14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dirty="0" sz="14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dirty="0" sz="14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they</a:t>
            </a:r>
            <a:r>
              <a:rPr dirty="0" sz="14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were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C00000"/>
                </a:solidFill>
                <a:latin typeface="Calibri"/>
                <a:cs typeface="Calibri"/>
              </a:rPr>
              <a:t>in prior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C00000"/>
                </a:solidFill>
                <a:latin typeface="Calibri"/>
                <a:cs typeface="Calibri"/>
              </a:rPr>
              <a:t>months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4560" y="5518017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14560" y="5125206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14560" y="4732015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14560" y="3947154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14560" y="3553962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14560" y="3160770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14560" y="2767578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14560" y="2374386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14560" y="1981893"/>
            <a:ext cx="9699625" cy="0"/>
          </a:xfrm>
          <a:custGeom>
            <a:avLst/>
            <a:gdLst/>
            <a:ahLst/>
            <a:cxnLst/>
            <a:rect l="l" t="t" r="r" b="b"/>
            <a:pathLst>
              <a:path w="9699625" h="0">
                <a:moveTo>
                  <a:pt x="0" y="0"/>
                </a:moveTo>
                <a:lnTo>
                  <a:pt x="969953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1509797" y="2234780"/>
            <a:ext cx="9709150" cy="2830830"/>
            <a:chOff x="1509797" y="2234780"/>
            <a:chExt cx="9709150" cy="2830830"/>
          </a:xfrm>
        </p:grpSpPr>
        <p:sp>
          <p:nvSpPr>
            <p:cNvPr id="12" name="object 12"/>
            <p:cNvSpPr/>
            <p:nvPr/>
          </p:nvSpPr>
          <p:spPr>
            <a:xfrm>
              <a:off x="1514560" y="4339310"/>
              <a:ext cx="9699625" cy="47625"/>
            </a:xfrm>
            <a:custGeom>
              <a:avLst/>
              <a:gdLst/>
              <a:ahLst/>
              <a:cxnLst/>
              <a:rect l="l" t="t" r="r" b="b"/>
              <a:pathLst>
                <a:path w="9699625" h="47625">
                  <a:moveTo>
                    <a:pt x="0" y="0"/>
                  </a:moveTo>
                  <a:lnTo>
                    <a:pt x="9699536" y="0"/>
                  </a:lnTo>
                </a:path>
                <a:path w="9699625" h="47625">
                  <a:moveTo>
                    <a:pt x="0" y="0"/>
                  </a:moveTo>
                  <a:lnTo>
                    <a:pt x="0" y="36093"/>
                  </a:lnTo>
                </a:path>
                <a:path w="9699625" h="47625">
                  <a:moveTo>
                    <a:pt x="606844" y="0"/>
                  </a:moveTo>
                  <a:lnTo>
                    <a:pt x="606844" y="36093"/>
                  </a:lnTo>
                </a:path>
                <a:path w="9699625" h="47625">
                  <a:moveTo>
                    <a:pt x="1211872" y="0"/>
                  </a:moveTo>
                  <a:lnTo>
                    <a:pt x="1211872" y="36093"/>
                  </a:lnTo>
                </a:path>
                <a:path w="9699625" h="47625">
                  <a:moveTo>
                    <a:pt x="1818424" y="0"/>
                  </a:moveTo>
                  <a:lnTo>
                    <a:pt x="1818424" y="36093"/>
                  </a:lnTo>
                </a:path>
                <a:path w="9699625" h="47625">
                  <a:moveTo>
                    <a:pt x="2424976" y="0"/>
                  </a:moveTo>
                  <a:lnTo>
                    <a:pt x="2424976" y="36093"/>
                  </a:lnTo>
                </a:path>
                <a:path w="9699625" h="47625">
                  <a:moveTo>
                    <a:pt x="3031528" y="0"/>
                  </a:moveTo>
                  <a:lnTo>
                    <a:pt x="3031528" y="36093"/>
                  </a:lnTo>
                </a:path>
                <a:path w="9699625" h="47625">
                  <a:moveTo>
                    <a:pt x="3638080" y="0"/>
                  </a:moveTo>
                  <a:lnTo>
                    <a:pt x="3638080" y="36093"/>
                  </a:lnTo>
                </a:path>
                <a:path w="9699625" h="47625">
                  <a:moveTo>
                    <a:pt x="4243108" y="0"/>
                  </a:moveTo>
                  <a:lnTo>
                    <a:pt x="4243108" y="36093"/>
                  </a:lnTo>
                </a:path>
                <a:path w="9699625" h="47625">
                  <a:moveTo>
                    <a:pt x="4849660" y="0"/>
                  </a:moveTo>
                  <a:lnTo>
                    <a:pt x="4849660" y="36093"/>
                  </a:lnTo>
                </a:path>
                <a:path w="9699625" h="47625">
                  <a:moveTo>
                    <a:pt x="5456212" y="0"/>
                  </a:moveTo>
                  <a:lnTo>
                    <a:pt x="5456212" y="36093"/>
                  </a:lnTo>
                </a:path>
                <a:path w="9699625" h="47625">
                  <a:moveTo>
                    <a:pt x="6062764" y="0"/>
                  </a:moveTo>
                  <a:lnTo>
                    <a:pt x="6062764" y="36093"/>
                  </a:lnTo>
                </a:path>
                <a:path w="9699625" h="47625">
                  <a:moveTo>
                    <a:pt x="6667792" y="0"/>
                  </a:moveTo>
                  <a:lnTo>
                    <a:pt x="6667792" y="36093"/>
                  </a:lnTo>
                </a:path>
                <a:path w="9699625" h="47625">
                  <a:moveTo>
                    <a:pt x="7274344" y="0"/>
                  </a:moveTo>
                  <a:lnTo>
                    <a:pt x="7274344" y="36093"/>
                  </a:lnTo>
                </a:path>
                <a:path w="9699625" h="47625">
                  <a:moveTo>
                    <a:pt x="7880896" y="0"/>
                  </a:moveTo>
                  <a:lnTo>
                    <a:pt x="7880896" y="36093"/>
                  </a:lnTo>
                </a:path>
                <a:path w="9699625" h="47625">
                  <a:moveTo>
                    <a:pt x="8487448" y="0"/>
                  </a:moveTo>
                  <a:lnTo>
                    <a:pt x="8487448" y="36093"/>
                  </a:lnTo>
                </a:path>
                <a:path w="9699625" h="47625">
                  <a:moveTo>
                    <a:pt x="9094000" y="0"/>
                  </a:moveTo>
                  <a:lnTo>
                    <a:pt x="9094000" y="36093"/>
                  </a:lnTo>
                </a:path>
                <a:path w="9699625" h="47625">
                  <a:moveTo>
                    <a:pt x="9699536" y="0"/>
                  </a:moveTo>
                  <a:lnTo>
                    <a:pt x="9699536" y="36093"/>
                  </a:lnTo>
                </a:path>
                <a:path w="9699625" h="47625">
                  <a:moveTo>
                    <a:pt x="0" y="0"/>
                  </a:moveTo>
                  <a:lnTo>
                    <a:pt x="0" y="47586"/>
                  </a:lnTo>
                </a:path>
                <a:path w="9699625" h="47625">
                  <a:moveTo>
                    <a:pt x="2424976" y="0"/>
                  </a:moveTo>
                  <a:lnTo>
                    <a:pt x="2424976" y="47586"/>
                  </a:lnTo>
                </a:path>
                <a:path w="9699625" h="47625">
                  <a:moveTo>
                    <a:pt x="4849660" y="0"/>
                  </a:moveTo>
                  <a:lnTo>
                    <a:pt x="4849660" y="47586"/>
                  </a:lnTo>
                </a:path>
                <a:path w="9699625" h="47625">
                  <a:moveTo>
                    <a:pt x="7274344" y="0"/>
                  </a:moveTo>
                  <a:lnTo>
                    <a:pt x="7274344" y="47586"/>
                  </a:lnTo>
                </a:path>
                <a:path w="9699625" h="47625">
                  <a:moveTo>
                    <a:pt x="9699536" y="0"/>
                  </a:moveTo>
                  <a:lnTo>
                    <a:pt x="9699536" y="4758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15597" y="4091787"/>
              <a:ext cx="9093835" cy="467995"/>
            </a:xfrm>
            <a:custGeom>
              <a:avLst/>
              <a:gdLst/>
              <a:ahLst/>
              <a:cxnLst/>
              <a:rect l="l" t="t" r="r" b="b"/>
              <a:pathLst>
                <a:path w="9093835" h="467995">
                  <a:moveTo>
                    <a:pt x="0" y="164744"/>
                  </a:moveTo>
                  <a:lnTo>
                    <a:pt x="202539" y="137312"/>
                  </a:lnTo>
                  <a:lnTo>
                    <a:pt x="403707" y="164744"/>
                  </a:lnTo>
                  <a:lnTo>
                    <a:pt x="606399" y="196748"/>
                  </a:lnTo>
                  <a:lnTo>
                    <a:pt x="807567" y="196748"/>
                  </a:lnTo>
                  <a:lnTo>
                    <a:pt x="1010259" y="129692"/>
                  </a:lnTo>
                  <a:lnTo>
                    <a:pt x="1212951" y="87020"/>
                  </a:lnTo>
                  <a:lnTo>
                    <a:pt x="1414119" y="50444"/>
                  </a:lnTo>
                  <a:lnTo>
                    <a:pt x="1616811" y="67208"/>
                  </a:lnTo>
                  <a:lnTo>
                    <a:pt x="1817979" y="161696"/>
                  </a:lnTo>
                  <a:lnTo>
                    <a:pt x="2020671" y="134264"/>
                  </a:lnTo>
                  <a:lnTo>
                    <a:pt x="2223363" y="157124"/>
                  </a:lnTo>
                  <a:lnTo>
                    <a:pt x="2424531" y="149504"/>
                  </a:lnTo>
                  <a:lnTo>
                    <a:pt x="2627223" y="125120"/>
                  </a:lnTo>
                  <a:lnTo>
                    <a:pt x="2828391" y="172364"/>
                  </a:lnTo>
                  <a:lnTo>
                    <a:pt x="3031083" y="199796"/>
                  </a:lnTo>
                  <a:lnTo>
                    <a:pt x="3233775" y="97688"/>
                  </a:lnTo>
                  <a:lnTo>
                    <a:pt x="3434943" y="106832"/>
                  </a:lnTo>
                  <a:lnTo>
                    <a:pt x="3637635" y="87020"/>
                  </a:lnTo>
                  <a:lnTo>
                    <a:pt x="3838803" y="184556"/>
                  </a:lnTo>
                  <a:lnTo>
                    <a:pt x="4041495" y="164744"/>
                  </a:lnTo>
                  <a:lnTo>
                    <a:pt x="4244187" y="74828"/>
                  </a:lnTo>
                  <a:lnTo>
                    <a:pt x="4445355" y="117500"/>
                  </a:lnTo>
                  <a:lnTo>
                    <a:pt x="4648047" y="106832"/>
                  </a:lnTo>
                  <a:lnTo>
                    <a:pt x="4849215" y="82448"/>
                  </a:lnTo>
                  <a:lnTo>
                    <a:pt x="5051907" y="122072"/>
                  </a:lnTo>
                  <a:lnTo>
                    <a:pt x="5254599" y="106832"/>
                  </a:lnTo>
                  <a:lnTo>
                    <a:pt x="5455767" y="70256"/>
                  </a:lnTo>
                  <a:lnTo>
                    <a:pt x="5658459" y="172364"/>
                  </a:lnTo>
                  <a:lnTo>
                    <a:pt x="5859627" y="176936"/>
                  </a:lnTo>
                  <a:lnTo>
                    <a:pt x="6062319" y="149504"/>
                  </a:lnTo>
                  <a:lnTo>
                    <a:pt x="6265011" y="169316"/>
                  </a:lnTo>
                  <a:lnTo>
                    <a:pt x="6466179" y="341528"/>
                  </a:lnTo>
                  <a:lnTo>
                    <a:pt x="6668871" y="431444"/>
                  </a:lnTo>
                  <a:lnTo>
                    <a:pt x="6870039" y="97688"/>
                  </a:lnTo>
                  <a:lnTo>
                    <a:pt x="7072731" y="106832"/>
                  </a:lnTo>
                  <a:lnTo>
                    <a:pt x="7273899" y="196748"/>
                  </a:lnTo>
                  <a:lnTo>
                    <a:pt x="7476591" y="196748"/>
                  </a:lnTo>
                  <a:lnTo>
                    <a:pt x="7679283" y="169316"/>
                  </a:lnTo>
                  <a:lnTo>
                    <a:pt x="7880451" y="141884"/>
                  </a:lnTo>
                  <a:lnTo>
                    <a:pt x="8083143" y="219608"/>
                  </a:lnTo>
                  <a:lnTo>
                    <a:pt x="8284311" y="137312"/>
                  </a:lnTo>
                  <a:lnTo>
                    <a:pt x="8487003" y="0"/>
                  </a:lnTo>
                  <a:lnTo>
                    <a:pt x="8689695" y="19964"/>
                  </a:lnTo>
                  <a:lnTo>
                    <a:pt x="8890863" y="192176"/>
                  </a:lnTo>
                  <a:lnTo>
                    <a:pt x="9093314" y="467550"/>
                  </a:lnTo>
                </a:path>
              </a:pathLst>
            </a:custGeom>
            <a:ln w="38100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15597" y="3270618"/>
              <a:ext cx="9093835" cy="1599565"/>
            </a:xfrm>
            <a:custGeom>
              <a:avLst/>
              <a:gdLst/>
              <a:ahLst/>
              <a:cxnLst/>
              <a:rect l="l" t="t" r="r" b="b"/>
              <a:pathLst>
                <a:path w="9093835" h="1599564">
                  <a:moveTo>
                    <a:pt x="0" y="789317"/>
                  </a:moveTo>
                  <a:lnTo>
                    <a:pt x="202539" y="647585"/>
                  </a:lnTo>
                  <a:lnTo>
                    <a:pt x="403707" y="793889"/>
                  </a:lnTo>
                  <a:lnTo>
                    <a:pt x="606399" y="978293"/>
                  </a:lnTo>
                  <a:lnTo>
                    <a:pt x="807567" y="1065161"/>
                  </a:lnTo>
                  <a:lnTo>
                    <a:pt x="1010259" y="659777"/>
                  </a:lnTo>
                  <a:lnTo>
                    <a:pt x="1212951" y="365645"/>
                  </a:lnTo>
                  <a:lnTo>
                    <a:pt x="1414119" y="0"/>
                  </a:lnTo>
                  <a:lnTo>
                    <a:pt x="1616811" y="133997"/>
                  </a:lnTo>
                  <a:lnTo>
                    <a:pt x="1817979" y="684161"/>
                  </a:lnTo>
                  <a:lnTo>
                    <a:pt x="2020671" y="569861"/>
                  </a:lnTo>
                  <a:lnTo>
                    <a:pt x="2223363" y="714641"/>
                  </a:lnTo>
                  <a:lnTo>
                    <a:pt x="2424531" y="754265"/>
                  </a:lnTo>
                  <a:lnTo>
                    <a:pt x="2627223" y="592721"/>
                  </a:lnTo>
                  <a:lnTo>
                    <a:pt x="2828391" y="918857"/>
                  </a:lnTo>
                  <a:lnTo>
                    <a:pt x="3031083" y="1095641"/>
                  </a:lnTo>
                  <a:lnTo>
                    <a:pt x="3233775" y="428129"/>
                  </a:lnTo>
                  <a:lnTo>
                    <a:pt x="3434943" y="388505"/>
                  </a:lnTo>
                  <a:lnTo>
                    <a:pt x="3637635" y="239153"/>
                  </a:lnTo>
                  <a:lnTo>
                    <a:pt x="3838803" y="801509"/>
                  </a:lnTo>
                  <a:lnTo>
                    <a:pt x="4041495" y="836561"/>
                  </a:lnTo>
                  <a:lnTo>
                    <a:pt x="4244187" y="208673"/>
                  </a:lnTo>
                  <a:lnTo>
                    <a:pt x="4445355" y="447941"/>
                  </a:lnTo>
                  <a:lnTo>
                    <a:pt x="4648047" y="380885"/>
                  </a:lnTo>
                  <a:lnTo>
                    <a:pt x="4849215" y="255917"/>
                  </a:lnTo>
                  <a:lnTo>
                    <a:pt x="5051907" y="443369"/>
                  </a:lnTo>
                  <a:lnTo>
                    <a:pt x="5254599" y="408317"/>
                  </a:lnTo>
                  <a:lnTo>
                    <a:pt x="5455767" y="204101"/>
                  </a:lnTo>
                  <a:lnTo>
                    <a:pt x="5658459" y="836561"/>
                  </a:lnTo>
                  <a:lnTo>
                    <a:pt x="5859627" y="876185"/>
                  </a:lnTo>
                  <a:lnTo>
                    <a:pt x="6062319" y="742073"/>
                  </a:lnTo>
                  <a:lnTo>
                    <a:pt x="6265011" y="801509"/>
                  </a:lnTo>
                  <a:lnTo>
                    <a:pt x="6466179" y="1433969"/>
                  </a:lnTo>
                  <a:lnTo>
                    <a:pt x="6668871" y="1528457"/>
                  </a:lnTo>
                  <a:lnTo>
                    <a:pt x="6870039" y="644537"/>
                  </a:lnTo>
                  <a:lnTo>
                    <a:pt x="7072731" y="585101"/>
                  </a:lnTo>
                  <a:lnTo>
                    <a:pt x="7273899" y="1005725"/>
                  </a:lnTo>
                  <a:lnTo>
                    <a:pt x="7476591" y="1005725"/>
                  </a:lnTo>
                  <a:lnTo>
                    <a:pt x="7679283" y="891425"/>
                  </a:lnTo>
                  <a:lnTo>
                    <a:pt x="7880451" y="758837"/>
                  </a:lnTo>
                  <a:lnTo>
                    <a:pt x="8083143" y="1132217"/>
                  </a:lnTo>
                  <a:lnTo>
                    <a:pt x="8284311" y="883805"/>
                  </a:lnTo>
                  <a:lnTo>
                    <a:pt x="8487003" y="290969"/>
                  </a:lnTo>
                  <a:lnTo>
                    <a:pt x="8689695" y="333641"/>
                  </a:lnTo>
                  <a:lnTo>
                    <a:pt x="8890863" y="1017917"/>
                  </a:lnTo>
                  <a:lnTo>
                    <a:pt x="9093314" y="1599107"/>
                  </a:lnTo>
                </a:path>
              </a:pathLst>
            </a:custGeom>
            <a:ln w="28574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15597" y="3034880"/>
              <a:ext cx="9093835" cy="1567815"/>
            </a:xfrm>
            <a:custGeom>
              <a:avLst/>
              <a:gdLst/>
              <a:ahLst/>
              <a:cxnLst/>
              <a:rect l="l" t="t" r="r" b="b"/>
              <a:pathLst>
                <a:path w="9093835" h="1567814">
                  <a:moveTo>
                    <a:pt x="0" y="927519"/>
                  </a:moveTo>
                  <a:lnTo>
                    <a:pt x="202539" y="801027"/>
                  </a:lnTo>
                  <a:lnTo>
                    <a:pt x="403707" y="939711"/>
                  </a:lnTo>
                  <a:lnTo>
                    <a:pt x="606399" y="1111923"/>
                  </a:lnTo>
                  <a:lnTo>
                    <a:pt x="807567" y="1154595"/>
                  </a:lnTo>
                  <a:lnTo>
                    <a:pt x="1010259" y="733971"/>
                  </a:lnTo>
                  <a:lnTo>
                    <a:pt x="1212951" y="447459"/>
                  </a:lnTo>
                  <a:lnTo>
                    <a:pt x="1414119" y="0"/>
                  </a:lnTo>
                  <a:lnTo>
                    <a:pt x="1616811" y="195999"/>
                  </a:lnTo>
                  <a:lnTo>
                    <a:pt x="1817979" y="840651"/>
                  </a:lnTo>
                  <a:lnTo>
                    <a:pt x="2020671" y="621195"/>
                  </a:lnTo>
                  <a:lnTo>
                    <a:pt x="2223363" y="790359"/>
                  </a:lnTo>
                  <a:lnTo>
                    <a:pt x="2424531" y="758355"/>
                  </a:lnTo>
                  <a:lnTo>
                    <a:pt x="2627223" y="621195"/>
                  </a:lnTo>
                  <a:lnTo>
                    <a:pt x="2828391" y="985431"/>
                  </a:lnTo>
                  <a:lnTo>
                    <a:pt x="3031083" y="1131735"/>
                  </a:lnTo>
                  <a:lnTo>
                    <a:pt x="3233775" y="479463"/>
                  </a:lnTo>
                  <a:lnTo>
                    <a:pt x="3434943" y="452031"/>
                  </a:lnTo>
                  <a:lnTo>
                    <a:pt x="3637635" y="334683"/>
                  </a:lnTo>
                  <a:lnTo>
                    <a:pt x="3838803" y="957999"/>
                  </a:lnTo>
                  <a:lnTo>
                    <a:pt x="4041495" y="915327"/>
                  </a:lnTo>
                  <a:lnTo>
                    <a:pt x="4244187" y="195999"/>
                  </a:lnTo>
                  <a:lnTo>
                    <a:pt x="4445355" y="471843"/>
                  </a:lnTo>
                  <a:lnTo>
                    <a:pt x="4648047" y="455079"/>
                  </a:lnTo>
                  <a:lnTo>
                    <a:pt x="4849215" y="231051"/>
                  </a:lnTo>
                  <a:lnTo>
                    <a:pt x="5051907" y="566331"/>
                  </a:lnTo>
                  <a:lnTo>
                    <a:pt x="5254599" y="400215"/>
                  </a:lnTo>
                  <a:lnTo>
                    <a:pt x="5455767" y="215811"/>
                  </a:lnTo>
                  <a:lnTo>
                    <a:pt x="5658459" y="950379"/>
                  </a:lnTo>
                  <a:lnTo>
                    <a:pt x="5859627" y="927519"/>
                  </a:lnTo>
                  <a:lnTo>
                    <a:pt x="6062319" y="746163"/>
                  </a:lnTo>
                  <a:lnTo>
                    <a:pt x="6265011" y="887895"/>
                  </a:lnTo>
                  <a:lnTo>
                    <a:pt x="6466179" y="1547787"/>
                  </a:lnTo>
                  <a:lnTo>
                    <a:pt x="6668871" y="1567675"/>
                  </a:lnTo>
                  <a:lnTo>
                    <a:pt x="6870039" y="676059"/>
                  </a:lnTo>
                  <a:lnTo>
                    <a:pt x="7072731" y="561759"/>
                  </a:lnTo>
                  <a:lnTo>
                    <a:pt x="7273899" y="1104303"/>
                  </a:lnTo>
                  <a:lnTo>
                    <a:pt x="7476591" y="1052487"/>
                  </a:lnTo>
                  <a:lnTo>
                    <a:pt x="7679283" y="872655"/>
                  </a:lnTo>
                  <a:lnTo>
                    <a:pt x="7880451" y="785787"/>
                  </a:lnTo>
                  <a:lnTo>
                    <a:pt x="8083143" y="1214031"/>
                  </a:lnTo>
                  <a:lnTo>
                    <a:pt x="8284311" y="1089063"/>
                  </a:lnTo>
                  <a:lnTo>
                    <a:pt x="8487003" y="380403"/>
                  </a:lnTo>
                  <a:lnTo>
                    <a:pt x="8689695" y="424599"/>
                  </a:lnTo>
                  <a:lnTo>
                    <a:pt x="8890863" y="1084491"/>
                  </a:lnTo>
                  <a:lnTo>
                    <a:pt x="9093314" y="1563027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15597" y="3443490"/>
              <a:ext cx="9093835" cy="1438275"/>
            </a:xfrm>
            <a:custGeom>
              <a:avLst/>
              <a:gdLst/>
              <a:ahLst/>
              <a:cxnLst/>
              <a:rect l="l" t="t" r="r" b="b"/>
              <a:pathLst>
                <a:path w="9093835" h="1438275">
                  <a:moveTo>
                    <a:pt x="0" y="553961"/>
                  </a:moveTo>
                  <a:lnTo>
                    <a:pt x="202539" y="479285"/>
                  </a:lnTo>
                  <a:lnTo>
                    <a:pt x="403707" y="553961"/>
                  </a:lnTo>
                  <a:lnTo>
                    <a:pt x="606399" y="636257"/>
                  </a:lnTo>
                  <a:lnTo>
                    <a:pt x="807567" y="809993"/>
                  </a:lnTo>
                  <a:lnTo>
                    <a:pt x="1010259" y="400037"/>
                  </a:lnTo>
                  <a:lnTo>
                    <a:pt x="1212951" y="227825"/>
                  </a:lnTo>
                  <a:lnTo>
                    <a:pt x="1414119" y="0"/>
                  </a:lnTo>
                  <a:lnTo>
                    <a:pt x="1616811" y="118097"/>
                  </a:lnTo>
                  <a:lnTo>
                    <a:pt x="1817979" y="474713"/>
                  </a:lnTo>
                  <a:lnTo>
                    <a:pt x="2020671" y="369557"/>
                  </a:lnTo>
                  <a:lnTo>
                    <a:pt x="2223363" y="471665"/>
                  </a:lnTo>
                  <a:lnTo>
                    <a:pt x="2424531" y="474713"/>
                  </a:lnTo>
                  <a:lnTo>
                    <a:pt x="2627223" y="381749"/>
                  </a:lnTo>
                  <a:lnTo>
                    <a:pt x="2828391" y="624065"/>
                  </a:lnTo>
                  <a:lnTo>
                    <a:pt x="3031083" y="857237"/>
                  </a:lnTo>
                  <a:lnTo>
                    <a:pt x="3233775" y="287261"/>
                  </a:lnTo>
                  <a:lnTo>
                    <a:pt x="3434943" y="302501"/>
                  </a:lnTo>
                  <a:lnTo>
                    <a:pt x="3637635" y="204965"/>
                  </a:lnTo>
                  <a:lnTo>
                    <a:pt x="3838803" y="593585"/>
                  </a:lnTo>
                  <a:lnTo>
                    <a:pt x="4041495" y="576821"/>
                  </a:lnTo>
                  <a:lnTo>
                    <a:pt x="4244187" y="204965"/>
                  </a:lnTo>
                  <a:lnTo>
                    <a:pt x="4445355" y="337553"/>
                  </a:lnTo>
                  <a:lnTo>
                    <a:pt x="4648047" y="302501"/>
                  </a:lnTo>
                  <a:lnTo>
                    <a:pt x="4849215" y="252209"/>
                  </a:lnTo>
                  <a:lnTo>
                    <a:pt x="5051907" y="372605"/>
                  </a:lnTo>
                  <a:lnTo>
                    <a:pt x="5254599" y="334505"/>
                  </a:lnTo>
                  <a:lnTo>
                    <a:pt x="5455767" y="172961"/>
                  </a:lnTo>
                  <a:lnTo>
                    <a:pt x="5658459" y="561581"/>
                  </a:lnTo>
                  <a:lnTo>
                    <a:pt x="5859627" y="585965"/>
                  </a:lnTo>
                  <a:lnTo>
                    <a:pt x="6062319" y="483857"/>
                  </a:lnTo>
                  <a:lnTo>
                    <a:pt x="6265011" y="566153"/>
                  </a:lnTo>
                  <a:lnTo>
                    <a:pt x="6466179" y="1245857"/>
                  </a:lnTo>
                  <a:lnTo>
                    <a:pt x="6668871" y="1438021"/>
                  </a:lnTo>
                  <a:lnTo>
                    <a:pt x="6870039" y="372605"/>
                  </a:lnTo>
                  <a:lnTo>
                    <a:pt x="7072731" y="357365"/>
                  </a:lnTo>
                  <a:lnTo>
                    <a:pt x="7273899" y="656069"/>
                  </a:lnTo>
                  <a:lnTo>
                    <a:pt x="7476591" y="755129"/>
                  </a:lnTo>
                  <a:lnTo>
                    <a:pt x="7679283" y="715505"/>
                  </a:lnTo>
                  <a:lnTo>
                    <a:pt x="7880451" y="546341"/>
                  </a:lnTo>
                  <a:lnTo>
                    <a:pt x="8083143" y="867905"/>
                  </a:lnTo>
                  <a:lnTo>
                    <a:pt x="8284311" y="852665"/>
                  </a:lnTo>
                  <a:lnTo>
                    <a:pt x="8487003" y="314693"/>
                  </a:lnTo>
                  <a:lnTo>
                    <a:pt x="8689695" y="357365"/>
                  </a:lnTo>
                  <a:lnTo>
                    <a:pt x="8890863" y="845045"/>
                  </a:lnTo>
                  <a:lnTo>
                    <a:pt x="9093314" y="569201"/>
                  </a:lnTo>
                </a:path>
              </a:pathLst>
            </a:custGeom>
            <a:ln w="38099">
              <a:solidFill>
                <a:srgbClr val="0F9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15597" y="2249068"/>
              <a:ext cx="9093835" cy="2059305"/>
            </a:xfrm>
            <a:custGeom>
              <a:avLst/>
              <a:gdLst/>
              <a:ahLst/>
              <a:cxnLst/>
              <a:rect l="l" t="t" r="r" b="b"/>
              <a:pathLst>
                <a:path w="9093835" h="2059304">
                  <a:moveTo>
                    <a:pt x="0" y="1163167"/>
                  </a:moveTo>
                  <a:lnTo>
                    <a:pt x="202539" y="1006195"/>
                  </a:lnTo>
                  <a:lnTo>
                    <a:pt x="403707" y="1190599"/>
                  </a:lnTo>
                  <a:lnTo>
                    <a:pt x="606399" y="1442059"/>
                  </a:lnTo>
                  <a:lnTo>
                    <a:pt x="807567" y="1551787"/>
                  </a:lnTo>
                  <a:lnTo>
                    <a:pt x="1010259" y="1048867"/>
                  </a:lnTo>
                  <a:lnTo>
                    <a:pt x="1212951" y="580999"/>
                  </a:lnTo>
                  <a:lnTo>
                    <a:pt x="1414119" y="0"/>
                  </a:lnTo>
                  <a:lnTo>
                    <a:pt x="1616811" y="125323"/>
                  </a:lnTo>
                  <a:lnTo>
                    <a:pt x="1817979" y="926947"/>
                  </a:lnTo>
                  <a:lnTo>
                    <a:pt x="2020671" y="809599"/>
                  </a:lnTo>
                  <a:lnTo>
                    <a:pt x="2223363" y="1083919"/>
                  </a:lnTo>
                  <a:lnTo>
                    <a:pt x="2424531" y="1135735"/>
                  </a:lnTo>
                  <a:lnTo>
                    <a:pt x="2627223" y="923899"/>
                  </a:lnTo>
                  <a:lnTo>
                    <a:pt x="2828391" y="1371955"/>
                  </a:lnTo>
                  <a:lnTo>
                    <a:pt x="3031083" y="1599031"/>
                  </a:lnTo>
                  <a:lnTo>
                    <a:pt x="3233775" y="774547"/>
                  </a:lnTo>
                  <a:lnTo>
                    <a:pt x="3434943" y="635863"/>
                  </a:lnTo>
                  <a:lnTo>
                    <a:pt x="3637635" y="337159"/>
                  </a:lnTo>
                  <a:lnTo>
                    <a:pt x="3838803" y="1210411"/>
                  </a:lnTo>
                  <a:lnTo>
                    <a:pt x="4041495" y="1292707"/>
                  </a:lnTo>
                  <a:lnTo>
                    <a:pt x="4244187" y="376783"/>
                  </a:lnTo>
                  <a:lnTo>
                    <a:pt x="4445355" y="680059"/>
                  </a:lnTo>
                  <a:lnTo>
                    <a:pt x="4648047" y="648055"/>
                  </a:lnTo>
                  <a:lnTo>
                    <a:pt x="4849215" y="463651"/>
                  </a:lnTo>
                  <a:lnTo>
                    <a:pt x="5051907" y="672439"/>
                  </a:lnTo>
                  <a:lnTo>
                    <a:pt x="5254599" y="580999"/>
                  </a:lnTo>
                  <a:lnTo>
                    <a:pt x="5455767" y="286867"/>
                  </a:lnTo>
                  <a:lnTo>
                    <a:pt x="5658459" y="1170787"/>
                  </a:lnTo>
                  <a:lnTo>
                    <a:pt x="5859627" y="1320139"/>
                  </a:lnTo>
                  <a:lnTo>
                    <a:pt x="6062319" y="1120495"/>
                  </a:lnTo>
                  <a:lnTo>
                    <a:pt x="6265011" y="1312519"/>
                  </a:lnTo>
                  <a:lnTo>
                    <a:pt x="6466179" y="1999843"/>
                  </a:lnTo>
                  <a:lnTo>
                    <a:pt x="6668871" y="2058809"/>
                  </a:lnTo>
                  <a:lnTo>
                    <a:pt x="6870039" y="1100683"/>
                  </a:lnTo>
                  <a:lnTo>
                    <a:pt x="7072731" y="971143"/>
                  </a:lnTo>
                  <a:lnTo>
                    <a:pt x="7273899" y="1512163"/>
                  </a:lnTo>
                  <a:lnTo>
                    <a:pt x="7476591" y="1516735"/>
                  </a:lnTo>
                  <a:lnTo>
                    <a:pt x="7679283" y="1327759"/>
                  </a:lnTo>
                  <a:lnTo>
                    <a:pt x="7880451" y="1210411"/>
                  </a:lnTo>
                  <a:lnTo>
                    <a:pt x="8083143" y="1688947"/>
                  </a:lnTo>
                  <a:lnTo>
                    <a:pt x="8284311" y="1563979"/>
                  </a:lnTo>
                  <a:lnTo>
                    <a:pt x="8487003" y="817219"/>
                  </a:lnTo>
                  <a:lnTo>
                    <a:pt x="8689695" y="879703"/>
                  </a:lnTo>
                  <a:lnTo>
                    <a:pt x="8890863" y="1583791"/>
                  </a:lnTo>
                  <a:lnTo>
                    <a:pt x="9093314" y="2022703"/>
                  </a:lnTo>
                </a:path>
              </a:pathLst>
            </a:custGeom>
            <a:ln w="28575">
              <a:solidFill>
                <a:srgbClr val="9F2B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15597" y="3168459"/>
              <a:ext cx="9093835" cy="1878330"/>
            </a:xfrm>
            <a:custGeom>
              <a:avLst/>
              <a:gdLst/>
              <a:ahLst/>
              <a:cxnLst/>
              <a:rect l="l" t="t" r="r" b="b"/>
              <a:pathLst>
                <a:path w="9093835" h="1878329">
                  <a:moveTo>
                    <a:pt x="0" y="734504"/>
                  </a:moveTo>
                  <a:lnTo>
                    <a:pt x="202539" y="565340"/>
                  </a:lnTo>
                  <a:lnTo>
                    <a:pt x="403707" y="761936"/>
                  </a:lnTo>
                  <a:lnTo>
                    <a:pt x="606399" y="1025588"/>
                  </a:lnTo>
                  <a:lnTo>
                    <a:pt x="807567" y="1206944"/>
                  </a:lnTo>
                  <a:lnTo>
                    <a:pt x="1010259" y="754316"/>
                  </a:lnTo>
                  <a:lnTo>
                    <a:pt x="1212951" y="400748"/>
                  </a:lnTo>
                  <a:lnTo>
                    <a:pt x="1414119" y="0"/>
                  </a:lnTo>
                  <a:lnTo>
                    <a:pt x="1616811" y="102044"/>
                  </a:lnTo>
                  <a:lnTo>
                    <a:pt x="1817979" y="647636"/>
                  </a:lnTo>
                  <a:lnTo>
                    <a:pt x="2020671" y="640016"/>
                  </a:lnTo>
                  <a:lnTo>
                    <a:pt x="2223363" y="809180"/>
                  </a:lnTo>
                  <a:lnTo>
                    <a:pt x="2424531" y="876236"/>
                  </a:lnTo>
                  <a:lnTo>
                    <a:pt x="2627223" y="722312"/>
                  </a:lnTo>
                  <a:lnTo>
                    <a:pt x="2828391" y="1013396"/>
                  </a:lnTo>
                  <a:lnTo>
                    <a:pt x="3031083" y="1225232"/>
                  </a:lnTo>
                  <a:lnTo>
                    <a:pt x="3233775" y="502856"/>
                  </a:lnTo>
                  <a:lnTo>
                    <a:pt x="3434943" y="420560"/>
                  </a:lnTo>
                  <a:lnTo>
                    <a:pt x="3637635" y="219392"/>
                  </a:lnTo>
                  <a:lnTo>
                    <a:pt x="3838803" y="864044"/>
                  </a:lnTo>
                  <a:lnTo>
                    <a:pt x="4041495" y="918908"/>
                  </a:lnTo>
                  <a:lnTo>
                    <a:pt x="4244187" y="223964"/>
                  </a:lnTo>
                  <a:lnTo>
                    <a:pt x="4445355" y="455612"/>
                  </a:lnTo>
                  <a:lnTo>
                    <a:pt x="4648047" y="423608"/>
                  </a:lnTo>
                  <a:lnTo>
                    <a:pt x="4849215" y="298640"/>
                  </a:lnTo>
                  <a:lnTo>
                    <a:pt x="5051907" y="432752"/>
                  </a:lnTo>
                  <a:lnTo>
                    <a:pt x="5254599" y="358076"/>
                  </a:lnTo>
                  <a:lnTo>
                    <a:pt x="5455767" y="86804"/>
                  </a:lnTo>
                  <a:lnTo>
                    <a:pt x="5658459" y="789368"/>
                  </a:lnTo>
                  <a:lnTo>
                    <a:pt x="5859627" y="896048"/>
                  </a:lnTo>
                  <a:lnTo>
                    <a:pt x="6062319" y="746696"/>
                  </a:lnTo>
                  <a:lnTo>
                    <a:pt x="6265011" y="891476"/>
                  </a:lnTo>
                  <a:lnTo>
                    <a:pt x="6466179" y="1466024"/>
                  </a:lnTo>
                  <a:lnTo>
                    <a:pt x="6668871" y="1635188"/>
                  </a:lnTo>
                  <a:lnTo>
                    <a:pt x="6870039" y="796988"/>
                  </a:lnTo>
                  <a:lnTo>
                    <a:pt x="7072731" y="652208"/>
                  </a:lnTo>
                  <a:lnTo>
                    <a:pt x="7273899" y="1057592"/>
                  </a:lnTo>
                  <a:lnTo>
                    <a:pt x="7476591" y="1115504"/>
                  </a:lnTo>
                  <a:lnTo>
                    <a:pt x="7679283" y="1037780"/>
                  </a:lnTo>
                  <a:lnTo>
                    <a:pt x="7880451" y="888428"/>
                  </a:lnTo>
                  <a:lnTo>
                    <a:pt x="8083143" y="1202372"/>
                  </a:lnTo>
                  <a:lnTo>
                    <a:pt x="8284311" y="1147508"/>
                  </a:lnTo>
                  <a:lnTo>
                    <a:pt x="8487003" y="545528"/>
                  </a:lnTo>
                  <a:lnTo>
                    <a:pt x="8689695" y="592772"/>
                  </a:lnTo>
                  <a:lnTo>
                    <a:pt x="8890863" y="1466024"/>
                  </a:lnTo>
                  <a:lnTo>
                    <a:pt x="9093314" y="187807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241234" y="4609244"/>
            <a:ext cx="146050" cy="994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3050" y="1859033"/>
            <a:ext cx="94615" cy="2566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1102" y="4366775"/>
            <a:ext cx="4419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25938" y="4366775"/>
            <a:ext cx="4419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0775" y="4366775"/>
            <a:ext cx="4419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75611" y="4366775"/>
            <a:ext cx="4419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3906" y="2280616"/>
            <a:ext cx="232410" cy="2938145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300" spc="45">
                <a:solidFill>
                  <a:srgbClr val="585858"/>
                </a:solidFill>
                <a:latin typeface="Calibri"/>
                <a:cs typeface="Calibri"/>
              </a:rPr>
              <a:t>Producer</a:t>
            </a:r>
            <a:r>
              <a:rPr dirty="0" sz="1300" spc="10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10">
                <a:solidFill>
                  <a:srgbClr val="585858"/>
                </a:solidFill>
                <a:latin typeface="Calibri"/>
                <a:cs typeface="Calibri"/>
              </a:rPr>
              <a:t>Milk</a:t>
            </a:r>
            <a:r>
              <a:rPr dirty="0" sz="1300" spc="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10">
                <a:solidFill>
                  <a:srgbClr val="585858"/>
                </a:solidFill>
                <a:latin typeface="Calibri"/>
                <a:cs typeface="Calibri"/>
              </a:rPr>
              <a:t>Pooled,</a:t>
            </a:r>
            <a:r>
              <a:rPr dirty="0" sz="1300" spc="11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10">
                <a:solidFill>
                  <a:srgbClr val="585858"/>
                </a:solidFill>
                <a:latin typeface="Calibri"/>
                <a:cs typeface="Calibri"/>
              </a:rPr>
              <a:t>million</a:t>
            </a:r>
            <a:r>
              <a:rPr dirty="0" sz="1300" spc="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85858"/>
                </a:solidFill>
                <a:latin typeface="Calibri"/>
                <a:cs typeface="Calibri"/>
              </a:rPr>
              <a:t>lbs/month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69287" y="5785185"/>
            <a:ext cx="1755139" cy="38100"/>
            <a:chOff x="2469287" y="5785185"/>
            <a:chExt cx="1755139" cy="38100"/>
          </a:xfrm>
        </p:grpSpPr>
        <p:sp>
          <p:nvSpPr>
            <p:cNvPr id="27" name="object 27"/>
            <p:cNvSpPr/>
            <p:nvPr/>
          </p:nvSpPr>
          <p:spPr>
            <a:xfrm>
              <a:off x="2488337" y="580423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965679" y="580423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2757893" y="5681236"/>
            <a:ext cx="2016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477010" algn="l"/>
              </a:tabLst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Upper</a:t>
            </a:r>
            <a:r>
              <a:rPr dirty="0" sz="1200" spc="9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Midwest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Mideast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78325" y="580423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247882" y="5681236"/>
            <a:ext cx="5848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Order</a:t>
            </a:r>
            <a:r>
              <a:rPr dirty="0" sz="1200" spc="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37136" y="580423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8100">
            <a:solidFill>
              <a:srgbClr val="0F9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306694" y="5681236"/>
            <a:ext cx="6565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California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167702" y="580423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9F2B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437259" y="5681236"/>
            <a:ext cx="6711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Northeast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13763" y="580423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583319" y="5681236"/>
            <a:ext cx="1177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45">
                <a:solidFill>
                  <a:srgbClr val="585858"/>
                </a:solidFill>
                <a:latin typeface="Calibri"/>
                <a:cs typeface="Calibri"/>
              </a:rPr>
              <a:t>Pacific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 Northwest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33437" y="1820862"/>
            <a:ext cx="10525125" cy="4194810"/>
            <a:chOff x="833437" y="1820862"/>
            <a:chExt cx="10525125" cy="4194810"/>
          </a:xfrm>
        </p:grpSpPr>
        <p:sp>
          <p:nvSpPr>
            <p:cNvPr id="39" name="object 39"/>
            <p:cNvSpPr/>
            <p:nvPr/>
          </p:nvSpPr>
          <p:spPr>
            <a:xfrm>
              <a:off x="838200" y="1825625"/>
              <a:ext cx="10515600" cy="4185285"/>
            </a:xfrm>
            <a:custGeom>
              <a:avLst/>
              <a:gdLst/>
              <a:ahLst/>
              <a:cxnLst/>
              <a:rect l="l" t="t" r="r" b="b"/>
              <a:pathLst>
                <a:path w="10515600" h="4185285">
                  <a:moveTo>
                    <a:pt x="0" y="0"/>
                  </a:moveTo>
                  <a:lnTo>
                    <a:pt x="10515600" y="0"/>
                  </a:lnTo>
                  <a:lnTo>
                    <a:pt x="10515600" y="4184751"/>
                  </a:lnTo>
                  <a:lnTo>
                    <a:pt x="0" y="41847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709074" y="1959190"/>
              <a:ext cx="1191895" cy="3548379"/>
            </a:xfrm>
            <a:custGeom>
              <a:avLst/>
              <a:gdLst/>
              <a:ahLst/>
              <a:cxnLst/>
              <a:rect l="l" t="t" r="r" b="b"/>
              <a:pathLst>
                <a:path w="1191895" h="3548379">
                  <a:moveTo>
                    <a:pt x="1191806" y="0"/>
                  </a:moveTo>
                  <a:lnTo>
                    <a:pt x="0" y="0"/>
                  </a:lnTo>
                  <a:lnTo>
                    <a:pt x="0" y="3547757"/>
                  </a:lnTo>
                  <a:lnTo>
                    <a:pt x="1191806" y="3547757"/>
                  </a:lnTo>
                  <a:lnTo>
                    <a:pt x="1191806" y="0"/>
                  </a:lnTo>
                  <a:close/>
                </a:path>
              </a:pathLst>
            </a:custGeom>
            <a:solidFill>
              <a:srgbClr val="C2F0C7">
                <a:alpha val="3411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709074" y="1959190"/>
              <a:ext cx="1191895" cy="3548379"/>
            </a:xfrm>
            <a:custGeom>
              <a:avLst/>
              <a:gdLst/>
              <a:ahLst/>
              <a:cxnLst/>
              <a:rect l="l" t="t" r="r" b="b"/>
              <a:pathLst>
                <a:path w="1191895" h="3548379">
                  <a:moveTo>
                    <a:pt x="0" y="0"/>
                  </a:moveTo>
                  <a:lnTo>
                    <a:pt x="1191806" y="0"/>
                  </a:lnTo>
                  <a:lnTo>
                    <a:pt x="1191806" y="3547757"/>
                  </a:lnTo>
                  <a:lnTo>
                    <a:pt x="0" y="354775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$PPTXTitle"/>
          <p:cNvSpPr txBox="1">
            <a:spLocks noGrp="1"/>
          </p:cNvSpPr>
          <p:nvPr>
            <p:ph type="title"/>
          </p:nvPr>
        </p:nvSpPr>
        <p:spPr>
          <a:xfrm>
            <a:off x="916939" y="679862"/>
            <a:ext cx="105238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Producer</a:t>
            </a:r>
            <a:r>
              <a:rPr dirty="0" spc="-125"/>
              <a:t> </a:t>
            </a:r>
            <a:r>
              <a:rPr dirty="0"/>
              <a:t>Price</a:t>
            </a:r>
            <a:r>
              <a:rPr dirty="0" spc="-110"/>
              <a:t> </a:t>
            </a:r>
            <a:r>
              <a:rPr dirty="0" spc="-30"/>
              <a:t>Differentials,</a:t>
            </a:r>
            <a:r>
              <a:rPr dirty="0" spc="-80"/>
              <a:t> </a:t>
            </a:r>
            <a:r>
              <a:rPr dirty="0" spc="45"/>
              <a:t>Selected</a:t>
            </a:r>
            <a:r>
              <a:rPr dirty="0" spc="-125"/>
              <a:t> </a:t>
            </a:r>
            <a:r>
              <a:rPr dirty="0" spc="-20"/>
              <a:t>Orders,</a:t>
            </a:r>
            <a:r>
              <a:rPr dirty="0" spc="-125"/>
              <a:t> </a:t>
            </a:r>
            <a:r>
              <a:rPr dirty="0" spc="75"/>
              <a:t>2022-</a:t>
            </a:r>
            <a:r>
              <a:rPr dirty="0" spc="30"/>
              <a:t>2025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38200" y="6083503"/>
            <a:ext cx="3616960" cy="30797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238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Through</a:t>
            </a:r>
            <a:r>
              <a:rPr dirty="0" sz="1400" spc="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November:</a:t>
            </a:r>
            <a:r>
              <a:rPr dirty="0" sz="1400" spc="409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Negative</a:t>
            </a:r>
            <a:r>
              <a:rPr dirty="0" sz="14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95">
                <a:solidFill>
                  <a:srgbClr val="C00000"/>
                </a:solidFill>
                <a:latin typeface="Calibri"/>
                <a:cs typeface="Calibri"/>
              </a:rPr>
              <a:t>PPDs</a:t>
            </a:r>
            <a:r>
              <a:rPr dirty="0" sz="14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C00000"/>
                </a:solidFill>
                <a:latin typeface="Calibri"/>
                <a:cs typeface="Calibri"/>
              </a:rPr>
              <a:t>returned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0428" y="5518017"/>
            <a:ext cx="8846820" cy="0"/>
          </a:xfrm>
          <a:custGeom>
            <a:avLst/>
            <a:gdLst/>
            <a:ahLst/>
            <a:cxnLst/>
            <a:rect l="l" t="t" r="r" b="b"/>
            <a:pathLst>
              <a:path w="8846820" h="0">
                <a:moveTo>
                  <a:pt x="0" y="0"/>
                </a:moveTo>
                <a:lnTo>
                  <a:pt x="884633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20428" y="5125206"/>
            <a:ext cx="8846820" cy="0"/>
          </a:xfrm>
          <a:custGeom>
            <a:avLst/>
            <a:gdLst/>
            <a:ahLst/>
            <a:cxnLst/>
            <a:rect l="l" t="t" r="r" b="b"/>
            <a:pathLst>
              <a:path w="8846820" h="0">
                <a:moveTo>
                  <a:pt x="0" y="0"/>
                </a:moveTo>
                <a:lnTo>
                  <a:pt x="884633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0428" y="4732015"/>
            <a:ext cx="8846820" cy="0"/>
          </a:xfrm>
          <a:custGeom>
            <a:avLst/>
            <a:gdLst/>
            <a:ahLst/>
            <a:cxnLst/>
            <a:rect l="l" t="t" r="r" b="b"/>
            <a:pathLst>
              <a:path w="8846820" h="0">
                <a:moveTo>
                  <a:pt x="0" y="0"/>
                </a:moveTo>
                <a:lnTo>
                  <a:pt x="884633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20428" y="3947154"/>
            <a:ext cx="8846820" cy="0"/>
          </a:xfrm>
          <a:custGeom>
            <a:avLst/>
            <a:gdLst/>
            <a:ahLst/>
            <a:cxnLst/>
            <a:rect l="l" t="t" r="r" b="b"/>
            <a:pathLst>
              <a:path w="8846820" h="0">
                <a:moveTo>
                  <a:pt x="0" y="0"/>
                </a:moveTo>
                <a:lnTo>
                  <a:pt x="884633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20428" y="3553962"/>
            <a:ext cx="8846820" cy="0"/>
          </a:xfrm>
          <a:custGeom>
            <a:avLst/>
            <a:gdLst/>
            <a:ahLst/>
            <a:cxnLst/>
            <a:rect l="l" t="t" r="r" b="b"/>
            <a:pathLst>
              <a:path w="8846820" h="0">
                <a:moveTo>
                  <a:pt x="0" y="0"/>
                </a:moveTo>
                <a:lnTo>
                  <a:pt x="884633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20428" y="3160770"/>
            <a:ext cx="8846820" cy="0"/>
          </a:xfrm>
          <a:custGeom>
            <a:avLst/>
            <a:gdLst/>
            <a:ahLst/>
            <a:cxnLst/>
            <a:rect l="l" t="t" r="r" b="b"/>
            <a:pathLst>
              <a:path w="8846820" h="0">
                <a:moveTo>
                  <a:pt x="0" y="0"/>
                </a:moveTo>
                <a:lnTo>
                  <a:pt x="884633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20428" y="2767578"/>
            <a:ext cx="8846820" cy="0"/>
          </a:xfrm>
          <a:custGeom>
            <a:avLst/>
            <a:gdLst/>
            <a:ahLst/>
            <a:cxnLst/>
            <a:rect l="l" t="t" r="r" b="b"/>
            <a:pathLst>
              <a:path w="8846820" h="0">
                <a:moveTo>
                  <a:pt x="0" y="0"/>
                </a:moveTo>
                <a:lnTo>
                  <a:pt x="884633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20428" y="2374386"/>
            <a:ext cx="8846820" cy="0"/>
          </a:xfrm>
          <a:custGeom>
            <a:avLst/>
            <a:gdLst/>
            <a:ahLst/>
            <a:cxnLst/>
            <a:rect l="l" t="t" r="r" b="b"/>
            <a:pathLst>
              <a:path w="8846820" h="0">
                <a:moveTo>
                  <a:pt x="0" y="0"/>
                </a:moveTo>
                <a:lnTo>
                  <a:pt x="884633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20428" y="1981893"/>
            <a:ext cx="8846820" cy="0"/>
          </a:xfrm>
          <a:custGeom>
            <a:avLst/>
            <a:gdLst/>
            <a:ahLst/>
            <a:cxnLst/>
            <a:rect l="l" t="t" r="r" b="b"/>
            <a:pathLst>
              <a:path w="8846820" h="0">
                <a:moveTo>
                  <a:pt x="0" y="0"/>
                </a:moveTo>
                <a:lnTo>
                  <a:pt x="884633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1715665" y="2301582"/>
            <a:ext cx="8856345" cy="3037205"/>
            <a:chOff x="1715665" y="2301582"/>
            <a:chExt cx="8856345" cy="3037205"/>
          </a:xfrm>
        </p:grpSpPr>
        <p:sp>
          <p:nvSpPr>
            <p:cNvPr id="12" name="object 12"/>
            <p:cNvSpPr/>
            <p:nvPr/>
          </p:nvSpPr>
          <p:spPr>
            <a:xfrm>
              <a:off x="1720428" y="4339310"/>
              <a:ext cx="8846820" cy="47625"/>
            </a:xfrm>
            <a:custGeom>
              <a:avLst/>
              <a:gdLst/>
              <a:ahLst/>
              <a:cxnLst/>
              <a:rect l="l" t="t" r="r" b="b"/>
              <a:pathLst>
                <a:path w="8846820" h="47625">
                  <a:moveTo>
                    <a:pt x="0" y="0"/>
                  </a:moveTo>
                  <a:lnTo>
                    <a:pt x="8846337" y="0"/>
                  </a:lnTo>
                </a:path>
                <a:path w="8846820" h="47625">
                  <a:moveTo>
                    <a:pt x="0" y="0"/>
                  </a:moveTo>
                  <a:lnTo>
                    <a:pt x="0" y="47586"/>
                  </a:lnTo>
                </a:path>
                <a:path w="8846820" h="47625">
                  <a:moveTo>
                    <a:pt x="442125" y="0"/>
                  </a:moveTo>
                  <a:lnTo>
                    <a:pt x="442125" y="47586"/>
                  </a:lnTo>
                </a:path>
                <a:path w="8846820" h="47625">
                  <a:moveTo>
                    <a:pt x="884085" y="0"/>
                  </a:moveTo>
                  <a:lnTo>
                    <a:pt x="884085" y="47586"/>
                  </a:lnTo>
                </a:path>
                <a:path w="8846820" h="47625">
                  <a:moveTo>
                    <a:pt x="1327569" y="0"/>
                  </a:moveTo>
                  <a:lnTo>
                    <a:pt x="1327569" y="47586"/>
                  </a:lnTo>
                </a:path>
                <a:path w="8846820" h="47625">
                  <a:moveTo>
                    <a:pt x="1769529" y="0"/>
                  </a:moveTo>
                  <a:lnTo>
                    <a:pt x="1769529" y="47586"/>
                  </a:lnTo>
                </a:path>
                <a:path w="8846820" h="47625">
                  <a:moveTo>
                    <a:pt x="2211489" y="0"/>
                  </a:moveTo>
                  <a:lnTo>
                    <a:pt x="2211489" y="47586"/>
                  </a:lnTo>
                </a:path>
                <a:path w="8846820" h="47625">
                  <a:moveTo>
                    <a:pt x="2653449" y="0"/>
                  </a:moveTo>
                  <a:lnTo>
                    <a:pt x="2653449" y="47586"/>
                  </a:lnTo>
                </a:path>
                <a:path w="8846820" h="47625">
                  <a:moveTo>
                    <a:pt x="3096933" y="0"/>
                  </a:moveTo>
                  <a:lnTo>
                    <a:pt x="3096933" y="47586"/>
                  </a:lnTo>
                </a:path>
                <a:path w="8846820" h="47625">
                  <a:moveTo>
                    <a:pt x="3538893" y="0"/>
                  </a:moveTo>
                  <a:lnTo>
                    <a:pt x="3538893" y="47586"/>
                  </a:lnTo>
                </a:path>
                <a:path w="8846820" h="47625">
                  <a:moveTo>
                    <a:pt x="3980853" y="0"/>
                  </a:moveTo>
                  <a:lnTo>
                    <a:pt x="3980853" y="47586"/>
                  </a:lnTo>
                </a:path>
                <a:path w="8846820" h="47625">
                  <a:moveTo>
                    <a:pt x="4422813" y="0"/>
                  </a:moveTo>
                  <a:lnTo>
                    <a:pt x="4422813" y="47586"/>
                  </a:lnTo>
                </a:path>
                <a:path w="8846820" h="47625">
                  <a:moveTo>
                    <a:pt x="4864773" y="0"/>
                  </a:moveTo>
                  <a:lnTo>
                    <a:pt x="4864773" y="47586"/>
                  </a:lnTo>
                </a:path>
                <a:path w="8846820" h="47625">
                  <a:moveTo>
                    <a:pt x="5308257" y="0"/>
                  </a:moveTo>
                  <a:lnTo>
                    <a:pt x="5308257" y="47586"/>
                  </a:lnTo>
                </a:path>
                <a:path w="8846820" h="47625">
                  <a:moveTo>
                    <a:pt x="5750217" y="0"/>
                  </a:moveTo>
                  <a:lnTo>
                    <a:pt x="5750217" y="47586"/>
                  </a:lnTo>
                </a:path>
                <a:path w="8846820" h="47625">
                  <a:moveTo>
                    <a:pt x="6192177" y="0"/>
                  </a:moveTo>
                  <a:lnTo>
                    <a:pt x="6192177" y="47586"/>
                  </a:lnTo>
                </a:path>
                <a:path w="8846820" h="47625">
                  <a:moveTo>
                    <a:pt x="6634137" y="0"/>
                  </a:moveTo>
                  <a:lnTo>
                    <a:pt x="6634137" y="47586"/>
                  </a:lnTo>
                </a:path>
                <a:path w="8846820" h="47625">
                  <a:moveTo>
                    <a:pt x="7077621" y="0"/>
                  </a:moveTo>
                  <a:lnTo>
                    <a:pt x="7077621" y="47586"/>
                  </a:lnTo>
                </a:path>
                <a:path w="8846820" h="47625">
                  <a:moveTo>
                    <a:pt x="7519581" y="0"/>
                  </a:moveTo>
                  <a:lnTo>
                    <a:pt x="7519581" y="47586"/>
                  </a:lnTo>
                </a:path>
                <a:path w="8846820" h="47625">
                  <a:moveTo>
                    <a:pt x="7961541" y="0"/>
                  </a:moveTo>
                  <a:lnTo>
                    <a:pt x="7961541" y="47586"/>
                  </a:lnTo>
                </a:path>
                <a:path w="8846820" h="47625">
                  <a:moveTo>
                    <a:pt x="8403501" y="0"/>
                  </a:moveTo>
                  <a:lnTo>
                    <a:pt x="8403501" y="47586"/>
                  </a:lnTo>
                </a:path>
                <a:path w="8846820" h="47625">
                  <a:moveTo>
                    <a:pt x="8846337" y="0"/>
                  </a:moveTo>
                  <a:lnTo>
                    <a:pt x="8846337" y="4758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57287" y="2315870"/>
              <a:ext cx="8330565" cy="3008630"/>
            </a:xfrm>
            <a:custGeom>
              <a:avLst/>
              <a:gdLst/>
              <a:ahLst/>
              <a:cxnLst/>
              <a:rect l="l" t="t" r="r" b="b"/>
              <a:pathLst>
                <a:path w="8330565" h="3008629">
                  <a:moveTo>
                    <a:pt x="0" y="1268577"/>
                  </a:moveTo>
                  <a:lnTo>
                    <a:pt x="73037" y="1341729"/>
                  </a:lnTo>
                  <a:lnTo>
                    <a:pt x="147713" y="1311249"/>
                  </a:lnTo>
                  <a:lnTo>
                    <a:pt x="220865" y="1379829"/>
                  </a:lnTo>
                  <a:lnTo>
                    <a:pt x="295541" y="1285341"/>
                  </a:lnTo>
                  <a:lnTo>
                    <a:pt x="368693" y="1201521"/>
                  </a:lnTo>
                  <a:lnTo>
                    <a:pt x="441845" y="1253337"/>
                  </a:lnTo>
                  <a:lnTo>
                    <a:pt x="516521" y="1321917"/>
                  </a:lnTo>
                  <a:lnTo>
                    <a:pt x="589673" y="1372209"/>
                  </a:lnTo>
                  <a:lnTo>
                    <a:pt x="662825" y="1193901"/>
                  </a:lnTo>
                  <a:lnTo>
                    <a:pt x="737501" y="1148181"/>
                  </a:lnTo>
                  <a:lnTo>
                    <a:pt x="810653" y="1314297"/>
                  </a:lnTo>
                  <a:lnTo>
                    <a:pt x="885329" y="1224381"/>
                  </a:lnTo>
                  <a:lnTo>
                    <a:pt x="958481" y="1280769"/>
                  </a:lnTo>
                  <a:lnTo>
                    <a:pt x="1031633" y="1353921"/>
                  </a:lnTo>
                  <a:lnTo>
                    <a:pt x="1106309" y="1299057"/>
                  </a:lnTo>
                  <a:lnTo>
                    <a:pt x="1179461" y="1337157"/>
                  </a:lnTo>
                  <a:lnTo>
                    <a:pt x="1252613" y="1582521"/>
                  </a:lnTo>
                  <a:lnTo>
                    <a:pt x="1327289" y="1478889"/>
                  </a:lnTo>
                  <a:lnTo>
                    <a:pt x="1400441" y="1585569"/>
                  </a:lnTo>
                  <a:lnTo>
                    <a:pt x="1475117" y="1556613"/>
                  </a:lnTo>
                  <a:lnTo>
                    <a:pt x="1548269" y="1489557"/>
                  </a:lnTo>
                  <a:lnTo>
                    <a:pt x="1621421" y="1532229"/>
                  </a:lnTo>
                  <a:lnTo>
                    <a:pt x="1696097" y="1663293"/>
                  </a:lnTo>
                  <a:lnTo>
                    <a:pt x="1769249" y="1637385"/>
                  </a:lnTo>
                  <a:lnTo>
                    <a:pt x="1842401" y="1544421"/>
                  </a:lnTo>
                  <a:lnTo>
                    <a:pt x="1917077" y="1620621"/>
                  </a:lnTo>
                  <a:lnTo>
                    <a:pt x="1990229" y="1617573"/>
                  </a:lnTo>
                  <a:lnTo>
                    <a:pt x="2064905" y="1622145"/>
                  </a:lnTo>
                  <a:lnTo>
                    <a:pt x="2138057" y="1853793"/>
                  </a:lnTo>
                  <a:lnTo>
                    <a:pt x="2211209" y="1774545"/>
                  </a:lnTo>
                  <a:lnTo>
                    <a:pt x="2285885" y="1730349"/>
                  </a:lnTo>
                  <a:lnTo>
                    <a:pt x="2359037" y="1786737"/>
                  </a:lnTo>
                  <a:lnTo>
                    <a:pt x="2432189" y="1780641"/>
                  </a:lnTo>
                  <a:lnTo>
                    <a:pt x="2506865" y="1667865"/>
                  </a:lnTo>
                  <a:lnTo>
                    <a:pt x="2580017" y="1574901"/>
                  </a:lnTo>
                  <a:lnTo>
                    <a:pt x="2653169" y="1588617"/>
                  </a:lnTo>
                  <a:lnTo>
                    <a:pt x="2727845" y="1622145"/>
                  </a:lnTo>
                  <a:lnTo>
                    <a:pt x="2800997" y="1756257"/>
                  </a:lnTo>
                  <a:lnTo>
                    <a:pt x="2875673" y="1800453"/>
                  </a:lnTo>
                  <a:lnTo>
                    <a:pt x="2948825" y="1823313"/>
                  </a:lnTo>
                  <a:lnTo>
                    <a:pt x="3021977" y="1780641"/>
                  </a:lnTo>
                  <a:lnTo>
                    <a:pt x="3096653" y="1827885"/>
                  </a:lnTo>
                  <a:lnTo>
                    <a:pt x="3169805" y="1832457"/>
                  </a:lnTo>
                  <a:lnTo>
                    <a:pt x="3242957" y="1782165"/>
                  </a:lnTo>
                  <a:lnTo>
                    <a:pt x="3317633" y="1713585"/>
                  </a:lnTo>
                  <a:lnTo>
                    <a:pt x="3390785" y="1658721"/>
                  </a:lnTo>
                  <a:lnTo>
                    <a:pt x="3465461" y="1579473"/>
                  </a:lnTo>
                  <a:lnTo>
                    <a:pt x="3538613" y="1721205"/>
                  </a:lnTo>
                  <a:lnTo>
                    <a:pt x="3611765" y="1512417"/>
                  </a:lnTo>
                  <a:lnTo>
                    <a:pt x="3686441" y="1926945"/>
                  </a:lnTo>
                  <a:lnTo>
                    <a:pt x="3759593" y="2033625"/>
                  </a:lnTo>
                  <a:lnTo>
                    <a:pt x="3832745" y="1483461"/>
                  </a:lnTo>
                  <a:lnTo>
                    <a:pt x="3907421" y="482193"/>
                  </a:lnTo>
                  <a:lnTo>
                    <a:pt x="3980573" y="483717"/>
                  </a:lnTo>
                  <a:lnTo>
                    <a:pt x="4055249" y="1262481"/>
                  </a:lnTo>
                  <a:lnTo>
                    <a:pt x="4128401" y="1323441"/>
                  </a:lnTo>
                  <a:lnTo>
                    <a:pt x="4201553" y="421233"/>
                  </a:lnTo>
                  <a:lnTo>
                    <a:pt x="4276229" y="0"/>
                  </a:lnTo>
                  <a:lnTo>
                    <a:pt x="4349381" y="1646529"/>
                  </a:lnTo>
                  <a:lnTo>
                    <a:pt x="4422533" y="1309725"/>
                  </a:lnTo>
                  <a:lnTo>
                    <a:pt x="4497209" y="1303629"/>
                  </a:lnTo>
                  <a:lnTo>
                    <a:pt x="4570361" y="1684629"/>
                  </a:lnTo>
                  <a:lnTo>
                    <a:pt x="4645037" y="1446885"/>
                  </a:lnTo>
                  <a:lnTo>
                    <a:pt x="4718189" y="1442313"/>
                  </a:lnTo>
                  <a:lnTo>
                    <a:pt x="4791341" y="2210409"/>
                  </a:lnTo>
                  <a:lnTo>
                    <a:pt x="4866017" y="2218029"/>
                  </a:lnTo>
                  <a:lnTo>
                    <a:pt x="4939169" y="2048865"/>
                  </a:lnTo>
                  <a:lnTo>
                    <a:pt x="5012321" y="1966569"/>
                  </a:lnTo>
                  <a:lnTo>
                    <a:pt x="5086997" y="1869033"/>
                  </a:lnTo>
                  <a:lnTo>
                    <a:pt x="5160149" y="2024481"/>
                  </a:lnTo>
                  <a:lnTo>
                    <a:pt x="5234825" y="1901037"/>
                  </a:lnTo>
                  <a:lnTo>
                    <a:pt x="5307977" y="2204313"/>
                  </a:lnTo>
                  <a:lnTo>
                    <a:pt x="5381129" y="2257653"/>
                  </a:lnTo>
                  <a:lnTo>
                    <a:pt x="5455805" y="2332329"/>
                  </a:lnTo>
                  <a:lnTo>
                    <a:pt x="5528957" y="2617317"/>
                  </a:lnTo>
                  <a:lnTo>
                    <a:pt x="5602109" y="2716377"/>
                  </a:lnTo>
                  <a:lnTo>
                    <a:pt x="5676785" y="2829153"/>
                  </a:lnTo>
                  <a:lnTo>
                    <a:pt x="5749937" y="2673705"/>
                  </a:lnTo>
                  <a:lnTo>
                    <a:pt x="5823089" y="2431389"/>
                  </a:lnTo>
                  <a:lnTo>
                    <a:pt x="5897765" y="2414625"/>
                  </a:lnTo>
                  <a:lnTo>
                    <a:pt x="5970917" y="2605125"/>
                  </a:lnTo>
                  <a:lnTo>
                    <a:pt x="6045593" y="2650845"/>
                  </a:lnTo>
                  <a:lnTo>
                    <a:pt x="6118745" y="1797405"/>
                  </a:lnTo>
                  <a:lnTo>
                    <a:pt x="6191897" y="2562453"/>
                  </a:lnTo>
                  <a:lnTo>
                    <a:pt x="6266573" y="2519781"/>
                  </a:lnTo>
                  <a:lnTo>
                    <a:pt x="6339725" y="2407005"/>
                  </a:lnTo>
                  <a:lnTo>
                    <a:pt x="6412877" y="2824581"/>
                  </a:lnTo>
                  <a:lnTo>
                    <a:pt x="6487553" y="2672181"/>
                  </a:lnTo>
                  <a:lnTo>
                    <a:pt x="6560705" y="2615793"/>
                  </a:lnTo>
                  <a:lnTo>
                    <a:pt x="6635381" y="2294229"/>
                  </a:lnTo>
                  <a:lnTo>
                    <a:pt x="6708533" y="2391765"/>
                  </a:lnTo>
                  <a:lnTo>
                    <a:pt x="6781685" y="2990697"/>
                  </a:lnTo>
                  <a:lnTo>
                    <a:pt x="6856361" y="2713329"/>
                  </a:lnTo>
                  <a:lnTo>
                    <a:pt x="6929513" y="3008337"/>
                  </a:lnTo>
                  <a:lnTo>
                    <a:pt x="7002665" y="2062581"/>
                  </a:lnTo>
                  <a:lnTo>
                    <a:pt x="7077341" y="1923897"/>
                  </a:lnTo>
                  <a:lnTo>
                    <a:pt x="7150493" y="1911705"/>
                  </a:lnTo>
                  <a:lnTo>
                    <a:pt x="7225169" y="1911705"/>
                  </a:lnTo>
                  <a:lnTo>
                    <a:pt x="7298321" y="1913229"/>
                  </a:lnTo>
                  <a:lnTo>
                    <a:pt x="7371473" y="1872081"/>
                  </a:lnTo>
                  <a:lnTo>
                    <a:pt x="7446149" y="1861413"/>
                  </a:lnTo>
                  <a:lnTo>
                    <a:pt x="7519301" y="1847697"/>
                  </a:lnTo>
                  <a:lnTo>
                    <a:pt x="7592453" y="1844649"/>
                  </a:lnTo>
                  <a:lnTo>
                    <a:pt x="7667129" y="2606649"/>
                  </a:lnTo>
                  <a:lnTo>
                    <a:pt x="7740281" y="2443581"/>
                  </a:lnTo>
                  <a:lnTo>
                    <a:pt x="7814957" y="1539849"/>
                  </a:lnTo>
                  <a:lnTo>
                    <a:pt x="7888109" y="1145133"/>
                  </a:lnTo>
                  <a:lnTo>
                    <a:pt x="7961261" y="1862937"/>
                  </a:lnTo>
                  <a:lnTo>
                    <a:pt x="8035937" y="1774545"/>
                  </a:lnTo>
                  <a:lnTo>
                    <a:pt x="8109089" y="1782165"/>
                  </a:lnTo>
                  <a:lnTo>
                    <a:pt x="8182241" y="1698345"/>
                  </a:lnTo>
                  <a:lnTo>
                    <a:pt x="8256917" y="2169261"/>
                  </a:lnTo>
                  <a:lnTo>
                    <a:pt x="8330298" y="2454249"/>
                  </a:lnTo>
                </a:path>
              </a:pathLst>
            </a:custGeom>
            <a:ln w="28575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57287" y="3552720"/>
              <a:ext cx="7888605" cy="723265"/>
            </a:xfrm>
            <a:custGeom>
              <a:avLst/>
              <a:gdLst/>
              <a:ahLst/>
              <a:cxnLst/>
              <a:rect l="l" t="t" r="r" b="b"/>
              <a:pathLst>
                <a:path w="7888605" h="723264">
                  <a:moveTo>
                    <a:pt x="0" y="0"/>
                  </a:moveTo>
                  <a:lnTo>
                    <a:pt x="73037" y="0"/>
                  </a:lnTo>
                  <a:lnTo>
                    <a:pt x="147713" y="11912"/>
                  </a:lnTo>
                  <a:lnTo>
                    <a:pt x="220865" y="13436"/>
                  </a:lnTo>
                  <a:lnTo>
                    <a:pt x="295541" y="53060"/>
                  </a:lnTo>
                  <a:lnTo>
                    <a:pt x="368693" y="57632"/>
                  </a:lnTo>
                  <a:lnTo>
                    <a:pt x="441845" y="86588"/>
                  </a:lnTo>
                  <a:lnTo>
                    <a:pt x="516521" y="146024"/>
                  </a:lnTo>
                  <a:lnTo>
                    <a:pt x="589673" y="136880"/>
                  </a:lnTo>
                  <a:lnTo>
                    <a:pt x="662825" y="86588"/>
                  </a:lnTo>
                  <a:lnTo>
                    <a:pt x="737501" y="75920"/>
                  </a:lnTo>
                  <a:lnTo>
                    <a:pt x="810653" y="68300"/>
                  </a:lnTo>
                  <a:lnTo>
                    <a:pt x="885329" y="193268"/>
                  </a:lnTo>
                  <a:lnTo>
                    <a:pt x="958481" y="182600"/>
                  </a:lnTo>
                  <a:lnTo>
                    <a:pt x="1031633" y="222224"/>
                  </a:lnTo>
                  <a:lnTo>
                    <a:pt x="1106309" y="287756"/>
                  </a:lnTo>
                  <a:lnTo>
                    <a:pt x="1179461" y="274040"/>
                  </a:lnTo>
                  <a:lnTo>
                    <a:pt x="1252613" y="330428"/>
                  </a:lnTo>
                  <a:lnTo>
                    <a:pt x="1327289" y="362432"/>
                  </a:lnTo>
                  <a:lnTo>
                    <a:pt x="1400441" y="540740"/>
                  </a:lnTo>
                  <a:lnTo>
                    <a:pt x="1475117" y="551408"/>
                  </a:lnTo>
                  <a:lnTo>
                    <a:pt x="1548269" y="476732"/>
                  </a:lnTo>
                  <a:lnTo>
                    <a:pt x="1621421" y="470636"/>
                  </a:lnTo>
                  <a:lnTo>
                    <a:pt x="1696097" y="589508"/>
                  </a:lnTo>
                  <a:lnTo>
                    <a:pt x="1769249" y="603224"/>
                  </a:lnTo>
                  <a:lnTo>
                    <a:pt x="1842401" y="508736"/>
                  </a:lnTo>
                  <a:lnTo>
                    <a:pt x="1917077" y="511784"/>
                  </a:lnTo>
                  <a:lnTo>
                    <a:pt x="1990229" y="527024"/>
                  </a:lnTo>
                  <a:lnTo>
                    <a:pt x="2064905" y="562076"/>
                  </a:lnTo>
                  <a:lnTo>
                    <a:pt x="2138057" y="542264"/>
                  </a:lnTo>
                  <a:lnTo>
                    <a:pt x="2211209" y="559028"/>
                  </a:lnTo>
                  <a:lnTo>
                    <a:pt x="2285885" y="542264"/>
                  </a:lnTo>
                  <a:lnTo>
                    <a:pt x="2359037" y="507212"/>
                  </a:lnTo>
                  <a:lnTo>
                    <a:pt x="2432189" y="464540"/>
                  </a:lnTo>
                  <a:lnTo>
                    <a:pt x="2506865" y="371576"/>
                  </a:lnTo>
                  <a:lnTo>
                    <a:pt x="2580017" y="440156"/>
                  </a:lnTo>
                  <a:lnTo>
                    <a:pt x="2653169" y="504164"/>
                  </a:lnTo>
                  <a:lnTo>
                    <a:pt x="2727845" y="517880"/>
                  </a:lnTo>
                  <a:lnTo>
                    <a:pt x="2800997" y="495020"/>
                  </a:lnTo>
                  <a:lnTo>
                    <a:pt x="2875673" y="520928"/>
                  </a:lnTo>
                  <a:lnTo>
                    <a:pt x="2948825" y="527024"/>
                  </a:lnTo>
                  <a:lnTo>
                    <a:pt x="3021977" y="565124"/>
                  </a:lnTo>
                  <a:lnTo>
                    <a:pt x="3096653" y="597128"/>
                  </a:lnTo>
                  <a:lnTo>
                    <a:pt x="3169805" y="604748"/>
                  </a:lnTo>
                  <a:lnTo>
                    <a:pt x="3242957" y="537692"/>
                  </a:lnTo>
                  <a:lnTo>
                    <a:pt x="3317633" y="502640"/>
                  </a:lnTo>
                  <a:lnTo>
                    <a:pt x="3390785" y="488924"/>
                  </a:lnTo>
                  <a:lnTo>
                    <a:pt x="3465461" y="501116"/>
                  </a:lnTo>
                  <a:lnTo>
                    <a:pt x="3538613" y="405104"/>
                  </a:lnTo>
                  <a:lnTo>
                    <a:pt x="3611765" y="423392"/>
                  </a:lnTo>
                  <a:lnTo>
                    <a:pt x="3686441" y="429488"/>
                  </a:lnTo>
                  <a:lnTo>
                    <a:pt x="3759593" y="441680"/>
                  </a:lnTo>
                  <a:lnTo>
                    <a:pt x="3832745" y="391388"/>
                  </a:lnTo>
                  <a:lnTo>
                    <a:pt x="3907421" y="405104"/>
                  </a:lnTo>
                  <a:lnTo>
                    <a:pt x="3980573" y="409676"/>
                  </a:lnTo>
                  <a:lnTo>
                    <a:pt x="4055249" y="415772"/>
                  </a:lnTo>
                  <a:lnTo>
                    <a:pt x="4128401" y="367004"/>
                  </a:lnTo>
                  <a:lnTo>
                    <a:pt x="4201553" y="339572"/>
                  </a:lnTo>
                  <a:lnTo>
                    <a:pt x="4276229" y="319760"/>
                  </a:lnTo>
                  <a:lnTo>
                    <a:pt x="4349381" y="328904"/>
                  </a:lnTo>
                  <a:lnTo>
                    <a:pt x="4422533" y="502640"/>
                  </a:lnTo>
                  <a:lnTo>
                    <a:pt x="4497209" y="495020"/>
                  </a:lnTo>
                  <a:lnTo>
                    <a:pt x="4570361" y="525500"/>
                  </a:lnTo>
                  <a:lnTo>
                    <a:pt x="4645037" y="531596"/>
                  </a:lnTo>
                  <a:lnTo>
                    <a:pt x="4718189" y="555980"/>
                  </a:lnTo>
                  <a:lnTo>
                    <a:pt x="4791341" y="565124"/>
                  </a:lnTo>
                  <a:lnTo>
                    <a:pt x="4866017" y="578840"/>
                  </a:lnTo>
                  <a:lnTo>
                    <a:pt x="4939169" y="581888"/>
                  </a:lnTo>
                  <a:lnTo>
                    <a:pt x="5012321" y="552932"/>
                  </a:lnTo>
                  <a:lnTo>
                    <a:pt x="5086997" y="531596"/>
                  </a:lnTo>
                  <a:lnTo>
                    <a:pt x="5160149" y="508736"/>
                  </a:lnTo>
                  <a:lnTo>
                    <a:pt x="5234825" y="513308"/>
                  </a:lnTo>
                  <a:lnTo>
                    <a:pt x="5307977" y="569696"/>
                  </a:lnTo>
                  <a:lnTo>
                    <a:pt x="5381129" y="630656"/>
                  </a:lnTo>
                  <a:lnTo>
                    <a:pt x="5455805" y="648944"/>
                  </a:lnTo>
                  <a:lnTo>
                    <a:pt x="5528957" y="656564"/>
                  </a:lnTo>
                  <a:lnTo>
                    <a:pt x="5602109" y="688568"/>
                  </a:lnTo>
                  <a:lnTo>
                    <a:pt x="5676785" y="687044"/>
                  </a:lnTo>
                  <a:lnTo>
                    <a:pt x="5749937" y="700760"/>
                  </a:lnTo>
                  <a:lnTo>
                    <a:pt x="5823089" y="677900"/>
                  </a:lnTo>
                  <a:lnTo>
                    <a:pt x="5897765" y="670280"/>
                  </a:lnTo>
                  <a:lnTo>
                    <a:pt x="5970917" y="641324"/>
                  </a:lnTo>
                  <a:lnTo>
                    <a:pt x="6045593" y="629132"/>
                  </a:lnTo>
                  <a:lnTo>
                    <a:pt x="6118745" y="668756"/>
                  </a:lnTo>
                  <a:lnTo>
                    <a:pt x="6191897" y="661136"/>
                  </a:lnTo>
                  <a:lnTo>
                    <a:pt x="6266573" y="656564"/>
                  </a:lnTo>
                  <a:lnTo>
                    <a:pt x="6339725" y="667232"/>
                  </a:lnTo>
                  <a:lnTo>
                    <a:pt x="6412877" y="709904"/>
                  </a:lnTo>
                  <a:lnTo>
                    <a:pt x="6487553" y="709904"/>
                  </a:lnTo>
                  <a:lnTo>
                    <a:pt x="6560705" y="714476"/>
                  </a:lnTo>
                  <a:lnTo>
                    <a:pt x="6635381" y="722934"/>
                  </a:lnTo>
                  <a:lnTo>
                    <a:pt x="6708533" y="717524"/>
                  </a:lnTo>
                  <a:lnTo>
                    <a:pt x="6781685" y="709904"/>
                  </a:lnTo>
                  <a:lnTo>
                    <a:pt x="6856361" y="682472"/>
                  </a:lnTo>
                  <a:lnTo>
                    <a:pt x="6929513" y="645896"/>
                  </a:lnTo>
                  <a:lnTo>
                    <a:pt x="7002665" y="641324"/>
                  </a:lnTo>
                  <a:lnTo>
                    <a:pt x="7077341" y="559028"/>
                  </a:lnTo>
                  <a:lnTo>
                    <a:pt x="7150493" y="581888"/>
                  </a:lnTo>
                  <a:lnTo>
                    <a:pt x="7225169" y="557504"/>
                  </a:lnTo>
                  <a:lnTo>
                    <a:pt x="7298321" y="604748"/>
                  </a:lnTo>
                  <a:lnTo>
                    <a:pt x="7371473" y="612368"/>
                  </a:lnTo>
                  <a:lnTo>
                    <a:pt x="7446149" y="650468"/>
                  </a:lnTo>
                  <a:lnTo>
                    <a:pt x="7519301" y="676376"/>
                  </a:lnTo>
                  <a:lnTo>
                    <a:pt x="7592453" y="664184"/>
                  </a:lnTo>
                  <a:lnTo>
                    <a:pt x="7667129" y="604748"/>
                  </a:lnTo>
                  <a:lnTo>
                    <a:pt x="7740281" y="563600"/>
                  </a:lnTo>
                  <a:lnTo>
                    <a:pt x="7814957" y="475208"/>
                  </a:lnTo>
                  <a:lnTo>
                    <a:pt x="7887982" y="54836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757287" y="2372169"/>
              <a:ext cx="8477885" cy="1507490"/>
            </a:xfrm>
            <a:custGeom>
              <a:avLst/>
              <a:gdLst/>
              <a:ahLst/>
              <a:cxnLst/>
              <a:rect l="l" t="t" r="r" b="b"/>
              <a:pathLst>
                <a:path w="8477885" h="1507489">
                  <a:moveTo>
                    <a:pt x="0" y="1354010"/>
                  </a:moveTo>
                  <a:lnTo>
                    <a:pt x="73037" y="1378394"/>
                  </a:lnTo>
                  <a:lnTo>
                    <a:pt x="147713" y="1363154"/>
                  </a:lnTo>
                  <a:lnTo>
                    <a:pt x="220865" y="1416494"/>
                  </a:lnTo>
                  <a:lnTo>
                    <a:pt x="295541" y="1507451"/>
                  </a:lnTo>
                  <a:lnTo>
                    <a:pt x="368693" y="1483550"/>
                  </a:lnTo>
                  <a:lnTo>
                    <a:pt x="441845" y="1318958"/>
                  </a:lnTo>
                  <a:lnTo>
                    <a:pt x="516521" y="1018730"/>
                  </a:lnTo>
                  <a:lnTo>
                    <a:pt x="589673" y="939482"/>
                  </a:lnTo>
                  <a:lnTo>
                    <a:pt x="662825" y="1139126"/>
                  </a:lnTo>
                  <a:lnTo>
                    <a:pt x="737501" y="1015682"/>
                  </a:lnTo>
                  <a:lnTo>
                    <a:pt x="810653" y="959294"/>
                  </a:lnTo>
                  <a:lnTo>
                    <a:pt x="885329" y="988250"/>
                  </a:lnTo>
                  <a:lnTo>
                    <a:pt x="958481" y="1044638"/>
                  </a:lnTo>
                  <a:lnTo>
                    <a:pt x="1031633" y="1215326"/>
                  </a:lnTo>
                  <a:lnTo>
                    <a:pt x="1106309" y="1300670"/>
                  </a:lnTo>
                  <a:lnTo>
                    <a:pt x="1179461" y="1325054"/>
                  </a:lnTo>
                  <a:lnTo>
                    <a:pt x="1252613" y="1245806"/>
                  </a:lnTo>
                  <a:lnTo>
                    <a:pt x="1327289" y="1325054"/>
                  </a:lnTo>
                  <a:lnTo>
                    <a:pt x="1400441" y="1165034"/>
                  </a:lnTo>
                  <a:lnTo>
                    <a:pt x="1475117" y="1192466"/>
                  </a:lnTo>
                  <a:lnTo>
                    <a:pt x="1548269" y="1104074"/>
                  </a:lnTo>
                  <a:lnTo>
                    <a:pt x="1621421" y="1076642"/>
                  </a:lnTo>
                  <a:lnTo>
                    <a:pt x="1696097" y="1180274"/>
                  </a:lnTo>
                  <a:lnTo>
                    <a:pt x="1769249" y="1268666"/>
                  </a:lnTo>
                  <a:lnTo>
                    <a:pt x="1842401" y="1369250"/>
                  </a:lnTo>
                  <a:lnTo>
                    <a:pt x="1917077" y="1325054"/>
                  </a:lnTo>
                  <a:lnTo>
                    <a:pt x="1990229" y="1337246"/>
                  </a:lnTo>
                  <a:lnTo>
                    <a:pt x="2064905" y="1218374"/>
                  </a:lnTo>
                  <a:lnTo>
                    <a:pt x="2138057" y="1242758"/>
                  </a:lnTo>
                  <a:lnTo>
                    <a:pt x="2211209" y="1306766"/>
                  </a:lnTo>
                  <a:lnTo>
                    <a:pt x="2285885" y="1256474"/>
                  </a:lnTo>
                  <a:lnTo>
                    <a:pt x="2359037" y="1218374"/>
                  </a:lnTo>
                  <a:lnTo>
                    <a:pt x="2432189" y="1250378"/>
                  </a:lnTo>
                  <a:lnTo>
                    <a:pt x="2506865" y="1357058"/>
                  </a:lnTo>
                  <a:lnTo>
                    <a:pt x="2580017" y="1425638"/>
                  </a:lnTo>
                  <a:lnTo>
                    <a:pt x="2653169" y="1433258"/>
                  </a:lnTo>
                  <a:lnTo>
                    <a:pt x="2727845" y="1375346"/>
                  </a:lnTo>
                  <a:lnTo>
                    <a:pt x="2800997" y="1300670"/>
                  </a:lnTo>
                  <a:lnTo>
                    <a:pt x="2875673" y="1224470"/>
                  </a:lnTo>
                  <a:lnTo>
                    <a:pt x="2948825" y="1151318"/>
                  </a:lnTo>
                  <a:lnTo>
                    <a:pt x="3021977" y="1120838"/>
                  </a:lnTo>
                  <a:lnTo>
                    <a:pt x="3096653" y="997394"/>
                  </a:lnTo>
                  <a:lnTo>
                    <a:pt x="3169805" y="985202"/>
                  </a:lnTo>
                  <a:lnTo>
                    <a:pt x="3242957" y="848042"/>
                  </a:lnTo>
                  <a:lnTo>
                    <a:pt x="3317633" y="761174"/>
                  </a:lnTo>
                  <a:lnTo>
                    <a:pt x="3390785" y="590486"/>
                  </a:lnTo>
                  <a:lnTo>
                    <a:pt x="3465461" y="646874"/>
                  </a:lnTo>
                  <a:lnTo>
                    <a:pt x="3538613" y="814514"/>
                  </a:lnTo>
                  <a:lnTo>
                    <a:pt x="3611765" y="880046"/>
                  </a:lnTo>
                  <a:lnTo>
                    <a:pt x="3686441" y="994346"/>
                  </a:lnTo>
                  <a:lnTo>
                    <a:pt x="3759593" y="1369250"/>
                  </a:lnTo>
                  <a:lnTo>
                    <a:pt x="3832745" y="1410398"/>
                  </a:lnTo>
                  <a:lnTo>
                    <a:pt x="3907421" y="643826"/>
                  </a:lnTo>
                  <a:lnTo>
                    <a:pt x="3980573" y="267398"/>
                  </a:lnTo>
                  <a:lnTo>
                    <a:pt x="4055249" y="617918"/>
                  </a:lnTo>
                  <a:lnTo>
                    <a:pt x="4128401" y="741362"/>
                  </a:lnTo>
                  <a:lnTo>
                    <a:pt x="4201553" y="346646"/>
                  </a:lnTo>
                  <a:lnTo>
                    <a:pt x="4276229" y="249110"/>
                  </a:lnTo>
                  <a:lnTo>
                    <a:pt x="4349381" y="912050"/>
                  </a:lnTo>
                  <a:lnTo>
                    <a:pt x="4422533" y="941006"/>
                  </a:lnTo>
                  <a:lnTo>
                    <a:pt x="4497209" y="1110170"/>
                  </a:lnTo>
                  <a:lnTo>
                    <a:pt x="4570361" y="1117790"/>
                  </a:lnTo>
                  <a:lnTo>
                    <a:pt x="4645037" y="1012634"/>
                  </a:lnTo>
                  <a:lnTo>
                    <a:pt x="4718189" y="924242"/>
                  </a:lnTo>
                  <a:lnTo>
                    <a:pt x="4791341" y="1069022"/>
                  </a:lnTo>
                  <a:lnTo>
                    <a:pt x="4866017" y="1041590"/>
                  </a:lnTo>
                  <a:lnTo>
                    <a:pt x="4939169" y="1056830"/>
                  </a:lnTo>
                  <a:lnTo>
                    <a:pt x="5012321" y="1023302"/>
                  </a:lnTo>
                  <a:lnTo>
                    <a:pt x="5086997" y="909002"/>
                  </a:lnTo>
                  <a:lnTo>
                    <a:pt x="5160149" y="963866"/>
                  </a:lnTo>
                  <a:lnTo>
                    <a:pt x="5234825" y="851090"/>
                  </a:lnTo>
                  <a:lnTo>
                    <a:pt x="5307977" y="686498"/>
                  </a:lnTo>
                  <a:lnTo>
                    <a:pt x="5381129" y="668210"/>
                  </a:lnTo>
                  <a:lnTo>
                    <a:pt x="5455805" y="396938"/>
                  </a:lnTo>
                  <a:lnTo>
                    <a:pt x="5528957" y="134810"/>
                  </a:lnTo>
                  <a:lnTo>
                    <a:pt x="5602109" y="0"/>
                  </a:lnTo>
                  <a:lnTo>
                    <a:pt x="5676785" y="14414"/>
                  </a:lnTo>
                  <a:lnTo>
                    <a:pt x="5749937" y="46418"/>
                  </a:lnTo>
                  <a:lnTo>
                    <a:pt x="5823089" y="297878"/>
                  </a:lnTo>
                  <a:lnTo>
                    <a:pt x="5897765" y="329882"/>
                  </a:lnTo>
                  <a:lnTo>
                    <a:pt x="5970917" y="151574"/>
                  </a:lnTo>
                  <a:lnTo>
                    <a:pt x="6045593" y="188150"/>
                  </a:lnTo>
                  <a:lnTo>
                    <a:pt x="6118745" y="150050"/>
                  </a:lnTo>
                  <a:lnTo>
                    <a:pt x="6191897" y="201866"/>
                  </a:lnTo>
                  <a:lnTo>
                    <a:pt x="6266573" y="396938"/>
                  </a:lnTo>
                  <a:lnTo>
                    <a:pt x="6339725" y="430466"/>
                  </a:lnTo>
                  <a:lnTo>
                    <a:pt x="6412877" y="439610"/>
                  </a:lnTo>
                  <a:lnTo>
                    <a:pt x="6487553" y="624014"/>
                  </a:lnTo>
                  <a:lnTo>
                    <a:pt x="6560705" y="753554"/>
                  </a:lnTo>
                  <a:lnTo>
                    <a:pt x="6635381" y="896810"/>
                  </a:lnTo>
                  <a:lnTo>
                    <a:pt x="6708533" y="561530"/>
                  </a:lnTo>
                  <a:lnTo>
                    <a:pt x="6781685" y="471614"/>
                  </a:lnTo>
                  <a:lnTo>
                    <a:pt x="6856361" y="575246"/>
                  </a:lnTo>
                  <a:lnTo>
                    <a:pt x="6929513" y="628586"/>
                  </a:lnTo>
                  <a:lnTo>
                    <a:pt x="7002665" y="713930"/>
                  </a:lnTo>
                  <a:lnTo>
                    <a:pt x="7077341" y="837374"/>
                  </a:lnTo>
                  <a:lnTo>
                    <a:pt x="7150493" y="761174"/>
                  </a:lnTo>
                  <a:lnTo>
                    <a:pt x="7225169" y="784034"/>
                  </a:lnTo>
                  <a:lnTo>
                    <a:pt x="7298321" y="829754"/>
                  </a:lnTo>
                  <a:lnTo>
                    <a:pt x="7371473" y="543242"/>
                  </a:lnTo>
                  <a:lnTo>
                    <a:pt x="7446149" y="474662"/>
                  </a:lnTo>
                  <a:lnTo>
                    <a:pt x="7519301" y="372554"/>
                  </a:lnTo>
                  <a:lnTo>
                    <a:pt x="7592453" y="307022"/>
                  </a:lnTo>
                  <a:lnTo>
                    <a:pt x="7667129" y="95186"/>
                  </a:lnTo>
                  <a:lnTo>
                    <a:pt x="7740281" y="168338"/>
                  </a:lnTo>
                  <a:lnTo>
                    <a:pt x="7814957" y="303974"/>
                  </a:lnTo>
                  <a:lnTo>
                    <a:pt x="7888109" y="444182"/>
                  </a:lnTo>
                  <a:lnTo>
                    <a:pt x="7961261" y="345122"/>
                  </a:lnTo>
                  <a:lnTo>
                    <a:pt x="8035937" y="354266"/>
                  </a:lnTo>
                  <a:lnTo>
                    <a:pt x="8109089" y="448754"/>
                  </a:lnTo>
                  <a:lnTo>
                    <a:pt x="8182241" y="508190"/>
                  </a:lnTo>
                  <a:lnTo>
                    <a:pt x="8256917" y="462470"/>
                  </a:lnTo>
                  <a:lnTo>
                    <a:pt x="8330069" y="380174"/>
                  </a:lnTo>
                  <a:lnTo>
                    <a:pt x="8404745" y="503618"/>
                  </a:lnTo>
                  <a:lnTo>
                    <a:pt x="8477732" y="448754"/>
                  </a:lnTo>
                </a:path>
              </a:pathLst>
            </a:custGeom>
            <a:ln w="44450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0694413" y="5395018"/>
            <a:ext cx="269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94413" y="4805687"/>
            <a:ext cx="269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94413" y="4216356"/>
            <a:ext cx="269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94413" y="3627025"/>
            <a:ext cx="269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94413" y="3037695"/>
            <a:ext cx="269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94413" y="2448364"/>
            <a:ext cx="269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94413" y="1859033"/>
            <a:ext cx="269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8544" y="5395170"/>
            <a:ext cx="363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1.50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28544" y="5002283"/>
            <a:ext cx="363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1.00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28544" y="4609396"/>
            <a:ext cx="363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0.50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0360" y="4216509"/>
            <a:ext cx="312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0.00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0360" y="3823622"/>
            <a:ext cx="312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0.50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0360" y="3430734"/>
            <a:ext cx="312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1.00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80360" y="3037847"/>
            <a:ext cx="312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1.50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80360" y="2644960"/>
            <a:ext cx="312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80360" y="2252073"/>
            <a:ext cx="312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2.50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80360" y="1859186"/>
            <a:ext cx="312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3.00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30144" y="4366928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14826" y="4366928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99508" y="4366928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84190" y="4366928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68872" y="4366928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53554" y="4366928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38236" y="4366928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22918" y="4366928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07600" y="4366928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92282" y="4366928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975821" y="2774809"/>
            <a:ext cx="232410" cy="1950085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300" spc="85">
                <a:solidFill>
                  <a:srgbClr val="585858"/>
                </a:solidFill>
                <a:latin typeface="Calibri"/>
                <a:cs typeface="Calibri"/>
              </a:rPr>
              <a:t>Cheese</a:t>
            </a:r>
            <a:r>
              <a:rPr dirty="0" sz="1300" spc="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20">
                <a:solidFill>
                  <a:srgbClr val="585858"/>
                </a:solidFill>
                <a:latin typeface="Calibri"/>
                <a:cs typeface="Calibri"/>
              </a:rPr>
              <a:t>Manufacturing</a:t>
            </a:r>
            <a:r>
              <a:rPr dirty="0" sz="1300" spc="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35">
                <a:solidFill>
                  <a:srgbClr val="585858"/>
                </a:solidFill>
                <a:latin typeface="Calibri"/>
                <a:cs typeface="Calibri"/>
              </a:rPr>
              <a:t>PPI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3906" y="2870704"/>
            <a:ext cx="232410" cy="1758314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300" spc="45">
                <a:solidFill>
                  <a:srgbClr val="585858"/>
                </a:solidFill>
                <a:latin typeface="Calibri"/>
                <a:cs typeface="Calibri"/>
              </a:rPr>
              <a:t>Implied</a:t>
            </a:r>
            <a:r>
              <a:rPr dirty="0" sz="13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50">
                <a:solidFill>
                  <a:srgbClr val="585858"/>
                </a:solidFill>
                <a:latin typeface="Calibri"/>
                <a:cs typeface="Calibri"/>
              </a:rPr>
              <a:t>Premium,</a:t>
            </a:r>
            <a:r>
              <a:rPr dirty="0" sz="13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585858"/>
                </a:solidFill>
                <a:latin typeface="Calibri"/>
                <a:cs typeface="Calibri"/>
              </a:rPr>
              <a:t>$/cwt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33437" y="1820862"/>
            <a:ext cx="10525125" cy="4194810"/>
            <a:chOff x="833437" y="1820862"/>
            <a:chExt cx="10525125" cy="4194810"/>
          </a:xfrm>
        </p:grpSpPr>
        <p:sp>
          <p:nvSpPr>
            <p:cNvPr id="46" name="object 46"/>
            <p:cNvSpPr/>
            <p:nvPr/>
          </p:nvSpPr>
          <p:spPr>
            <a:xfrm>
              <a:off x="3613889" y="580423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658069" y="580423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7604206" y="580423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44450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38200" y="1825625"/>
              <a:ext cx="10515600" cy="4185285"/>
            </a:xfrm>
            <a:custGeom>
              <a:avLst/>
              <a:gdLst/>
              <a:ahLst/>
              <a:cxnLst/>
              <a:rect l="l" t="t" r="r" b="b"/>
              <a:pathLst>
                <a:path w="10515600" h="4185285">
                  <a:moveTo>
                    <a:pt x="0" y="0"/>
                  </a:moveTo>
                  <a:lnTo>
                    <a:pt x="10515600" y="0"/>
                  </a:lnTo>
                  <a:lnTo>
                    <a:pt x="10515600" y="4184751"/>
                  </a:lnTo>
                  <a:lnTo>
                    <a:pt x="0" y="41847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3281714" y="5681236"/>
            <a:ext cx="7151370" cy="822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1345">
              <a:lnSpc>
                <a:spcPct val="100000"/>
              </a:lnSpc>
              <a:spcBef>
                <a:spcPts val="100"/>
              </a:spcBef>
              <a:tabLst>
                <a:tab pos="2645410" algn="l"/>
                <a:tab pos="4591685" algn="l"/>
              </a:tabLst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FO30</a:t>
            </a:r>
            <a:r>
              <a:rPr dirty="0" sz="1200" spc="1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Implied</a:t>
            </a:r>
            <a:r>
              <a:rPr dirty="0" sz="1200" spc="1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Premium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55">
                <a:solidFill>
                  <a:srgbClr val="585858"/>
                </a:solidFill>
                <a:latin typeface="Calibri"/>
                <a:cs typeface="Calibri"/>
              </a:rPr>
              <a:t>NY</a:t>
            </a:r>
            <a:r>
              <a:rPr dirty="0" sz="12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55">
                <a:solidFill>
                  <a:srgbClr val="585858"/>
                </a:solidFill>
                <a:latin typeface="Calibri"/>
                <a:cs typeface="Calibri"/>
              </a:rPr>
              <a:t>Special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Premiums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65">
                <a:solidFill>
                  <a:srgbClr val="585858"/>
                </a:solidFill>
                <a:latin typeface="Calibri"/>
                <a:cs typeface="Calibri"/>
              </a:rPr>
              <a:t>Cheese</a:t>
            </a:r>
            <a:r>
              <a:rPr dirty="0" sz="12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PPI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PPI</a:t>
            </a:r>
            <a:r>
              <a:rPr dirty="0" sz="13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dirty="0" sz="13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Cheese</a:t>
            </a:r>
            <a:r>
              <a:rPr dirty="0" sz="1300" spc="-10">
                <a:solidFill>
                  <a:srgbClr val="006FC0"/>
                </a:solidFill>
                <a:latin typeface="Calibri"/>
                <a:cs typeface="Calibri"/>
              </a:rPr>
              <a:t> Manufacturing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 from</a:t>
            </a:r>
            <a:r>
              <a:rPr dirty="0" sz="13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US</a:t>
            </a:r>
            <a:r>
              <a:rPr dirty="0" sz="130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Bureau</a:t>
            </a:r>
            <a:r>
              <a:rPr dirty="0" sz="13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3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Labor</a:t>
            </a:r>
            <a:r>
              <a:rPr dirty="0" sz="130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006FC0"/>
                </a:solidFill>
                <a:latin typeface="Calibri"/>
                <a:cs typeface="Calibri"/>
              </a:rPr>
              <a:t>Statistics</a:t>
            </a:r>
            <a:r>
              <a:rPr dirty="0" sz="130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(includes</a:t>
            </a:r>
            <a:r>
              <a:rPr dirty="0" sz="130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milk</a:t>
            </a:r>
            <a:r>
              <a:rPr dirty="0" sz="13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006FC0"/>
                </a:solidFill>
                <a:latin typeface="Calibri"/>
                <a:cs typeface="Calibri"/>
              </a:rPr>
              <a:t>cost)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dirty="0" sz="13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premium</a:t>
            </a:r>
            <a:r>
              <a:rPr dirty="0" sz="13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dirty="0" sz="13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Order</a:t>
            </a:r>
            <a:r>
              <a:rPr dirty="0" sz="13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30</a:t>
            </a:r>
            <a:r>
              <a:rPr dirty="0" sz="13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Mailbox</a:t>
            </a:r>
            <a:r>
              <a:rPr dirty="0" sz="13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Milk</a:t>
            </a:r>
            <a:r>
              <a:rPr dirty="0" sz="13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Price</a:t>
            </a:r>
            <a:r>
              <a:rPr dirty="0" sz="13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less</a:t>
            </a:r>
            <a:r>
              <a:rPr dirty="0" sz="1300" spc="-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Blend</a:t>
            </a:r>
            <a:r>
              <a:rPr dirty="0" sz="13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Price</a:t>
            </a:r>
            <a:r>
              <a:rPr dirty="0" sz="13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dirty="0" sz="13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006FC0"/>
                </a:solidFill>
                <a:latin typeface="Calibri"/>
                <a:cs typeface="Calibri"/>
              </a:rPr>
              <a:t>Test,</a:t>
            </a:r>
            <a:r>
              <a:rPr dirty="0" sz="130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NY</a:t>
            </a:r>
            <a:r>
              <a:rPr dirty="0" sz="13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premiums</a:t>
            </a:r>
            <a:r>
              <a:rPr dirty="0" sz="13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dirty="0" sz="13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reported</a:t>
            </a:r>
            <a:r>
              <a:rPr dirty="0" sz="13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006FC0"/>
                </a:solidFill>
                <a:latin typeface="Calibri"/>
                <a:cs typeface="Calibri"/>
              </a:rPr>
              <a:t>by</a:t>
            </a:r>
            <a:r>
              <a:rPr dirty="0" sz="13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006FC0"/>
                </a:solidFill>
                <a:latin typeface="Calibri"/>
                <a:cs typeface="Calibri"/>
              </a:rPr>
              <a:t>NYDA&amp;M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1" name="object 51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pc="50"/>
              <a:t>Changes</a:t>
            </a:r>
            <a:r>
              <a:rPr dirty="0" spc="-125"/>
              <a:t> </a:t>
            </a:r>
            <a:r>
              <a:rPr dirty="0" spc="-60"/>
              <a:t>in</a:t>
            </a:r>
            <a:r>
              <a:rPr dirty="0" spc="-110"/>
              <a:t> </a:t>
            </a:r>
            <a:r>
              <a:rPr dirty="0" spc="85"/>
              <a:t>Cheese</a:t>
            </a:r>
            <a:r>
              <a:rPr dirty="0" spc="-135"/>
              <a:t> </a:t>
            </a:r>
            <a:r>
              <a:rPr dirty="0" spc="-75"/>
              <a:t>Manufacturing</a:t>
            </a:r>
            <a:r>
              <a:rPr dirty="0" spc="-125"/>
              <a:t> </a:t>
            </a:r>
            <a:r>
              <a:rPr dirty="0" spc="-70"/>
              <a:t>Input</a:t>
            </a:r>
            <a:r>
              <a:rPr dirty="0" spc="-120"/>
              <a:t> </a:t>
            </a:r>
            <a:r>
              <a:rPr dirty="0" spc="110"/>
              <a:t>Cost</a:t>
            </a:r>
            <a:r>
              <a:rPr dirty="0" spc="-125"/>
              <a:t> </a:t>
            </a:r>
            <a:r>
              <a:rPr dirty="0" spc="-40"/>
              <a:t>Index</a:t>
            </a:r>
            <a:r>
              <a:rPr dirty="0" spc="-110"/>
              <a:t> </a:t>
            </a:r>
            <a:r>
              <a:rPr dirty="0" spc="-25"/>
              <a:t>and Implied</a:t>
            </a:r>
            <a:r>
              <a:rPr dirty="0" spc="-135"/>
              <a:t> </a:t>
            </a:r>
            <a:r>
              <a:rPr dirty="0" spc="-10"/>
              <a:t>Premiums,</a:t>
            </a:r>
            <a:r>
              <a:rPr dirty="0" spc="-145"/>
              <a:t> </a:t>
            </a:r>
            <a:r>
              <a:rPr dirty="0" spc="75"/>
              <a:t>2016-</a:t>
            </a:r>
            <a:r>
              <a:rPr dirty="0" spc="30"/>
              <a:t>2025</a:t>
            </a:r>
          </a:p>
        </p:txBody>
      </p:sp>
      <p:grpSp>
        <p:nvGrpSpPr>
          <p:cNvPr id="52" name="object 52"/>
          <p:cNvGrpSpPr/>
          <p:nvPr/>
        </p:nvGrpSpPr>
        <p:grpSpPr>
          <a:xfrm>
            <a:off x="1723931" y="1816100"/>
            <a:ext cx="8785860" cy="3700779"/>
            <a:chOff x="1723931" y="1816100"/>
            <a:chExt cx="8785860" cy="3700779"/>
          </a:xfrm>
        </p:grpSpPr>
        <p:sp>
          <p:nvSpPr>
            <p:cNvPr id="53" name="object 53"/>
            <p:cNvSpPr/>
            <p:nvPr/>
          </p:nvSpPr>
          <p:spPr>
            <a:xfrm>
              <a:off x="1723931" y="4348210"/>
              <a:ext cx="8766175" cy="0"/>
            </a:xfrm>
            <a:custGeom>
              <a:avLst/>
              <a:gdLst/>
              <a:ahLst/>
              <a:cxnLst/>
              <a:rect l="l" t="t" r="r" b="b"/>
              <a:pathLst>
                <a:path w="8766175" h="0">
                  <a:moveTo>
                    <a:pt x="876562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894785" y="3993926"/>
              <a:ext cx="3489960" cy="1440180"/>
            </a:xfrm>
            <a:custGeom>
              <a:avLst/>
              <a:gdLst/>
              <a:ahLst/>
              <a:cxnLst/>
              <a:rect l="l" t="t" r="r" b="b"/>
              <a:pathLst>
                <a:path w="3489959" h="1440179">
                  <a:moveTo>
                    <a:pt x="0" y="719963"/>
                  </a:moveTo>
                  <a:lnTo>
                    <a:pt x="5009" y="664994"/>
                  </a:lnTo>
                  <a:lnTo>
                    <a:pt x="19796" y="611151"/>
                  </a:lnTo>
                  <a:lnTo>
                    <a:pt x="43999" y="558584"/>
                  </a:lnTo>
                  <a:lnTo>
                    <a:pt x="77257" y="507441"/>
                  </a:lnTo>
                  <a:lnTo>
                    <a:pt x="119209" y="457873"/>
                  </a:lnTo>
                  <a:lnTo>
                    <a:pt x="169492" y="410027"/>
                  </a:lnTo>
                  <a:lnTo>
                    <a:pt x="227746" y="364053"/>
                  </a:lnTo>
                  <a:lnTo>
                    <a:pt x="259749" y="341815"/>
                  </a:lnTo>
                  <a:lnTo>
                    <a:pt x="293609" y="320101"/>
                  </a:lnTo>
                  <a:lnTo>
                    <a:pt x="329281" y="298929"/>
                  </a:lnTo>
                  <a:lnTo>
                    <a:pt x="366720" y="278319"/>
                  </a:lnTo>
                  <a:lnTo>
                    <a:pt x="405880" y="258289"/>
                  </a:lnTo>
                  <a:lnTo>
                    <a:pt x="446717" y="238857"/>
                  </a:lnTo>
                  <a:lnTo>
                    <a:pt x="489184" y="220042"/>
                  </a:lnTo>
                  <a:lnTo>
                    <a:pt x="533238" y="201863"/>
                  </a:lnTo>
                  <a:lnTo>
                    <a:pt x="578833" y="184339"/>
                  </a:lnTo>
                  <a:lnTo>
                    <a:pt x="625923" y="167487"/>
                  </a:lnTo>
                  <a:lnTo>
                    <a:pt x="674463" y="151328"/>
                  </a:lnTo>
                  <a:lnTo>
                    <a:pt x="724409" y="135879"/>
                  </a:lnTo>
                  <a:lnTo>
                    <a:pt x="775715" y="121158"/>
                  </a:lnTo>
                  <a:lnTo>
                    <a:pt x="828336" y="107186"/>
                  </a:lnTo>
                  <a:lnTo>
                    <a:pt x="882226" y="93980"/>
                  </a:lnTo>
                  <a:lnTo>
                    <a:pt x="937341" y="81559"/>
                  </a:lnTo>
                  <a:lnTo>
                    <a:pt x="993636" y="69941"/>
                  </a:lnTo>
                  <a:lnTo>
                    <a:pt x="1051064" y="59146"/>
                  </a:lnTo>
                  <a:lnTo>
                    <a:pt x="1109582" y="49192"/>
                  </a:lnTo>
                  <a:lnTo>
                    <a:pt x="1169143" y="40097"/>
                  </a:lnTo>
                  <a:lnTo>
                    <a:pt x="1229703" y="31880"/>
                  </a:lnTo>
                  <a:lnTo>
                    <a:pt x="1291217" y="24560"/>
                  </a:lnTo>
                  <a:lnTo>
                    <a:pt x="1353639" y="18156"/>
                  </a:lnTo>
                  <a:lnTo>
                    <a:pt x="1416924" y="12686"/>
                  </a:lnTo>
                  <a:lnTo>
                    <a:pt x="1481026" y="8169"/>
                  </a:lnTo>
                  <a:lnTo>
                    <a:pt x="1545902" y="4623"/>
                  </a:lnTo>
                  <a:lnTo>
                    <a:pt x="1611505" y="2067"/>
                  </a:lnTo>
                  <a:lnTo>
                    <a:pt x="1677790" y="519"/>
                  </a:lnTo>
                  <a:lnTo>
                    <a:pt x="1744713" y="0"/>
                  </a:lnTo>
                  <a:lnTo>
                    <a:pt x="1811636" y="519"/>
                  </a:lnTo>
                  <a:lnTo>
                    <a:pt x="1877922" y="2067"/>
                  </a:lnTo>
                  <a:lnTo>
                    <a:pt x="1943526" y="4623"/>
                  </a:lnTo>
                  <a:lnTo>
                    <a:pt x="2008403" y="8169"/>
                  </a:lnTo>
                  <a:lnTo>
                    <a:pt x="2072506" y="12686"/>
                  </a:lnTo>
                  <a:lnTo>
                    <a:pt x="2135792" y="18156"/>
                  </a:lnTo>
                  <a:lnTo>
                    <a:pt x="2198214" y="24560"/>
                  </a:lnTo>
                  <a:lnTo>
                    <a:pt x="2259728" y="31880"/>
                  </a:lnTo>
                  <a:lnTo>
                    <a:pt x="2320289" y="40097"/>
                  </a:lnTo>
                  <a:lnTo>
                    <a:pt x="2379851" y="49192"/>
                  </a:lnTo>
                  <a:lnTo>
                    <a:pt x="2438369" y="59146"/>
                  </a:lnTo>
                  <a:lnTo>
                    <a:pt x="2495798" y="69941"/>
                  </a:lnTo>
                  <a:lnTo>
                    <a:pt x="2552093" y="81559"/>
                  </a:lnTo>
                  <a:lnTo>
                    <a:pt x="2607208" y="93980"/>
                  </a:lnTo>
                  <a:lnTo>
                    <a:pt x="2661099" y="107186"/>
                  </a:lnTo>
                  <a:lnTo>
                    <a:pt x="2713720" y="121158"/>
                  </a:lnTo>
                  <a:lnTo>
                    <a:pt x="2765026" y="135879"/>
                  </a:lnTo>
                  <a:lnTo>
                    <a:pt x="2814973" y="151328"/>
                  </a:lnTo>
                  <a:lnTo>
                    <a:pt x="2863513" y="167487"/>
                  </a:lnTo>
                  <a:lnTo>
                    <a:pt x="2910604" y="184339"/>
                  </a:lnTo>
                  <a:lnTo>
                    <a:pt x="2956199" y="201863"/>
                  </a:lnTo>
                  <a:lnTo>
                    <a:pt x="3000252" y="220042"/>
                  </a:lnTo>
                  <a:lnTo>
                    <a:pt x="3042720" y="238857"/>
                  </a:lnTo>
                  <a:lnTo>
                    <a:pt x="3083557" y="258289"/>
                  </a:lnTo>
                  <a:lnTo>
                    <a:pt x="3122717" y="278319"/>
                  </a:lnTo>
                  <a:lnTo>
                    <a:pt x="3160156" y="298929"/>
                  </a:lnTo>
                  <a:lnTo>
                    <a:pt x="3195828" y="320101"/>
                  </a:lnTo>
                  <a:lnTo>
                    <a:pt x="3229688" y="341815"/>
                  </a:lnTo>
                  <a:lnTo>
                    <a:pt x="3261691" y="364053"/>
                  </a:lnTo>
                  <a:lnTo>
                    <a:pt x="3319946" y="410027"/>
                  </a:lnTo>
                  <a:lnTo>
                    <a:pt x="3370229" y="457873"/>
                  </a:lnTo>
                  <a:lnTo>
                    <a:pt x="3412181" y="507441"/>
                  </a:lnTo>
                  <a:lnTo>
                    <a:pt x="3445439" y="558584"/>
                  </a:lnTo>
                  <a:lnTo>
                    <a:pt x="3469642" y="611151"/>
                  </a:lnTo>
                  <a:lnTo>
                    <a:pt x="3484429" y="664994"/>
                  </a:lnTo>
                  <a:lnTo>
                    <a:pt x="3489439" y="719963"/>
                  </a:lnTo>
                  <a:lnTo>
                    <a:pt x="3488179" y="747578"/>
                  </a:lnTo>
                  <a:lnTo>
                    <a:pt x="3478236" y="802003"/>
                  </a:lnTo>
                  <a:lnTo>
                    <a:pt x="3458695" y="855226"/>
                  </a:lnTo>
                  <a:lnTo>
                    <a:pt x="3429919" y="907100"/>
                  </a:lnTo>
                  <a:lnTo>
                    <a:pt x="3392269" y="957474"/>
                  </a:lnTo>
                  <a:lnTo>
                    <a:pt x="3346106" y="1006200"/>
                  </a:lnTo>
                  <a:lnTo>
                    <a:pt x="3291792" y="1053128"/>
                  </a:lnTo>
                  <a:lnTo>
                    <a:pt x="3229688" y="1098110"/>
                  </a:lnTo>
                  <a:lnTo>
                    <a:pt x="3195828" y="1119824"/>
                  </a:lnTo>
                  <a:lnTo>
                    <a:pt x="3160156" y="1140996"/>
                  </a:lnTo>
                  <a:lnTo>
                    <a:pt x="3122717" y="1161606"/>
                  </a:lnTo>
                  <a:lnTo>
                    <a:pt x="3083557" y="1181636"/>
                  </a:lnTo>
                  <a:lnTo>
                    <a:pt x="3042720" y="1201068"/>
                  </a:lnTo>
                  <a:lnTo>
                    <a:pt x="3000252" y="1219883"/>
                  </a:lnTo>
                  <a:lnTo>
                    <a:pt x="2956199" y="1238062"/>
                  </a:lnTo>
                  <a:lnTo>
                    <a:pt x="2910604" y="1255586"/>
                  </a:lnTo>
                  <a:lnTo>
                    <a:pt x="2863513" y="1272438"/>
                  </a:lnTo>
                  <a:lnTo>
                    <a:pt x="2814973" y="1288597"/>
                  </a:lnTo>
                  <a:lnTo>
                    <a:pt x="2765026" y="1304046"/>
                  </a:lnTo>
                  <a:lnTo>
                    <a:pt x="2713720" y="1318767"/>
                  </a:lnTo>
                  <a:lnTo>
                    <a:pt x="2661099" y="1332739"/>
                  </a:lnTo>
                  <a:lnTo>
                    <a:pt x="2607208" y="1345945"/>
                  </a:lnTo>
                  <a:lnTo>
                    <a:pt x="2552093" y="1358366"/>
                  </a:lnTo>
                  <a:lnTo>
                    <a:pt x="2495798" y="1369984"/>
                  </a:lnTo>
                  <a:lnTo>
                    <a:pt x="2438369" y="1380779"/>
                  </a:lnTo>
                  <a:lnTo>
                    <a:pt x="2379851" y="1390733"/>
                  </a:lnTo>
                  <a:lnTo>
                    <a:pt x="2320289" y="1399828"/>
                  </a:lnTo>
                  <a:lnTo>
                    <a:pt x="2259728" y="1408045"/>
                  </a:lnTo>
                  <a:lnTo>
                    <a:pt x="2198214" y="1415365"/>
                  </a:lnTo>
                  <a:lnTo>
                    <a:pt x="2135792" y="1421769"/>
                  </a:lnTo>
                  <a:lnTo>
                    <a:pt x="2072506" y="1427239"/>
                  </a:lnTo>
                  <a:lnTo>
                    <a:pt x="2008403" y="1431756"/>
                  </a:lnTo>
                  <a:lnTo>
                    <a:pt x="1943526" y="1435302"/>
                  </a:lnTo>
                  <a:lnTo>
                    <a:pt x="1877922" y="1437858"/>
                  </a:lnTo>
                  <a:lnTo>
                    <a:pt x="1811636" y="1439406"/>
                  </a:lnTo>
                  <a:lnTo>
                    <a:pt x="1744713" y="1439926"/>
                  </a:lnTo>
                  <a:lnTo>
                    <a:pt x="1677790" y="1439406"/>
                  </a:lnTo>
                  <a:lnTo>
                    <a:pt x="1611505" y="1437858"/>
                  </a:lnTo>
                  <a:lnTo>
                    <a:pt x="1545902" y="1435302"/>
                  </a:lnTo>
                  <a:lnTo>
                    <a:pt x="1481026" y="1431756"/>
                  </a:lnTo>
                  <a:lnTo>
                    <a:pt x="1416924" y="1427239"/>
                  </a:lnTo>
                  <a:lnTo>
                    <a:pt x="1353639" y="1421769"/>
                  </a:lnTo>
                  <a:lnTo>
                    <a:pt x="1291217" y="1415365"/>
                  </a:lnTo>
                  <a:lnTo>
                    <a:pt x="1229703" y="1408045"/>
                  </a:lnTo>
                  <a:lnTo>
                    <a:pt x="1169143" y="1399828"/>
                  </a:lnTo>
                  <a:lnTo>
                    <a:pt x="1109582" y="1390733"/>
                  </a:lnTo>
                  <a:lnTo>
                    <a:pt x="1051064" y="1380779"/>
                  </a:lnTo>
                  <a:lnTo>
                    <a:pt x="993636" y="1369984"/>
                  </a:lnTo>
                  <a:lnTo>
                    <a:pt x="937341" y="1358366"/>
                  </a:lnTo>
                  <a:lnTo>
                    <a:pt x="882226" y="1345945"/>
                  </a:lnTo>
                  <a:lnTo>
                    <a:pt x="828336" y="1332739"/>
                  </a:lnTo>
                  <a:lnTo>
                    <a:pt x="775715" y="1318767"/>
                  </a:lnTo>
                  <a:lnTo>
                    <a:pt x="724409" y="1304046"/>
                  </a:lnTo>
                  <a:lnTo>
                    <a:pt x="674463" y="1288597"/>
                  </a:lnTo>
                  <a:lnTo>
                    <a:pt x="625923" y="1272438"/>
                  </a:lnTo>
                  <a:lnTo>
                    <a:pt x="578833" y="1255586"/>
                  </a:lnTo>
                  <a:lnTo>
                    <a:pt x="533238" y="1238062"/>
                  </a:lnTo>
                  <a:lnTo>
                    <a:pt x="489184" y="1219883"/>
                  </a:lnTo>
                  <a:lnTo>
                    <a:pt x="446717" y="1201068"/>
                  </a:lnTo>
                  <a:lnTo>
                    <a:pt x="405880" y="1181636"/>
                  </a:lnTo>
                  <a:lnTo>
                    <a:pt x="366720" y="1161606"/>
                  </a:lnTo>
                  <a:lnTo>
                    <a:pt x="329281" y="1140996"/>
                  </a:lnTo>
                  <a:lnTo>
                    <a:pt x="293609" y="1119824"/>
                  </a:lnTo>
                  <a:lnTo>
                    <a:pt x="259749" y="1098110"/>
                  </a:lnTo>
                  <a:lnTo>
                    <a:pt x="227746" y="1075872"/>
                  </a:lnTo>
                  <a:lnTo>
                    <a:pt x="169492" y="1029898"/>
                  </a:lnTo>
                  <a:lnTo>
                    <a:pt x="119209" y="982052"/>
                  </a:lnTo>
                  <a:lnTo>
                    <a:pt x="77257" y="932484"/>
                  </a:lnTo>
                  <a:lnTo>
                    <a:pt x="43999" y="881341"/>
                  </a:lnTo>
                  <a:lnTo>
                    <a:pt x="19796" y="828774"/>
                  </a:lnTo>
                  <a:lnTo>
                    <a:pt x="5009" y="774931"/>
                  </a:lnTo>
                  <a:lnTo>
                    <a:pt x="0" y="719963"/>
                  </a:lnTo>
                  <a:close/>
                </a:path>
              </a:pathLst>
            </a:custGeom>
            <a:ln w="349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0048112" y="1825625"/>
              <a:ext cx="452120" cy="3681729"/>
            </a:xfrm>
            <a:custGeom>
              <a:avLst/>
              <a:gdLst/>
              <a:ahLst/>
              <a:cxnLst/>
              <a:rect l="l" t="t" r="r" b="b"/>
              <a:pathLst>
                <a:path w="452120" h="3681729">
                  <a:moveTo>
                    <a:pt x="452069" y="0"/>
                  </a:moveTo>
                  <a:lnTo>
                    <a:pt x="0" y="0"/>
                  </a:lnTo>
                  <a:lnTo>
                    <a:pt x="0" y="3681323"/>
                  </a:lnTo>
                  <a:lnTo>
                    <a:pt x="452069" y="3681323"/>
                  </a:lnTo>
                  <a:lnTo>
                    <a:pt x="452069" y="0"/>
                  </a:lnTo>
                  <a:close/>
                </a:path>
              </a:pathLst>
            </a:custGeom>
            <a:solidFill>
              <a:srgbClr val="C2F0C7">
                <a:alpha val="3411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0048112" y="1825625"/>
              <a:ext cx="452120" cy="3681729"/>
            </a:xfrm>
            <a:custGeom>
              <a:avLst/>
              <a:gdLst/>
              <a:ahLst/>
              <a:cxnLst/>
              <a:rect l="l" t="t" r="r" b="b"/>
              <a:pathLst>
                <a:path w="452120" h="3681729">
                  <a:moveTo>
                    <a:pt x="0" y="0"/>
                  </a:moveTo>
                  <a:lnTo>
                    <a:pt x="452069" y="0"/>
                  </a:lnTo>
                  <a:lnTo>
                    <a:pt x="452069" y="3681323"/>
                  </a:lnTo>
                  <a:lnTo>
                    <a:pt x="0" y="368132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1849348" y="2126894"/>
            <a:ext cx="2199005" cy="46228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3020" rIns="0" bIns="0" rtlCol="0" vert="horz">
            <a:spAutoFit/>
          </a:bodyPr>
          <a:lstStyle/>
          <a:p>
            <a:pPr marL="91440" marR="201930">
              <a:lnSpc>
                <a:spcPct val="100000"/>
              </a:lnSpc>
              <a:spcBef>
                <a:spcPts val="260"/>
              </a:spcBef>
            </a:pP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Manufacturing</a:t>
            </a:r>
            <a:r>
              <a:rPr dirty="0" sz="1200" spc="1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PPI</a:t>
            </a:r>
            <a:r>
              <a:rPr dirty="0" sz="1200" spc="114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200" spc="1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45">
                <a:solidFill>
                  <a:srgbClr val="C00000"/>
                </a:solidFill>
                <a:latin typeface="Calibri"/>
                <a:cs typeface="Calibri"/>
              </a:rPr>
              <a:t>OOPs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dirty="0" sz="1200" spc="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C00000"/>
                </a:solidFill>
                <a:latin typeface="Calibri"/>
                <a:cs typeface="Calibri"/>
              </a:rPr>
              <a:t>negatively</a:t>
            </a:r>
            <a:r>
              <a:rPr dirty="0" sz="1200" spc="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C00000"/>
                </a:solidFill>
                <a:latin typeface="Calibri"/>
                <a:cs typeface="Calibri"/>
              </a:rPr>
              <a:t>correlated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9850" y="3356355"/>
            <a:ext cx="170815" cy="151765"/>
          </a:xfrm>
          <a:custGeom>
            <a:avLst/>
            <a:gdLst/>
            <a:ahLst/>
            <a:cxnLst/>
            <a:rect l="l" t="t" r="r" b="b"/>
            <a:pathLst>
              <a:path w="170815" h="151764">
                <a:moveTo>
                  <a:pt x="170675" y="0"/>
                </a:moveTo>
                <a:lnTo>
                  <a:pt x="0" y="0"/>
                </a:lnTo>
                <a:lnTo>
                  <a:pt x="0" y="151625"/>
                </a:lnTo>
                <a:lnTo>
                  <a:pt x="170675" y="151625"/>
                </a:lnTo>
                <a:lnTo>
                  <a:pt x="170675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86558" y="3356355"/>
            <a:ext cx="170815" cy="78105"/>
          </a:xfrm>
          <a:custGeom>
            <a:avLst/>
            <a:gdLst/>
            <a:ahLst/>
            <a:cxnLst/>
            <a:rect l="l" t="t" r="r" b="b"/>
            <a:pathLst>
              <a:path w="170815" h="78104">
                <a:moveTo>
                  <a:pt x="170675" y="0"/>
                </a:moveTo>
                <a:lnTo>
                  <a:pt x="0" y="0"/>
                </a:lnTo>
                <a:lnTo>
                  <a:pt x="0" y="77660"/>
                </a:lnTo>
                <a:lnTo>
                  <a:pt x="170675" y="77660"/>
                </a:lnTo>
                <a:lnTo>
                  <a:pt x="170675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213253" y="3307181"/>
            <a:ext cx="170815" cy="49530"/>
          </a:xfrm>
          <a:custGeom>
            <a:avLst/>
            <a:gdLst/>
            <a:ahLst/>
            <a:cxnLst/>
            <a:rect l="l" t="t" r="r" b="b"/>
            <a:pathLst>
              <a:path w="170815" h="49529">
                <a:moveTo>
                  <a:pt x="170675" y="0"/>
                </a:moveTo>
                <a:lnTo>
                  <a:pt x="0" y="0"/>
                </a:lnTo>
                <a:lnTo>
                  <a:pt x="0" y="49187"/>
                </a:lnTo>
                <a:lnTo>
                  <a:pt x="170675" y="49187"/>
                </a:lnTo>
                <a:lnTo>
                  <a:pt x="170675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39960" y="3044609"/>
            <a:ext cx="170815" cy="311785"/>
          </a:xfrm>
          <a:custGeom>
            <a:avLst/>
            <a:gdLst/>
            <a:ahLst/>
            <a:cxnLst/>
            <a:rect l="l" t="t" r="r" b="b"/>
            <a:pathLst>
              <a:path w="170815" h="311785">
                <a:moveTo>
                  <a:pt x="170675" y="0"/>
                </a:moveTo>
                <a:lnTo>
                  <a:pt x="0" y="0"/>
                </a:lnTo>
                <a:lnTo>
                  <a:pt x="0" y="311746"/>
                </a:lnTo>
                <a:lnTo>
                  <a:pt x="170675" y="311746"/>
                </a:lnTo>
                <a:lnTo>
                  <a:pt x="170675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66667" y="3176574"/>
            <a:ext cx="170815" cy="180340"/>
          </a:xfrm>
          <a:custGeom>
            <a:avLst/>
            <a:gdLst/>
            <a:ahLst/>
            <a:cxnLst/>
            <a:rect l="l" t="t" r="r" b="b"/>
            <a:pathLst>
              <a:path w="170815" h="180339">
                <a:moveTo>
                  <a:pt x="170675" y="0"/>
                </a:moveTo>
                <a:lnTo>
                  <a:pt x="0" y="0"/>
                </a:lnTo>
                <a:lnTo>
                  <a:pt x="0" y="179781"/>
                </a:lnTo>
                <a:lnTo>
                  <a:pt x="170675" y="179781"/>
                </a:lnTo>
                <a:lnTo>
                  <a:pt x="170675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93362" y="2889923"/>
            <a:ext cx="170815" cy="466725"/>
          </a:xfrm>
          <a:custGeom>
            <a:avLst/>
            <a:gdLst/>
            <a:ahLst/>
            <a:cxnLst/>
            <a:rect l="l" t="t" r="r" b="b"/>
            <a:pathLst>
              <a:path w="170815" h="466725">
                <a:moveTo>
                  <a:pt x="170675" y="0"/>
                </a:moveTo>
                <a:lnTo>
                  <a:pt x="0" y="0"/>
                </a:lnTo>
                <a:lnTo>
                  <a:pt x="0" y="466432"/>
                </a:lnTo>
                <a:lnTo>
                  <a:pt x="170675" y="466432"/>
                </a:lnTo>
                <a:lnTo>
                  <a:pt x="170675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06424" y="3355847"/>
            <a:ext cx="170815" cy="1028700"/>
          </a:xfrm>
          <a:custGeom>
            <a:avLst/>
            <a:gdLst/>
            <a:ahLst/>
            <a:cxnLst/>
            <a:rect l="l" t="t" r="r" b="b"/>
            <a:pathLst>
              <a:path w="170815" h="1028700">
                <a:moveTo>
                  <a:pt x="170687" y="0"/>
                </a:moveTo>
                <a:lnTo>
                  <a:pt x="0" y="0"/>
                </a:lnTo>
                <a:lnTo>
                  <a:pt x="0" y="1028700"/>
                </a:lnTo>
                <a:lnTo>
                  <a:pt x="170687" y="1028700"/>
                </a:lnTo>
                <a:lnTo>
                  <a:pt x="170687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33144" y="3355847"/>
            <a:ext cx="170815" cy="995680"/>
          </a:xfrm>
          <a:custGeom>
            <a:avLst/>
            <a:gdLst/>
            <a:ahLst/>
            <a:cxnLst/>
            <a:rect l="l" t="t" r="r" b="b"/>
            <a:pathLst>
              <a:path w="170814" h="995679">
                <a:moveTo>
                  <a:pt x="170687" y="0"/>
                </a:moveTo>
                <a:lnTo>
                  <a:pt x="0" y="0"/>
                </a:lnTo>
                <a:lnTo>
                  <a:pt x="0" y="995171"/>
                </a:lnTo>
                <a:lnTo>
                  <a:pt x="170687" y="995171"/>
                </a:lnTo>
                <a:lnTo>
                  <a:pt x="170687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59864" y="3355847"/>
            <a:ext cx="170815" cy="1393190"/>
          </a:xfrm>
          <a:custGeom>
            <a:avLst/>
            <a:gdLst/>
            <a:ahLst/>
            <a:cxnLst/>
            <a:rect l="l" t="t" r="r" b="b"/>
            <a:pathLst>
              <a:path w="170814" h="1393189">
                <a:moveTo>
                  <a:pt x="170687" y="0"/>
                </a:moveTo>
                <a:lnTo>
                  <a:pt x="0" y="0"/>
                </a:lnTo>
                <a:lnTo>
                  <a:pt x="0" y="1392935"/>
                </a:lnTo>
                <a:lnTo>
                  <a:pt x="170687" y="1392935"/>
                </a:lnTo>
                <a:lnTo>
                  <a:pt x="170687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86583" y="3355847"/>
            <a:ext cx="170815" cy="767080"/>
          </a:xfrm>
          <a:custGeom>
            <a:avLst/>
            <a:gdLst/>
            <a:ahLst/>
            <a:cxnLst/>
            <a:rect l="l" t="t" r="r" b="b"/>
            <a:pathLst>
              <a:path w="170814" h="767079">
                <a:moveTo>
                  <a:pt x="170687" y="0"/>
                </a:moveTo>
                <a:lnTo>
                  <a:pt x="0" y="0"/>
                </a:lnTo>
                <a:lnTo>
                  <a:pt x="0" y="766571"/>
                </a:lnTo>
                <a:lnTo>
                  <a:pt x="170687" y="766571"/>
                </a:lnTo>
                <a:lnTo>
                  <a:pt x="170687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13304" y="3355847"/>
            <a:ext cx="170815" cy="559435"/>
          </a:xfrm>
          <a:custGeom>
            <a:avLst/>
            <a:gdLst/>
            <a:ahLst/>
            <a:cxnLst/>
            <a:rect l="l" t="t" r="r" b="b"/>
            <a:pathLst>
              <a:path w="170814" h="559435">
                <a:moveTo>
                  <a:pt x="170687" y="0"/>
                </a:moveTo>
                <a:lnTo>
                  <a:pt x="0" y="0"/>
                </a:lnTo>
                <a:lnTo>
                  <a:pt x="0" y="559307"/>
                </a:lnTo>
                <a:lnTo>
                  <a:pt x="170687" y="559307"/>
                </a:lnTo>
                <a:lnTo>
                  <a:pt x="170687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40023" y="3355847"/>
            <a:ext cx="170815" cy="1356360"/>
          </a:xfrm>
          <a:custGeom>
            <a:avLst/>
            <a:gdLst/>
            <a:ahLst/>
            <a:cxnLst/>
            <a:rect l="l" t="t" r="r" b="b"/>
            <a:pathLst>
              <a:path w="170814" h="1356360">
                <a:moveTo>
                  <a:pt x="170687" y="0"/>
                </a:moveTo>
                <a:lnTo>
                  <a:pt x="0" y="0"/>
                </a:lnTo>
                <a:lnTo>
                  <a:pt x="0" y="1356359"/>
                </a:lnTo>
                <a:lnTo>
                  <a:pt x="170687" y="1356359"/>
                </a:lnTo>
                <a:lnTo>
                  <a:pt x="170687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66744" y="3355847"/>
            <a:ext cx="170815" cy="1409700"/>
          </a:xfrm>
          <a:custGeom>
            <a:avLst/>
            <a:gdLst/>
            <a:ahLst/>
            <a:cxnLst/>
            <a:rect l="l" t="t" r="r" b="b"/>
            <a:pathLst>
              <a:path w="170814" h="1409700">
                <a:moveTo>
                  <a:pt x="170687" y="0"/>
                </a:moveTo>
                <a:lnTo>
                  <a:pt x="0" y="0"/>
                </a:lnTo>
                <a:lnTo>
                  <a:pt x="0" y="1409700"/>
                </a:lnTo>
                <a:lnTo>
                  <a:pt x="170687" y="1409700"/>
                </a:lnTo>
                <a:lnTo>
                  <a:pt x="170687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93464" y="3355847"/>
            <a:ext cx="170815" cy="1376680"/>
          </a:xfrm>
          <a:custGeom>
            <a:avLst/>
            <a:gdLst/>
            <a:ahLst/>
            <a:cxnLst/>
            <a:rect l="l" t="t" r="r" b="b"/>
            <a:pathLst>
              <a:path w="170814" h="1376679">
                <a:moveTo>
                  <a:pt x="170687" y="0"/>
                </a:moveTo>
                <a:lnTo>
                  <a:pt x="0" y="0"/>
                </a:lnTo>
                <a:lnTo>
                  <a:pt x="0" y="1376171"/>
                </a:lnTo>
                <a:lnTo>
                  <a:pt x="170687" y="1376171"/>
                </a:lnTo>
                <a:lnTo>
                  <a:pt x="170687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20184" y="3355847"/>
            <a:ext cx="170815" cy="1892935"/>
          </a:xfrm>
          <a:custGeom>
            <a:avLst/>
            <a:gdLst/>
            <a:ahLst/>
            <a:cxnLst/>
            <a:rect l="l" t="t" r="r" b="b"/>
            <a:pathLst>
              <a:path w="170814" h="1892935">
                <a:moveTo>
                  <a:pt x="170687" y="0"/>
                </a:moveTo>
                <a:lnTo>
                  <a:pt x="0" y="0"/>
                </a:lnTo>
                <a:lnTo>
                  <a:pt x="0" y="1892808"/>
                </a:lnTo>
                <a:lnTo>
                  <a:pt x="170687" y="1892808"/>
                </a:lnTo>
                <a:lnTo>
                  <a:pt x="170687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46903" y="3355847"/>
            <a:ext cx="170815" cy="2260600"/>
          </a:xfrm>
          <a:custGeom>
            <a:avLst/>
            <a:gdLst/>
            <a:ahLst/>
            <a:cxnLst/>
            <a:rect l="l" t="t" r="r" b="b"/>
            <a:pathLst>
              <a:path w="170814" h="2260600">
                <a:moveTo>
                  <a:pt x="170687" y="0"/>
                </a:moveTo>
                <a:lnTo>
                  <a:pt x="0" y="0"/>
                </a:lnTo>
                <a:lnTo>
                  <a:pt x="0" y="2260091"/>
                </a:lnTo>
                <a:lnTo>
                  <a:pt x="170687" y="2260091"/>
                </a:lnTo>
                <a:lnTo>
                  <a:pt x="170687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73623" y="3355847"/>
            <a:ext cx="170815" cy="1731645"/>
          </a:xfrm>
          <a:custGeom>
            <a:avLst/>
            <a:gdLst/>
            <a:ahLst/>
            <a:cxnLst/>
            <a:rect l="l" t="t" r="r" b="b"/>
            <a:pathLst>
              <a:path w="170814" h="1731645">
                <a:moveTo>
                  <a:pt x="170687" y="0"/>
                </a:moveTo>
                <a:lnTo>
                  <a:pt x="0" y="0"/>
                </a:lnTo>
                <a:lnTo>
                  <a:pt x="0" y="1731264"/>
                </a:lnTo>
                <a:lnTo>
                  <a:pt x="170687" y="1731264"/>
                </a:lnTo>
                <a:lnTo>
                  <a:pt x="170687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00344" y="3355847"/>
            <a:ext cx="170815" cy="437515"/>
          </a:xfrm>
          <a:custGeom>
            <a:avLst/>
            <a:gdLst/>
            <a:ahLst/>
            <a:cxnLst/>
            <a:rect l="l" t="t" r="r" b="b"/>
            <a:pathLst>
              <a:path w="170814" h="437514">
                <a:moveTo>
                  <a:pt x="170687" y="0"/>
                </a:moveTo>
                <a:lnTo>
                  <a:pt x="0" y="0"/>
                </a:lnTo>
                <a:lnTo>
                  <a:pt x="0" y="437388"/>
                </a:lnTo>
                <a:lnTo>
                  <a:pt x="170687" y="437388"/>
                </a:lnTo>
                <a:lnTo>
                  <a:pt x="170687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27064" y="3355847"/>
            <a:ext cx="170815" cy="1155700"/>
          </a:xfrm>
          <a:custGeom>
            <a:avLst/>
            <a:gdLst/>
            <a:ahLst/>
            <a:cxnLst/>
            <a:rect l="l" t="t" r="r" b="b"/>
            <a:pathLst>
              <a:path w="170814" h="1155700">
                <a:moveTo>
                  <a:pt x="170687" y="0"/>
                </a:moveTo>
                <a:lnTo>
                  <a:pt x="0" y="0"/>
                </a:lnTo>
                <a:lnTo>
                  <a:pt x="0" y="1155191"/>
                </a:lnTo>
                <a:lnTo>
                  <a:pt x="170687" y="1155191"/>
                </a:lnTo>
                <a:lnTo>
                  <a:pt x="170687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53783" y="3355847"/>
            <a:ext cx="170815" cy="1015365"/>
          </a:xfrm>
          <a:custGeom>
            <a:avLst/>
            <a:gdLst/>
            <a:ahLst/>
            <a:cxnLst/>
            <a:rect l="l" t="t" r="r" b="b"/>
            <a:pathLst>
              <a:path w="170815" h="1015364">
                <a:moveTo>
                  <a:pt x="170688" y="0"/>
                </a:moveTo>
                <a:lnTo>
                  <a:pt x="0" y="0"/>
                </a:lnTo>
                <a:lnTo>
                  <a:pt x="0" y="1014983"/>
                </a:lnTo>
                <a:lnTo>
                  <a:pt x="170688" y="1014983"/>
                </a:lnTo>
                <a:lnTo>
                  <a:pt x="170688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080504" y="3355847"/>
            <a:ext cx="169545" cy="789940"/>
          </a:xfrm>
          <a:custGeom>
            <a:avLst/>
            <a:gdLst/>
            <a:ahLst/>
            <a:cxnLst/>
            <a:rect l="l" t="t" r="r" b="b"/>
            <a:pathLst>
              <a:path w="169545" h="789939">
                <a:moveTo>
                  <a:pt x="169164" y="0"/>
                </a:moveTo>
                <a:lnTo>
                  <a:pt x="0" y="0"/>
                </a:lnTo>
                <a:lnTo>
                  <a:pt x="0" y="789432"/>
                </a:lnTo>
                <a:lnTo>
                  <a:pt x="169164" y="789432"/>
                </a:lnTo>
                <a:lnTo>
                  <a:pt x="169164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05700" y="3355847"/>
            <a:ext cx="170815" cy="715010"/>
          </a:xfrm>
          <a:custGeom>
            <a:avLst/>
            <a:gdLst/>
            <a:ahLst/>
            <a:cxnLst/>
            <a:rect l="l" t="t" r="r" b="b"/>
            <a:pathLst>
              <a:path w="170815" h="715010">
                <a:moveTo>
                  <a:pt x="170688" y="0"/>
                </a:moveTo>
                <a:lnTo>
                  <a:pt x="0" y="0"/>
                </a:lnTo>
                <a:lnTo>
                  <a:pt x="0" y="714756"/>
                </a:lnTo>
                <a:lnTo>
                  <a:pt x="170688" y="714756"/>
                </a:lnTo>
                <a:lnTo>
                  <a:pt x="170688" y="0"/>
                </a:lnTo>
                <a:close/>
              </a:path>
            </a:pathLst>
          </a:custGeom>
          <a:solidFill>
            <a:srgbClr val="FAE2D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973137" y="3351594"/>
            <a:ext cx="9824085" cy="1141730"/>
            <a:chOff x="973137" y="3351594"/>
            <a:chExt cx="9824085" cy="1141730"/>
          </a:xfrm>
        </p:grpSpPr>
        <p:sp>
          <p:nvSpPr>
            <p:cNvPr id="25" name="object 25"/>
            <p:cNvSpPr/>
            <p:nvPr/>
          </p:nvSpPr>
          <p:spPr>
            <a:xfrm>
              <a:off x="7932419" y="3355847"/>
              <a:ext cx="170815" cy="1137285"/>
            </a:xfrm>
            <a:custGeom>
              <a:avLst/>
              <a:gdLst/>
              <a:ahLst/>
              <a:cxnLst/>
              <a:rect l="l" t="t" r="r" b="b"/>
              <a:pathLst>
                <a:path w="170815" h="1137285">
                  <a:moveTo>
                    <a:pt x="170688" y="0"/>
                  </a:moveTo>
                  <a:lnTo>
                    <a:pt x="0" y="0"/>
                  </a:lnTo>
                  <a:lnTo>
                    <a:pt x="0" y="1136903"/>
                  </a:lnTo>
                  <a:lnTo>
                    <a:pt x="170688" y="1136903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FAE2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77900" y="3356357"/>
              <a:ext cx="9814560" cy="47625"/>
            </a:xfrm>
            <a:custGeom>
              <a:avLst/>
              <a:gdLst/>
              <a:ahLst/>
              <a:cxnLst/>
              <a:rect l="l" t="t" r="r" b="b"/>
              <a:pathLst>
                <a:path w="9814560" h="47625">
                  <a:moveTo>
                    <a:pt x="0" y="0"/>
                  </a:moveTo>
                  <a:lnTo>
                    <a:pt x="9814153" y="0"/>
                  </a:lnTo>
                </a:path>
                <a:path w="9814560" h="47625">
                  <a:moveTo>
                    <a:pt x="0" y="0"/>
                  </a:moveTo>
                  <a:lnTo>
                    <a:pt x="0" y="47586"/>
                  </a:lnTo>
                </a:path>
                <a:path w="9814560" h="47625">
                  <a:moveTo>
                    <a:pt x="853947" y="0"/>
                  </a:moveTo>
                  <a:lnTo>
                    <a:pt x="853947" y="47586"/>
                  </a:lnTo>
                </a:path>
                <a:path w="9814560" h="47625">
                  <a:moveTo>
                    <a:pt x="1707388" y="0"/>
                  </a:moveTo>
                  <a:lnTo>
                    <a:pt x="1707388" y="47586"/>
                  </a:lnTo>
                </a:path>
                <a:path w="9814560" h="47625">
                  <a:moveTo>
                    <a:pt x="2560828" y="0"/>
                  </a:moveTo>
                  <a:lnTo>
                    <a:pt x="2560828" y="47586"/>
                  </a:lnTo>
                </a:path>
                <a:path w="9814560" h="47625">
                  <a:moveTo>
                    <a:pt x="3414267" y="0"/>
                  </a:moveTo>
                  <a:lnTo>
                    <a:pt x="3414267" y="47586"/>
                  </a:lnTo>
                </a:path>
                <a:path w="9814560" h="47625">
                  <a:moveTo>
                    <a:pt x="4267708" y="0"/>
                  </a:moveTo>
                  <a:lnTo>
                    <a:pt x="4267708" y="47586"/>
                  </a:lnTo>
                </a:path>
                <a:path w="9814560" h="47625">
                  <a:moveTo>
                    <a:pt x="5121148" y="0"/>
                  </a:moveTo>
                  <a:lnTo>
                    <a:pt x="5121148" y="47586"/>
                  </a:lnTo>
                </a:path>
                <a:path w="9814560" h="47625">
                  <a:moveTo>
                    <a:pt x="5974588" y="0"/>
                  </a:moveTo>
                  <a:lnTo>
                    <a:pt x="5974588" y="47586"/>
                  </a:lnTo>
                </a:path>
                <a:path w="9814560" h="47625">
                  <a:moveTo>
                    <a:pt x="6826504" y="0"/>
                  </a:moveTo>
                  <a:lnTo>
                    <a:pt x="6826504" y="47586"/>
                  </a:lnTo>
                </a:path>
                <a:path w="9814560" h="47625">
                  <a:moveTo>
                    <a:pt x="7679944" y="0"/>
                  </a:moveTo>
                  <a:lnTo>
                    <a:pt x="7679944" y="47586"/>
                  </a:lnTo>
                </a:path>
                <a:path w="9814560" h="47625">
                  <a:moveTo>
                    <a:pt x="8533384" y="0"/>
                  </a:moveTo>
                  <a:lnTo>
                    <a:pt x="8533384" y="47586"/>
                  </a:lnTo>
                </a:path>
                <a:path w="9814560" h="47625">
                  <a:moveTo>
                    <a:pt x="9387459" y="0"/>
                  </a:moveTo>
                  <a:lnTo>
                    <a:pt x="9387459" y="4758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963984" y="5720440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98984" y="5720440"/>
            <a:ext cx="490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Mar-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43432" y="5720440"/>
            <a:ext cx="5092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May-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44268" y="5720440"/>
            <a:ext cx="415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Jul-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59456" y="5720440"/>
            <a:ext cx="491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>
                <a:solidFill>
                  <a:srgbClr val="585858"/>
                </a:solidFill>
                <a:latin typeface="Calibri"/>
                <a:cs typeface="Calibri"/>
              </a:rPr>
              <a:t>Sep-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08629" y="5720440"/>
            <a:ext cx="5003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Nov-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84472" y="5720440"/>
            <a:ext cx="4546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19471" y="5720440"/>
            <a:ext cx="490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Mar-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63919" y="5720440"/>
            <a:ext cx="5092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May-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64756" y="5720440"/>
            <a:ext cx="415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Jul-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79943" y="5720440"/>
            <a:ext cx="491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>
                <a:solidFill>
                  <a:srgbClr val="585858"/>
                </a:solidFill>
                <a:latin typeface="Calibri"/>
                <a:cs typeface="Calibri"/>
              </a:rPr>
              <a:t>Sep-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329116" y="5720440"/>
            <a:ext cx="5003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Nov-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919819" y="2317348"/>
            <a:ext cx="363855" cy="3415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0.40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0.20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0.00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0.20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0.40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0.60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0.80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1.00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919819" y="1859234"/>
            <a:ext cx="312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0.60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33437" y="1820862"/>
            <a:ext cx="10525125" cy="4194810"/>
            <a:chOff x="833437" y="1820862"/>
            <a:chExt cx="10525125" cy="4194810"/>
          </a:xfrm>
        </p:grpSpPr>
        <p:sp>
          <p:nvSpPr>
            <p:cNvPr id="42" name="object 42"/>
            <p:cNvSpPr/>
            <p:nvPr/>
          </p:nvSpPr>
          <p:spPr>
            <a:xfrm>
              <a:off x="838200" y="1825625"/>
              <a:ext cx="10515600" cy="4185285"/>
            </a:xfrm>
            <a:custGeom>
              <a:avLst/>
              <a:gdLst/>
              <a:ahLst/>
              <a:cxnLst/>
              <a:rect l="l" t="t" r="r" b="b"/>
              <a:pathLst>
                <a:path w="10515600" h="4185285">
                  <a:moveTo>
                    <a:pt x="0" y="0"/>
                  </a:moveTo>
                  <a:lnTo>
                    <a:pt x="10515600" y="0"/>
                  </a:lnTo>
                  <a:lnTo>
                    <a:pt x="10515600" y="4184751"/>
                  </a:lnTo>
                  <a:lnTo>
                    <a:pt x="0" y="41847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290559" y="1825625"/>
              <a:ext cx="0" cy="3884295"/>
            </a:xfrm>
            <a:custGeom>
              <a:avLst/>
              <a:gdLst/>
              <a:ahLst/>
              <a:cxnLst/>
              <a:rect l="l" t="t" r="r" b="b"/>
              <a:pathLst>
                <a:path w="0" h="3884295">
                  <a:moveTo>
                    <a:pt x="0" y="388429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937" rIns="0" bIns="0" rtlCol="0" vert="horz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dirty="0" spc="-25"/>
              <a:t>Difference</a:t>
            </a:r>
            <a:r>
              <a:rPr dirty="0" spc="-155"/>
              <a:t> </a:t>
            </a:r>
            <a:r>
              <a:rPr dirty="0" spc="-60"/>
              <a:t>in</a:t>
            </a:r>
            <a:r>
              <a:rPr dirty="0" spc="-125"/>
              <a:t> </a:t>
            </a:r>
            <a:r>
              <a:rPr dirty="0" spc="-60"/>
              <a:t>Order</a:t>
            </a:r>
            <a:r>
              <a:rPr dirty="0" spc="-145"/>
              <a:t> </a:t>
            </a:r>
            <a:r>
              <a:rPr dirty="0" spc="50"/>
              <a:t>30</a:t>
            </a:r>
            <a:r>
              <a:rPr dirty="0" spc="-125"/>
              <a:t> </a:t>
            </a:r>
            <a:r>
              <a:rPr dirty="0"/>
              <a:t>Pool</a:t>
            </a:r>
            <a:r>
              <a:rPr dirty="0" spc="-140"/>
              <a:t> </a:t>
            </a:r>
            <a:r>
              <a:rPr dirty="0" spc="-35"/>
              <a:t>Value</a:t>
            </a:r>
            <a:r>
              <a:rPr dirty="0" spc="-155"/>
              <a:t> </a:t>
            </a:r>
            <a:r>
              <a:rPr dirty="0"/>
              <a:t>and</a:t>
            </a:r>
            <a:r>
              <a:rPr dirty="0" spc="-135"/>
              <a:t> </a:t>
            </a:r>
            <a:r>
              <a:rPr dirty="0"/>
              <a:t>WI</a:t>
            </a:r>
            <a:r>
              <a:rPr dirty="0" spc="-135"/>
              <a:t> </a:t>
            </a:r>
            <a:r>
              <a:rPr dirty="0" spc="55"/>
              <a:t>All-</a:t>
            </a:r>
            <a:r>
              <a:rPr dirty="0" spc="-105"/>
              <a:t>Milk</a:t>
            </a:r>
            <a:r>
              <a:rPr dirty="0" spc="-135"/>
              <a:t> </a:t>
            </a:r>
            <a:r>
              <a:rPr dirty="0" spc="-10"/>
              <a:t>Price</a:t>
            </a:r>
          </a:p>
          <a:p>
            <a:pPr marL="12700">
              <a:lnSpc>
                <a:spcPts val="2120"/>
              </a:lnSpc>
            </a:pPr>
            <a:r>
              <a:rPr dirty="0" sz="1800" spc="-30">
                <a:solidFill>
                  <a:srgbClr val="006FC0"/>
                </a:solidFill>
              </a:rPr>
              <a:t>Better</a:t>
            </a:r>
            <a:r>
              <a:rPr dirty="0" sz="1800" spc="-20">
                <a:solidFill>
                  <a:srgbClr val="006FC0"/>
                </a:solidFill>
              </a:rPr>
              <a:t> </a:t>
            </a:r>
            <a:r>
              <a:rPr dirty="0" sz="1800" spc="-30">
                <a:solidFill>
                  <a:srgbClr val="006FC0"/>
                </a:solidFill>
              </a:rPr>
              <a:t>alignment</a:t>
            </a:r>
            <a:r>
              <a:rPr dirty="0" sz="1800" spc="-55">
                <a:solidFill>
                  <a:srgbClr val="006FC0"/>
                </a:solidFill>
              </a:rPr>
              <a:t> </a:t>
            </a:r>
            <a:r>
              <a:rPr dirty="0" sz="1800" spc="-30">
                <a:solidFill>
                  <a:srgbClr val="006FC0"/>
                </a:solidFill>
              </a:rPr>
              <a:t>between</a:t>
            </a:r>
            <a:r>
              <a:rPr dirty="0" sz="1800" spc="-35">
                <a:solidFill>
                  <a:srgbClr val="006FC0"/>
                </a:solidFill>
              </a:rPr>
              <a:t> </a:t>
            </a:r>
            <a:r>
              <a:rPr dirty="0" sz="1800" spc="-10">
                <a:solidFill>
                  <a:srgbClr val="006FC0"/>
                </a:solidFill>
              </a:rPr>
              <a:t>pool</a:t>
            </a:r>
            <a:r>
              <a:rPr dirty="0" sz="1800" spc="-25">
                <a:solidFill>
                  <a:srgbClr val="006FC0"/>
                </a:solidFill>
              </a:rPr>
              <a:t> </a:t>
            </a:r>
            <a:r>
              <a:rPr dirty="0" sz="1800" spc="-10">
                <a:solidFill>
                  <a:srgbClr val="006FC0"/>
                </a:solidFill>
              </a:rPr>
              <a:t>value</a:t>
            </a:r>
            <a:r>
              <a:rPr dirty="0" sz="1800" spc="-60">
                <a:solidFill>
                  <a:srgbClr val="006FC0"/>
                </a:solidFill>
              </a:rPr>
              <a:t> </a:t>
            </a:r>
            <a:r>
              <a:rPr dirty="0" sz="1800" spc="-10">
                <a:solidFill>
                  <a:srgbClr val="006FC0"/>
                </a:solidFill>
              </a:rPr>
              <a:t>and</a:t>
            </a:r>
            <a:r>
              <a:rPr dirty="0" sz="1800" spc="-3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all</a:t>
            </a:r>
            <a:r>
              <a:rPr dirty="0" sz="1800" spc="-4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milk</a:t>
            </a:r>
            <a:r>
              <a:rPr dirty="0" sz="1800" spc="-5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price</a:t>
            </a:r>
            <a:r>
              <a:rPr dirty="0" sz="1800" spc="-50">
                <a:solidFill>
                  <a:srgbClr val="006FC0"/>
                </a:solidFill>
              </a:rPr>
              <a:t> </a:t>
            </a:r>
            <a:r>
              <a:rPr dirty="0" sz="1800" spc="-35">
                <a:solidFill>
                  <a:srgbClr val="006FC0"/>
                </a:solidFill>
              </a:rPr>
              <a:t>(although</a:t>
            </a:r>
            <a:r>
              <a:rPr dirty="0" sz="1800" spc="-40">
                <a:solidFill>
                  <a:srgbClr val="006FC0"/>
                </a:solidFill>
              </a:rPr>
              <a:t> </a:t>
            </a:r>
            <a:r>
              <a:rPr dirty="0" sz="1800" spc="-45">
                <a:solidFill>
                  <a:srgbClr val="006FC0"/>
                </a:solidFill>
              </a:rPr>
              <a:t>not</a:t>
            </a:r>
            <a:r>
              <a:rPr dirty="0" sz="1800" spc="-3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necessarily</a:t>
            </a:r>
            <a:r>
              <a:rPr dirty="0" sz="1800" spc="-35">
                <a:solidFill>
                  <a:srgbClr val="006FC0"/>
                </a:solidFill>
              </a:rPr>
              <a:t> premium</a:t>
            </a:r>
            <a:r>
              <a:rPr dirty="0" sz="1800" spc="-50">
                <a:solidFill>
                  <a:srgbClr val="006FC0"/>
                </a:solidFill>
              </a:rPr>
              <a:t> </a:t>
            </a:r>
            <a:r>
              <a:rPr dirty="0" sz="1800" spc="-10">
                <a:solidFill>
                  <a:srgbClr val="006FC0"/>
                </a:solidFill>
              </a:rPr>
              <a:t>increases)</a:t>
            </a:r>
            <a:endParaRPr sz="1800"/>
          </a:p>
        </p:txBody>
      </p:sp>
      <p:sp>
        <p:nvSpPr>
          <p:cNvPr id="45" name="object 45"/>
          <p:cNvSpPr txBox="1"/>
          <p:nvPr/>
        </p:nvSpPr>
        <p:spPr>
          <a:xfrm>
            <a:off x="1046480" y="1950720"/>
            <a:ext cx="2609215" cy="33909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2984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Before</a:t>
            </a:r>
            <a:r>
              <a:rPr dirty="0" sz="1600" spc="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70">
                <a:solidFill>
                  <a:srgbClr val="C00000"/>
                </a:solidFill>
                <a:latin typeface="Calibri"/>
                <a:cs typeface="Calibri"/>
              </a:rPr>
              <a:t>changes</a:t>
            </a:r>
            <a:r>
              <a:rPr dirty="0" sz="16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 formulas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2480" y="1950720"/>
            <a:ext cx="2456180" cy="33909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298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After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70">
                <a:solidFill>
                  <a:srgbClr val="C00000"/>
                </a:solidFill>
                <a:latin typeface="Calibri"/>
                <a:cs typeface="Calibri"/>
              </a:rPr>
              <a:t>changes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formulas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Summary</a:t>
            </a:r>
            <a:r>
              <a:rPr dirty="0" spc="-75"/>
              <a:t> </a:t>
            </a:r>
            <a:r>
              <a:rPr dirty="0" spc="-55"/>
              <a:t>of</a:t>
            </a:r>
            <a:r>
              <a:rPr dirty="0" spc="-35"/>
              <a:t> </a:t>
            </a:r>
            <a:r>
              <a:rPr dirty="0"/>
              <a:t>Impacts</a:t>
            </a:r>
            <a:r>
              <a:rPr dirty="0" spc="-60"/>
              <a:t> </a:t>
            </a:r>
            <a:r>
              <a:rPr dirty="0"/>
              <a:t>(Seven</a:t>
            </a:r>
            <a:r>
              <a:rPr dirty="0" spc="-40"/>
              <a:t> </a:t>
            </a:r>
            <a:r>
              <a:rPr dirty="0" spc="-75"/>
              <a:t>Months </a:t>
            </a:r>
            <a:r>
              <a:rPr dirty="0" spc="-25"/>
              <a:t>In)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604500" cy="2120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9720"/>
                <a:gridCol w="3291839"/>
                <a:gridCol w="3114040"/>
              </a:tblGrid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8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r>
                        <a:rPr dirty="0" sz="18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4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F9ED4"/>
                    </a:solidFill>
                  </a:tcPr>
                </a:tc>
                <a:tc>
                  <a:txBody>
                    <a:bodyPr/>
                    <a:lstStyle/>
                    <a:p>
                      <a:pPr marL="1286510" marR="231775" indent="-10490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Expected</a:t>
                      </a:r>
                      <a:r>
                        <a:rPr dirty="0" sz="18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8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80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F9E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8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Evidence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8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4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F9ED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Amount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Milk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Pooled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55">
                          <a:latin typeface="Calibri"/>
                          <a:cs typeface="Calibri"/>
                        </a:rPr>
                        <a:t>Increase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60">
                          <a:latin typeface="Calibri"/>
                          <a:cs typeface="Calibri"/>
                        </a:rPr>
                        <a:t>Increased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before 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de-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pooling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45">
                          <a:latin typeface="Calibri"/>
                          <a:cs typeface="Calibri"/>
                        </a:rPr>
                        <a:t>Producer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Price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Differentials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55">
                          <a:latin typeface="Calibri"/>
                          <a:cs typeface="Calibri"/>
                        </a:rPr>
                        <a:t>Increase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60">
                          <a:latin typeface="Calibri"/>
                          <a:cs typeface="Calibri"/>
                        </a:rPr>
                        <a:t>Increased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 before 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de-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pooling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Alignment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order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5">
                          <a:latin typeface="Calibri"/>
                          <a:cs typeface="Calibri"/>
                        </a:rPr>
                        <a:t>all-milk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prices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55">
                          <a:latin typeface="Calibri"/>
                          <a:cs typeface="Calibri"/>
                        </a:rPr>
                        <a:t>Increase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60">
                          <a:latin typeface="Calibri"/>
                          <a:cs typeface="Calibri"/>
                        </a:rPr>
                        <a:t>Increased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Order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Over-order</a:t>
                      </a:r>
                      <a:r>
                        <a:rPr dirty="0" sz="18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premiums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55">
                          <a:latin typeface="Calibri"/>
                          <a:cs typeface="Calibri"/>
                        </a:rPr>
                        <a:t>Increase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85">
                          <a:latin typeface="Calibri"/>
                          <a:cs typeface="Calibri"/>
                        </a:rPr>
                        <a:t>much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evidence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yet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498818"/>
            <a:ext cx="1768475" cy="359410"/>
          </a:xfrm>
          <a:custGeom>
            <a:avLst/>
            <a:gdLst/>
            <a:ahLst/>
            <a:cxnLst/>
            <a:rect l="l" t="t" r="r" b="b"/>
            <a:pathLst>
              <a:path w="1768475" h="359409">
                <a:moveTo>
                  <a:pt x="1768373" y="0"/>
                </a:moveTo>
                <a:lnTo>
                  <a:pt x="0" y="0"/>
                </a:lnTo>
                <a:lnTo>
                  <a:pt x="0" y="359181"/>
                </a:lnTo>
                <a:lnTo>
                  <a:pt x="1768373" y="35918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4023995" cy="397002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FMMO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65">
                <a:latin typeface="Calibri"/>
                <a:cs typeface="Calibri"/>
              </a:rPr>
              <a:t>Pricing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130">
                <a:latin typeface="Calibri"/>
                <a:cs typeface="Calibri"/>
              </a:rPr>
              <a:t>Changes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80">
                <a:latin typeface="Calibri"/>
                <a:cs typeface="Calibri"/>
              </a:rPr>
              <a:t>Policy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35">
                <a:latin typeface="Calibri"/>
                <a:cs typeface="Calibri"/>
              </a:rPr>
              <a:t>Environment</a:t>
            </a:r>
            <a:endParaRPr sz="2800">
              <a:latin typeface="Calibri"/>
              <a:cs typeface="Calibri"/>
            </a:endParaRPr>
          </a:p>
          <a:p>
            <a:pPr lvl="1" marL="697230" indent="-227329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7230" algn="l"/>
              </a:tabLst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Trade</a:t>
            </a:r>
            <a:endParaRPr sz="2400">
              <a:latin typeface="Calibri"/>
              <a:cs typeface="Calibri"/>
            </a:endParaRPr>
          </a:p>
          <a:p>
            <a:pPr lvl="1" marL="697230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Immigration</a:t>
            </a:r>
            <a:endParaRPr sz="2400">
              <a:latin typeface="Calibri"/>
              <a:cs typeface="Calibri"/>
            </a:endParaRPr>
          </a:p>
          <a:p>
            <a:pPr lvl="1" marL="697230" marR="5080" indent="-227329">
              <a:lnSpc>
                <a:spcPts val="2590"/>
              </a:lnSpc>
              <a:spcBef>
                <a:spcPts val="53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70">
                <a:solidFill>
                  <a:srgbClr val="006FC0"/>
                </a:solidFill>
                <a:latin typeface="Calibri"/>
                <a:cs typeface="Calibri"/>
              </a:rPr>
              <a:t>Food</a:t>
            </a:r>
            <a:r>
              <a:rPr dirty="0" sz="24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0">
                <a:solidFill>
                  <a:srgbClr val="006FC0"/>
                </a:solidFill>
                <a:latin typeface="Calibri"/>
                <a:cs typeface="Calibri"/>
              </a:rPr>
              <a:t>&amp;</a:t>
            </a:r>
            <a:r>
              <a:rPr dirty="0" sz="2400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6FC0"/>
                </a:solidFill>
                <a:latin typeface="Calibri"/>
                <a:cs typeface="Calibri"/>
              </a:rPr>
              <a:t>Nutrition</a:t>
            </a:r>
            <a:r>
              <a:rPr dirty="0" sz="24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Program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dirty="0" sz="2400" spc="65">
                <a:solidFill>
                  <a:srgbClr val="006FC0"/>
                </a:solidFill>
                <a:latin typeface="Calibri"/>
                <a:cs typeface="Calibri"/>
              </a:rPr>
              <a:t>Spending</a:t>
            </a:r>
            <a:endParaRPr sz="2400">
              <a:latin typeface="Calibri"/>
              <a:cs typeface="Calibri"/>
            </a:endParaRPr>
          </a:p>
          <a:p>
            <a:pPr lvl="1" marL="697230" indent="-227329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7230" algn="l"/>
              </a:tabLst>
            </a:pPr>
            <a:r>
              <a:rPr dirty="0" sz="2400" spc="50">
                <a:solidFill>
                  <a:srgbClr val="006FC0"/>
                </a:solidFill>
                <a:latin typeface="Calibri"/>
                <a:cs typeface="Calibri"/>
              </a:rPr>
              <a:t>(Related</a:t>
            </a:r>
            <a:r>
              <a:rPr dirty="0" sz="24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libri"/>
                <a:cs typeface="Calibri"/>
              </a:rPr>
              <a:t>Uncertainty)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Program</a:t>
            </a:r>
            <a:r>
              <a:rPr dirty="0" sz="2800" spc="260">
                <a:latin typeface="Calibri"/>
                <a:cs typeface="Calibri"/>
              </a:rPr>
              <a:t> </a:t>
            </a:r>
            <a:r>
              <a:rPr dirty="0" sz="2800" spc="65">
                <a:latin typeface="Calibri"/>
                <a:cs typeface="Calibri"/>
              </a:rPr>
              <a:t>Payments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50">
                <a:latin typeface="Calibri"/>
                <a:cs typeface="Calibri"/>
              </a:rPr>
              <a:t>Dietary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Guidelines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13423" y="384977"/>
            <a:ext cx="6486525" cy="6252845"/>
            <a:chOff x="5613423" y="384977"/>
            <a:chExt cx="6486525" cy="6252845"/>
          </a:xfrm>
        </p:grpSpPr>
        <p:pic>
          <p:nvPicPr>
            <p:cNvPr id="5" name="object 5" descr="Supplemental Nutrition Assistance Program - Wikiped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60205" y="5027482"/>
              <a:ext cx="2601775" cy="1609730"/>
            </a:xfrm>
            <a:prstGeom prst="rect">
              <a:avLst/>
            </a:prstGeom>
          </p:spPr>
        </p:pic>
        <p:pic>
          <p:nvPicPr>
            <p:cNvPr id="6" name="object 6" descr="FMMO Program &amp; Fair Prices for Dairy Farmers | NMPF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3423" y="384977"/>
              <a:ext cx="3618097" cy="2276314"/>
            </a:xfrm>
            <a:prstGeom prst="rect">
              <a:avLst/>
            </a:prstGeom>
          </p:spPr>
        </p:pic>
        <p:pic>
          <p:nvPicPr>
            <p:cNvPr id="7" name="object 7" descr="76,200+ World Map With Countries Stock Illustrations, Royalty-Free Vector  Graphics &amp; Clip Art - iStock | World map with countries vector, World map  with countries names, World map with countries name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9052" y="2136119"/>
              <a:ext cx="3111003" cy="18112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974290" y="2131352"/>
              <a:ext cx="3121025" cy="1821180"/>
            </a:xfrm>
            <a:custGeom>
              <a:avLst/>
              <a:gdLst/>
              <a:ahLst/>
              <a:cxnLst/>
              <a:rect l="l" t="t" r="r" b="b"/>
              <a:pathLst>
                <a:path w="3121025" h="1821179">
                  <a:moveTo>
                    <a:pt x="0" y="0"/>
                  </a:moveTo>
                  <a:lnTo>
                    <a:pt x="3120529" y="0"/>
                  </a:lnTo>
                  <a:lnTo>
                    <a:pt x="3120529" y="1820722"/>
                  </a:lnTo>
                  <a:lnTo>
                    <a:pt x="0" y="18207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About the Milk with Dignity Program ...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5686" y="3794191"/>
              <a:ext cx="3331769" cy="16658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Why</a:t>
            </a:r>
            <a:r>
              <a:rPr dirty="0" spc="-45"/>
              <a:t> </a:t>
            </a:r>
            <a:r>
              <a:rPr dirty="0" spc="-50"/>
              <a:t>are</a:t>
            </a:r>
            <a:r>
              <a:rPr dirty="0" spc="-45"/>
              <a:t> </a:t>
            </a:r>
            <a:r>
              <a:rPr dirty="0"/>
              <a:t>possible</a:t>
            </a:r>
            <a:r>
              <a:rPr dirty="0" spc="-60"/>
              <a:t> </a:t>
            </a:r>
            <a:r>
              <a:rPr dirty="0"/>
              <a:t>policies</a:t>
            </a:r>
            <a:r>
              <a:rPr dirty="0" spc="-40"/>
              <a:t> </a:t>
            </a:r>
            <a:r>
              <a:rPr dirty="0" spc="-65"/>
              <a:t>important</a:t>
            </a:r>
            <a:r>
              <a:rPr dirty="0" spc="-70"/>
              <a:t> </a:t>
            </a:r>
            <a:r>
              <a:rPr dirty="0" spc="-120"/>
              <a:t>for</a:t>
            </a:r>
            <a:r>
              <a:rPr dirty="0" spc="-30"/>
              <a:t> </a:t>
            </a:r>
            <a:r>
              <a:rPr dirty="0" spc="165"/>
              <a:t>US</a:t>
            </a:r>
            <a:r>
              <a:rPr dirty="0" spc="-40"/>
              <a:t> </a:t>
            </a:r>
            <a:r>
              <a:rPr dirty="0" spc="-10"/>
              <a:t>dairy?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4646930" cy="155892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Tariffs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10">
                <a:latin typeface="Calibri"/>
                <a:cs typeface="Calibri"/>
              </a:rPr>
              <a:t>Immigration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85">
                <a:latin typeface="Calibri"/>
                <a:cs typeface="Calibri"/>
              </a:rPr>
              <a:t>Food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90">
                <a:latin typeface="Calibri"/>
                <a:cs typeface="Calibri"/>
              </a:rPr>
              <a:t>and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Nutrition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Programs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1800733"/>
            <a:ext cx="4836795" cy="356489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151130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 spc="165">
                <a:latin typeface="Calibri"/>
                <a:cs typeface="Calibri"/>
              </a:rPr>
              <a:t>US</a:t>
            </a:r>
            <a:r>
              <a:rPr dirty="0" sz="2400" spc="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exports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nearly</a:t>
            </a:r>
            <a:r>
              <a:rPr dirty="0" sz="2400" spc="80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one-</a:t>
            </a:r>
            <a:r>
              <a:rPr dirty="0" sz="2400">
                <a:latin typeface="Calibri"/>
                <a:cs typeface="Calibri"/>
              </a:rPr>
              <a:t>fifth</a:t>
            </a:r>
            <a:r>
              <a:rPr dirty="0" sz="2400" spc="8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dairy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 spc="85">
                <a:latin typeface="Calibri"/>
                <a:cs typeface="Calibri"/>
              </a:rPr>
              <a:t>components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(mostly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non-</a:t>
            </a:r>
            <a:r>
              <a:rPr dirty="0" sz="2400" spc="-25">
                <a:latin typeface="Calibri"/>
                <a:cs typeface="Calibri"/>
              </a:rPr>
              <a:t>fat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 spc="75">
                <a:latin typeface="Calibri"/>
                <a:cs typeface="Calibri"/>
              </a:rPr>
              <a:t>solids)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55">
                <a:latin typeface="Calibri"/>
                <a:cs typeface="Calibri"/>
              </a:rPr>
              <a:t>Exports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have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been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main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85">
                <a:latin typeface="Calibri"/>
                <a:cs typeface="Calibri"/>
              </a:rPr>
              <a:t>source </a:t>
            </a:r>
            <a:r>
              <a:rPr dirty="0" sz="2400" spc="8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45">
                <a:latin typeface="Calibri"/>
                <a:cs typeface="Calibri"/>
              </a:rPr>
              <a:t>industry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growth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past </a:t>
            </a:r>
            <a:r>
              <a:rPr dirty="0" sz="2400" spc="70">
                <a:latin typeface="Calibri"/>
                <a:cs typeface="Calibri"/>
              </a:rPr>
              <a:t>	</a:t>
            </a:r>
            <a:r>
              <a:rPr dirty="0" sz="2400" spc="85">
                <a:latin typeface="Calibri"/>
                <a:cs typeface="Calibri"/>
              </a:rPr>
              <a:t>decade</a:t>
            </a:r>
            <a:endParaRPr sz="2400">
              <a:latin typeface="Calibri"/>
              <a:cs typeface="Calibri"/>
            </a:endParaRPr>
          </a:p>
          <a:p>
            <a:pPr marL="240029" marR="545465" indent="-227329">
              <a:lnSpc>
                <a:spcPts val="259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Key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export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65">
                <a:latin typeface="Calibri"/>
                <a:cs typeface="Calibri"/>
              </a:rPr>
              <a:t>markets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Mexico,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 spc="130">
                <a:latin typeface="Calibri"/>
                <a:cs typeface="Calibri"/>
              </a:rPr>
              <a:t>Canada,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105">
                <a:latin typeface="Calibri"/>
                <a:cs typeface="Calibri"/>
              </a:rPr>
              <a:t>China</a:t>
            </a:r>
            <a:endParaRPr sz="2400">
              <a:latin typeface="Calibri"/>
              <a:cs typeface="Calibri"/>
            </a:endParaRPr>
          </a:p>
          <a:p>
            <a:pPr lvl="1" marL="698500" marR="127000" indent="-228600">
              <a:lnSpc>
                <a:spcPts val="216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000" spc="65">
                <a:solidFill>
                  <a:srgbClr val="006FC0"/>
                </a:solidFill>
                <a:latin typeface="Calibri"/>
                <a:cs typeface="Calibri"/>
              </a:rPr>
              <a:t>Accounted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dirty="0" sz="20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about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110">
                <a:solidFill>
                  <a:srgbClr val="006FC0"/>
                </a:solidFill>
                <a:latin typeface="Calibri"/>
                <a:cs typeface="Calibri"/>
              </a:rPr>
              <a:t>40%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of the</a:t>
            </a:r>
            <a:r>
              <a:rPr dirty="0" sz="20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total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value</a:t>
            </a:r>
            <a:r>
              <a:rPr dirty="0" sz="20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000" spc="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140">
                <a:solidFill>
                  <a:srgbClr val="006FC0"/>
                </a:solidFill>
                <a:latin typeface="Calibri"/>
                <a:cs typeface="Calibri"/>
              </a:rPr>
              <a:t>US</a:t>
            </a:r>
            <a:r>
              <a:rPr dirty="0" sz="2000" spc="9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dairy</a:t>
            </a:r>
            <a:r>
              <a:rPr dirty="0" sz="20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exports</a:t>
            </a:r>
            <a:r>
              <a:rPr dirty="0" sz="2000" spc="9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20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006FC0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Why</a:t>
            </a:r>
            <a:r>
              <a:rPr dirty="0" spc="-140"/>
              <a:t> </a:t>
            </a:r>
            <a:r>
              <a:rPr dirty="0" spc="-55"/>
              <a:t>are</a:t>
            </a:r>
            <a:r>
              <a:rPr dirty="0" spc="-130"/>
              <a:t> </a:t>
            </a:r>
            <a:r>
              <a:rPr dirty="0" spc="-40"/>
              <a:t>tariffs</a:t>
            </a:r>
            <a:r>
              <a:rPr dirty="0" spc="-110"/>
              <a:t> </a:t>
            </a:r>
            <a:r>
              <a:rPr dirty="0" spc="-65"/>
              <a:t>important</a:t>
            </a:r>
            <a:r>
              <a:rPr dirty="0" spc="-145"/>
              <a:t> </a:t>
            </a:r>
            <a:r>
              <a:rPr dirty="0" spc="-120"/>
              <a:t>for</a:t>
            </a:r>
            <a:r>
              <a:rPr dirty="0" spc="-110"/>
              <a:t> </a:t>
            </a:r>
            <a:r>
              <a:rPr dirty="0" spc="165"/>
              <a:t>US</a:t>
            </a:r>
            <a:r>
              <a:rPr dirty="0" spc="-120"/>
              <a:t> </a:t>
            </a:r>
            <a:r>
              <a:rPr dirty="0" spc="-10"/>
              <a:t>dairy?</a:t>
            </a:r>
          </a:p>
        </p:txBody>
      </p:sp>
      <p:sp>
        <p:nvSpPr>
          <p:cNvPr id="3" name="object 3"/>
          <p:cNvSpPr/>
          <p:nvPr/>
        </p:nvSpPr>
        <p:spPr>
          <a:xfrm>
            <a:off x="2546565" y="1396276"/>
            <a:ext cx="7871459" cy="5294630"/>
          </a:xfrm>
          <a:custGeom>
            <a:avLst/>
            <a:gdLst/>
            <a:ahLst/>
            <a:cxnLst/>
            <a:rect l="l" t="t" r="r" b="b"/>
            <a:pathLst>
              <a:path w="7871459" h="5294630">
                <a:moveTo>
                  <a:pt x="0" y="0"/>
                </a:moveTo>
                <a:lnTo>
                  <a:pt x="7871028" y="0"/>
                </a:lnTo>
                <a:lnTo>
                  <a:pt x="7871028" y="5294020"/>
                </a:lnTo>
                <a:lnTo>
                  <a:pt x="0" y="529402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94846" y="-66761"/>
            <a:ext cx="2754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95">
                <a:solidFill>
                  <a:srgbClr val="F1F1F1"/>
                </a:solidFill>
                <a:latin typeface="Calibri"/>
                <a:cs typeface="Calibri"/>
              </a:rPr>
              <a:t>CF</a:t>
            </a:r>
            <a:r>
              <a:rPr dirty="0" sz="1800" spc="3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F1F1F1"/>
                </a:solidFill>
                <a:latin typeface="Calibri"/>
                <a:cs typeface="Calibri"/>
              </a:rPr>
              <a:t>Nicholson,</a:t>
            </a:r>
            <a:r>
              <a:rPr dirty="0" sz="1800" spc="-3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1F1F1"/>
                </a:solidFill>
                <a:latin typeface="Calibri"/>
                <a:cs typeface="Calibri"/>
              </a:rPr>
              <a:t>UW-</a:t>
            </a:r>
            <a:r>
              <a:rPr dirty="0" sz="1800" spc="-10">
                <a:solidFill>
                  <a:srgbClr val="F1F1F1"/>
                </a:solidFill>
                <a:latin typeface="Calibri"/>
                <a:cs typeface="Calibri"/>
              </a:rPr>
              <a:t>Madison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Why</a:t>
            </a:r>
            <a:r>
              <a:rPr dirty="0" spc="-140"/>
              <a:t> </a:t>
            </a:r>
            <a:r>
              <a:rPr dirty="0" spc="-55"/>
              <a:t>are</a:t>
            </a:r>
            <a:r>
              <a:rPr dirty="0" spc="-130"/>
              <a:t> </a:t>
            </a:r>
            <a:r>
              <a:rPr dirty="0" spc="-40"/>
              <a:t>tariffs</a:t>
            </a:r>
            <a:r>
              <a:rPr dirty="0" spc="-110"/>
              <a:t> </a:t>
            </a:r>
            <a:r>
              <a:rPr dirty="0" spc="-65"/>
              <a:t>important</a:t>
            </a:r>
            <a:r>
              <a:rPr dirty="0" spc="-145"/>
              <a:t> </a:t>
            </a:r>
            <a:r>
              <a:rPr dirty="0" spc="-120"/>
              <a:t>for</a:t>
            </a:r>
            <a:r>
              <a:rPr dirty="0" spc="-110"/>
              <a:t> </a:t>
            </a:r>
            <a:r>
              <a:rPr dirty="0" spc="165"/>
              <a:t>US</a:t>
            </a:r>
            <a:r>
              <a:rPr dirty="0" spc="-120"/>
              <a:t> </a:t>
            </a:r>
            <a:r>
              <a:rPr dirty="0" spc="-10"/>
              <a:t>dairy?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94846" y="-66761"/>
            <a:ext cx="2754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95">
                <a:solidFill>
                  <a:srgbClr val="F1F1F1"/>
                </a:solidFill>
                <a:latin typeface="Calibri"/>
                <a:cs typeface="Calibri"/>
              </a:rPr>
              <a:t>CF</a:t>
            </a:r>
            <a:r>
              <a:rPr dirty="0" sz="1800" spc="3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dirty="0" sz="1800" spc="70">
                <a:solidFill>
                  <a:srgbClr val="F1F1F1"/>
                </a:solidFill>
                <a:latin typeface="Calibri"/>
                <a:cs typeface="Calibri"/>
              </a:rPr>
              <a:t>Nicholson,</a:t>
            </a:r>
            <a:r>
              <a:rPr dirty="0" sz="1800" spc="-3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1F1F1"/>
                </a:solidFill>
                <a:latin typeface="Calibri"/>
                <a:cs typeface="Calibri"/>
              </a:rPr>
              <a:t>UW-</a:t>
            </a:r>
            <a:r>
              <a:rPr dirty="0" sz="1800" spc="-10">
                <a:solidFill>
                  <a:srgbClr val="F1F1F1"/>
                </a:solidFill>
                <a:latin typeface="Calibri"/>
                <a:cs typeface="Calibri"/>
              </a:rPr>
              <a:t>Madison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4991" y="1386839"/>
            <a:ext cx="9415780" cy="5006340"/>
            <a:chOff x="1024991" y="1386839"/>
            <a:chExt cx="9415780" cy="5006340"/>
          </a:xfrm>
        </p:grpSpPr>
        <p:pic>
          <p:nvPicPr>
            <p:cNvPr id="5" name="object 5" descr="A graph showing the growth of the company's revenue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1228" y="1713814"/>
              <a:ext cx="8778940" cy="45424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9754" y="1391602"/>
              <a:ext cx="9406255" cy="4996815"/>
            </a:xfrm>
            <a:custGeom>
              <a:avLst/>
              <a:gdLst/>
              <a:ahLst/>
              <a:cxnLst/>
              <a:rect l="l" t="t" r="r" b="b"/>
              <a:pathLst>
                <a:path w="9406255" h="4996815">
                  <a:moveTo>
                    <a:pt x="0" y="0"/>
                  </a:moveTo>
                  <a:lnTo>
                    <a:pt x="9406051" y="0"/>
                  </a:lnTo>
                  <a:lnTo>
                    <a:pt x="9406051" y="4996383"/>
                  </a:lnTo>
                  <a:lnTo>
                    <a:pt x="0" y="49963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Why</a:t>
            </a:r>
            <a:r>
              <a:rPr dirty="0" spc="-45"/>
              <a:t> </a:t>
            </a:r>
            <a:r>
              <a:rPr dirty="0" spc="-50"/>
              <a:t>are</a:t>
            </a:r>
            <a:r>
              <a:rPr dirty="0" spc="-45"/>
              <a:t> </a:t>
            </a:r>
            <a:r>
              <a:rPr dirty="0"/>
              <a:t>possible</a:t>
            </a:r>
            <a:r>
              <a:rPr dirty="0" spc="-60"/>
              <a:t> </a:t>
            </a:r>
            <a:r>
              <a:rPr dirty="0"/>
              <a:t>policies</a:t>
            </a:r>
            <a:r>
              <a:rPr dirty="0" spc="-40"/>
              <a:t> </a:t>
            </a:r>
            <a:r>
              <a:rPr dirty="0" spc="-65"/>
              <a:t>important</a:t>
            </a:r>
            <a:r>
              <a:rPr dirty="0" spc="-70"/>
              <a:t> </a:t>
            </a:r>
            <a:r>
              <a:rPr dirty="0" spc="-120"/>
              <a:t>for</a:t>
            </a:r>
            <a:r>
              <a:rPr dirty="0" spc="-30"/>
              <a:t> </a:t>
            </a:r>
            <a:r>
              <a:rPr dirty="0" spc="165"/>
              <a:t>US</a:t>
            </a:r>
            <a:r>
              <a:rPr dirty="0" spc="-40"/>
              <a:t> </a:t>
            </a:r>
            <a:r>
              <a:rPr dirty="0" spc="-10"/>
              <a:t>dairy?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4646930" cy="155892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10">
                <a:latin typeface="Calibri"/>
                <a:cs typeface="Calibri"/>
              </a:rPr>
              <a:t>Tariffs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10">
                <a:solidFill>
                  <a:srgbClr val="006FC0"/>
                </a:solidFill>
                <a:latin typeface="Calibri"/>
                <a:cs typeface="Calibri"/>
              </a:rPr>
              <a:t>Immigration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85">
                <a:latin typeface="Calibri"/>
                <a:cs typeface="Calibri"/>
              </a:rPr>
              <a:t>Food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90">
                <a:latin typeface="Calibri"/>
                <a:cs typeface="Calibri"/>
              </a:rPr>
              <a:t>and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Nutrition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Programs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1800733"/>
            <a:ext cx="4935220" cy="327914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6350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Hired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labor</a:t>
            </a:r>
            <a:r>
              <a:rPr dirty="0" sz="2400" spc="75">
                <a:latin typeface="Calibri"/>
                <a:cs typeface="Calibri"/>
              </a:rPr>
              <a:t> </a:t>
            </a:r>
            <a:r>
              <a:rPr dirty="0" sz="2400" spc="120">
                <a:latin typeface="Calibri"/>
                <a:cs typeface="Calibri"/>
              </a:rPr>
              <a:t>is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a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key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productive</a:t>
            </a:r>
            <a:r>
              <a:rPr dirty="0" sz="2400" spc="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input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 spc="80">
                <a:latin typeface="Calibri"/>
                <a:cs typeface="Calibri"/>
              </a:rPr>
              <a:t>and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cost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65">
                <a:latin typeface="Calibri"/>
                <a:cs typeface="Calibri"/>
              </a:rPr>
              <a:t>many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dairy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farms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and </a:t>
            </a:r>
            <a:r>
              <a:rPr dirty="0" sz="2400" spc="5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dairy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 spc="85">
                <a:latin typeface="Calibri"/>
                <a:cs typeface="Calibri"/>
              </a:rPr>
              <a:t>processing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plants</a:t>
            </a:r>
            <a:endParaRPr sz="2400">
              <a:latin typeface="Calibri"/>
              <a:cs typeface="Calibri"/>
            </a:endParaRPr>
          </a:p>
          <a:p>
            <a:pPr marL="240029" marR="607060" indent="-227329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70">
                <a:latin typeface="Calibri"/>
                <a:cs typeface="Calibri"/>
              </a:rPr>
              <a:t>Non-</a:t>
            </a:r>
            <a:r>
              <a:rPr dirty="0" sz="2400" spc="165">
                <a:latin typeface="Calibri"/>
                <a:cs typeface="Calibri"/>
              </a:rPr>
              <a:t>US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citizens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provide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large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 spc="75">
                <a:latin typeface="Calibri"/>
                <a:cs typeface="Calibri"/>
              </a:rPr>
              <a:t>share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65">
                <a:latin typeface="Calibri"/>
                <a:cs typeface="Calibri"/>
              </a:rPr>
              <a:t>this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hired </a:t>
            </a:r>
            <a:r>
              <a:rPr dirty="0" sz="2400" spc="40">
                <a:latin typeface="Calibri"/>
                <a:cs typeface="Calibri"/>
              </a:rPr>
              <a:t>labor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65">
                <a:latin typeface="Calibri"/>
                <a:cs typeface="Calibri"/>
              </a:rPr>
              <a:t>Policy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105">
                <a:latin typeface="Calibri"/>
                <a:cs typeface="Calibri"/>
              </a:rPr>
              <a:t>impacts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100">
                <a:latin typeface="Calibri"/>
                <a:cs typeface="Calibri"/>
              </a:rPr>
              <a:t>could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include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40">
                <a:latin typeface="Calibri"/>
                <a:cs typeface="Calibri"/>
              </a:rPr>
              <a:t>labor </a:t>
            </a:r>
            <a:r>
              <a:rPr dirty="0" sz="2400" spc="40">
                <a:latin typeface="Calibri"/>
                <a:cs typeface="Calibri"/>
              </a:rPr>
              <a:t>	</a:t>
            </a:r>
            <a:r>
              <a:rPr dirty="0" sz="2400" spc="70">
                <a:latin typeface="Calibri"/>
                <a:cs typeface="Calibri"/>
              </a:rPr>
              <a:t>shortages,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higher </a:t>
            </a:r>
            <a:r>
              <a:rPr dirty="0" sz="2400" spc="50">
                <a:latin typeface="Calibri"/>
                <a:cs typeface="Calibri"/>
              </a:rPr>
              <a:t>wage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135">
                <a:latin typeface="Calibri"/>
                <a:cs typeface="Calibri"/>
              </a:rPr>
              <a:t>costs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and </a:t>
            </a:r>
            <a:r>
              <a:rPr dirty="0" sz="2400" spc="5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lower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productivity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worker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during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transition</a:t>
            </a:r>
            <a:r>
              <a:rPr dirty="0" sz="2400" spc="29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periods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2024</a:t>
            </a:r>
            <a:r>
              <a:rPr dirty="0" spc="-160"/>
              <a:t> </a:t>
            </a:r>
            <a:r>
              <a:rPr dirty="0" spc="-20"/>
              <a:t>WI</a:t>
            </a:r>
            <a:r>
              <a:rPr dirty="0" spc="-150"/>
              <a:t> </a:t>
            </a:r>
            <a:r>
              <a:rPr dirty="0"/>
              <a:t>Dairy</a:t>
            </a:r>
            <a:r>
              <a:rPr dirty="0" spc="-140"/>
              <a:t> </a:t>
            </a:r>
            <a:r>
              <a:rPr dirty="0" spc="-60"/>
              <a:t>Workforce</a:t>
            </a:r>
            <a:r>
              <a:rPr dirty="0" spc="-140"/>
              <a:t> </a:t>
            </a:r>
            <a:r>
              <a:rPr dirty="0" spc="-10"/>
              <a:t>Composition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791588"/>
            <a:ext cx="3428365" cy="198882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80">
                <a:latin typeface="Calibri"/>
                <a:cs typeface="Calibri"/>
              </a:rPr>
              <a:t>vast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majority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of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workers,</a:t>
            </a:r>
            <a:r>
              <a:rPr dirty="0" sz="2800" spc="2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like</a:t>
            </a:r>
            <a:r>
              <a:rPr dirty="0" sz="2800" spc="204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the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majority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 spc="100">
                <a:latin typeface="Calibri"/>
                <a:cs typeface="Calibri"/>
              </a:rPr>
              <a:t>cows, </a:t>
            </a:r>
            <a:r>
              <a:rPr dirty="0" sz="2800" spc="1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 spc="60">
                <a:latin typeface="Calibri"/>
                <a:cs typeface="Calibri"/>
              </a:rPr>
              <a:t>on </a:t>
            </a:r>
            <a:r>
              <a:rPr dirty="0" sz="2800">
                <a:latin typeface="Calibri"/>
                <a:cs typeface="Calibri"/>
              </a:rPr>
              <a:t>large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(500+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 spc="100">
                <a:latin typeface="Calibri"/>
                <a:cs typeface="Calibri"/>
              </a:rPr>
              <a:t>cows)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65">
                <a:latin typeface="Calibri"/>
                <a:cs typeface="Calibri"/>
              </a:rPr>
              <a:t>farms.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47386" y="1534667"/>
            <a:ext cx="6276340" cy="4571365"/>
            <a:chOff x="5047386" y="1534667"/>
            <a:chExt cx="6276340" cy="4571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6911" y="1544192"/>
              <a:ext cx="6256779" cy="45518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52148" y="1539430"/>
              <a:ext cx="6266815" cy="4561840"/>
            </a:xfrm>
            <a:custGeom>
              <a:avLst/>
              <a:gdLst/>
              <a:ahLst/>
              <a:cxnLst/>
              <a:rect l="l" t="t" r="r" b="b"/>
              <a:pathLst>
                <a:path w="6266815" h="4561840">
                  <a:moveTo>
                    <a:pt x="0" y="0"/>
                  </a:moveTo>
                  <a:lnTo>
                    <a:pt x="6266307" y="0"/>
                  </a:lnTo>
                  <a:lnTo>
                    <a:pt x="6266307" y="4561332"/>
                  </a:lnTo>
                  <a:lnTo>
                    <a:pt x="0" y="45613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994838" y="6179577"/>
            <a:ext cx="624649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Foltz,</a:t>
            </a:r>
            <a:r>
              <a:rPr dirty="0" sz="14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J.</a:t>
            </a:r>
            <a:r>
              <a:rPr dirty="0" sz="14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1400" spc="10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006FC0"/>
                </a:solidFill>
                <a:latin typeface="Calibri"/>
                <a:cs typeface="Calibri"/>
              </a:rPr>
              <a:t>T.</a:t>
            </a:r>
            <a:r>
              <a:rPr dirty="0" sz="1400" spc="9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Mittelberg.</a:t>
            </a:r>
            <a:r>
              <a:rPr dirty="0" sz="1400" spc="4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2025.</a:t>
            </a:r>
            <a:r>
              <a:rPr dirty="0" sz="1400" spc="114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Understanding</a:t>
            </a:r>
            <a:r>
              <a:rPr dirty="0" sz="14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1400" spc="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state</a:t>
            </a:r>
            <a:r>
              <a:rPr dirty="0" sz="14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4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labor</a:t>
            </a:r>
            <a:r>
              <a:rPr dirty="0" sz="14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dirty="0" sz="14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dairy</a:t>
            </a:r>
            <a:r>
              <a:rPr dirty="0" sz="1400" spc="9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farms</a:t>
            </a:r>
            <a:r>
              <a:rPr dirty="0" sz="1400" spc="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1400" spc="55">
                <a:solidFill>
                  <a:srgbClr val="006FC0"/>
                </a:solidFill>
                <a:latin typeface="Calibri"/>
                <a:cs typeface="Calibri"/>
              </a:rPr>
              <a:t>Wisconsin.</a:t>
            </a:r>
            <a:r>
              <a:rPr dirty="0" sz="1400" spc="4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Presentation</a:t>
            </a:r>
            <a:r>
              <a:rPr dirty="0" sz="14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dirty="0" sz="14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1400" spc="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Dairy</a:t>
            </a:r>
            <a:r>
              <a:rPr dirty="0" sz="14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006FC0"/>
                </a:solidFill>
                <a:latin typeface="Calibri"/>
                <a:cs typeface="Calibri"/>
              </a:rPr>
              <a:t>Symposium,</a:t>
            </a:r>
            <a:r>
              <a:rPr dirty="0" sz="14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Madison,</a:t>
            </a:r>
            <a:r>
              <a:rPr dirty="0" sz="1400" spc="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WI,</a:t>
            </a:r>
            <a:r>
              <a:rPr dirty="0" sz="14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6FC0"/>
                </a:solidFill>
                <a:latin typeface="Calibri"/>
                <a:cs typeface="Calibri"/>
              </a:rPr>
              <a:t>May</a:t>
            </a:r>
            <a:r>
              <a:rPr dirty="0" sz="14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14,</a:t>
            </a:r>
            <a:r>
              <a:rPr dirty="0" sz="1400" spc="8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6FC0"/>
                </a:solidFill>
                <a:latin typeface="Calibri"/>
                <a:cs typeface="Calibri"/>
              </a:rPr>
              <a:t>2025.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8739" y="6513559"/>
            <a:ext cx="1908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177" y="936876"/>
            <a:ext cx="836294" cy="558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100"/>
              </a:lnSpc>
            </a:pPr>
            <a:r>
              <a:rPr dirty="0" sz="3600" spc="-75">
                <a:latin typeface="Calibri"/>
                <a:cs typeface="Calibri"/>
              </a:rPr>
              <a:t>rned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31596" y="896270"/>
            <a:ext cx="441388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Dairy</a:t>
            </a:r>
            <a:r>
              <a:rPr dirty="0" spc="-180"/>
              <a:t> </a:t>
            </a:r>
            <a:r>
              <a:rPr dirty="0" spc="-30"/>
              <a:t>farmers</a:t>
            </a:r>
            <a:r>
              <a:rPr dirty="0" spc="-175"/>
              <a:t> </a:t>
            </a:r>
            <a:r>
              <a:rPr dirty="0" spc="-55"/>
              <a:t>are</a:t>
            </a:r>
            <a:r>
              <a:rPr dirty="0" spc="-150"/>
              <a:t> </a:t>
            </a:r>
            <a:r>
              <a:rPr dirty="0" spc="45"/>
              <a:t>conce </a:t>
            </a:r>
            <a:r>
              <a:rPr dirty="0" spc="-50"/>
              <a:t>about</a:t>
            </a:r>
            <a:r>
              <a:rPr dirty="0" spc="-130"/>
              <a:t> </a:t>
            </a:r>
            <a:r>
              <a:rPr dirty="0" spc="-30"/>
              <a:t>adequate</a:t>
            </a:r>
            <a:r>
              <a:rPr dirty="0" spc="-140"/>
              <a:t> </a:t>
            </a:r>
            <a:r>
              <a:rPr dirty="0" spc="-10"/>
              <a:t>labor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2636010"/>
            <a:ext cx="4214495" cy="301053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85">
                <a:latin typeface="Calibri"/>
                <a:cs typeface="Calibri"/>
              </a:rPr>
              <a:t>Farm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65">
                <a:latin typeface="Calibri"/>
                <a:cs typeface="Calibri"/>
              </a:rPr>
              <a:t>labor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120">
                <a:latin typeface="Calibri"/>
                <a:cs typeface="Calibri"/>
              </a:rPr>
              <a:t>concerns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exist </a:t>
            </a:r>
            <a:r>
              <a:rPr dirty="0" sz="2800" spc="45">
                <a:latin typeface="Calibri"/>
                <a:cs typeface="Calibri"/>
              </a:rPr>
              <a:t>	</a:t>
            </a:r>
            <a:r>
              <a:rPr dirty="0" sz="2800" spc="150">
                <a:latin typeface="Calibri"/>
                <a:cs typeface="Calibri"/>
              </a:rPr>
              <a:t>across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board.</a:t>
            </a:r>
            <a:endParaRPr sz="2800">
              <a:latin typeface="Calibri"/>
              <a:cs typeface="Calibri"/>
            </a:endParaRPr>
          </a:p>
          <a:p>
            <a:pPr marL="239395" marR="440690" indent="-227329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 spc="50">
                <a:latin typeface="Calibri"/>
                <a:cs typeface="Calibri"/>
              </a:rPr>
              <a:t>Midsized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large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70">
                <a:latin typeface="Calibri"/>
                <a:cs typeface="Calibri"/>
              </a:rPr>
              <a:t>farms </a:t>
            </a:r>
            <a:r>
              <a:rPr dirty="0" sz="2800" spc="70">
                <a:latin typeface="Calibri"/>
                <a:cs typeface="Calibri"/>
              </a:rPr>
              <a:t>	</a:t>
            </a:r>
            <a:r>
              <a:rPr dirty="0" sz="2800" spc="50">
                <a:latin typeface="Calibri"/>
                <a:cs typeface="Calibri"/>
              </a:rPr>
              <a:t>300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35">
                <a:latin typeface="Calibri"/>
                <a:cs typeface="Calibri"/>
              </a:rPr>
              <a:t>–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60">
                <a:latin typeface="Calibri"/>
                <a:cs typeface="Calibri"/>
              </a:rPr>
              <a:t>1,500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120">
                <a:latin typeface="Calibri"/>
                <a:cs typeface="Calibri"/>
              </a:rPr>
              <a:t>cows,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are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95">
                <a:latin typeface="Calibri"/>
                <a:cs typeface="Calibri"/>
              </a:rPr>
              <a:t>most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100">
                <a:latin typeface="Calibri"/>
                <a:cs typeface="Calibri"/>
              </a:rPr>
              <a:t>concerned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45">
                <a:latin typeface="Calibri"/>
                <a:cs typeface="Calibri"/>
              </a:rPr>
              <a:t>about </a:t>
            </a:r>
            <a:r>
              <a:rPr dirty="0" sz="2800" spc="45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labor.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20">
                <a:latin typeface="Calibri"/>
                <a:cs typeface="Calibri"/>
              </a:rPr>
              <a:t>More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69610" y="671512"/>
            <a:ext cx="6773545" cy="5367655"/>
            <a:chOff x="5269610" y="671512"/>
            <a:chExt cx="6773545" cy="53676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9136" y="681037"/>
              <a:ext cx="6754367" cy="53485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74373" y="676275"/>
              <a:ext cx="6764020" cy="5358130"/>
            </a:xfrm>
            <a:custGeom>
              <a:avLst/>
              <a:gdLst/>
              <a:ahLst/>
              <a:cxnLst/>
              <a:rect l="l" t="t" r="r" b="b"/>
              <a:pathLst>
                <a:path w="6764020" h="5358130">
                  <a:moveTo>
                    <a:pt x="0" y="0"/>
                  </a:moveTo>
                  <a:lnTo>
                    <a:pt x="6763892" y="0"/>
                  </a:lnTo>
                  <a:lnTo>
                    <a:pt x="6763892" y="5358066"/>
                  </a:lnTo>
                  <a:lnTo>
                    <a:pt x="0" y="53580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593130" y="3429000"/>
            <a:ext cx="649605" cy="2311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dirty="0" sz="900" spc="-10">
                <a:latin typeface="Arial"/>
                <a:cs typeface="Arial"/>
              </a:rPr>
              <a:t>300-</a:t>
            </a:r>
            <a:r>
              <a:rPr dirty="0" sz="900" spc="-25">
                <a:latin typeface="Arial"/>
                <a:cs typeface="Arial"/>
              </a:rPr>
              <a:t>499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7876" y="6189108"/>
            <a:ext cx="624649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Foltz,</a:t>
            </a:r>
            <a:r>
              <a:rPr dirty="0" sz="14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J.</a:t>
            </a:r>
            <a:r>
              <a:rPr dirty="0" sz="14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1400" spc="1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006FC0"/>
                </a:solidFill>
                <a:latin typeface="Calibri"/>
                <a:cs typeface="Calibri"/>
              </a:rPr>
              <a:t>T.</a:t>
            </a:r>
            <a:r>
              <a:rPr dirty="0" sz="1400" spc="9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Mittelberg.</a:t>
            </a:r>
            <a:r>
              <a:rPr dirty="0" sz="1400" spc="4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2025.</a:t>
            </a:r>
            <a:r>
              <a:rPr dirty="0" sz="1400" spc="114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Understanding</a:t>
            </a:r>
            <a:r>
              <a:rPr dirty="0" sz="14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1400" spc="7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state</a:t>
            </a:r>
            <a:r>
              <a:rPr dirty="0" sz="14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4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labor</a:t>
            </a:r>
            <a:r>
              <a:rPr dirty="0" sz="14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dirty="0" sz="14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dairy</a:t>
            </a:r>
            <a:r>
              <a:rPr dirty="0" sz="1400" spc="9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farms</a:t>
            </a:r>
            <a:r>
              <a:rPr dirty="0" sz="1400" spc="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1400" spc="55">
                <a:solidFill>
                  <a:srgbClr val="006FC0"/>
                </a:solidFill>
                <a:latin typeface="Calibri"/>
                <a:cs typeface="Calibri"/>
              </a:rPr>
              <a:t>Wisconsin.</a:t>
            </a:r>
            <a:r>
              <a:rPr dirty="0" sz="1400" spc="4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Presentation</a:t>
            </a:r>
            <a:r>
              <a:rPr dirty="0" sz="14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dirty="0" sz="14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1400" spc="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Dairy</a:t>
            </a:r>
            <a:r>
              <a:rPr dirty="0" sz="14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006FC0"/>
                </a:solidFill>
                <a:latin typeface="Calibri"/>
                <a:cs typeface="Calibri"/>
              </a:rPr>
              <a:t>Symposium,</a:t>
            </a:r>
            <a:r>
              <a:rPr dirty="0" sz="14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Madison,</a:t>
            </a:r>
            <a:r>
              <a:rPr dirty="0" sz="1400" spc="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WI,</a:t>
            </a:r>
            <a:r>
              <a:rPr dirty="0" sz="14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6FC0"/>
                </a:solidFill>
                <a:latin typeface="Calibri"/>
                <a:cs typeface="Calibri"/>
              </a:rPr>
              <a:t>May</a:t>
            </a:r>
            <a:r>
              <a:rPr dirty="0" sz="14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14,</a:t>
            </a:r>
            <a:r>
              <a:rPr dirty="0" sz="1400" spc="8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6FC0"/>
                </a:solidFill>
                <a:latin typeface="Calibri"/>
                <a:cs typeface="Calibri"/>
              </a:rPr>
              <a:t>2025.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8739" y="6513559"/>
            <a:ext cx="1908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Why</a:t>
            </a:r>
            <a:r>
              <a:rPr dirty="0" spc="-45"/>
              <a:t> </a:t>
            </a:r>
            <a:r>
              <a:rPr dirty="0" spc="-50"/>
              <a:t>are</a:t>
            </a:r>
            <a:r>
              <a:rPr dirty="0" spc="-45"/>
              <a:t> </a:t>
            </a:r>
            <a:r>
              <a:rPr dirty="0"/>
              <a:t>possible</a:t>
            </a:r>
            <a:r>
              <a:rPr dirty="0" spc="-60"/>
              <a:t> </a:t>
            </a:r>
            <a:r>
              <a:rPr dirty="0"/>
              <a:t>policies</a:t>
            </a:r>
            <a:r>
              <a:rPr dirty="0" spc="-40"/>
              <a:t> </a:t>
            </a:r>
            <a:r>
              <a:rPr dirty="0" spc="-65"/>
              <a:t>important</a:t>
            </a:r>
            <a:r>
              <a:rPr dirty="0" spc="-70"/>
              <a:t> </a:t>
            </a:r>
            <a:r>
              <a:rPr dirty="0" spc="-120"/>
              <a:t>for</a:t>
            </a:r>
            <a:r>
              <a:rPr dirty="0" spc="-30"/>
              <a:t> </a:t>
            </a:r>
            <a:r>
              <a:rPr dirty="0" spc="165"/>
              <a:t>US</a:t>
            </a:r>
            <a:r>
              <a:rPr dirty="0" spc="-40"/>
              <a:t> </a:t>
            </a:r>
            <a:r>
              <a:rPr dirty="0" spc="-10"/>
              <a:t>dairy?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4646930" cy="155892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10">
                <a:latin typeface="Calibri"/>
                <a:cs typeface="Calibri"/>
              </a:rPr>
              <a:t>Tariffs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10">
                <a:latin typeface="Calibri"/>
                <a:cs typeface="Calibri"/>
              </a:rPr>
              <a:t>Immigration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85">
                <a:solidFill>
                  <a:srgbClr val="006FC0"/>
                </a:solidFill>
                <a:latin typeface="Calibri"/>
                <a:cs typeface="Calibri"/>
              </a:rPr>
              <a:t>Food</a:t>
            </a:r>
            <a:r>
              <a:rPr dirty="0" sz="2800" spc="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9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28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6FC0"/>
                </a:solidFill>
                <a:latin typeface="Calibri"/>
                <a:cs typeface="Calibri"/>
              </a:rPr>
              <a:t>Nutrition</a:t>
            </a:r>
            <a:r>
              <a:rPr dirty="0" sz="2800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spc="55">
                <a:solidFill>
                  <a:srgbClr val="006FC0"/>
                </a:solidFill>
                <a:latin typeface="Calibri"/>
                <a:cs typeface="Calibri"/>
              </a:rPr>
              <a:t>Programs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240029" marR="21590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pc="55"/>
              <a:t>Programs</a:t>
            </a:r>
            <a:r>
              <a:rPr dirty="0" spc="30"/>
              <a:t> </a:t>
            </a:r>
            <a:r>
              <a:rPr dirty="0"/>
              <a:t>like</a:t>
            </a:r>
            <a:r>
              <a:rPr dirty="0" spc="30"/>
              <a:t> </a:t>
            </a:r>
            <a:r>
              <a:rPr dirty="0"/>
              <a:t>the</a:t>
            </a:r>
            <a:r>
              <a:rPr dirty="0" spc="35"/>
              <a:t> </a:t>
            </a:r>
            <a:r>
              <a:rPr dirty="0" spc="65"/>
              <a:t>Supplemental </a:t>
            </a:r>
            <a:r>
              <a:rPr dirty="0" spc="65"/>
              <a:t>	</a:t>
            </a:r>
            <a:r>
              <a:rPr dirty="0"/>
              <a:t>Nutrition</a:t>
            </a:r>
            <a:r>
              <a:rPr dirty="0" spc="55"/>
              <a:t> </a:t>
            </a:r>
            <a:r>
              <a:rPr dirty="0" spc="110"/>
              <a:t>Assistance</a:t>
            </a:r>
            <a:r>
              <a:rPr dirty="0" spc="70"/>
              <a:t> </a:t>
            </a:r>
            <a:r>
              <a:rPr dirty="0" spc="-10"/>
              <a:t>Program </a:t>
            </a:r>
            <a:r>
              <a:rPr dirty="0" spc="-10"/>
              <a:t>	</a:t>
            </a:r>
            <a:r>
              <a:rPr dirty="0" spc="75"/>
              <a:t>(SNAP),</a:t>
            </a:r>
            <a:r>
              <a:rPr dirty="0" spc="-40"/>
              <a:t> </a:t>
            </a:r>
            <a:r>
              <a:rPr dirty="0" spc="110"/>
              <a:t>School</a:t>
            </a:r>
            <a:r>
              <a:rPr dirty="0" spc="-5"/>
              <a:t> </a:t>
            </a:r>
            <a:r>
              <a:rPr dirty="0" spc="114"/>
              <a:t>Lunch</a:t>
            </a:r>
            <a:r>
              <a:rPr dirty="0" spc="-35"/>
              <a:t> </a:t>
            </a:r>
            <a:r>
              <a:rPr dirty="0" spc="80"/>
              <a:t>and</a:t>
            </a:r>
            <a:r>
              <a:rPr dirty="0" spc="-20"/>
              <a:t> </a:t>
            </a:r>
            <a:r>
              <a:rPr dirty="0" spc="45"/>
              <a:t>Breakfast </a:t>
            </a:r>
            <a:r>
              <a:rPr dirty="0" spc="45"/>
              <a:t>	</a:t>
            </a:r>
            <a:r>
              <a:rPr dirty="0" spc="55"/>
              <a:t>Programs,</a:t>
            </a:r>
            <a:r>
              <a:rPr dirty="0" spc="-20"/>
              <a:t> </a:t>
            </a:r>
            <a:r>
              <a:rPr dirty="0" spc="80"/>
              <a:t>and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60"/>
              <a:t>Healthy</a:t>
            </a:r>
            <a:r>
              <a:rPr dirty="0" spc="-5"/>
              <a:t> </a:t>
            </a:r>
            <a:r>
              <a:rPr dirty="0" spc="65"/>
              <a:t>Fluid</a:t>
            </a:r>
            <a:r>
              <a:rPr dirty="0" spc="600"/>
              <a:t> </a:t>
            </a:r>
            <a:r>
              <a:rPr dirty="0" spc="600"/>
              <a:t>	</a:t>
            </a:r>
            <a:r>
              <a:rPr dirty="0"/>
              <a:t>Milk</a:t>
            </a:r>
            <a:r>
              <a:rPr dirty="0" spc="165"/>
              <a:t> </a:t>
            </a:r>
            <a:r>
              <a:rPr dirty="0"/>
              <a:t>Initiative</a:t>
            </a:r>
            <a:r>
              <a:rPr dirty="0" spc="165"/>
              <a:t> </a:t>
            </a:r>
            <a:r>
              <a:rPr dirty="0"/>
              <a:t>contribute</a:t>
            </a:r>
            <a:r>
              <a:rPr dirty="0" spc="165"/>
              <a:t> </a:t>
            </a:r>
            <a:r>
              <a:rPr dirty="0"/>
              <a:t>notably</a:t>
            </a:r>
            <a:r>
              <a:rPr dirty="0" spc="195"/>
              <a:t> </a:t>
            </a:r>
            <a:r>
              <a:rPr dirty="0" spc="-25"/>
              <a:t>to </a:t>
            </a:r>
            <a:r>
              <a:rPr dirty="0" spc="-25"/>
              <a:t>	</a:t>
            </a:r>
            <a:r>
              <a:rPr dirty="0" spc="90"/>
              <a:t>domestic</a:t>
            </a:r>
            <a:r>
              <a:rPr dirty="0" spc="-60"/>
              <a:t> </a:t>
            </a:r>
            <a:r>
              <a:rPr dirty="0" spc="80"/>
              <a:t>demand</a:t>
            </a:r>
            <a:r>
              <a:rPr dirty="0" spc="-45"/>
              <a:t> </a:t>
            </a:r>
            <a:r>
              <a:rPr dirty="0"/>
              <a:t>for</a:t>
            </a:r>
            <a:r>
              <a:rPr dirty="0" spc="-45"/>
              <a:t> </a:t>
            </a:r>
            <a:r>
              <a:rPr dirty="0" spc="-10"/>
              <a:t>dairy </a:t>
            </a:r>
            <a:r>
              <a:rPr dirty="0" spc="-10"/>
              <a:t>	</a:t>
            </a:r>
            <a:r>
              <a:rPr dirty="0" spc="60"/>
              <a:t>products.</a:t>
            </a:r>
          </a:p>
          <a:p>
            <a:pPr marL="239395" marR="5080" indent="-227329">
              <a:lnSpc>
                <a:spcPts val="259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pc="70"/>
              <a:t>Estimated</a:t>
            </a:r>
            <a:r>
              <a:rPr dirty="0" spc="-5"/>
              <a:t> </a:t>
            </a:r>
            <a:r>
              <a:rPr dirty="0"/>
              <a:t>that</a:t>
            </a:r>
            <a:r>
              <a:rPr dirty="0" spc="5"/>
              <a:t> </a:t>
            </a:r>
            <a:r>
              <a:rPr dirty="0" spc="120"/>
              <a:t>~10%</a:t>
            </a:r>
            <a:r>
              <a:rPr dirty="0" spc="15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fluid </a:t>
            </a:r>
            <a:r>
              <a:rPr dirty="0" spc="70"/>
              <a:t>milk</a:t>
            </a:r>
            <a:r>
              <a:rPr dirty="0"/>
              <a:t> </a:t>
            </a:r>
            <a:r>
              <a:rPr dirty="0" spc="-25"/>
              <a:t>in </a:t>
            </a:r>
            <a:r>
              <a:rPr dirty="0" spc="-25"/>
              <a:t>	</a:t>
            </a:r>
            <a:r>
              <a:rPr dirty="0"/>
              <a:t>the</a:t>
            </a:r>
            <a:r>
              <a:rPr dirty="0" spc="-5"/>
              <a:t> </a:t>
            </a:r>
            <a:r>
              <a:rPr dirty="0" spc="165"/>
              <a:t>US</a:t>
            </a:r>
            <a:r>
              <a:rPr dirty="0" spc="-5"/>
              <a:t> </a:t>
            </a:r>
            <a:r>
              <a:rPr dirty="0" spc="120"/>
              <a:t>is</a:t>
            </a:r>
            <a:r>
              <a:rPr dirty="0" spc="-5"/>
              <a:t> </a:t>
            </a:r>
            <a:r>
              <a:rPr dirty="0" spc="110"/>
              <a:t>consumed</a:t>
            </a:r>
            <a:r>
              <a:rPr dirty="0" spc="-5"/>
              <a:t> </a:t>
            </a:r>
            <a:r>
              <a:rPr dirty="0"/>
              <a:t>through</a:t>
            </a:r>
            <a:r>
              <a:rPr dirty="0" spc="-5"/>
              <a:t> </a:t>
            </a:r>
            <a:r>
              <a:rPr dirty="0" spc="95"/>
              <a:t>school-</a:t>
            </a:r>
            <a:r>
              <a:rPr dirty="0" spc="95"/>
              <a:t>	</a:t>
            </a:r>
            <a:r>
              <a:rPr dirty="0" spc="110"/>
              <a:t>based</a:t>
            </a:r>
            <a:r>
              <a:rPr dirty="0" spc="-35"/>
              <a:t> </a:t>
            </a:r>
            <a:r>
              <a:rPr dirty="0" spc="40"/>
              <a:t>programs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SNAP</a:t>
            </a:r>
            <a:r>
              <a:rPr dirty="0" spc="-114"/>
              <a:t> </a:t>
            </a:r>
            <a:r>
              <a:rPr dirty="0" spc="-80"/>
              <a:t>Program</a:t>
            </a:r>
            <a:r>
              <a:rPr dirty="0" spc="-125"/>
              <a:t> </a:t>
            </a:r>
            <a:r>
              <a:rPr dirty="0"/>
              <a:t>Benefits</a:t>
            </a:r>
            <a:r>
              <a:rPr dirty="0" spc="-120"/>
              <a:t> </a:t>
            </a:r>
            <a:r>
              <a:rPr dirty="0" spc="-25"/>
              <a:t>Map</a:t>
            </a:r>
          </a:p>
        </p:txBody>
      </p:sp>
      <p:pic>
        <p:nvPicPr>
          <p:cNvPr id="3" name="object 3" descr="A map of the united state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854" y="1333512"/>
            <a:ext cx="8271486" cy="53499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Previous</a:t>
            </a:r>
            <a:r>
              <a:rPr dirty="0" spc="-150"/>
              <a:t> </a:t>
            </a:r>
            <a:r>
              <a:rPr dirty="0" spc="-10"/>
              <a:t>Publications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274521" y="1820862"/>
            <a:ext cx="4309110" cy="4361180"/>
          </a:xfrm>
          <a:custGeom>
            <a:avLst/>
            <a:gdLst/>
            <a:ahLst/>
            <a:cxnLst/>
            <a:rect l="l" t="t" r="r" b="b"/>
            <a:pathLst>
              <a:path w="4309110" h="4361180">
                <a:moveTo>
                  <a:pt x="0" y="0"/>
                </a:moveTo>
                <a:lnTo>
                  <a:pt x="4308957" y="0"/>
                </a:lnTo>
                <a:lnTo>
                  <a:pt x="4308957" y="4360862"/>
                </a:lnTo>
                <a:lnTo>
                  <a:pt x="0" y="43608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29616" y="1820862"/>
            <a:ext cx="4467225" cy="4361180"/>
          </a:xfrm>
          <a:custGeom>
            <a:avLst/>
            <a:gdLst/>
            <a:ahLst/>
            <a:cxnLst/>
            <a:rect l="l" t="t" r="r" b="b"/>
            <a:pathLst>
              <a:path w="4467225" h="4361180">
                <a:moveTo>
                  <a:pt x="0" y="0"/>
                </a:moveTo>
                <a:lnTo>
                  <a:pt x="4466780" y="0"/>
                </a:lnTo>
                <a:lnTo>
                  <a:pt x="4466780" y="4360862"/>
                </a:lnTo>
                <a:lnTo>
                  <a:pt x="0" y="43608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FMMO Program &amp; Fair Prices for Dairy Farmers | NMP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656" y="705221"/>
            <a:ext cx="8818803" cy="55483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6000" y="6296621"/>
            <a:ext cx="2189480" cy="307975"/>
          </a:xfrm>
          <a:prstGeom prst="rect">
            <a:avLst/>
          </a:prstGeom>
          <a:solidFill>
            <a:srgbClr val="BEBEBE"/>
          </a:solidFill>
        </p:spPr>
        <p:txBody>
          <a:bodyPr wrap="square" lIns="0" tIns="3238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Butterfat</a:t>
            </a:r>
            <a:r>
              <a:rPr dirty="0" sz="14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14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70">
                <a:solidFill>
                  <a:srgbClr val="006FC0"/>
                </a:solidFill>
                <a:latin typeface="Calibri"/>
                <a:cs typeface="Calibri"/>
              </a:rPr>
              <a:t>Skim</a:t>
            </a:r>
            <a:r>
              <a:rPr dirty="0" sz="14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6FC0"/>
                </a:solidFill>
                <a:latin typeface="Calibri"/>
                <a:cs typeface="Calibri"/>
              </a:rPr>
              <a:t>Pricing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09607" y="4193935"/>
            <a:ext cx="4848225" cy="2266315"/>
            <a:chOff x="3609607" y="4193935"/>
            <a:chExt cx="4848225" cy="2266315"/>
          </a:xfrm>
        </p:grpSpPr>
        <p:sp>
          <p:nvSpPr>
            <p:cNvPr id="5" name="object 5"/>
            <p:cNvSpPr/>
            <p:nvPr/>
          </p:nvSpPr>
          <p:spPr>
            <a:xfrm>
              <a:off x="7631723" y="4253114"/>
              <a:ext cx="795020" cy="2044064"/>
            </a:xfrm>
            <a:custGeom>
              <a:avLst/>
              <a:gdLst/>
              <a:ahLst/>
              <a:cxnLst/>
              <a:rect l="l" t="t" r="r" b="b"/>
              <a:pathLst>
                <a:path w="795020" h="2044064">
                  <a:moveTo>
                    <a:pt x="0" y="2043506"/>
                  </a:moveTo>
                  <a:lnTo>
                    <a:pt x="794664" y="0"/>
                  </a:lnTo>
                </a:path>
              </a:pathLst>
            </a:custGeom>
            <a:ln w="19050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386285" y="4193935"/>
              <a:ext cx="71120" cy="85090"/>
            </a:xfrm>
            <a:custGeom>
              <a:avLst/>
              <a:gdLst/>
              <a:ahLst/>
              <a:cxnLst/>
              <a:rect l="l" t="t" r="r" b="b"/>
              <a:pathLst>
                <a:path w="71120" h="85089">
                  <a:moveTo>
                    <a:pt x="63118" y="0"/>
                  </a:moveTo>
                  <a:lnTo>
                    <a:pt x="0" y="57213"/>
                  </a:lnTo>
                  <a:lnTo>
                    <a:pt x="71018" y="84823"/>
                  </a:lnTo>
                  <a:lnTo>
                    <a:pt x="63118" y="0"/>
                  </a:lnTo>
                  <a:close/>
                </a:path>
              </a:pathLst>
            </a:custGeom>
            <a:solidFill>
              <a:srgbClr val="14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789984" y="5606998"/>
              <a:ext cx="532765" cy="690245"/>
            </a:xfrm>
            <a:custGeom>
              <a:avLst/>
              <a:gdLst/>
              <a:ahLst/>
              <a:cxnLst/>
              <a:rect l="l" t="t" r="r" b="b"/>
              <a:pathLst>
                <a:path w="532765" h="690245">
                  <a:moveTo>
                    <a:pt x="0" y="689622"/>
                  </a:moveTo>
                  <a:lnTo>
                    <a:pt x="532688" y="0"/>
                  </a:lnTo>
                </a:path>
              </a:pathLst>
            </a:custGeom>
            <a:ln w="19050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284748" y="5556742"/>
              <a:ext cx="76835" cy="83820"/>
            </a:xfrm>
            <a:custGeom>
              <a:avLst/>
              <a:gdLst/>
              <a:ahLst/>
              <a:cxnLst/>
              <a:rect l="l" t="t" r="r" b="b"/>
              <a:pathLst>
                <a:path w="76834" h="83820">
                  <a:moveTo>
                    <a:pt x="76733" y="0"/>
                  </a:moveTo>
                  <a:lnTo>
                    <a:pt x="0" y="37007"/>
                  </a:lnTo>
                  <a:lnTo>
                    <a:pt x="60312" y="83591"/>
                  </a:lnTo>
                  <a:lnTo>
                    <a:pt x="76733" y="0"/>
                  </a:lnTo>
                  <a:close/>
                </a:path>
              </a:pathLst>
            </a:custGeom>
            <a:solidFill>
              <a:srgbClr val="14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999061" y="4925452"/>
              <a:ext cx="107314" cy="1371600"/>
            </a:xfrm>
            <a:custGeom>
              <a:avLst/>
              <a:gdLst/>
              <a:ahLst/>
              <a:cxnLst/>
              <a:rect l="l" t="t" r="r" b="b"/>
              <a:pathLst>
                <a:path w="107315" h="1371600">
                  <a:moveTo>
                    <a:pt x="106730" y="137116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962059" y="4862141"/>
              <a:ext cx="76200" cy="79375"/>
            </a:xfrm>
            <a:custGeom>
              <a:avLst/>
              <a:gdLst/>
              <a:ahLst/>
              <a:cxnLst/>
              <a:rect l="l" t="t" r="r" b="b"/>
              <a:pathLst>
                <a:path w="76200" h="79375">
                  <a:moveTo>
                    <a:pt x="32080" y="0"/>
                  </a:moveTo>
                  <a:lnTo>
                    <a:pt x="0" y="78930"/>
                  </a:lnTo>
                  <a:lnTo>
                    <a:pt x="75971" y="73025"/>
                  </a:lnTo>
                  <a:lnTo>
                    <a:pt x="32080" y="0"/>
                  </a:lnTo>
                  <a:close/>
                </a:path>
              </a:pathLst>
            </a:custGeom>
            <a:solidFill>
              <a:srgbClr val="14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60495" y="4631970"/>
              <a:ext cx="2435860" cy="1818639"/>
            </a:xfrm>
            <a:custGeom>
              <a:avLst/>
              <a:gdLst/>
              <a:ahLst/>
              <a:cxnLst/>
              <a:rect l="l" t="t" r="r" b="b"/>
              <a:pathLst>
                <a:path w="2435860" h="1818639">
                  <a:moveTo>
                    <a:pt x="2435504" y="181853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609607" y="4593977"/>
              <a:ext cx="84455" cy="76200"/>
            </a:xfrm>
            <a:custGeom>
              <a:avLst/>
              <a:gdLst/>
              <a:ahLst/>
              <a:cxnLst/>
              <a:rect l="l" t="t" r="r" b="b"/>
              <a:pathLst>
                <a:path w="84454" h="76200">
                  <a:moveTo>
                    <a:pt x="0" y="0"/>
                  </a:moveTo>
                  <a:lnTo>
                    <a:pt x="38265" y="76123"/>
                  </a:lnTo>
                  <a:lnTo>
                    <a:pt x="83858" y="15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F8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9331032" y="877633"/>
            <a:ext cx="2248535" cy="523240"/>
          </a:xfrm>
          <a:prstGeom prst="rect">
            <a:avLst/>
          </a:prstGeom>
          <a:solidFill>
            <a:srgbClr val="BEBEBE"/>
          </a:solidFill>
        </p:spPr>
        <p:txBody>
          <a:bodyPr wrap="square" lIns="0" tIns="32384" rIns="0" bIns="0" rtlCol="0" vert="horz">
            <a:spAutoFit/>
          </a:bodyPr>
          <a:lstStyle/>
          <a:p>
            <a:pPr marL="91440" marR="140970">
              <a:lnSpc>
                <a:spcPct val="100000"/>
              </a:lnSpc>
              <a:spcBef>
                <a:spcPts val="254"/>
              </a:spcBef>
            </a:pPr>
            <a:r>
              <a:rPr dirty="0" sz="1400" spc="10">
                <a:solidFill>
                  <a:srgbClr val="006FC0"/>
                </a:solidFill>
                <a:latin typeface="Calibri"/>
                <a:cs typeface="Calibri"/>
              </a:rPr>
              <a:t>Most Orders: </a:t>
            </a:r>
            <a:r>
              <a:rPr dirty="0" sz="1400" spc="40">
                <a:solidFill>
                  <a:srgbClr val="006FC0"/>
                </a:solidFill>
                <a:latin typeface="Calibri"/>
                <a:cs typeface="Calibri"/>
              </a:rPr>
              <a:t>Component-</a:t>
            </a:r>
            <a:r>
              <a:rPr dirty="0" sz="1400" spc="60">
                <a:solidFill>
                  <a:srgbClr val="006FC0"/>
                </a:solidFill>
                <a:latin typeface="Calibri"/>
                <a:cs typeface="Calibri"/>
              </a:rPr>
              <a:t>based</a:t>
            </a:r>
            <a:r>
              <a:rPr dirty="0" sz="1400" spc="-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6FC0"/>
                </a:solidFill>
                <a:latin typeface="Calibri"/>
                <a:cs typeface="Calibri"/>
              </a:rPr>
              <a:t>Pricing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6367" y="5571469"/>
            <a:ext cx="48437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all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areas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 </a:t>
            </a:r>
            <a:r>
              <a:rPr dirty="0" sz="1800" spc="-10">
                <a:latin typeface="Calibri"/>
                <a:cs typeface="Calibri"/>
              </a:rPr>
              <a:t>covered.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all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milk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90">
                <a:latin typeface="Calibri"/>
                <a:cs typeface="Calibri"/>
              </a:rPr>
              <a:t>is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required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“pooled”</a:t>
            </a:r>
            <a:r>
              <a:rPr dirty="0" sz="1800" spc="-114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and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40">
                <a:latin typeface="Calibri"/>
                <a:cs typeface="Calibri"/>
              </a:rPr>
              <a:t>priced.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What</a:t>
            </a:r>
            <a:r>
              <a:rPr dirty="0" spc="-140"/>
              <a:t> </a:t>
            </a:r>
            <a:r>
              <a:rPr dirty="0" spc="65"/>
              <a:t>has</a:t>
            </a:r>
            <a:r>
              <a:rPr dirty="0" spc="-125"/>
              <a:t> </a:t>
            </a:r>
            <a:r>
              <a:rPr dirty="0" spc="-25"/>
              <a:t>been</a:t>
            </a:r>
            <a:r>
              <a:rPr dirty="0" spc="-135"/>
              <a:t> </a:t>
            </a:r>
            <a:r>
              <a:rPr dirty="0" spc="-80"/>
              <a:t>the</a:t>
            </a:r>
            <a:r>
              <a:rPr dirty="0" spc="-125"/>
              <a:t> </a:t>
            </a:r>
            <a:r>
              <a:rPr dirty="0" spc="-75"/>
              <a:t>pattern</a:t>
            </a:r>
            <a:r>
              <a:rPr dirty="0" spc="-140"/>
              <a:t> </a:t>
            </a:r>
            <a:r>
              <a:rPr dirty="0" spc="-90"/>
              <a:t>to</a:t>
            </a:r>
            <a:r>
              <a:rPr dirty="0" spc="-120"/>
              <a:t> </a:t>
            </a:r>
            <a:r>
              <a:rPr dirty="0" spc="-10"/>
              <a:t>date?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59690" rIns="0" bIns="0" rtlCol="0" vert="horz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  <a:tab pos="1405255" algn="l"/>
              </a:tabLst>
            </a:pPr>
            <a:r>
              <a:rPr dirty="0" spc="-10"/>
              <a:t>Tariffs:</a:t>
            </a:r>
            <a:r>
              <a:rPr dirty="0"/>
              <a:t>	</a:t>
            </a:r>
            <a:r>
              <a:rPr dirty="0" spc="120"/>
              <a:t>Lots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 spc="55"/>
              <a:t>jostling</a:t>
            </a:r>
            <a:r>
              <a:rPr dirty="0" spc="-60"/>
              <a:t> </a:t>
            </a:r>
            <a:r>
              <a:rPr dirty="0" spc="65"/>
              <a:t>and </a:t>
            </a:r>
            <a:r>
              <a:rPr dirty="0" spc="65"/>
              <a:t>	</a:t>
            </a:r>
            <a:r>
              <a:rPr dirty="0" spc="45"/>
              <a:t>threats,</a:t>
            </a:r>
            <a:r>
              <a:rPr dirty="0" spc="-50"/>
              <a:t> </a:t>
            </a:r>
            <a:r>
              <a:rPr dirty="0" spc="130"/>
              <a:t>some</a:t>
            </a:r>
            <a:r>
              <a:rPr dirty="0" spc="-50"/>
              <a:t> </a:t>
            </a:r>
            <a:r>
              <a:rPr dirty="0" spc="114"/>
              <a:t>deals,</a:t>
            </a:r>
            <a:r>
              <a:rPr dirty="0" spc="-45"/>
              <a:t> </a:t>
            </a:r>
            <a:r>
              <a:rPr dirty="0" spc="110"/>
              <a:t>some </a:t>
            </a:r>
            <a:r>
              <a:rPr dirty="0" spc="110"/>
              <a:t>	</a:t>
            </a:r>
            <a:r>
              <a:rPr dirty="0"/>
              <a:t>retaliation,</a:t>
            </a:r>
            <a:r>
              <a:rPr dirty="0" spc="90"/>
              <a:t> </a:t>
            </a:r>
            <a:r>
              <a:rPr dirty="0" spc="130"/>
              <a:t>some</a:t>
            </a:r>
            <a:r>
              <a:rPr dirty="0" spc="120"/>
              <a:t> </a:t>
            </a:r>
            <a:r>
              <a:rPr dirty="0" spc="80"/>
              <a:t>removals</a:t>
            </a:r>
            <a:r>
              <a:rPr dirty="0" spc="114"/>
              <a:t> </a:t>
            </a:r>
            <a:r>
              <a:rPr dirty="0" spc="-25"/>
              <a:t>of </a:t>
            </a:r>
            <a:r>
              <a:rPr dirty="0" spc="-25"/>
              <a:t>	</a:t>
            </a:r>
            <a:r>
              <a:rPr dirty="0"/>
              <a:t>retaliatory</a:t>
            </a:r>
            <a:r>
              <a:rPr dirty="0" spc="245"/>
              <a:t> </a:t>
            </a:r>
            <a:r>
              <a:rPr dirty="0" spc="-10"/>
              <a:t>tariffs</a:t>
            </a:r>
          </a:p>
          <a:p>
            <a:pPr marL="240029" marR="535305" indent="-227329">
              <a:lnSpc>
                <a:spcPts val="303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  <a:tab pos="1375410" algn="l"/>
              </a:tabLst>
            </a:pPr>
            <a:r>
              <a:rPr dirty="0" spc="80"/>
              <a:t>Labor:</a:t>
            </a:r>
            <a:r>
              <a:rPr dirty="0"/>
              <a:t>	</a:t>
            </a:r>
            <a:r>
              <a:rPr dirty="0" spc="140"/>
              <a:t>Some</a:t>
            </a:r>
            <a:r>
              <a:rPr dirty="0" spc="-45"/>
              <a:t> </a:t>
            </a:r>
            <a:r>
              <a:rPr dirty="0" spc="50"/>
              <a:t>notable </a:t>
            </a:r>
            <a:r>
              <a:rPr dirty="0" spc="50"/>
              <a:t>	</a:t>
            </a:r>
            <a:r>
              <a:rPr dirty="0"/>
              <a:t>immigration</a:t>
            </a:r>
            <a:r>
              <a:rPr dirty="0" spc="95"/>
              <a:t> </a:t>
            </a:r>
            <a:r>
              <a:rPr dirty="0" spc="70"/>
              <a:t>raids,</a:t>
            </a:r>
            <a:r>
              <a:rPr dirty="0" spc="145"/>
              <a:t> </a:t>
            </a:r>
            <a:r>
              <a:rPr dirty="0"/>
              <a:t>but</a:t>
            </a:r>
            <a:r>
              <a:rPr dirty="0" spc="135"/>
              <a:t> </a:t>
            </a:r>
            <a:r>
              <a:rPr dirty="0" spc="-25"/>
              <a:t>not </a:t>
            </a:r>
            <a:r>
              <a:rPr dirty="0" spc="-25"/>
              <a:t>	</a:t>
            </a:r>
            <a:r>
              <a:rPr dirty="0" spc="65"/>
              <a:t>widespread</a:t>
            </a:r>
          </a:p>
          <a:p>
            <a:pPr marL="240029" marR="62230" indent="-227329">
              <a:lnSpc>
                <a:spcPts val="303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  <a:tab pos="2995930" algn="l"/>
              </a:tabLst>
            </a:pPr>
            <a:r>
              <a:rPr dirty="0" spc="85"/>
              <a:t>Food</a:t>
            </a:r>
            <a:r>
              <a:rPr dirty="0" spc="-45"/>
              <a:t> </a:t>
            </a:r>
            <a:r>
              <a:rPr dirty="0" spc="-120"/>
              <a:t>&amp;</a:t>
            </a:r>
            <a:r>
              <a:rPr dirty="0" spc="-45"/>
              <a:t> </a:t>
            </a:r>
            <a:r>
              <a:rPr dirty="0" spc="-10"/>
              <a:t>Nutrition:</a:t>
            </a:r>
            <a:r>
              <a:rPr dirty="0"/>
              <a:t>	</a:t>
            </a:r>
            <a:r>
              <a:rPr dirty="0" spc="75"/>
              <a:t>Spending </a:t>
            </a:r>
            <a:r>
              <a:rPr dirty="0" spc="75"/>
              <a:t>	</a:t>
            </a:r>
            <a:r>
              <a:rPr dirty="0" spc="130"/>
              <a:t>cuts</a:t>
            </a:r>
            <a:r>
              <a:rPr dirty="0"/>
              <a:t> of</a:t>
            </a:r>
            <a:r>
              <a:rPr dirty="0" spc="-20"/>
              <a:t> </a:t>
            </a:r>
            <a:r>
              <a:rPr dirty="0" spc="60"/>
              <a:t>&gt;$200</a:t>
            </a:r>
            <a:r>
              <a:rPr dirty="0" spc="25"/>
              <a:t> </a:t>
            </a:r>
            <a:r>
              <a:rPr dirty="0" spc="65"/>
              <a:t>million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 spc="-25"/>
              <a:t>the </a:t>
            </a:r>
            <a:r>
              <a:rPr dirty="0" spc="-25"/>
              <a:t>	</a:t>
            </a:r>
            <a:r>
              <a:rPr dirty="0" spc="75"/>
              <a:t>“Big</a:t>
            </a:r>
            <a:r>
              <a:rPr dirty="0" spc="-70"/>
              <a:t> </a:t>
            </a:r>
            <a:r>
              <a:rPr dirty="0" spc="60"/>
              <a:t>Beautiful</a:t>
            </a:r>
            <a:r>
              <a:rPr dirty="0" spc="-60"/>
              <a:t> </a:t>
            </a:r>
            <a:r>
              <a:rPr dirty="0" spc="85"/>
              <a:t>Bill”</a:t>
            </a:r>
            <a:r>
              <a:rPr dirty="0" spc="-220"/>
              <a:t> </a:t>
            </a:r>
            <a:r>
              <a:rPr dirty="0"/>
              <a:t>(to</a:t>
            </a:r>
            <a:r>
              <a:rPr dirty="0" spc="-35"/>
              <a:t> </a:t>
            </a:r>
            <a:r>
              <a:rPr dirty="0" spc="65"/>
              <a:t>states)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0940" y="1791588"/>
            <a:ext cx="4947920" cy="173037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50">
                <a:latin typeface="Calibri"/>
                <a:cs typeface="Calibri"/>
              </a:rPr>
              <a:t>Uncertainty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90">
                <a:latin typeface="Calibri"/>
                <a:cs typeface="Calibri"/>
              </a:rPr>
              <a:t>continues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85">
                <a:latin typeface="Calibri"/>
                <a:cs typeface="Calibri"/>
              </a:rPr>
              <a:t>be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an </a:t>
            </a:r>
            <a:r>
              <a:rPr dirty="0" sz="2800" spc="75">
                <a:latin typeface="Calibri"/>
                <a:cs typeface="Calibri"/>
              </a:rPr>
              <a:t>	</a:t>
            </a:r>
            <a:r>
              <a:rPr dirty="0" sz="2800" spc="130">
                <a:latin typeface="Calibri"/>
                <a:cs typeface="Calibri"/>
              </a:rPr>
              <a:t>issue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105">
                <a:latin typeface="Calibri"/>
                <a:cs typeface="Calibri"/>
              </a:rPr>
              <a:t>decision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80">
                <a:latin typeface="Calibri"/>
                <a:cs typeface="Calibri"/>
              </a:rPr>
              <a:t>makers</a:t>
            </a:r>
            <a:endParaRPr sz="2800">
              <a:latin typeface="Calibri"/>
              <a:cs typeface="Calibri"/>
            </a:endParaRPr>
          </a:p>
          <a:p>
            <a:pPr marL="240029" marR="1225550" indent="-227329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We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haven’t </a:t>
            </a:r>
            <a:r>
              <a:rPr dirty="0" sz="2800" spc="114">
                <a:latin typeface="Calibri"/>
                <a:cs typeface="Calibri"/>
              </a:rPr>
              <a:t>seen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50">
                <a:latin typeface="Calibri"/>
                <a:cs typeface="Calibri"/>
              </a:rPr>
              <a:t>major </a:t>
            </a:r>
            <a:r>
              <a:rPr dirty="0" sz="2800" spc="50">
                <a:latin typeface="Calibri"/>
                <a:cs typeface="Calibri"/>
              </a:rPr>
              <a:t>	</a:t>
            </a:r>
            <a:r>
              <a:rPr dirty="0" sz="2800" spc="120">
                <a:latin typeface="Calibri"/>
                <a:cs typeface="Calibri"/>
              </a:rPr>
              <a:t>impacts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(yet)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0717" rIns="0" bIns="0" rtlCol="0" vert="horz">
            <a:spAutoFit/>
          </a:bodyPr>
          <a:lstStyle/>
          <a:p>
            <a:pPr marL="12700">
              <a:lnSpc>
                <a:spcPts val="4295"/>
              </a:lnSpc>
              <a:spcBef>
                <a:spcPts val="100"/>
              </a:spcBef>
            </a:pPr>
            <a:r>
              <a:rPr dirty="0" spc="-30"/>
              <a:t>Value</a:t>
            </a:r>
            <a:r>
              <a:rPr dirty="0" spc="-150"/>
              <a:t> </a:t>
            </a:r>
            <a:r>
              <a:rPr dirty="0" spc="-65"/>
              <a:t>of</a:t>
            </a:r>
            <a:r>
              <a:rPr dirty="0" spc="-130"/>
              <a:t> </a:t>
            </a:r>
            <a:r>
              <a:rPr dirty="0" spc="165"/>
              <a:t>US</a:t>
            </a:r>
            <a:r>
              <a:rPr dirty="0" spc="-150"/>
              <a:t> </a:t>
            </a:r>
            <a:r>
              <a:rPr dirty="0"/>
              <a:t>Dairy</a:t>
            </a:r>
            <a:r>
              <a:rPr dirty="0" spc="-125"/>
              <a:t> </a:t>
            </a:r>
            <a:r>
              <a:rPr dirty="0"/>
              <a:t>Exports,</a:t>
            </a:r>
            <a:r>
              <a:rPr dirty="0" spc="-150"/>
              <a:t> </a:t>
            </a:r>
            <a:r>
              <a:rPr dirty="0" spc="75"/>
              <a:t>2020-</a:t>
            </a:r>
            <a:r>
              <a:rPr dirty="0" spc="30"/>
              <a:t>2025</a:t>
            </a:r>
          </a:p>
          <a:p>
            <a:pPr marL="12700">
              <a:lnSpc>
                <a:spcPts val="1895"/>
              </a:lnSpc>
            </a:pPr>
            <a:r>
              <a:rPr dirty="0" sz="1600" spc="-40">
                <a:solidFill>
                  <a:srgbClr val="006FC0"/>
                </a:solidFill>
              </a:rPr>
              <a:t>Through</a:t>
            </a:r>
            <a:r>
              <a:rPr dirty="0" sz="1600" spc="-35">
                <a:solidFill>
                  <a:srgbClr val="006FC0"/>
                </a:solidFill>
              </a:rPr>
              <a:t> </a:t>
            </a:r>
            <a:r>
              <a:rPr dirty="0" sz="1600" spc="-10">
                <a:solidFill>
                  <a:srgbClr val="006FC0"/>
                </a:solidFill>
              </a:rPr>
              <a:t>September</a:t>
            </a:r>
            <a:r>
              <a:rPr dirty="0" sz="1600" spc="-80">
                <a:solidFill>
                  <a:srgbClr val="006FC0"/>
                </a:solidFill>
              </a:rPr>
              <a:t> </a:t>
            </a:r>
            <a:r>
              <a:rPr dirty="0" sz="1600" spc="-20">
                <a:solidFill>
                  <a:srgbClr val="006FC0"/>
                </a:solidFill>
              </a:rPr>
              <a:t>2025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1745129" y="1977135"/>
            <a:ext cx="9279255" cy="3552825"/>
            <a:chOff x="1745129" y="1977135"/>
            <a:chExt cx="9279255" cy="3552825"/>
          </a:xfrm>
        </p:grpSpPr>
        <p:sp>
          <p:nvSpPr>
            <p:cNvPr id="4" name="object 4"/>
            <p:cNvSpPr/>
            <p:nvPr/>
          </p:nvSpPr>
          <p:spPr>
            <a:xfrm>
              <a:off x="1749892" y="1981898"/>
              <a:ext cx="9269730" cy="0"/>
            </a:xfrm>
            <a:custGeom>
              <a:avLst/>
              <a:gdLst/>
              <a:ahLst/>
              <a:cxnLst/>
              <a:rect l="l" t="t" r="r" b="b"/>
              <a:pathLst>
                <a:path w="9269730" h="0">
                  <a:moveTo>
                    <a:pt x="0" y="0"/>
                  </a:moveTo>
                  <a:lnTo>
                    <a:pt x="92697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9886" y="2223515"/>
              <a:ext cx="9269710" cy="32540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49892" y="5477611"/>
              <a:ext cx="9269730" cy="47625"/>
            </a:xfrm>
            <a:custGeom>
              <a:avLst/>
              <a:gdLst/>
              <a:ahLst/>
              <a:cxnLst/>
              <a:rect l="l" t="t" r="r" b="b"/>
              <a:pathLst>
                <a:path w="9269730" h="47625">
                  <a:moveTo>
                    <a:pt x="0" y="0"/>
                  </a:moveTo>
                  <a:lnTo>
                    <a:pt x="9269704" y="0"/>
                  </a:lnTo>
                </a:path>
                <a:path w="9269730" h="47625">
                  <a:moveTo>
                    <a:pt x="0" y="0"/>
                  </a:moveTo>
                  <a:lnTo>
                    <a:pt x="0" y="47586"/>
                  </a:lnTo>
                </a:path>
                <a:path w="9269730" h="47625">
                  <a:moveTo>
                    <a:pt x="818045" y="0"/>
                  </a:moveTo>
                  <a:lnTo>
                    <a:pt x="818045" y="47586"/>
                  </a:lnTo>
                </a:path>
                <a:path w="9269730" h="47625">
                  <a:moveTo>
                    <a:pt x="1636433" y="0"/>
                  </a:moveTo>
                  <a:lnTo>
                    <a:pt x="1636433" y="47586"/>
                  </a:lnTo>
                </a:path>
                <a:path w="9269730" h="47625">
                  <a:moveTo>
                    <a:pt x="2453297" y="0"/>
                  </a:moveTo>
                  <a:lnTo>
                    <a:pt x="2453297" y="47586"/>
                  </a:lnTo>
                </a:path>
                <a:path w="9269730" h="47625">
                  <a:moveTo>
                    <a:pt x="3271685" y="0"/>
                  </a:moveTo>
                  <a:lnTo>
                    <a:pt x="3271685" y="47586"/>
                  </a:lnTo>
                </a:path>
                <a:path w="9269730" h="47625">
                  <a:moveTo>
                    <a:pt x="4090073" y="0"/>
                  </a:moveTo>
                  <a:lnTo>
                    <a:pt x="4090073" y="47586"/>
                  </a:lnTo>
                </a:path>
                <a:path w="9269730" h="47625">
                  <a:moveTo>
                    <a:pt x="4906937" y="0"/>
                  </a:moveTo>
                  <a:lnTo>
                    <a:pt x="4906937" y="47586"/>
                  </a:lnTo>
                </a:path>
                <a:path w="9269730" h="47625">
                  <a:moveTo>
                    <a:pt x="5725325" y="0"/>
                  </a:moveTo>
                  <a:lnTo>
                    <a:pt x="5725325" y="47586"/>
                  </a:lnTo>
                </a:path>
                <a:path w="9269730" h="47625">
                  <a:moveTo>
                    <a:pt x="6543713" y="0"/>
                  </a:moveTo>
                  <a:lnTo>
                    <a:pt x="6543713" y="47586"/>
                  </a:lnTo>
                </a:path>
                <a:path w="9269730" h="47625">
                  <a:moveTo>
                    <a:pt x="7360577" y="0"/>
                  </a:moveTo>
                  <a:lnTo>
                    <a:pt x="7360577" y="47586"/>
                  </a:lnTo>
                </a:path>
                <a:path w="9269730" h="47625">
                  <a:moveTo>
                    <a:pt x="8178965" y="0"/>
                  </a:moveTo>
                  <a:lnTo>
                    <a:pt x="8178965" y="47586"/>
                  </a:lnTo>
                </a:path>
                <a:path w="9269730" h="47625">
                  <a:moveTo>
                    <a:pt x="8997073" y="0"/>
                  </a:moveTo>
                  <a:lnTo>
                    <a:pt x="8997073" y="4758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539997" y="5550446"/>
            <a:ext cx="415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Jul-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3906" y="3136282"/>
            <a:ext cx="232410" cy="1187450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300">
                <a:solidFill>
                  <a:srgbClr val="585858"/>
                </a:solidFill>
                <a:latin typeface="Calibri"/>
                <a:cs typeface="Calibri"/>
              </a:rPr>
              <a:t>$</a:t>
            </a:r>
            <a:r>
              <a:rPr dirty="0" sz="13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585858"/>
                </a:solidFill>
                <a:latin typeface="Calibri"/>
                <a:cs typeface="Calibri"/>
              </a:rPr>
              <a:t>million/month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01558" y="5929071"/>
            <a:ext cx="1354455" cy="83820"/>
            <a:chOff x="1801558" y="5929071"/>
            <a:chExt cx="1354455" cy="83820"/>
          </a:xfrm>
        </p:grpSpPr>
        <p:sp>
          <p:nvSpPr>
            <p:cNvPr id="10" name="object 10"/>
            <p:cNvSpPr/>
            <p:nvPr/>
          </p:nvSpPr>
          <p:spPr>
            <a:xfrm>
              <a:off x="1801558" y="5929071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19" h="83820">
                  <a:moveTo>
                    <a:pt x="83489" y="0"/>
                  </a:moveTo>
                  <a:lnTo>
                    <a:pt x="0" y="0"/>
                  </a:lnTo>
                  <a:lnTo>
                    <a:pt x="0" y="83489"/>
                  </a:lnTo>
                  <a:lnTo>
                    <a:pt x="83489" y="83489"/>
                  </a:lnTo>
                  <a:lnTo>
                    <a:pt x="83489" y="0"/>
                  </a:lnTo>
                  <a:close/>
                </a:path>
              </a:pathLst>
            </a:custGeom>
            <a:solidFill>
              <a:srgbClr val="145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72129" y="5929071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19" h="83820">
                  <a:moveTo>
                    <a:pt x="83489" y="0"/>
                  </a:moveTo>
                  <a:lnTo>
                    <a:pt x="0" y="0"/>
                  </a:lnTo>
                  <a:lnTo>
                    <a:pt x="0" y="83489"/>
                  </a:lnTo>
                  <a:lnTo>
                    <a:pt x="83489" y="83489"/>
                  </a:lnTo>
                  <a:lnTo>
                    <a:pt x="83489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158503" y="5550446"/>
            <a:ext cx="70040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  <a:spcBef>
                <a:spcPts val="900"/>
              </a:spcBef>
            </a:pPr>
            <a:r>
              <a:rPr dirty="0" sz="1200" spc="85">
                <a:solidFill>
                  <a:srgbClr val="585858"/>
                </a:solidFill>
                <a:latin typeface="Calibri"/>
                <a:cs typeface="Calibri"/>
              </a:rPr>
              <a:t>Conc</a:t>
            </a:r>
            <a:r>
              <a:rPr dirty="0" sz="12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Milk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59872" y="592907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489" y="0"/>
                </a:moveTo>
                <a:lnTo>
                  <a:pt x="0" y="0"/>
                </a:lnTo>
                <a:lnTo>
                  <a:pt x="0" y="83489"/>
                </a:lnTo>
                <a:lnTo>
                  <a:pt x="83489" y="83489"/>
                </a:lnTo>
                <a:lnTo>
                  <a:pt x="83489" y="0"/>
                </a:lnTo>
                <a:close/>
              </a:path>
            </a:pathLst>
          </a:custGeom>
          <a:solidFill>
            <a:srgbClr val="186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96551" y="5550446"/>
            <a:ext cx="125222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797560" algn="l"/>
              </a:tabLst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Jul-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21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  <a:p>
            <a:pPr algn="r" marR="66040">
              <a:lnSpc>
                <a:spcPct val="100000"/>
              </a:lnSpc>
              <a:spcBef>
                <a:spcPts val="9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Whey</a:t>
            </a:r>
            <a:r>
              <a:rPr dirty="0" sz="12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Products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88546" y="592907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489" y="0"/>
                </a:moveTo>
                <a:lnTo>
                  <a:pt x="0" y="0"/>
                </a:lnTo>
                <a:lnTo>
                  <a:pt x="0" y="83489"/>
                </a:lnTo>
                <a:lnTo>
                  <a:pt x="83489" y="83489"/>
                </a:lnTo>
                <a:lnTo>
                  <a:pt x="83489" y="0"/>
                </a:lnTo>
                <a:close/>
              </a:path>
            </a:pathLst>
          </a:custGeom>
          <a:solidFill>
            <a:srgbClr val="0F9E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496326" y="5550446"/>
            <a:ext cx="138874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100"/>
              </a:spcBef>
              <a:tabLst>
                <a:tab pos="946150" algn="l"/>
              </a:tabLst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Jul-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Butter</a:t>
            </a:r>
            <a:r>
              <a:rPr dirty="0" sz="1200" spc="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55">
                <a:solidFill>
                  <a:srgbClr val="585858"/>
                </a:solidFill>
                <a:latin typeface="Calibri"/>
                <a:cs typeface="Calibri"/>
              </a:rPr>
              <a:t>&amp;</a:t>
            </a:r>
            <a:r>
              <a:rPr dirty="0" sz="12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Related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95134" y="592907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489" y="0"/>
                </a:moveTo>
                <a:lnTo>
                  <a:pt x="0" y="0"/>
                </a:lnTo>
                <a:lnTo>
                  <a:pt x="0" y="83489"/>
                </a:lnTo>
                <a:lnTo>
                  <a:pt x="83489" y="83489"/>
                </a:lnTo>
                <a:lnTo>
                  <a:pt x="83489" y="0"/>
                </a:lnTo>
                <a:close/>
              </a:path>
            </a:pathLst>
          </a:custGeom>
          <a:solidFill>
            <a:srgbClr val="9F2B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902915" y="5550446"/>
            <a:ext cx="78041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82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Jul-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200" spc="55">
                <a:solidFill>
                  <a:srgbClr val="585858"/>
                </a:solidFill>
                <a:latin typeface="Calibri"/>
                <a:cs typeface="Calibri"/>
              </a:rPr>
              <a:t>Cheese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32445" y="592907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489" y="0"/>
                </a:moveTo>
                <a:lnTo>
                  <a:pt x="0" y="0"/>
                </a:lnTo>
                <a:lnTo>
                  <a:pt x="0" y="83489"/>
                </a:lnTo>
                <a:lnTo>
                  <a:pt x="83489" y="83489"/>
                </a:lnTo>
                <a:lnTo>
                  <a:pt x="83489" y="0"/>
                </a:lnTo>
                <a:close/>
              </a:path>
            </a:pathLst>
          </a:custGeom>
          <a:solidFill>
            <a:srgbClr val="4EA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740225" y="5550446"/>
            <a:ext cx="78041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845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200" spc="40">
                <a:solidFill>
                  <a:srgbClr val="585858"/>
                </a:solidFill>
                <a:latin typeface="Calibri"/>
                <a:cs typeface="Calibri"/>
              </a:rPr>
              <a:t>Lactose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90077" y="592907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489" y="0"/>
                </a:moveTo>
                <a:lnTo>
                  <a:pt x="0" y="0"/>
                </a:lnTo>
                <a:lnTo>
                  <a:pt x="0" y="83489"/>
                </a:lnTo>
                <a:lnTo>
                  <a:pt x="83489" y="83489"/>
                </a:lnTo>
                <a:lnTo>
                  <a:pt x="83489" y="0"/>
                </a:lnTo>
                <a:close/>
              </a:path>
            </a:pathLst>
          </a:custGeom>
          <a:solidFill>
            <a:srgbClr val="0D39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597855" y="5550446"/>
            <a:ext cx="72136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Jul-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  <a:p>
            <a:pPr algn="r" marR="23495">
              <a:lnSpc>
                <a:spcPct val="100000"/>
              </a:lnSpc>
              <a:spcBef>
                <a:spcPts val="9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Ice</a:t>
            </a:r>
            <a:r>
              <a:rPr dirty="0" sz="1200" spc="10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50">
                <a:solidFill>
                  <a:srgbClr val="585858"/>
                </a:solidFill>
                <a:latin typeface="Calibri"/>
                <a:cs typeface="Calibri"/>
              </a:rPr>
              <a:t>Cream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501187" y="592907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489" y="0"/>
                </a:moveTo>
                <a:lnTo>
                  <a:pt x="0" y="0"/>
                </a:lnTo>
                <a:lnTo>
                  <a:pt x="0" y="83489"/>
                </a:lnTo>
                <a:lnTo>
                  <a:pt x="83489" y="83489"/>
                </a:lnTo>
                <a:lnTo>
                  <a:pt x="83489" y="0"/>
                </a:lnTo>
                <a:close/>
              </a:path>
            </a:pathLst>
          </a:custGeom>
          <a:solidFill>
            <a:srgbClr val="9940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608966" y="5550446"/>
            <a:ext cx="84963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541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200" spc="40">
                <a:solidFill>
                  <a:srgbClr val="585858"/>
                </a:solidFill>
                <a:latin typeface="Calibri"/>
                <a:cs typeface="Calibri"/>
              </a:rPr>
              <a:t>Casein/MPC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33437" y="1820862"/>
            <a:ext cx="10525125" cy="4361180"/>
            <a:chOff x="833437" y="1820862"/>
            <a:chExt cx="10525125" cy="4361180"/>
          </a:xfrm>
        </p:grpSpPr>
        <p:sp>
          <p:nvSpPr>
            <p:cNvPr id="26" name="object 26"/>
            <p:cNvSpPr/>
            <p:nvPr/>
          </p:nvSpPr>
          <p:spPr>
            <a:xfrm>
              <a:off x="838200" y="1825625"/>
              <a:ext cx="10515600" cy="4351655"/>
            </a:xfrm>
            <a:custGeom>
              <a:avLst/>
              <a:gdLst/>
              <a:ahLst/>
              <a:cxnLst/>
              <a:rect l="l" t="t" r="r" b="b"/>
              <a:pathLst>
                <a:path w="10515600" h="4351655">
                  <a:moveTo>
                    <a:pt x="0" y="0"/>
                  </a:moveTo>
                  <a:lnTo>
                    <a:pt x="10515600" y="0"/>
                  </a:lnTo>
                  <a:lnTo>
                    <a:pt x="10515600" y="4351337"/>
                  </a:lnTo>
                  <a:lnTo>
                    <a:pt x="0" y="43513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911257" y="1846643"/>
              <a:ext cx="1093470" cy="3618865"/>
            </a:xfrm>
            <a:custGeom>
              <a:avLst/>
              <a:gdLst/>
              <a:ahLst/>
              <a:cxnLst/>
              <a:rect l="l" t="t" r="r" b="b"/>
              <a:pathLst>
                <a:path w="1093470" h="3618865">
                  <a:moveTo>
                    <a:pt x="1093076" y="0"/>
                  </a:moveTo>
                  <a:lnTo>
                    <a:pt x="0" y="0"/>
                  </a:lnTo>
                  <a:lnTo>
                    <a:pt x="0" y="3618738"/>
                  </a:lnTo>
                  <a:lnTo>
                    <a:pt x="1093076" y="3618738"/>
                  </a:lnTo>
                  <a:lnTo>
                    <a:pt x="1093076" y="0"/>
                  </a:lnTo>
                  <a:close/>
                </a:path>
              </a:pathLst>
            </a:custGeom>
            <a:solidFill>
              <a:srgbClr val="D9F1D0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911257" y="1846643"/>
              <a:ext cx="1093470" cy="3618865"/>
            </a:xfrm>
            <a:custGeom>
              <a:avLst/>
              <a:gdLst/>
              <a:ahLst/>
              <a:cxnLst/>
              <a:rect l="l" t="t" r="r" b="b"/>
              <a:pathLst>
                <a:path w="1093470" h="3618865">
                  <a:moveTo>
                    <a:pt x="0" y="0"/>
                  </a:moveTo>
                  <a:lnTo>
                    <a:pt x="1093076" y="0"/>
                  </a:lnTo>
                  <a:lnTo>
                    <a:pt x="1093076" y="3618738"/>
                  </a:lnTo>
                  <a:lnTo>
                    <a:pt x="0" y="361873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287410" y="1846643"/>
              <a:ext cx="1624330" cy="3618865"/>
            </a:xfrm>
            <a:custGeom>
              <a:avLst/>
              <a:gdLst/>
              <a:ahLst/>
              <a:cxnLst/>
              <a:rect l="l" t="t" r="r" b="b"/>
              <a:pathLst>
                <a:path w="1624329" h="3618865">
                  <a:moveTo>
                    <a:pt x="1623847" y="0"/>
                  </a:moveTo>
                  <a:lnTo>
                    <a:pt x="0" y="0"/>
                  </a:lnTo>
                  <a:lnTo>
                    <a:pt x="0" y="3618738"/>
                  </a:lnTo>
                  <a:lnTo>
                    <a:pt x="1623847" y="3618738"/>
                  </a:lnTo>
                  <a:lnTo>
                    <a:pt x="1623847" y="0"/>
                  </a:lnTo>
                  <a:close/>
                </a:path>
              </a:pathLst>
            </a:custGeom>
            <a:solidFill>
              <a:srgbClr val="C9EDFA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287410" y="1846643"/>
              <a:ext cx="1624330" cy="3618865"/>
            </a:xfrm>
            <a:custGeom>
              <a:avLst/>
              <a:gdLst/>
              <a:ahLst/>
              <a:cxnLst/>
              <a:rect l="l" t="t" r="r" b="b"/>
              <a:pathLst>
                <a:path w="1624329" h="3618865">
                  <a:moveTo>
                    <a:pt x="0" y="0"/>
                  </a:moveTo>
                  <a:lnTo>
                    <a:pt x="1623847" y="0"/>
                  </a:lnTo>
                  <a:lnTo>
                    <a:pt x="1623847" y="3618738"/>
                  </a:lnTo>
                  <a:lnTo>
                    <a:pt x="0" y="361873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850568" y="5341658"/>
            <a:ext cx="2021839" cy="110363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553085">
              <a:lnSpc>
                <a:spcPct val="100000"/>
              </a:lnSpc>
              <a:spcBef>
                <a:spcPts val="2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0.0</a:t>
            </a:r>
            <a:endParaRPr sz="1200">
              <a:latin typeface="Calibri"/>
              <a:cs typeface="Calibri"/>
            </a:endParaRPr>
          </a:p>
          <a:p>
            <a:pPr marL="684530">
              <a:lnSpc>
                <a:spcPct val="100000"/>
              </a:lnSpc>
              <a:spcBef>
                <a:spcPts val="100"/>
              </a:spcBef>
              <a:tabLst>
                <a:tab pos="1522730" algn="l"/>
              </a:tabLst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Jul-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  <a:p>
            <a:pPr marL="1071245">
              <a:lnSpc>
                <a:spcPct val="100000"/>
              </a:lnSpc>
              <a:spcBef>
                <a:spcPts val="905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Milk</a:t>
            </a:r>
            <a:r>
              <a:rPr dirty="0" sz="1200" spc="-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&amp;</a:t>
            </a: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Related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226820" algn="l"/>
              </a:tabLst>
            </a:pPr>
            <a:r>
              <a:rPr dirty="0" sz="1200" spc="120">
                <a:solidFill>
                  <a:srgbClr val="006FC0"/>
                </a:solidFill>
                <a:latin typeface="Calibri"/>
                <a:cs typeface="Calibri"/>
              </a:rPr>
              <a:t>%</a:t>
            </a:r>
            <a:r>
              <a:rPr dirty="0" sz="1200" spc="-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50">
                <a:solidFill>
                  <a:srgbClr val="006FC0"/>
                </a:solidFill>
                <a:latin typeface="Calibri"/>
                <a:cs typeface="Calibri"/>
              </a:rPr>
              <a:t>Change</a:t>
            </a:r>
            <a:r>
              <a:rPr dirty="0" sz="12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Calibri"/>
                <a:cs typeface="Calibri"/>
              </a:rPr>
              <a:t>YTD</a:t>
            </a:r>
            <a:r>
              <a:rPr dirty="0" sz="120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006FC0"/>
                </a:solidFill>
                <a:latin typeface="Calibri"/>
                <a:cs typeface="Calibri"/>
              </a:rPr>
              <a:t>+15%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28510" y="1858403"/>
            <a:ext cx="2100580" cy="33166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900.0</a:t>
            </a:r>
            <a:endParaRPr sz="1200">
              <a:latin typeface="Calibri"/>
              <a:cs typeface="Calibri"/>
            </a:endParaRPr>
          </a:p>
          <a:p>
            <a:pPr marL="525145">
              <a:lnSpc>
                <a:spcPts val="1410"/>
              </a:lnSpc>
            </a:pPr>
            <a:r>
              <a:rPr dirty="0" sz="1200" spc="10">
                <a:latin typeface="Calibri"/>
                <a:cs typeface="Calibri"/>
              </a:rPr>
              <a:t>Source: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USITC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Dataweb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800.0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700.0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600.0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500.0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400.0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300.0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200.0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585858"/>
                </a:solidFill>
                <a:latin typeface="Calibri"/>
                <a:cs typeface="Calibri"/>
              </a:rPr>
              <a:t>100.0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63543" y="6236703"/>
            <a:ext cx="283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dirty="0" sz="1200" spc="40">
                <a:solidFill>
                  <a:srgbClr val="006FC0"/>
                </a:solidFill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35499" y="6236703"/>
            <a:ext cx="312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006FC0"/>
                </a:solidFill>
                <a:latin typeface="Calibri"/>
                <a:cs typeface="Calibri"/>
              </a:rPr>
              <a:t>+7%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91224" y="6236703"/>
            <a:ext cx="474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06FC0"/>
                </a:solidFill>
                <a:latin typeface="Calibri"/>
                <a:cs typeface="Calibri"/>
              </a:rPr>
              <a:t>+137%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01001" y="6236703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006FC0"/>
                </a:solidFill>
                <a:latin typeface="Calibri"/>
                <a:cs typeface="Calibri"/>
              </a:rPr>
              <a:t>+23%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09609" y="6236703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006FC0"/>
                </a:solidFill>
                <a:latin typeface="Calibri"/>
                <a:cs typeface="Calibri"/>
              </a:rPr>
              <a:t>+20%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92767" y="6236703"/>
            <a:ext cx="312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006FC0"/>
                </a:solidFill>
                <a:latin typeface="Calibri"/>
                <a:cs typeface="Calibri"/>
              </a:rPr>
              <a:t>+4%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760787" y="6236703"/>
            <a:ext cx="3930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006FC0"/>
                </a:solidFill>
                <a:latin typeface="Calibri"/>
                <a:cs typeface="Calibri"/>
              </a:rPr>
              <a:t>+27%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0717" rIns="0" bIns="0" rtlCol="0" vert="horz">
            <a:spAutoFit/>
          </a:bodyPr>
          <a:lstStyle/>
          <a:p>
            <a:pPr marL="12700">
              <a:lnSpc>
                <a:spcPts val="4295"/>
              </a:lnSpc>
              <a:spcBef>
                <a:spcPts val="100"/>
              </a:spcBef>
            </a:pPr>
            <a:r>
              <a:rPr dirty="0" spc="-50"/>
              <a:t>Volume</a:t>
            </a:r>
            <a:r>
              <a:rPr dirty="0" spc="-130"/>
              <a:t> </a:t>
            </a:r>
            <a:r>
              <a:rPr dirty="0" spc="-65"/>
              <a:t>of</a:t>
            </a:r>
            <a:r>
              <a:rPr dirty="0" spc="-110"/>
              <a:t> </a:t>
            </a:r>
            <a:r>
              <a:rPr dirty="0" spc="165"/>
              <a:t>US</a:t>
            </a:r>
            <a:r>
              <a:rPr dirty="0" spc="-125"/>
              <a:t> </a:t>
            </a:r>
            <a:r>
              <a:rPr dirty="0"/>
              <a:t>Dairy</a:t>
            </a:r>
            <a:r>
              <a:rPr dirty="0" spc="-105"/>
              <a:t> </a:t>
            </a:r>
            <a:r>
              <a:rPr dirty="0"/>
              <a:t>Exports,</a:t>
            </a:r>
            <a:r>
              <a:rPr dirty="0" spc="-130"/>
              <a:t> </a:t>
            </a:r>
            <a:r>
              <a:rPr dirty="0" spc="50"/>
              <a:t>2023</a:t>
            </a:r>
            <a:r>
              <a:rPr dirty="0" spc="-110"/>
              <a:t> </a:t>
            </a:r>
            <a:r>
              <a:rPr dirty="0" spc="-90"/>
              <a:t>to</a:t>
            </a:r>
            <a:r>
              <a:rPr dirty="0" spc="-120"/>
              <a:t> </a:t>
            </a:r>
            <a:r>
              <a:rPr dirty="0" spc="50"/>
              <a:t>2025</a:t>
            </a:r>
            <a:r>
              <a:rPr dirty="0" spc="-105"/>
              <a:t> </a:t>
            </a:r>
            <a:r>
              <a:rPr dirty="0" spc="50"/>
              <a:t>YTD</a:t>
            </a:r>
          </a:p>
          <a:p>
            <a:pPr marL="12700">
              <a:lnSpc>
                <a:spcPts val="1895"/>
              </a:lnSpc>
            </a:pPr>
            <a:r>
              <a:rPr dirty="0" sz="1600">
                <a:solidFill>
                  <a:srgbClr val="006FC0"/>
                </a:solidFill>
              </a:rPr>
              <a:t>Cheese</a:t>
            </a:r>
            <a:r>
              <a:rPr dirty="0" sz="1600" spc="-1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and</a:t>
            </a:r>
            <a:r>
              <a:rPr dirty="0" sz="1600" spc="-5">
                <a:solidFill>
                  <a:srgbClr val="006FC0"/>
                </a:solidFill>
              </a:rPr>
              <a:t> </a:t>
            </a:r>
            <a:r>
              <a:rPr dirty="0" sz="1600" spc="-45">
                <a:solidFill>
                  <a:srgbClr val="006FC0"/>
                </a:solidFill>
              </a:rPr>
              <a:t>butterfat</a:t>
            </a:r>
            <a:r>
              <a:rPr dirty="0" sz="1600" spc="20">
                <a:solidFill>
                  <a:srgbClr val="006FC0"/>
                </a:solidFill>
              </a:rPr>
              <a:t> </a:t>
            </a:r>
            <a:r>
              <a:rPr dirty="0" sz="1600" spc="-35">
                <a:solidFill>
                  <a:srgbClr val="006FC0"/>
                </a:solidFill>
              </a:rPr>
              <a:t>export</a:t>
            </a:r>
            <a:r>
              <a:rPr dirty="0" sz="1600" spc="-1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volumes</a:t>
            </a:r>
            <a:r>
              <a:rPr dirty="0" sz="1600" spc="-10">
                <a:solidFill>
                  <a:srgbClr val="006FC0"/>
                </a:solidFill>
              </a:rPr>
              <a:t> </a:t>
            </a:r>
            <a:r>
              <a:rPr dirty="0" sz="1600" spc="-35">
                <a:solidFill>
                  <a:srgbClr val="006FC0"/>
                </a:solidFill>
              </a:rPr>
              <a:t>up,</a:t>
            </a:r>
            <a:r>
              <a:rPr dirty="0" sz="1600" spc="5">
                <a:solidFill>
                  <a:srgbClr val="006FC0"/>
                </a:solidFill>
              </a:rPr>
              <a:t> </a:t>
            </a:r>
            <a:r>
              <a:rPr dirty="0" sz="1600" spc="-10">
                <a:solidFill>
                  <a:srgbClr val="006FC0"/>
                </a:solidFill>
              </a:rPr>
              <a:t>NDM,</a:t>
            </a:r>
            <a:r>
              <a:rPr dirty="0" sz="1600" spc="-15">
                <a:solidFill>
                  <a:srgbClr val="006FC0"/>
                </a:solidFill>
              </a:rPr>
              <a:t> </a:t>
            </a:r>
            <a:r>
              <a:rPr dirty="0" sz="1600" spc="-55">
                <a:solidFill>
                  <a:srgbClr val="006FC0"/>
                </a:solidFill>
              </a:rPr>
              <a:t>Whey,</a:t>
            </a:r>
            <a:r>
              <a:rPr dirty="0" sz="1600" spc="-1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Lactose</a:t>
            </a:r>
            <a:r>
              <a:rPr dirty="0" sz="1600" spc="5">
                <a:solidFill>
                  <a:srgbClr val="006FC0"/>
                </a:solidFill>
              </a:rPr>
              <a:t> </a:t>
            </a:r>
            <a:r>
              <a:rPr dirty="0" sz="1600" spc="-35">
                <a:solidFill>
                  <a:srgbClr val="006FC0"/>
                </a:solidFill>
              </a:rPr>
              <a:t>export</a:t>
            </a:r>
            <a:r>
              <a:rPr dirty="0" sz="1600" spc="-1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volumes</a:t>
            </a:r>
            <a:r>
              <a:rPr dirty="0" sz="1600" spc="-10">
                <a:solidFill>
                  <a:srgbClr val="006FC0"/>
                </a:solidFill>
              </a:rPr>
              <a:t> down.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10672306" y="5685901"/>
            <a:ext cx="1050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>
                <a:latin typeface="Calibri"/>
                <a:cs typeface="Calibri"/>
              </a:rPr>
              <a:t>Source: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USDEC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8497" y="1849323"/>
            <a:ext cx="11275060" cy="3657600"/>
            <a:chOff x="478497" y="1849323"/>
            <a:chExt cx="11275060" cy="3657600"/>
          </a:xfrm>
        </p:grpSpPr>
        <p:pic>
          <p:nvPicPr>
            <p:cNvPr id="5" name="object 5" descr="A graph of different colored bars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834" y="1968726"/>
              <a:ext cx="10987420" cy="34549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3260" y="1854085"/>
              <a:ext cx="11265535" cy="3648075"/>
            </a:xfrm>
            <a:custGeom>
              <a:avLst/>
              <a:gdLst/>
              <a:ahLst/>
              <a:cxnLst/>
              <a:rect l="l" t="t" r="r" b="b"/>
              <a:pathLst>
                <a:path w="11265535" h="3648075">
                  <a:moveTo>
                    <a:pt x="0" y="0"/>
                  </a:moveTo>
                  <a:lnTo>
                    <a:pt x="11265535" y="0"/>
                  </a:lnTo>
                  <a:lnTo>
                    <a:pt x="11265535" y="3647579"/>
                  </a:lnTo>
                  <a:lnTo>
                    <a:pt x="0" y="364757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0717" rIns="0" bIns="0" rtlCol="0" vert="horz">
            <a:spAutoFit/>
          </a:bodyPr>
          <a:lstStyle/>
          <a:p>
            <a:pPr marL="12700">
              <a:lnSpc>
                <a:spcPts val="4295"/>
              </a:lnSpc>
              <a:spcBef>
                <a:spcPts val="100"/>
              </a:spcBef>
            </a:pPr>
            <a:r>
              <a:rPr dirty="0" spc="-50"/>
              <a:t>Volume</a:t>
            </a:r>
            <a:r>
              <a:rPr dirty="0" spc="-110"/>
              <a:t> </a:t>
            </a:r>
            <a:r>
              <a:rPr dirty="0" spc="-65"/>
              <a:t>of</a:t>
            </a:r>
            <a:r>
              <a:rPr dirty="0" spc="-90"/>
              <a:t> </a:t>
            </a:r>
            <a:r>
              <a:rPr dirty="0" spc="165"/>
              <a:t>US</a:t>
            </a:r>
            <a:r>
              <a:rPr dirty="0" spc="-105"/>
              <a:t> </a:t>
            </a:r>
            <a:r>
              <a:rPr dirty="0" spc="-80"/>
              <a:t>Butterfat</a:t>
            </a:r>
            <a:r>
              <a:rPr dirty="0" spc="-125"/>
              <a:t> </a:t>
            </a:r>
            <a:r>
              <a:rPr dirty="0"/>
              <a:t>Exports,</a:t>
            </a:r>
            <a:r>
              <a:rPr dirty="0" spc="-110"/>
              <a:t> </a:t>
            </a:r>
            <a:r>
              <a:rPr dirty="0" spc="50"/>
              <a:t>2023</a:t>
            </a:r>
            <a:r>
              <a:rPr dirty="0" spc="-80"/>
              <a:t> </a:t>
            </a:r>
            <a:r>
              <a:rPr dirty="0" spc="-90"/>
              <a:t>to</a:t>
            </a:r>
            <a:r>
              <a:rPr dirty="0" spc="-100"/>
              <a:t> </a:t>
            </a:r>
            <a:r>
              <a:rPr dirty="0" spc="50"/>
              <a:t>2025</a:t>
            </a:r>
            <a:r>
              <a:rPr dirty="0" spc="-90"/>
              <a:t> </a:t>
            </a:r>
            <a:r>
              <a:rPr dirty="0" spc="50"/>
              <a:t>YTD</a:t>
            </a:r>
          </a:p>
          <a:p>
            <a:pPr marL="12700">
              <a:lnSpc>
                <a:spcPts val="1895"/>
              </a:lnSpc>
            </a:pPr>
            <a:r>
              <a:rPr dirty="0" sz="1600" spc="-20">
                <a:solidFill>
                  <a:srgbClr val="006FC0"/>
                </a:solidFill>
              </a:rPr>
              <a:t>The</a:t>
            </a:r>
            <a:r>
              <a:rPr dirty="0" sz="1600" spc="-35">
                <a:solidFill>
                  <a:srgbClr val="006FC0"/>
                </a:solidFill>
              </a:rPr>
              <a:t> </a:t>
            </a:r>
            <a:r>
              <a:rPr dirty="0" sz="1600" spc="-25">
                <a:solidFill>
                  <a:srgbClr val="006FC0"/>
                </a:solidFill>
              </a:rPr>
              <a:t>world</a:t>
            </a:r>
            <a:r>
              <a:rPr dirty="0" sz="1600" spc="-30">
                <a:solidFill>
                  <a:srgbClr val="006FC0"/>
                </a:solidFill>
              </a:rPr>
              <a:t> </a:t>
            </a:r>
            <a:r>
              <a:rPr dirty="0" sz="1600" spc="-20">
                <a:solidFill>
                  <a:srgbClr val="006FC0"/>
                </a:solidFill>
              </a:rPr>
              <a:t>wanted</a:t>
            </a:r>
            <a:r>
              <a:rPr dirty="0" sz="1600" spc="-30">
                <a:solidFill>
                  <a:srgbClr val="006FC0"/>
                </a:solidFill>
              </a:rPr>
              <a:t> </a:t>
            </a:r>
            <a:r>
              <a:rPr dirty="0" sz="1600" spc="70">
                <a:solidFill>
                  <a:srgbClr val="006FC0"/>
                </a:solidFill>
              </a:rPr>
              <a:t>US</a:t>
            </a:r>
            <a:r>
              <a:rPr dirty="0" sz="1600" spc="-55">
                <a:solidFill>
                  <a:srgbClr val="006FC0"/>
                </a:solidFill>
              </a:rPr>
              <a:t> </a:t>
            </a:r>
            <a:r>
              <a:rPr dirty="0" sz="1600" spc="-45">
                <a:solidFill>
                  <a:srgbClr val="006FC0"/>
                </a:solidFill>
              </a:rPr>
              <a:t>butterfat</a:t>
            </a:r>
            <a:r>
              <a:rPr dirty="0" sz="1600" spc="-10">
                <a:solidFill>
                  <a:srgbClr val="006FC0"/>
                </a:solidFill>
              </a:rPr>
              <a:t> </a:t>
            </a:r>
            <a:r>
              <a:rPr dirty="0" sz="1600" spc="-20">
                <a:solidFill>
                  <a:srgbClr val="006FC0"/>
                </a:solidFill>
              </a:rPr>
              <a:t>due</a:t>
            </a:r>
            <a:r>
              <a:rPr dirty="0" sz="1600" spc="-50">
                <a:solidFill>
                  <a:srgbClr val="006FC0"/>
                </a:solidFill>
              </a:rPr>
              <a:t> </a:t>
            </a:r>
            <a:r>
              <a:rPr dirty="0" sz="1600" spc="-55">
                <a:solidFill>
                  <a:srgbClr val="006FC0"/>
                </a:solidFill>
              </a:rPr>
              <a:t>to</a:t>
            </a:r>
            <a:r>
              <a:rPr dirty="0" sz="1600" spc="-45">
                <a:solidFill>
                  <a:srgbClr val="006FC0"/>
                </a:solidFill>
              </a:rPr>
              <a:t> </a:t>
            </a:r>
            <a:r>
              <a:rPr dirty="0" sz="1600" spc="-25">
                <a:solidFill>
                  <a:srgbClr val="006FC0"/>
                </a:solidFill>
              </a:rPr>
              <a:t>large</a:t>
            </a:r>
            <a:r>
              <a:rPr dirty="0" sz="1600" spc="-2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price</a:t>
            </a:r>
            <a:r>
              <a:rPr dirty="0" sz="1600" spc="-50">
                <a:solidFill>
                  <a:srgbClr val="006FC0"/>
                </a:solidFill>
              </a:rPr>
              <a:t> </a:t>
            </a:r>
            <a:r>
              <a:rPr dirty="0" sz="1600" spc="-25">
                <a:solidFill>
                  <a:srgbClr val="006FC0"/>
                </a:solidFill>
              </a:rPr>
              <a:t>differentials</a:t>
            </a:r>
            <a:r>
              <a:rPr dirty="0" sz="1600" spc="-35">
                <a:solidFill>
                  <a:srgbClr val="006FC0"/>
                </a:solidFill>
              </a:rPr>
              <a:t> </a:t>
            </a:r>
            <a:r>
              <a:rPr dirty="0" sz="1600" spc="-45">
                <a:solidFill>
                  <a:srgbClr val="006FC0"/>
                </a:solidFill>
              </a:rPr>
              <a:t>throughout</a:t>
            </a:r>
            <a:r>
              <a:rPr dirty="0" sz="1600" spc="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2025</a:t>
            </a:r>
            <a:r>
              <a:rPr dirty="0" sz="1600" spc="-55">
                <a:solidFill>
                  <a:srgbClr val="006FC0"/>
                </a:solidFill>
              </a:rPr>
              <a:t> </a:t>
            </a:r>
            <a:r>
              <a:rPr dirty="0" sz="1600" spc="-20">
                <a:solidFill>
                  <a:srgbClr val="006FC0"/>
                </a:solidFill>
              </a:rPr>
              <a:t>(due</a:t>
            </a:r>
            <a:r>
              <a:rPr dirty="0" sz="1600" spc="-35">
                <a:solidFill>
                  <a:srgbClr val="006FC0"/>
                </a:solidFill>
              </a:rPr>
              <a:t> </a:t>
            </a:r>
            <a:r>
              <a:rPr dirty="0" sz="1600" spc="-60">
                <a:solidFill>
                  <a:srgbClr val="006FC0"/>
                </a:solidFill>
              </a:rPr>
              <a:t>to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 spc="70">
                <a:solidFill>
                  <a:srgbClr val="006FC0"/>
                </a:solidFill>
              </a:rPr>
              <a:t>US</a:t>
            </a:r>
            <a:r>
              <a:rPr dirty="0" sz="1600" spc="-4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supply</a:t>
            </a:r>
            <a:r>
              <a:rPr dirty="0" sz="1600" spc="-60">
                <a:solidFill>
                  <a:srgbClr val="006FC0"/>
                </a:solidFill>
              </a:rPr>
              <a:t> </a:t>
            </a:r>
            <a:r>
              <a:rPr dirty="0" sz="1600" spc="-10">
                <a:solidFill>
                  <a:srgbClr val="006FC0"/>
                </a:solidFill>
              </a:rPr>
              <a:t>response)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4927667" y="5026755"/>
            <a:ext cx="1050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>
                <a:latin typeface="Calibri"/>
                <a:cs typeface="Calibri"/>
              </a:rPr>
              <a:t>Source: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85">
                <a:latin typeface="Calibri"/>
                <a:cs typeface="Calibri"/>
              </a:rPr>
              <a:t>USDEC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9560" y="1565554"/>
            <a:ext cx="5966460" cy="3412490"/>
            <a:chOff x="139560" y="1565554"/>
            <a:chExt cx="5966460" cy="3412490"/>
          </a:xfrm>
        </p:grpSpPr>
        <p:pic>
          <p:nvPicPr>
            <p:cNvPr id="5" name="object 5" descr="A graph of blue and red bars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505" y="1755818"/>
              <a:ext cx="5760342" cy="30783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4322" y="1570316"/>
              <a:ext cx="5956935" cy="3402965"/>
            </a:xfrm>
            <a:custGeom>
              <a:avLst/>
              <a:gdLst/>
              <a:ahLst/>
              <a:cxnLst/>
              <a:rect l="l" t="t" r="r" b="b"/>
              <a:pathLst>
                <a:path w="5956935" h="3402965">
                  <a:moveTo>
                    <a:pt x="0" y="0"/>
                  </a:moveTo>
                  <a:lnTo>
                    <a:pt x="5956439" y="0"/>
                  </a:lnTo>
                  <a:lnTo>
                    <a:pt x="5956439" y="3402761"/>
                  </a:lnTo>
                  <a:lnTo>
                    <a:pt x="0" y="34027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6265278" y="1565554"/>
            <a:ext cx="5497195" cy="3406140"/>
            <a:chOff x="6265278" y="1565554"/>
            <a:chExt cx="5497195" cy="3406140"/>
          </a:xfrm>
        </p:grpSpPr>
        <p:pic>
          <p:nvPicPr>
            <p:cNvPr id="8" name="object 8" descr="A graph showing the growth of butter prices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938" y="1680425"/>
              <a:ext cx="5251716" cy="32345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70040" y="1570316"/>
              <a:ext cx="5487670" cy="3396615"/>
            </a:xfrm>
            <a:custGeom>
              <a:avLst/>
              <a:gdLst/>
              <a:ahLst/>
              <a:cxnLst/>
              <a:rect l="l" t="t" r="r" b="b"/>
              <a:pathLst>
                <a:path w="5487670" h="3396615">
                  <a:moveTo>
                    <a:pt x="0" y="0"/>
                  </a:moveTo>
                  <a:lnTo>
                    <a:pt x="5487555" y="0"/>
                  </a:lnTo>
                  <a:lnTo>
                    <a:pt x="5487555" y="3396221"/>
                  </a:lnTo>
                  <a:lnTo>
                    <a:pt x="0" y="339622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499839" y="1986457"/>
              <a:ext cx="715010" cy="2659380"/>
            </a:xfrm>
            <a:custGeom>
              <a:avLst/>
              <a:gdLst/>
              <a:ahLst/>
              <a:cxnLst/>
              <a:rect l="l" t="t" r="r" b="b"/>
              <a:pathLst>
                <a:path w="715009" h="2659379">
                  <a:moveTo>
                    <a:pt x="714705" y="0"/>
                  </a:moveTo>
                  <a:lnTo>
                    <a:pt x="0" y="0"/>
                  </a:lnTo>
                  <a:lnTo>
                    <a:pt x="0" y="2659113"/>
                  </a:lnTo>
                  <a:lnTo>
                    <a:pt x="714705" y="2659113"/>
                  </a:lnTo>
                  <a:lnTo>
                    <a:pt x="714705" y="0"/>
                  </a:lnTo>
                  <a:close/>
                </a:path>
              </a:pathLst>
            </a:custGeom>
            <a:solidFill>
              <a:srgbClr val="D9F1D0">
                <a:alpha val="3097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99839" y="1986457"/>
              <a:ext cx="715010" cy="2659380"/>
            </a:xfrm>
            <a:custGeom>
              <a:avLst/>
              <a:gdLst/>
              <a:ahLst/>
              <a:cxnLst/>
              <a:rect l="l" t="t" r="r" b="b"/>
              <a:pathLst>
                <a:path w="715009" h="2659379">
                  <a:moveTo>
                    <a:pt x="0" y="0"/>
                  </a:moveTo>
                  <a:lnTo>
                    <a:pt x="714705" y="0"/>
                  </a:lnTo>
                  <a:lnTo>
                    <a:pt x="714705" y="2659113"/>
                  </a:lnTo>
                  <a:lnTo>
                    <a:pt x="0" y="265911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669740" y="5026755"/>
            <a:ext cx="914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>
                <a:latin typeface="Calibri"/>
                <a:cs typeface="Calibri"/>
              </a:rPr>
              <a:t>Source: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 spc="75">
                <a:latin typeface="Calibri"/>
                <a:cs typeface="Calibri"/>
              </a:rPr>
              <a:t>CLAL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5642" y="1684921"/>
            <a:ext cx="10467975" cy="4652645"/>
            <a:chOff x="895642" y="1684921"/>
            <a:chExt cx="10467975" cy="4652645"/>
          </a:xfrm>
        </p:grpSpPr>
        <p:pic>
          <p:nvPicPr>
            <p:cNvPr id="3" name="object 3" descr="A graph of different colored lines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771" y="1834854"/>
              <a:ext cx="10296524" cy="43994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0404" y="1689684"/>
              <a:ext cx="10458450" cy="4643120"/>
            </a:xfrm>
            <a:custGeom>
              <a:avLst/>
              <a:gdLst/>
              <a:ahLst/>
              <a:cxnLst/>
              <a:rect l="l" t="t" r="r" b="b"/>
              <a:pathLst>
                <a:path w="10458450" h="4643120">
                  <a:moveTo>
                    <a:pt x="0" y="0"/>
                  </a:moveTo>
                  <a:lnTo>
                    <a:pt x="10458157" y="0"/>
                  </a:lnTo>
                  <a:lnTo>
                    <a:pt x="10458157" y="4642967"/>
                  </a:lnTo>
                  <a:lnTo>
                    <a:pt x="0" y="46429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998418" y="1694446"/>
              <a:ext cx="1195705" cy="3268979"/>
            </a:xfrm>
            <a:custGeom>
              <a:avLst/>
              <a:gdLst/>
              <a:ahLst/>
              <a:cxnLst/>
              <a:rect l="l" t="t" r="r" b="b"/>
              <a:pathLst>
                <a:path w="1195704" h="3268979">
                  <a:moveTo>
                    <a:pt x="1195095" y="0"/>
                  </a:moveTo>
                  <a:lnTo>
                    <a:pt x="0" y="0"/>
                  </a:lnTo>
                  <a:lnTo>
                    <a:pt x="0" y="3268713"/>
                  </a:lnTo>
                  <a:lnTo>
                    <a:pt x="1195095" y="3268713"/>
                  </a:lnTo>
                  <a:lnTo>
                    <a:pt x="1195095" y="0"/>
                  </a:lnTo>
                  <a:close/>
                </a:path>
              </a:pathLst>
            </a:custGeom>
            <a:solidFill>
              <a:srgbClr val="D9F1D0">
                <a:alpha val="3921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998418" y="1694446"/>
              <a:ext cx="1195705" cy="3268979"/>
            </a:xfrm>
            <a:custGeom>
              <a:avLst/>
              <a:gdLst/>
              <a:ahLst/>
              <a:cxnLst/>
              <a:rect l="l" t="t" r="r" b="b"/>
              <a:pathLst>
                <a:path w="1195704" h="3268979">
                  <a:moveTo>
                    <a:pt x="0" y="0"/>
                  </a:moveTo>
                  <a:lnTo>
                    <a:pt x="1195095" y="0"/>
                  </a:lnTo>
                  <a:lnTo>
                    <a:pt x="1195095" y="3268713"/>
                  </a:lnTo>
                  <a:lnTo>
                    <a:pt x="0" y="326871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0717" rIns="0" bIns="0" rtlCol="0" vert="horz">
            <a:spAutoFit/>
          </a:bodyPr>
          <a:lstStyle/>
          <a:p>
            <a:pPr marL="12700">
              <a:lnSpc>
                <a:spcPts val="4295"/>
              </a:lnSpc>
              <a:spcBef>
                <a:spcPts val="100"/>
              </a:spcBef>
            </a:pPr>
            <a:r>
              <a:rPr dirty="0" spc="165"/>
              <a:t>US</a:t>
            </a:r>
            <a:r>
              <a:rPr dirty="0" spc="-70"/>
              <a:t> </a:t>
            </a:r>
            <a:r>
              <a:rPr dirty="0"/>
              <a:t>Dollar</a:t>
            </a:r>
            <a:r>
              <a:rPr dirty="0" spc="-70"/>
              <a:t> </a:t>
            </a:r>
            <a:r>
              <a:rPr dirty="0"/>
              <a:t>Exchange</a:t>
            </a:r>
            <a:r>
              <a:rPr dirty="0" spc="-55"/>
              <a:t> </a:t>
            </a:r>
            <a:r>
              <a:rPr dirty="0" spc="40"/>
              <a:t>Rates</a:t>
            </a:r>
          </a:p>
          <a:p>
            <a:pPr marL="12700">
              <a:lnSpc>
                <a:spcPts val="1895"/>
              </a:lnSpc>
            </a:pPr>
            <a:r>
              <a:rPr dirty="0" sz="1600">
                <a:solidFill>
                  <a:srgbClr val="006FC0"/>
                </a:solidFill>
              </a:rPr>
              <a:t>Dollar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 spc="-20">
                <a:solidFill>
                  <a:srgbClr val="006FC0"/>
                </a:solidFill>
              </a:rPr>
              <a:t>depreciated</a:t>
            </a:r>
            <a:r>
              <a:rPr dirty="0" sz="1600" spc="-6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against</a:t>
            </a:r>
            <a:r>
              <a:rPr dirty="0" sz="1600" spc="-30">
                <a:solidFill>
                  <a:srgbClr val="006FC0"/>
                </a:solidFill>
              </a:rPr>
              <a:t> </a:t>
            </a:r>
            <a:r>
              <a:rPr dirty="0" sz="1600" spc="-35">
                <a:solidFill>
                  <a:srgbClr val="006FC0"/>
                </a:solidFill>
              </a:rPr>
              <a:t>the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 spc="-25">
                <a:solidFill>
                  <a:srgbClr val="006FC0"/>
                </a:solidFill>
              </a:rPr>
              <a:t>Euro, Yen</a:t>
            </a:r>
            <a:r>
              <a:rPr dirty="0" sz="1600" spc="-6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and</a:t>
            </a:r>
            <a:r>
              <a:rPr dirty="0" sz="1600" spc="-45">
                <a:solidFill>
                  <a:srgbClr val="006FC0"/>
                </a:solidFill>
              </a:rPr>
              <a:t> </a:t>
            </a:r>
            <a:r>
              <a:rPr dirty="0" sz="1600" spc="-35">
                <a:solidFill>
                  <a:srgbClr val="006FC0"/>
                </a:solidFill>
              </a:rPr>
              <a:t>Won,</a:t>
            </a:r>
            <a:r>
              <a:rPr dirty="0" sz="1600" spc="-45">
                <a:solidFill>
                  <a:srgbClr val="006FC0"/>
                </a:solidFill>
              </a:rPr>
              <a:t> </a:t>
            </a:r>
            <a:r>
              <a:rPr dirty="0" sz="1600" spc="-20">
                <a:solidFill>
                  <a:srgbClr val="006FC0"/>
                </a:solidFill>
              </a:rPr>
              <a:t>appreciated</a:t>
            </a:r>
            <a:r>
              <a:rPr dirty="0" sz="1600" spc="-3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against</a:t>
            </a:r>
            <a:r>
              <a:rPr dirty="0" sz="1600" spc="-25">
                <a:solidFill>
                  <a:srgbClr val="006FC0"/>
                </a:solidFill>
              </a:rPr>
              <a:t> </a:t>
            </a:r>
            <a:r>
              <a:rPr dirty="0" sz="1600" spc="-35">
                <a:solidFill>
                  <a:srgbClr val="006FC0"/>
                </a:solidFill>
              </a:rPr>
              <a:t>the</a:t>
            </a:r>
            <a:r>
              <a:rPr dirty="0" sz="1600" spc="-4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Peso</a:t>
            </a:r>
            <a:r>
              <a:rPr dirty="0" sz="1600" spc="-7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and</a:t>
            </a:r>
            <a:r>
              <a:rPr dirty="0" sz="1600" spc="-35">
                <a:solidFill>
                  <a:srgbClr val="006FC0"/>
                </a:solidFill>
              </a:rPr>
              <a:t> </a:t>
            </a:r>
            <a:r>
              <a:rPr dirty="0" sz="1600" spc="-45">
                <a:solidFill>
                  <a:srgbClr val="006FC0"/>
                </a:solidFill>
              </a:rPr>
              <a:t>not </a:t>
            </a:r>
            <a:r>
              <a:rPr dirty="0" sz="1600">
                <a:solidFill>
                  <a:srgbClr val="006FC0"/>
                </a:solidFill>
              </a:rPr>
              <a:t>much</a:t>
            </a:r>
            <a:r>
              <a:rPr dirty="0" sz="1600" spc="-5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change</a:t>
            </a:r>
            <a:r>
              <a:rPr dirty="0" sz="1600" spc="-35">
                <a:solidFill>
                  <a:srgbClr val="006FC0"/>
                </a:solidFill>
              </a:rPr>
              <a:t> with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 spc="-35">
                <a:solidFill>
                  <a:srgbClr val="006FC0"/>
                </a:solidFill>
              </a:rPr>
              <a:t>the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 spc="-10">
                <a:solidFill>
                  <a:srgbClr val="006FC0"/>
                </a:solidFill>
              </a:rPr>
              <a:t>Yuan.</a:t>
            </a:r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141141" y="6500533"/>
            <a:ext cx="3300095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10">
                <a:latin typeface="Calibri"/>
                <a:cs typeface="Calibri"/>
              </a:rPr>
              <a:t>Source: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95">
                <a:latin typeface="Calibri"/>
                <a:cs typeface="Calibri"/>
              </a:rPr>
              <a:t>USDEC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website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and</a:t>
            </a:r>
            <a:r>
              <a:rPr dirty="0" sz="1200" spc="100">
                <a:latin typeface="Calibri"/>
                <a:cs typeface="Calibri"/>
              </a:rPr>
              <a:t> </a:t>
            </a:r>
            <a:r>
              <a:rPr dirty="0" sz="1200" spc="50">
                <a:latin typeface="Calibri"/>
                <a:cs typeface="Calibri"/>
              </a:rPr>
              <a:t>sources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 spc="10">
                <a:latin typeface="Calibri"/>
                <a:cs typeface="Calibri"/>
              </a:rPr>
              <a:t>listed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above.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86038" y="1551978"/>
            <a:ext cx="8371840" cy="4879340"/>
            <a:chOff x="2186038" y="1551978"/>
            <a:chExt cx="8371840" cy="4879340"/>
          </a:xfrm>
        </p:grpSpPr>
        <p:sp>
          <p:nvSpPr>
            <p:cNvPr id="3" name="object 3"/>
            <p:cNvSpPr/>
            <p:nvPr/>
          </p:nvSpPr>
          <p:spPr>
            <a:xfrm>
              <a:off x="2190800" y="1556740"/>
              <a:ext cx="8362315" cy="4869815"/>
            </a:xfrm>
            <a:custGeom>
              <a:avLst/>
              <a:gdLst/>
              <a:ahLst/>
              <a:cxnLst/>
              <a:rect l="l" t="t" r="r" b="b"/>
              <a:pathLst>
                <a:path w="8362315" h="4869815">
                  <a:moveTo>
                    <a:pt x="0" y="0"/>
                  </a:moveTo>
                  <a:lnTo>
                    <a:pt x="8362162" y="0"/>
                  </a:lnTo>
                  <a:lnTo>
                    <a:pt x="8362162" y="4869243"/>
                  </a:lnTo>
                  <a:lnTo>
                    <a:pt x="0" y="48692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893273" y="2193086"/>
              <a:ext cx="1584325" cy="3121025"/>
            </a:xfrm>
            <a:custGeom>
              <a:avLst/>
              <a:gdLst/>
              <a:ahLst/>
              <a:cxnLst/>
              <a:rect l="l" t="t" r="r" b="b"/>
              <a:pathLst>
                <a:path w="1584325" h="3121025">
                  <a:moveTo>
                    <a:pt x="1583702" y="0"/>
                  </a:moveTo>
                  <a:lnTo>
                    <a:pt x="0" y="0"/>
                  </a:lnTo>
                  <a:lnTo>
                    <a:pt x="0" y="3120771"/>
                  </a:lnTo>
                  <a:lnTo>
                    <a:pt x="1583702" y="3120771"/>
                  </a:lnTo>
                  <a:lnTo>
                    <a:pt x="1583702" y="0"/>
                  </a:lnTo>
                  <a:close/>
                </a:path>
              </a:pathLst>
            </a:custGeom>
            <a:solidFill>
              <a:srgbClr val="D9F1D0">
                <a:alpha val="247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893273" y="2193086"/>
              <a:ext cx="1584325" cy="3121025"/>
            </a:xfrm>
            <a:custGeom>
              <a:avLst/>
              <a:gdLst/>
              <a:ahLst/>
              <a:cxnLst/>
              <a:rect l="l" t="t" r="r" b="b"/>
              <a:pathLst>
                <a:path w="1584325" h="3121025">
                  <a:moveTo>
                    <a:pt x="0" y="0"/>
                  </a:moveTo>
                  <a:lnTo>
                    <a:pt x="1583702" y="0"/>
                  </a:lnTo>
                  <a:lnTo>
                    <a:pt x="1583702" y="3120771"/>
                  </a:lnTo>
                  <a:lnTo>
                    <a:pt x="0" y="3120771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505306" y="2193086"/>
              <a:ext cx="3042920" cy="3121025"/>
            </a:xfrm>
            <a:custGeom>
              <a:avLst/>
              <a:gdLst/>
              <a:ahLst/>
              <a:cxnLst/>
              <a:rect l="l" t="t" r="r" b="b"/>
              <a:pathLst>
                <a:path w="3042920" h="3121025">
                  <a:moveTo>
                    <a:pt x="3042894" y="0"/>
                  </a:moveTo>
                  <a:lnTo>
                    <a:pt x="0" y="0"/>
                  </a:lnTo>
                  <a:lnTo>
                    <a:pt x="0" y="3120771"/>
                  </a:lnTo>
                  <a:lnTo>
                    <a:pt x="3042894" y="3120771"/>
                  </a:lnTo>
                  <a:lnTo>
                    <a:pt x="3042894" y="0"/>
                  </a:lnTo>
                  <a:close/>
                </a:path>
              </a:pathLst>
            </a:custGeom>
            <a:solidFill>
              <a:srgbClr val="C9EDFA">
                <a:alpha val="247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05306" y="2193086"/>
              <a:ext cx="3042920" cy="3121025"/>
            </a:xfrm>
            <a:custGeom>
              <a:avLst/>
              <a:gdLst/>
              <a:ahLst/>
              <a:cxnLst/>
              <a:rect l="l" t="t" r="r" b="b"/>
              <a:pathLst>
                <a:path w="3042920" h="3121025">
                  <a:moveTo>
                    <a:pt x="0" y="0"/>
                  </a:moveTo>
                  <a:lnTo>
                    <a:pt x="3042894" y="0"/>
                  </a:lnTo>
                  <a:lnTo>
                    <a:pt x="3042894" y="3120771"/>
                  </a:lnTo>
                  <a:lnTo>
                    <a:pt x="0" y="312077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0717" rIns="0" bIns="0" rtlCol="0" vert="horz">
            <a:spAutoFit/>
          </a:bodyPr>
          <a:lstStyle/>
          <a:p>
            <a:pPr marL="12700">
              <a:lnSpc>
                <a:spcPts val="4295"/>
              </a:lnSpc>
              <a:spcBef>
                <a:spcPts val="100"/>
              </a:spcBef>
            </a:pPr>
            <a:r>
              <a:rPr dirty="0" spc="165"/>
              <a:t>US</a:t>
            </a:r>
            <a:r>
              <a:rPr dirty="0" spc="-140"/>
              <a:t> </a:t>
            </a:r>
            <a:r>
              <a:rPr dirty="0" spc="-10"/>
              <a:t>Dairy</a:t>
            </a:r>
            <a:r>
              <a:rPr dirty="0" spc="-145"/>
              <a:t> </a:t>
            </a:r>
            <a:r>
              <a:rPr dirty="0" spc="-10"/>
              <a:t>Product</a:t>
            </a:r>
            <a:r>
              <a:rPr dirty="0" spc="-160"/>
              <a:t> </a:t>
            </a:r>
            <a:r>
              <a:rPr dirty="0" spc="45"/>
              <a:t>Prices</a:t>
            </a:r>
          </a:p>
          <a:p>
            <a:pPr marL="12700">
              <a:lnSpc>
                <a:spcPts val="1895"/>
              </a:lnSpc>
            </a:pPr>
            <a:r>
              <a:rPr dirty="0" sz="1600" spc="-20">
                <a:solidFill>
                  <a:srgbClr val="006FC0"/>
                </a:solidFill>
              </a:rPr>
              <a:t>Initial</a:t>
            </a:r>
            <a:r>
              <a:rPr dirty="0" sz="1600" spc="-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price</a:t>
            </a:r>
            <a:r>
              <a:rPr dirty="0" sz="1600" spc="-35">
                <a:solidFill>
                  <a:srgbClr val="006FC0"/>
                </a:solidFill>
              </a:rPr>
              <a:t> </a:t>
            </a:r>
            <a:r>
              <a:rPr dirty="0" sz="1600" spc="-10">
                <a:solidFill>
                  <a:srgbClr val="006FC0"/>
                </a:solidFill>
              </a:rPr>
              <a:t>reductions</a:t>
            </a:r>
            <a:r>
              <a:rPr dirty="0" sz="1600" spc="-5">
                <a:solidFill>
                  <a:srgbClr val="006FC0"/>
                </a:solidFill>
              </a:rPr>
              <a:t> </a:t>
            </a:r>
            <a:r>
              <a:rPr dirty="0" sz="1600" spc="-30">
                <a:solidFill>
                  <a:srgbClr val="006FC0"/>
                </a:solidFill>
              </a:rPr>
              <a:t>with</a:t>
            </a:r>
            <a:r>
              <a:rPr dirty="0" sz="1600" spc="-15">
                <a:solidFill>
                  <a:srgbClr val="006FC0"/>
                </a:solidFill>
              </a:rPr>
              <a:t> </a:t>
            </a:r>
            <a:r>
              <a:rPr dirty="0" sz="1600" spc="-40">
                <a:solidFill>
                  <a:srgbClr val="006FC0"/>
                </a:solidFill>
              </a:rPr>
              <a:t>tariff</a:t>
            </a:r>
            <a:r>
              <a:rPr dirty="0" sz="1600" spc="-10">
                <a:solidFill>
                  <a:srgbClr val="006FC0"/>
                </a:solidFill>
              </a:rPr>
              <a:t> announcements,</a:t>
            </a:r>
            <a:r>
              <a:rPr dirty="0" sz="1600" spc="30">
                <a:solidFill>
                  <a:srgbClr val="006FC0"/>
                </a:solidFill>
              </a:rPr>
              <a:t> </a:t>
            </a:r>
            <a:r>
              <a:rPr dirty="0" sz="1600" spc="-30">
                <a:solidFill>
                  <a:srgbClr val="006FC0"/>
                </a:solidFill>
              </a:rPr>
              <a:t>then</a:t>
            </a:r>
            <a:r>
              <a:rPr dirty="0" sz="1600" spc="-15">
                <a:solidFill>
                  <a:srgbClr val="006FC0"/>
                </a:solidFill>
              </a:rPr>
              <a:t> </a:t>
            </a:r>
            <a:r>
              <a:rPr dirty="0" sz="1600" spc="-40">
                <a:solidFill>
                  <a:srgbClr val="006FC0"/>
                </a:solidFill>
              </a:rPr>
              <a:t>recovery,</a:t>
            </a:r>
            <a:r>
              <a:rPr dirty="0" sz="1600" spc="-30">
                <a:solidFill>
                  <a:srgbClr val="006FC0"/>
                </a:solidFill>
              </a:rPr>
              <a:t> </a:t>
            </a:r>
            <a:r>
              <a:rPr dirty="0" sz="1600" spc="-35">
                <a:solidFill>
                  <a:srgbClr val="006FC0"/>
                </a:solidFill>
              </a:rPr>
              <a:t>then</a:t>
            </a:r>
            <a:r>
              <a:rPr dirty="0" sz="1600" spc="-3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supply-</a:t>
            </a:r>
            <a:r>
              <a:rPr dirty="0" sz="1600" spc="-10">
                <a:solidFill>
                  <a:srgbClr val="006FC0"/>
                </a:solidFill>
              </a:rPr>
              <a:t>demand</a:t>
            </a:r>
            <a:r>
              <a:rPr dirty="0" sz="1600" spc="-2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balance</a:t>
            </a:r>
            <a:r>
              <a:rPr dirty="0" sz="1600" spc="-10">
                <a:solidFill>
                  <a:srgbClr val="006FC0"/>
                </a:solidFill>
              </a:rPr>
              <a:t> </a:t>
            </a:r>
            <a:r>
              <a:rPr dirty="0" sz="1600" spc="-55">
                <a:solidFill>
                  <a:srgbClr val="006FC0"/>
                </a:solidFill>
              </a:rPr>
              <a:t>drove</a:t>
            </a:r>
            <a:r>
              <a:rPr dirty="0" sz="1600" spc="-40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prices</a:t>
            </a:r>
            <a:r>
              <a:rPr dirty="0" sz="1600" spc="-30">
                <a:solidFill>
                  <a:srgbClr val="006FC0"/>
                </a:solidFill>
              </a:rPr>
              <a:t> </a:t>
            </a:r>
            <a:r>
              <a:rPr dirty="0" sz="1600" spc="-10">
                <a:solidFill>
                  <a:srgbClr val="006FC0"/>
                </a:solidFill>
              </a:rPr>
              <a:t>lower.</a:t>
            </a:r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09465" y="6479517"/>
            <a:ext cx="3694429" cy="211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20">
                <a:latin typeface="Calibri"/>
                <a:cs typeface="Calibri"/>
              </a:rPr>
              <a:t>Source: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60">
                <a:latin typeface="Calibri"/>
                <a:cs typeface="Calibri"/>
              </a:rPr>
              <a:t>UPPER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MIDWEST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DAIRY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55">
                <a:latin typeface="Calibri"/>
                <a:cs typeface="Calibri"/>
              </a:rPr>
              <a:t>NEWS,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20">
                <a:latin typeface="Calibri"/>
                <a:cs typeface="Calibri"/>
              </a:rPr>
              <a:t>December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0717" rIns="0" bIns="0" rtlCol="0" vert="horz">
            <a:spAutoFit/>
          </a:bodyPr>
          <a:lstStyle/>
          <a:p>
            <a:pPr marL="12700">
              <a:lnSpc>
                <a:spcPts val="4295"/>
              </a:lnSpc>
              <a:spcBef>
                <a:spcPts val="100"/>
              </a:spcBef>
            </a:pPr>
            <a:r>
              <a:rPr dirty="0"/>
              <a:t>Farm</a:t>
            </a:r>
            <a:r>
              <a:rPr dirty="0" spc="-95"/>
              <a:t> </a:t>
            </a:r>
            <a:r>
              <a:rPr dirty="0" spc="-30"/>
              <a:t>Equipment</a:t>
            </a:r>
            <a:r>
              <a:rPr dirty="0" spc="-105"/>
              <a:t> </a:t>
            </a:r>
            <a:r>
              <a:rPr dirty="0"/>
              <a:t>PPI,</a:t>
            </a:r>
            <a:r>
              <a:rPr dirty="0" spc="-80"/>
              <a:t> </a:t>
            </a:r>
            <a:r>
              <a:rPr dirty="0" spc="80"/>
              <a:t>Sep</a:t>
            </a:r>
            <a:r>
              <a:rPr dirty="0" spc="-95"/>
              <a:t> </a:t>
            </a:r>
            <a:r>
              <a:rPr dirty="0" spc="50"/>
              <a:t>2024</a:t>
            </a:r>
            <a:r>
              <a:rPr dirty="0" spc="-85"/>
              <a:t> </a:t>
            </a:r>
            <a:r>
              <a:rPr dirty="0" spc="-90"/>
              <a:t>to </a:t>
            </a:r>
            <a:r>
              <a:rPr dirty="0" spc="80"/>
              <a:t>Sep</a:t>
            </a:r>
            <a:r>
              <a:rPr dirty="0" spc="-100"/>
              <a:t> </a:t>
            </a:r>
            <a:r>
              <a:rPr dirty="0" spc="30"/>
              <a:t>2025</a:t>
            </a:r>
          </a:p>
          <a:p>
            <a:pPr marL="12700">
              <a:lnSpc>
                <a:spcPts val="1895"/>
              </a:lnSpc>
            </a:pPr>
            <a:r>
              <a:rPr dirty="0" sz="1600">
                <a:solidFill>
                  <a:srgbClr val="006FC0"/>
                </a:solidFill>
              </a:rPr>
              <a:t>Increases</a:t>
            </a:r>
            <a:r>
              <a:rPr dirty="0" sz="1600" spc="20">
                <a:solidFill>
                  <a:srgbClr val="006FC0"/>
                </a:solidFill>
              </a:rPr>
              <a:t> </a:t>
            </a:r>
            <a:r>
              <a:rPr dirty="0" sz="1600" spc="-20">
                <a:solidFill>
                  <a:srgbClr val="006FC0"/>
                </a:solidFill>
              </a:rPr>
              <a:t>in</a:t>
            </a:r>
            <a:r>
              <a:rPr dirty="0" sz="1600" spc="20">
                <a:solidFill>
                  <a:srgbClr val="006FC0"/>
                </a:solidFill>
              </a:rPr>
              <a:t> </a:t>
            </a:r>
            <a:r>
              <a:rPr dirty="0" sz="1600" spc="-30">
                <a:solidFill>
                  <a:srgbClr val="006FC0"/>
                </a:solidFill>
              </a:rPr>
              <a:t>equipment</a:t>
            </a:r>
            <a:r>
              <a:rPr dirty="0" sz="1600" spc="2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costs</a:t>
            </a:r>
            <a:r>
              <a:rPr dirty="0" sz="1600" spc="35">
                <a:solidFill>
                  <a:srgbClr val="006FC0"/>
                </a:solidFill>
              </a:rPr>
              <a:t> </a:t>
            </a:r>
            <a:r>
              <a:rPr dirty="0" sz="1600">
                <a:solidFill>
                  <a:srgbClr val="006FC0"/>
                </a:solidFill>
              </a:rPr>
              <a:t>(some</a:t>
            </a:r>
            <a:r>
              <a:rPr dirty="0" sz="1600" spc="30">
                <a:solidFill>
                  <a:srgbClr val="006FC0"/>
                </a:solidFill>
              </a:rPr>
              <a:t> </a:t>
            </a:r>
            <a:r>
              <a:rPr dirty="0" sz="1600" spc="-40">
                <a:solidFill>
                  <a:srgbClr val="006FC0"/>
                </a:solidFill>
              </a:rPr>
              <a:t>tariff</a:t>
            </a:r>
            <a:r>
              <a:rPr dirty="0" sz="1600" spc="35">
                <a:solidFill>
                  <a:srgbClr val="006FC0"/>
                </a:solidFill>
              </a:rPr>
              <a:t> </a:t>
            </a:r>
            <a:r>
              <a:rPr dirty="0" sz="1600" spc="-10">
                <a:solidFill>
                  <a:srgbClr val="006FC0"/>
                </a:solidFill>
              </a:rPr>
              <a:t>related)</a:t>
            </a:r>
            <a:endParaRPr sz="1600"/>
          </a:p>
        </p:txBody>
      </p:sp>
      <p:grpSp>
        <p:nvGrpSpPr>
          <p:cNvPr id="3" name="object 3" descr="A graph showing the growth of the company's sales  AI-generated content may be incorrect."/>
          <p:cNvGrpSpPr/>
          <p:nvPr/>
        </p:nvGrpSpPr>
        <p:grpSpPr>
          <a:xfrm>
            <a:off x="676275" y="1819275"/>
            <a:ext cx="11075035" cy="3905250"/>
            <a:chOff x="676275" y="1819275"/>
            <a:chExt cx="11075035" cy="3905250"/>
          </a:xfrm>
        </p:grpSpPr>
        <p:pic>
          <p:nvPicPr>
            <p:cNvPr id="4" name="object 4" descr="A graph showing the growth of the company's sales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828800"/>
              <a:ext cx="11055565" cy="38861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1037" y="1824037"/>
              <a:ext cx="11065510" cy="3895725"/>
            </a:xfrm>
            <a:custGeom>
              <a:avLst/>
              <a:gdLst/>
              <a:ahLst/>
              <a:cxnLst/>
              <a:rect l="l" t="t" r="r" b="b"/>
              <a:pathLst>
                <a:path w="11065510" h="3895725">
                  <a:moveTo>
                    <a:pt x="0" y="0"/>
                  </a:moveTo>
                  <a:lnTo>
                    <a:pt x="11065090" y="0"/>
                  </a:lnTo>
                  <a:lnTo>
                    <a:pt x="11065090" y="3895725"/>
                  </a:lnTo>
                  <a:lnTo>
                    <a:pt x="0" y="38957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937" rIns="0" bIns="0" rtlCol="0" vert="horz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dirty="0" spc="-100"/>
              <a:t>Milk</a:t>
            </a:r>
            <a:r>
              <a:rPr dirty="0" spc="-90"/>
              <a:t> </a:t>
            </a:r>
            <a:r>
              <a:rPr dirty="0" spc="-35"/>
              <a:t>Production</a:t>
            </a:r>
            <a:r>
              <a:rPr dirty="0" spc="-80"/>
              <a:t> </a:t>
            </a:r>
            <a:r>
              <a:rPr dirty="0"/>
              <a:t>PPI,</a:t>
            </a:r>
            <a:r>
              <a:rPr dirty="0" spc="-75"/>
              <a:t> </a:t>
            </a:r>
            <a:r>
              <a:rPr dirty="0" spc="80"/>
              <a:t>Sep</a:t>
            </a:r>
            <a:r>
              <a:rPr dirty="0" spc="-90"/>
              <a:t> </a:t>
            </a:r>
            <a:r>
              <a:rPr dirty="0" spc="50"/>
              <a:t>2024</a:t>
            </a:r>
            <a:r>
              <a:rPr dirty="0" spc="-80"/>
              <a:t> </a:t>
            </a:r>
            <a:r>
              <a:rPr dirty="0" spc="-90"/>
              <a:t>to</a:t>
            </a:r>
            <a:r>
              <a:rPr dirty="0" spc="-85"/>
              <a:t> </a:t>
            </a:r>
            <a:r>
              <a:rPr dirty="0" spc="80"/>
              <a:t>Sep</a:t>
            </a:r>
            <a:r>
              <a:rPr dirty="0" spc="-95"/>
              <a:t> </a:t>
            </a:r>
            <a:r>
              <a:rPr dirty="0" spc="30"/>
              <a:t>2025</a:t>
            </a:r>
          </a:p>
          <a:p>
            <a:pPr marL="12700">
              <a:lnSpc>
                <a:spcPts val="2120"/>
              </a:lnSpc>
            </a:pPr>
            <a:r>
              <a:rPr dirty="0" sz="1800">
                <a:solidFill>
                  <a:srgbClr val="006FC0"/>
                </a:solidFill>
              </a:rPr>
              <a:t>Reductions</a:t>
            </a:r>
            <a:r>
              <a:rPr dirty="0" sz="1800" spc="-20">
                <a:solidFill>
                  <a:srgbClr val="006FC0"/>
                </a:solidFill>
              </a:rPr>
              <a:t> </a:t>
            </a:r>
            <a:r>
              <a:rPr dirty="0" sz="1800" spc="-40">
                <a:solidFill>
                  <a:srgbClr val="006FC0"/>
                </a:solidFill>
              </a:rPr>
              <a:t>in</a:t>
            </a:r>
            <a:r>
              <a:rPr dirty="0" sz="1800" spc="-2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milk</a:t>
            </a:r>
            <a:r>
              <a:rPr dirty="0" sz="1800" spc="-25">
                <a:solidFill>
                  <a:srgbClr val="006FC0"/>
                </a:solidFill>
              </a:rPr>
              <a:t> </a:t>
            </a:r>
            <a:r>
              <a:rPr dirty="0" sz="1800" spc="-30">
                <a:solidFill>
                  <a:srgbClr val="006FC0"/>
                </a:solidFill>
              </a:rPr>
              <a:t>production</a:t>
            </a:r>
            <a:r>
              <a:rPr dirty="0" sz="1800" spc="-2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cost</a:t>
            </a:r>
            <a:r>
              <a:rPr dirty="0" sz="1800" spc="5">
                <a:solidFill>
                  <a:srgbClr val="006FC0"/>
                </a:solidFill>
              </a:rPr>
              <a:t> </a:t>
            </a:r>
            <a:r>
              <a:rPr dirty="0" sz="1800" spc="-30">
                <a:solidFill>
                  <a:srgbClr val="006FC0"/>
                </a:solidFill>
              </a:rPr>
              <a:t>index</a:t>
            </a:r>
            <a:r>
              <a:rPr dirty="0" sz="1800" spc="-25">
                <a:solidFill>
                  <a:srgbClr val="006FC0"/>
                </a:solidFill>
              </a:rPr>
              <a:t> (due</a:t>
            </a:r>
            <a:r>
              <a:rPr dirty="0" sz="1800" spc="-20">
                <a:solidFill>
                  <a:srgbClr val="006FC0"/>
                </a:solidFill>
              </a:rPr>
              <a:t> </a:t>
            </a:r>
            <a:r>
              <a:rPr dirty="0" sz="1800" spc="-45">
                <a:solidFill>
                  <a:srgbClr val="006FC0"/>
                </a:solidFill>
              </a:rPr>
              <a:t>to</a:t>
            </a:r>
            <a:r>
              <a:rPr dirty="0" sz="1800">
                <a:solidFill>
                  <a:srgbClr val="006FC0"/>
                </a:solidFill>
              </a:rPr>
              <a:t> </a:t>
            </a:r>
            <a:r>
              <a:rPr dirty="0" sz="1800" spc="-30">
                <a:solidFill>
                  <a:srgbClr val="006FC0"/>
                </a:solidFill>
              </a:rPr>
              <a:t>feed</a:t>
            </a:r>
            <a:r>
              <a:rPr dirty="0" sz="1800" spc="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costs) </a:t>
            </a:r>
            <a:r>
              <a:rPr dirty="0" sz="1800" spc="-40">
                <a:solidFill>
                  <a:srgbClr val="006FC0"/>
                </a:solidFill>
              </a:rPr>
              <a:t>but</a:t>
            </a:r>
            <a:r>
              <a:rPr dirty="0" sz="1800" spc="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some</a:t>
            </a:r>
            <a:r>
              <a:rPr dirty="0" sz="1800" spc="-1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mid-</a:t>
            </a:r>
            <a:r>
              <a:rPr dirty="0" sz="1800" spc="-40">
                <a:solidFill>
                  <a:srgbClr val="006FC0"/>
                </a:solidFill>
              </a:rPr>
              <a:t>year</a:t>
            </a:r>
            <a:r>
              <a:rPr dirty="0" sz="1800" spc="-20">
                <a:solidFill>
                  <a:srgbClr val="006FC0"/>
                </a:solidFill>
              </a:rPr>
              <a:t> </a:t>
            </a:r>
            <a:r>
              <a:rPr dirty="0" sz="1800" spc="-10">
                <a:solidFill>
                  <a:srgbClr val="006FC0"/>
                </a:solidFill>
              </a:rPr>
              <a:t>increases.</a:t>
            </a:r>
            <a:endParaRPr sz="1800"/>
          </a:p>
        </p:txBody>
      </p:sp>
      <p:grpSp>
        <p:nvGrpSpPr>
          <p:cNvPr id="3" name="object 3" descr="A graph showing the growth of the stock market  AI-generated content may be incorrect."/>
          <p:cNvGrpSpPr/>
          <p:nvPr/>
        </p:nvGrpSpPr>
        <p:grpSpPr>
          <a:xfrm>
            <a:off x="676275" y="1819275"/>
            <a:ext cx="11075035" cy="3905250"/>
            <a:chOff x="676275" y="1819275"/>
            <a:chExt cx="11075035" cy="3905250"/>
          </a:xfrm>
        </p:grpSpPr>
        <p:pic>
          <p:nvPicPr>
            <p:cNvPr id="4" name="object 4" descr="A graph showing the growth of the stock market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828800"/>
              <a:ext cx="11055565" cy="38861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1037" y="1824037"/>
              <a:ext cx="11065510" cy="3895725"/>
            </a:xfrm>
            <a:custGeom>
              <a:avLst/>
              <a:gdLst/>
              <a:ahLst/>
              <a:cxnLst/>
              <a:rect l="l" t="t" r="r" b="b"/>
              <a:pathLst>
                <a:path w="11065510" h="3895725">
                  <a:moveTo>
                    <a:pt x="0" y="0"/>
                  </a:moveTo>
                  <a:lnTo>
                    <a:pt x="11065090" y="0"/>
                  </a:lnTo>
                  <a:lnTo>
                    <a:pt x="11065090" y="3895725"/>
                  </a:lnTo>
                  <a:lnTo>
                    <a:pt x="0" y="38957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937" rIns="0" bIns="0" rtlCol="0" vert="horz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dirty="0"/>
              <a:t>Soybean</a:t>
            </a:r>
            <a:r>
              <a:rPr dirty="0" spc="-100"/>
              <a:t> </a:t>
            </a:r>
            <a:r>
              <a:rPr dirty="0" spc="-30"/>
              <a:t>Production</a:t>
            </a:r>
            <a:r>
              <a:rPr dirty="0" spc="-80"/>
              <a:t> </a:t>
            </a:r>
            <a:r>
              <a:rPr dirty="0"/>
              <a:t>PPI,</a:t>
            </a:r>
            <a:r>
              <a:rPr dirty="0" spc="-75"/>
              <a:t> </a:t>
            </a:r>
            <a:r>
              <a:rPr dirty="0" spc="75"/>
              <a:t>Sep</a:t>
            </a:r>
            <a:r>
              <a:rPr dirty="0" spc="-90"/>
              <a:t> </a:t>
            </a:r>
            <a:r>
              <a:rPr dirty="0" spc="50"/>
              <a:t>2024</a:t>
            </a:r>
            <a:r>
              <a:rPr dirty="0" spc="-70"/>
              <a:t> </a:t>
            </a:r>
            <a:r>
              <a:rPr dirty="0" spc="-90"/>
              <a:t>to </a:t>
            </a:r>
            <a:r>
              <a:rPr dirty="0" spc="75"/>
              <a:t>Sep</a:t>
            </a:r>
            <a:r>
              <a:rPr dirty="0" spc="-90"/>
              <a:t> </a:t>
            </a:r>
            <a:r>
              <a:rPr dirty="0" spc="30"/>
              <a:t>2025</a:t>
            </a:r>
          </a:p>
          <a:p>
            <a:pPr marL="12700">
              <a:lnSpc>
                <a:spcPts val="2120"/>
              </a:lnSpc>
            </a:pPr>
            <a:r>
              <a:rPr dirty="0" sz="1800" spc="-10">
                <a:solidFill>
                  <a:srgbClr val="006FC0"/>
                </a:solidFill>
              </a:rPr>
              <a:t>Large</a:t>
            </a:r>
            <a:r>
              <a:rPr dirty="0" sz="1800" spc="-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mid-</a:t>
            </a:r>
            <a:r>
              <a:rPr dirty="0" sz="1800" spc="-35">
                <a:solidFill>
                  <a:srgbClr val="006FC0"/>
                </a:solidFill>
              </a:rPr>
              <a:t>year</a:t>
            </a:r>
            <a:r>
              <a:rPr dirty="0" sz="1800" spc="-25">
                <a:solidFill>
                  <a:srgbClr val="006FC0"/>
                </a:solidFill>
              </a:rPr>
              <a:t> </a:t>
            </a:r>
            <a:r>
              <a:rPr dirty="0" sz="1800" spc="-30">
                <a:solidFill>
                  <a:srgbClr val="006FC0"/>
                </a:solidFill>
              </a:rPr>
              <a:t>production</a:t>
            </a:r>
            <a:r>
              <a:rPr dirty="0" sz="1800" spc="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cost</a:t>
            </a:r>
            <a:r>
              <a:rPr dirty="0" sz="1800" spc="20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increases, </a:t>
            </a:r>
            <a:r>
              <a:rPr dirty="0" sz="1800" spc="-35">
                <a:solidFill>
                  <a:srgbClr val="006FC0"/>
                </a:solidFill>
              </a:rPr>
              <a:t>now</a:t>
            </a:r>
            <a:r>
              <a:rPr dirty="0" sz="1800" spc="-5">
                <a:solidFill>
                  <a:srgbClr val="006FC0"/>
                </a:solidFill>
              </a:rPr>
              <a:t> </a:t>
            </a:r>
            <a:r>
              <a:rPr dirty="0" sz="1800" spc="-10">
                <a:solidFill>
                  <a:srgbClr val="006FC0"/>
                </a:solidFill>
              </a:rPr>
              <a:t>tempered</a:t>
            </a:r>
            <a:endParaRPr sz="1800"/>
          </a:p>
        </p:txBody>
      </p:sp>
      <p:grpSp>
        <p:nvGrpSpPr>
          <p:cNvPr id="3" name="object 3" descr="A graph with a line  AI-generated content may be incorrect."/>
          <p:cNvGrpSpPr/>
          <p:nvPr/>
        </p:nvGrpSpPr>
        <p:grpSpPr>
          <a:xfrm>
            <a:off x="676275" y="1819275"/>
            <a:ext cx="11075035" cy="3905250"/>
            <a:chOff x="676275" y="1819275"/>
            <a:chExt cx="11075035" cy="3905250"/>
          </a:xfrm>
        </p:grpSpPr>
        <p:pic>
          <p:nvPicPr>
            <p:cNvPr id="4" name="object 4" descr="A graph with a line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828800"/>
              <a:ext cx="11055565" cy="38861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1037" y="1824037"/>
              <a:ext cx="11065510" cy="3895725"/>
            </a:xfrm>
            <a:custGeom>
              <a:avLst/>
              <a:gdLst/>
              <a:ahLst/>
              <a:cxnLst/>
              <a:rect l="l" t="t" r="r" b="b"/>
              <a:pathLst>
                <a:path w="11065510" h="3895725">
                  <a:moveTo>
                    <a:pt x="0" y="0"/>
                  </a:moveTo>
                  <a:lnTo>
                    <a:pt x="11065090" y="0"/>
                  </a:lnTo>
                  <a:lnTo>
                    <a:pt x="11065090" y="3895725"/>
                  </a:lnTo>
                  <a:lnTo>
                    <a:pt x="0" y="38957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937" rIns="0" bIns="0" rtlCol="0" vert="horz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dirty="0"/>
              <a:t>Dairy</a:t>
            </a:r>
            <a:r>
              <a:rPr dirty="0" spc="-100"/>
              <a:t> </a:t>
            </a:r>
            <a:r>
              <a:rPr dirty="0" spc="-10"/>
              <a:t>Product</a:t>
            </a:r>
            <a:r>
              <a:rPr dirty="0" spc="-125"/>
              <a:t> </a:t>
            </a:r>
            <a:r>
              <a:rPr dirty="0" spc="-75"/>
              <a:t>Manufacturing</a:t>
            </a:r>
            <a:r>
              <a:rPr dirty="0" spc="-110"/>
              <a:t> </a:t>
            </a:r>
            <a:r>
              <a:rPr dirty="0"/>
              <a:t>PPI,</a:t>
            </a:r>
            <a:r>
              <a:rPr dirty="0" spc="-105"/>
              <a:t> </a:t>
            </a:r>
            <a:r>
              <a:rPr dirty="0" spc="75"/>
              <a:t>Sep</a:t>
            </a:r>
            <a:r>
              <a:rPr dirty="0" spc="-114"/>
              <a:t> </a:t>
            </a:r>
            <a:r>
              <a:rPr dirty="0" spc="50"/>
              <a:t>2024</a:t>
            </a:r>
            <a:r>
              <a:rPr dirty="0" spc="-85"/>
              <a:t> </a:t>
            </a:r>
            <a:r>
              <a:rPr dirty="0" spc="-90"/>
              <a:t>to</a:t>
            </a:r>
            <a:r>
              <a:rPr dirty="0" spc="-120"/>
              <a:t> </a:t>
            </a:r>
            <a:r>
              <a:rPr dirty="0" spc="75"/>
              <a:t>Sep</a:t>
            </a:r>
            <a:r>
              <a:rPr dirty="0" spc="-114"/>
              <a:t> </a:t>
            </a:r>
            <a:r>
              <a:rPr dirty="0" spc="30"/>
              <a:t>2025</a:t>
            </a:r>
          </a:p>
          <a:p>
            <a:pPr marL="12700">
              <a:lnSpc>
                <a:spcPts val="2120"/>
              </a:lnSpc>
            </a:pPr>
            <a:r>
              <a:rPr dirty="0" sz="1800" spc="-40">
                <a:solidFill>
                  <a:srgbClr val="006FC0"/>
                </a:solidFill>
              </a:rPr>
              <a:t>Mid-</a:t>
            </a:r>
            <a:r>
              <a:rPr dirty="0" sz="1800" spc="-35">
                <a:solidFill>
                  <a:srgbClr val="006FC0"/>
                </a:solidFill>
              </a:rPr>
              <a:t>year</a:t>
            </a:r>
            <a:r>
              <a:rPr dirty="0" sz="1800">
                <a:solidFill>
                  <a:srgbClr val="006FC0"/>
                </a:solidFill>
              </a:rPr>
              <a:t> increases</a:t>
            </a:r>
            <a:r>
              <a:rPr dirty="0" sz="1800" spc="35">
                <a:solidFill>
                  <a:srgbClr val="006FC0"/>
                </a:solidFill>
              </a:rPr>
              <a:t> </a:t>
            </a:r>
            <a:r>
              <a:rPr dirty="0" sz="1800" spc="-40">
                <a:solidFill>
                  <a:srgbClr val="006FC0"/>
                </a:solidFill>
              </a:rPr>
              <a:t>in</a:t>
            </a:r>
            <a:r>
              <a:rPr dirty="0" sz="1800" spc="15">
                <a:solidFill>
                  <a:srgbClr val="006FC0"/>
                </a:solidFill>
              </a:rPr>
              <a:t> </a:t>
            </a:r>
            <a:r>
              <a:rPr dirty="0" sz="1800" spc="-30">
                <a:solidFill>
                  <a:srgbClr val="006FC0"/>
                </a:solidFill>
              </a:rPr>
              <a:t>manufacturing</a:t>
            </a:r>
            <a:r>
              <a:rPr dirty="0" sz="1800" spc="25">
                <a:solidFill>
                  <a:srgbClr val="006FC0"/>
                </a:solidFill>
              </a:rPr>
              <a:t> </a:t>
            </a:r>
            <a:r>
              <a:rPr dirty="0" sz="1800">
                <a:solidFill>
                  <a:srgbClr val="006FC0"/>
                </a:solidFill>
              </a:rPr>
              <a:t>costs,</a:t>
            </a:r>
            <a:r>
              <a:rPr dirty="0" sz="1800" spc="60">
                <a:solidFill>
                  <a:srgbClr val="006FC0"/>
                </a:solidFill>
              </a:rPr>
              <a:t> </a:t>
            </a:r>
            <a:r>
              <a:rPr dirty="0" sz="1800" spc="-35">
                <a:solidFill>
                  <a:srgbClr val="006FC0"/>
                </a:solidFill>
              </a:rPr>
              <a:t>now</a:t>
            </a:r>
            <a:r>
              <a:rPr dirty="0" sz="1800" spc="20">
                <a:solidFill>
                  <a:srgbClr val="006FC0"/>
                </a:solidFill>
              </a:rPr>
              <a:t> </a:t>
            </a:r>
            <a:r>
              <a:rPr dirty="0" sz="1800" spc="-10">
                <a:solidFill>
                  <a:srgbClr val="006FC0"/>
                </a:solidFill>
              </a:rPr>
              <a:t>tempered</a:t>
            </a:r>
            <a:endParaRPr sz="1800"/>
          </a:p>
        </p:txBody>
      </p:sp>
      <p:grpSp>
        <p:nvGrpSpPr>
          <p:cNvPr id="3" name="object 3" descr="A graph with a line  AI-generated content may be incorrect."/>
          <p:cNvGrpSpPr/>
          <p:nvPr/>
        </p:nvGrpSpPr>
        <p:grpSpPr>
          <a:xfrm>
            <a:off x="676275" y="1819275"/>
            <a:ext cx="11075035" cy="3905250"/>
            <a:chOff x="676275" y="1819275"/>
            <a:chExt cx="11075035" cy="3905250"/>
          </a:xfrm>
        </p:grpSpPr>
        <p:pic>
          <p:nvPicPr>
            <p:cNvPr id="4" name="object 4" descr="A graph with a line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828800"/>
              <a:ext cx="11055565" cy="38861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1037" y="1824037"/>
              <a:ext cx="11065510" cy="3895725"/>
            </a:xfrm>
            <a:custGeom>
              <a:avLst/>
              <a:gdLst/>
              <a:ahLst/>
              <a:cxnLst/>
              <a:rect l="l" t="t" r="r" b="b"/>
              <a:pathLst>
                <a:path w="11065510" h="3895725">
                  <a:moveTo>
                    <a:pt x="0" y="0"/>
                  </a:moveTo>
                  <a:lnTo>
                    <a:pt x="11065090" y="0"/>
                  </a:lnTo>
                  <a:lnTo>
                    <a:pt x="11065090" y="3895725"/>
                  </a:lnTo>
                  <a:lnTo>
                    <a:pt x="0" y="38957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5"/>
              <a:t>Key</a:t>
            </a:r>
            <a:r>
              <a:rPr dirty="0" spc="-55"/>
              <a:t> </a:t>
            </a:r>
            <a:r>
              <a:rPr dirty="0" spc="130"/>
              <a:t>Elements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65"/>
              <a:t> </a:t>
            </a:r>
            <a:r>
              <a:rPr dirty="0" spc="100"/>
              <a:t>USDA’s</a:t>
            </a:r>
            <a:r>
              <a:rPr dirty="0" spc="-45"/>
              <a:t> </a:t>
            </a:r>
            <a:r>
              <a:rPr dirty="0" spc="105"/>
              <a:t>Final</a:t>
            </a:r>
            <a:r>
              <a:rPr dirty="0" spc="-35"/>
              <a:t> </a:t>
            </a:r>
            <a:r>
              <a:rPr dirty="0" spc="145"/>
              <a:t>Decision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646" y="1690687"/>
            <a:ext cx="5473700" cy="3954779"/>
          </a:xfrm>
          <a:prstGeom prst="rect">
            <a:avLst/>
          </a:prstGeom>
          <a:solidFill>
            <a:srgbClr val="D9F1D0">
              <a:alpha val="21568"/>
            </a:srgbClr>
          </a:solidFill>
          <a:ln w="19050">
            <a:solidFill>
              <a:srgbClr val="042333"/>
            </a:solidFill>
          </a:ln>
        </p:spPr>
        <p:txBody>
          <a:bodyPr wrap="square" lIns="0" tIns="164465" rIns="0" bIns="0" rtlCol="0" vert="horz">
            <a:spAutoFit/>
          </a:bodyPr>
          <a:lstStyle/>
          <a:p>
            <a:pPr marL="382905" marR="1082675">
              <a:lnSpc>
                <a:spcPts val="2590"/>
              </a:lnSpc>
              <a:spcBef>
                <a:spcPts val="1295"/>
              </a:spcBef>
            </a:pPr>
            <a:r>
              <a:rPr dirty="0" sz="2400" spc="80">
                <a:latin typeface="Calibri"/>
                <a:cs typeface="Calibri"/>
              </a:rPr>
              <a:t>Increase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Make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85">
                <a:latin typeface="Calibri"/>
                <a:cs typeface="Calibri"/>
              </a:rPr>
              <a:t>Allowances</a:t>
            </a:r>
            <a:r>
              <a:rPr dirty="0" sz="2400" spc="-25">
                <a:latin typeface="Calibri"/>
                <a:cs typeface="Calibri"/>
              </a:rPr>
              <a:t> for </a:t>
            </a:r>
            <a:r>
              <a:rPr dirty="0" sz="2400" spc="95">
                <a:latin typeface="Calibri"/>
                <a:cs typeface="Calibri"/>
              </a:rPr>
              <a:t>cheese,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butter,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NDM,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dry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whey</a:t>
            </a:r>
            <a:endParaRPr sz="2400">
              <a:latin typeface="Calibri"/>
              <a:cs typeface="Calibri"/>
            </a:endParaRPr>
          </a:p>
          <a:p>
            <a:pPr marL="840105" indent="-2286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840105" algn="l"/>
              </a:tabLst>
            </a:pPr>
            <a:r>
              <a:rPr dirty="0" sz="2000" spc="85">
                <a:solidFill>
                  <a:srgbClr val="006FC0"/>
                </a:solidFill>
                <a:latin typeface="Calibri"/>
                <a:cs typeface="Calibri"/>
              </a:rPr>
              <a:t>Used</a:t>
            </a:r>
            <a:r>
              <a:rPr dirty="0" sz="20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2000" spc="-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160">
                <a:solidFill>
                  <a:srgbClr val="006FC0"/>
                </a:solidFill>
                <a:latin typeface="Calibri"/>
                <a:cs typeface="Calibri"/>
              </a:rPr>
              <a:t>Class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III</a:t>
            </a:r>
            <a:r>
              <a:rPr dirty="0" sz="2000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65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IV</a:t>
            </a:r>
            <a:r>
              <a:rPr dirty="0" sz="2000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35">
                <a:solidFill>
                  <a:srgbClr val="006FC0"/>
                </a:solidFill>
                <a:latin typeface="Calibri"/>
                <a:cs typeface="Calibri"/>
              </a:rPr>
              <a:t>pricing</a:t>
            </a:r>
            <a:endParaRPr sz="2000">
              <a:latin typeface="Calibri"/>
              <a:cs typeface="Calibri"/>
            </a:endParaRPr>
          </a:p>
          <a:p>
            <a:pPr marL="840105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840105" algn="l"/>
              </a:tabLst>
            </a:pPr>
            <a:r>
              <a:rPr dirty="0" sz="2000" spc="50">
                <a:solidFill>
                  <a:srgbClr val="006FC0"/>
                </a:solidFill>
                <a:latin typeface="Calibri"/>
                <a:cs typeface="Calibri"/>
              </a:rPr>
              <a:t>$0.05</a:t>
            </a:r>
            <a:r>
              <a:rPr dirty="0" sz="20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50">
                <a:solidFill>
                  <a:srgbClr val="006FC0"/>
                </a:solidFill>
                <a:latin typeface="Calibri"/>
                <a:cs typeface="Calibri"/>
              </a:rPr>
              <a:t>$0.07</a:t>
            </a:r>
            <a:r>
              <a:rPr dirty="0" sz="200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per</a:t>
            </a:r>
            <a:r>
              <a:rPr dirty="0" sz="20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55">
                <a:solidFill>
                  <a:srgbClr val="006FC0"/>
                </a:solidFill>
                <a:latin typeface="Calibri"/>
                <a:cs typeface="Calibri"/>
              </a:rPr>
              <a:t>lb</a:t>
            </a:r>
            <a:r>
              <a:rPr dirty="0" sz="200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60">
                <a:solidFill>
                  <a:srgbClr val="006FC0"/>
                </a:solidFill>
                <a:latin typeface="Calibri"/>
                <a:cs typeface="Calibri"/>
              </a:rPr>
              <a:t>increase</a:t>
            </a:r>
            <a:endParaRPr sz="2000">
              <a:latin typeface="Calibri"/>
              <a:cs typeface="Calibri"/>
            </a:endParaRPr>
          </a:p>
          <a:p>
            <a:pPr marL="840105" marR="675005" indent="-228600">
              <a:lnSpc>
                <a:spcPts val="2160"/>
              </a:lnSpc>
              <a:spcBef>
                <a:spcPts val="535"/>
              </a:spcBef>
              <a:buFont typeface="Arial"/>
              <a:buChar char="•"/>
              <a:tabLst>
                <a:tab pos="840105" algn="l"/>
              </a:tabLst>
            </a:pPr>
            <a:r>
              <a:rPr dirty="0" sz="2000" spc="70">
                <a:solidFill>
                  <a:srgbClr val="006FC0"/>
                </a:solidFill>
                <a:latin typeface="Calibri"/>
                <a:cs typeface="Calibri"/>
              </a:rPr>
              <a:t>Increase</a:t>
            </a:r>
            <a:r>
              <a:rPr dirty="0" sz="20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butterfat</a:t>
            </a:r>
            <a:r>
              <a:rPr dirty="0" sz="20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retention</a:t>
            </a:r>
            <a:r>
              <a:rPr dirty="0" sz="20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factor</a:t>
            </a:r>
            <a:r>
              <a:rPr dirty="0" sz="2000" spc="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dirty="0" sz="2000" spc="85">
                <a:solidFill>
                  <a:srgbClr val="006FC0"/>
                </a:solidFill>
                <a:latin typeface="Calibri"/>
                <a:cs typeface="Calibri"/>
              </a:rPr>
              <a:t>cheese</a:t>
            </a:r>
            <a:endParaRPr sz="2000">
              <a:latin typeface="Calibri"/>
              <a:cs typeface="Calibri"/>
            </a:endParaRPr>
          </a:p>
          <a:p>
            <a:pPr marL="382905">
              <a:lnSpc>
                <a:spcPct val="100000"/>
              </a:lnSpc>
              <a:spcBef>
                <a:spcPts val="650"/>
              </a:spcBef>
            </a:pPr>
            <a:r>
              <a:rPr dirty="0" sz="2400" spc="80">
                <a:latin typeface="Calibri"/>
                <a:cs typeface="Calibri"/>
              </a:rPr>
              <a:t>Increase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200">
                <a:latin typeface="Calibri"/>
                <a:cs typeface="Calibri"/>
              </a:rPr>
              <a:t>Class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differentials</a:t>
            </a:r>
            <a:endParaRPr sz="2400">
              <a:latin typeface="Calibri"/>
              <a:cs typeface="Calibri"/>
            </a:endParaRPr>
          </a:p>
          <a:p>
            <a:pPr marL="840105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840105" algn="l"/>
              </a:tabLst>
            </a:pPr>
            <a:r>
              <a:rPr dirty="0" sz="2000" spc="70">
                <a:solidFill>
                  <a:srgbClr val="006FC0"/>
                </a:solidFill>
                <a:latin typeface="Calibri"/>
                <a:cs typeface="Calibri"/>
              </a:rPr>
              <a:t>Increase</a:t>
            </a:r>
            <a:r>
              <a:rPr dirty="0" sz="2000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20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dirty="0" sz="20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20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about</a:t>
            </a:r>
            <a:r>
              <a:rPr dirty="0" sz="20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$1.20/cwt</a:t>
            </a:r>
            <a:endParaRPr sz="2000">
              <a:latin typeface="Calibri"/>
              <a:cs typeface="Calibri"/>
            </a:endParaRPr>
          </a:p>
          <a:p>
            <a:pPr marL="840105" marR="443230" indent="-228600">
              <a:lnSpc>
                <a:spcPts val="2160"/>
              </a:lnSpc>
              <a:spcBef>
                <a:spcPts val="540"/>
              </a:spcBef>
              <a:buFont typeface="Arial"/>
              <a:buChar char="•"/>
              <a:tabLst>
                <a:tab pos="840105" algn="l"/>
              </a:tabLst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Retain</a:t>
            </a:r>
            <a:r>
              <a:rPr dirty="0" sz="2000" spc="10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$1.60/cwt</a:t>
            </a:r>
            <a:r>
              <a:rPr dirty="0" sz="20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55">
                <a:solidFill>
                  <a:srgbClr val="006FC0"/>
                </a:solidFill>
                <a:latin typeface="Calibri"/>
                <a:cs typeface="Calibri"/>
              </a:rPr>
              <a:t>minimum</a:t>
            </a:r>
            <a:r>
              <a:rPr dirty="0" sz="2000" spc="9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differential value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1756929"/>
            <a:ext cx="5020310" cy="397446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2400" spc="105">
                <a:latin typeface="Calibri"/>
                <a:cs typeface="Calibri"/>
              </a:rPr>
              <a:t>Change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65">
                <a:latin typeface="Calibri"/>
                <a:cs typeface="Calibri"/>
              </a:rPr>
              <a:t>standard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milk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65">
                <a:latin typeface="Calibri"/>
                <a:cs typeface="Calibri"/>
              </a:rPr>
              <a:t>composition</a:t>
            </a:r>
            <a:endParaRPr sz="240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Protein</a:t>
            </a:r>
            <a:r>
              <a:rPr dirty="0" sz="20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90">
                <a:solidFill>
                  <a:srgbClr val="006FC0"/>
                </a:solidFill>
                <a:latin typeface="Calibri"/>
                <a:cs typeface="Calibri"/>
              </a:rPr>
              <a:t>3.3%</a:t>
            </a:r>
            <a:r>
              <a:rPr dirty="0" sz="20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(up</a:t>
            </a:r>
            <a:r>
              <a:rPr dirty="0" sz="2000" spc="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dirty="0" sz="20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45">
                <a:solidFill>
                  <a:srgbClr val="006FC0"/>
                </a:solidFill>
                <a:latin typeface="Calibri"/>
                <a:cs typeface="Calibri"/>
              </a:rPr>
              <a:t>3.1%)</a:t>
            </a:r>
            <a:endParaRPr sz="200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Other</a:t>
            </a:r>
            <a:r>
              <a:rPr dirty="0" sz="20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90">
                <a:solidFill>
                  <a:srgbClr val="006FC0"/>
                </a:solidFill>
                <a:latin typeface="Calibri"/>
                <a:cs typeface="Calibri"/>
              </a:rPr>
              <a:t>Solids</a:t>
            </a:r>
            <a:r>
              <a:rPr dirty="0" sz="20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90">
                <a:solidFill>
                  <a:srgbClr val="006FC0"/>
                </a:solidFill>
                <a:latin typeface="Calibri"/>
                <a:cs typeface="Calibri"/>
              </a:rPr>
              <a:t>6.0%</a:t>
            </a:r>
            <a:r>
              <a:rPr dirty="0" sz="20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(up</a:t>
            </a:r>
            <a:r>
              <a:rPr dirty="0" sz="20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dirty="0" sz="20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45">
                <a:solidFill>
                  <a:srgbClr val="006FC0"/>
                </a:solidFill>
                <a:latin typeface="Calibri"/>
                <a:cs typeface="Calibri"/>
              </a:rPr>
              <a:t>5.9%)</a:t>
            </a:r>
            <a:endParaRPr sz="2000">
              <a:latin typeface="Calibri"/>
              <a:cs typeface="Calibri"/>
            </a:endParaRPr>
          </a:p>
          <a:p>
            <a:pPr marL="469265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Nonfat</a:t>
            </a:r>
            <a:r>
              <a:rPr dirty="0" sz="20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90">
                <a:solidFill>
                  <a:srgbClr val="006FC0"/>
                </a:solidFill>
                <a:latin typeface="Calibri"/>
                <a:cs typeface="Calibri"/>
              </a:rPr>
              <a:t>Solids</a:t>
            </a:r>
            <a:r>
              <a:rPr dirty="0" sz="20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90">
                <a:solidFill>
                  <a:srgbClr val="006FC0"/>
                </a:solidFill>
                <a:latin typeface="Calibri"/>
                <a:cs typeface="Calibri"/>
              </a:rPr>
              <a:t>9.3%</a:t>
            </a:r>
            <a:r>
              <a:rPr dirty="0" sz="20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(up</a:t>
            </a:r>
            <a:r>
              <a:rPr dirty="0" sz="20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dirty="0" sz="2000" spc="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000" spc="45">
                <a:solidFill>
                  <a:srgbClr val="006FC0"/>
                </a:solidFill>
                <a:latin typeface="Calibri"/>
                <a:cs typeface="Calibri"/>
              </a:rPr>
              <a:t>9.0%)</a:t>
            </a:r>
            <a:endParaRPr sz="2000">
              <a:latin typeface="Calibri"/>
              <a:cs typeface="Calibri"/>
            </a:endParaRPr>
          </a:p>
          <a:p>
            <a:pPr marL="12700" marR="80010">
              <a:lnSpc>
                <a:spcPts val="2590"/>
              </a:lnSpc>
              <a:spcBef>
                <a:spcPts val="1010"/>
              </a:spcBef>
            </a:pPr>
            <a:r>
              <a:rPr dirty="0" sz="2400" spc="55">
                <a:latin typeface="Calibri"/>
                <a:cs typeface="Calibri"/>
              </a:rPr>
              <a:t>Remove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130">
                <a:latin typeface="Calibri"/>
                <a:cs typeface="Calibri"/>
              </a:rPr>
              <a:t>Cheese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65">
                <a:latin typeface="Calibri"/>
                <a:cs typeface="Calibri"/>
              </a:rPr>
              <a:t>Barrels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 </a:t>
            </a:r>
            <a:r>
              <a:rPr dirty="0" sz="2400" spc="195">
                <a:latin typeface="Calibri"/>
                <a:cs typeface="Calibri"/>
              </a:rPr>
              <a:t>Class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III </a:t>
            </a:r>
            <a:r>
              <a:rPr dirty="0" sz="2400" spc="50">
                <a:latin typeface="Calibri"/>
                <a:cs typeface="Calibri"/>
              </a:rPr>
              <a:t>Pricing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10"/>
              </a:spcBef>
            </a:pPr>
            <a:r>
              <a:rPr dirty="0" sz="2400">
                <a:latin typeface="Calibri"/>
                <a:cs typeface="Calibri"/>
              </a:rPr>
              <a:t>Revert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130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“Higher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of”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Advanced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175">
                <a:latin typeface="Calibri"/>
                <a:cs typeface="Calibri"/>
              </a:rPr>
              <a:t>Class </a:t>
            </a:r>
            <a:r>
              <a:rPr dirty="0" sz="2400">
                <a:latin typeface="Calibri"/>
                <a:cs typeface="Calibri"/>
              </a:rPr>
              <a:t>III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195">
                <a:latin typeface="Calibri"/>
                <a:cs typeface="Calibri"/>
              </a:rPr>
              <a:t>Class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IV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Skim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milk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70">
                <a:latin typeface="Calibri"/>
                <a:cs typeface="Calibri"/>
              </a:rPr>
              <a:t>price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175">
                <a:latin typeface="Calibri"/>
                <a:cs typeface="Calibri"/>
              </a:rPr>
              <a:t>Class 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Skim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55">
                <a:latin typeface="Calibri"/>
                <a:cs typeface="Calibri"/>
              </a:rPr>
              <a:t>price</a:t>
            </a:r>
            <a:endParaRPr sz="2400">
              <a:latin typeface="Calibri"/>
              <a:cs typeface="Calibri"/>
            </a:endParaRPr>
          </a:p>
          <a:p>
            <a:pPr marL="469900" marR="84455" indent="-228600">
              <a:lnSpc>
                <a:spcPts val="2160"/>
              </a:lnSpc>
              <a:spcBef>
                <a:spcPts val="605"/>
              </a:spcBef>
              <a:buChar char="•"/>
              <a:tabLst>
                <a:tab pos="469900" algn="l"/>
              </a:tabLst>
            </a:pPr>
            <a:r>
              <a:rPr dirty="0" sz="2000">
                <a:solidFill>
                  <a:srgbClr val="006FC0"/>
                </a:solidFill>
                <a:latin typeface="Arial"/>
                <a:cs typeface="Arial"/>
              </a:rPr>
              <a:t>Provisions</a:t>
            </a:r>
            <a:r>
              <a:rPr dirty="0" sz="2000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6FC0"/>
                </a:solidFill>
                <a:latin typeface="Arial"/>
                <a:cs typeface="Arial"/>
              </a:rPr>
              <a:t>adjust</a:t>
            </a:r>
            <a:r>
              <a:rPr dirty="0" sz="2000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dirty="0" sz="2000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6FC0"/>
                </a:solidFill>
                <a:latin typeface="Arial"/>
                <a:cs typeface="Arial"/>
              </a:rPr>
              <a:t>Class</a:t>
            </a:r>
            <a:r>
              <a:rPr dirty="0" sz="2000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6FC0"/>
                </a:solidFill>
                <a:latin typeface="Arial"/>
                <a:cs typeface="Arial"/>
              </a:rPr>
              <a:t>price</a:t>
            </a:r>
            <a:r>
              <a:rPr dirty="0" sz="2000" spc="-4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6FC0"/>
                </a:solidFill>
                <a:latin typeface="Arial"/>
                <a:cs typeface="Arial"/>
              </a:rPr>
              <a:t>for </a:t>
            </a:r>
            <a:r>
              <a:rPr dirty="0" sz="2000">
                <a:solidFill>
                  <a:srgbClr val="006FC0"/>
                </a:solidFill>
                <a:latin typeface="Arial"/>
                <a:cs typeface="Arial"/>
              </a:rPr>
              <a:t>ESL</a:t>
            </a:r>
            <a:r>
              <a:rPr dirty="0" sz="2000" spc="-114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6FC0"/>
                </a:solidFill>
                <a:latin typeface="Arial"/>
                <a:cs typeface="Arial"/>
              </a:rPr>
              <a:t>milk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Impacts</a:t>
            </a:r>
            <a:r>
              <a:rPr dirty="0" spc="-15"/>
              <a:t> </a:t>
            </a:r>
            <a:r>
              <a:rPr dirty="0" spc="-50"/>
              <a:t>of</a:t>
            </a:r>
            <a:r>
              <a:rPr dirty="0" spc="15"/>
              <a:t> </a:t>
            </a:r>
            <a:r>
              <a:rPr dirty="0" spc="-90"/>
              <a:t>Trade</a:t>
            </a:r>
            <a:r>
              <a:rPr dirty="0" spc="-30"/>
              <a:t> </a:t>
            </a:r>
            <a:r>
              <a:rPr dirty="0"/>
              <a:t>Policies </a:t>
            </a:r>
            <a:r>
              <a:rPr dirty="0" spc="-95"/>
              <a:t>Through</a:t>
            </a:r>
            <a:r>
              <a:rPr dirty="0" spc="15"/>
              <a:t> </a:t>
            </a:r>
            <a:r>
              <a:rPr dirty="0" spc="-10"/>
              <a:t>September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9876"/>
            <a:ext cx="5009515" cy="4151629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0665" marR="74295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spc="95">
                <a:latin typeface="Calibri"/>
                <a:cs typeface="Calibri"/>
              </a:rPr>
              <a:t>Goods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Prices: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is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suggestive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evidence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tariffs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raising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goods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prices.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Core </a:t>
            </a:r>
            <a:r>
              <a:rPr dirty="0" sz="2000" spc="70">
                <a:latin typeface="Calibri"/>
                <a:cs typeface="Calibri"/>
              </a:rPr>
              <a:t>goods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prices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were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1.9%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above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pre-</a:t>
            </a:r>
            <a:r>
              <a:rPr dirty="0" sz="2000" spc="-20">
                <a:latin typeface="Calibri"/>
                <a:cs typeface="Calibri"/>
              </a:rPr>
              <a:t>2025 </a:t>
            </a:r>
            <a:r>
              <a:rPr dirty="0" sz="2000">
                <a:latin typeface="Calibri"/>
                <a:cs typeface="Calibri"/>
              </a:rPr>
              <a:t>trend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135">
                <a:latin typeface="Calibri"/>
                <a:cs typeface="Calibri"/>
              </a:rPr>
              <a:t>as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June,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window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85">
                <a:latin typeface="Calibri"/>
                <a:cs typeface="Calibri"/>
              </a:rPr>
              <a:t>&amp;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floor </a:t>
            </a:r>
            <a:r>
              <a:rPr dirty="0" sz="2000" spc="50">
                <a:latin typeface="Calibri"/>
                <a:cs typeface="Calibri"/>
              </a:rPr>
              <a:t>coverings,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appliances,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and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electronics </a:t>
            </a:r>
            <a:r>
              <a:rPr dirty="0" sz="2000" spc="20">
                <a:latin typeface="Calibri"/>
                <a:cs typeface="Calibri"/>
              </a:rPr>
              <a:t>particularly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elevated</a:t>
            </a:r>
            <a:endParaRPr sz="2000">
              <a:latin typeface="Calibri"/>
              <a:cs typeface="Calibri"/>
            </a:endParaRPr>
          </a:p>
          <a:p>
            <a:pPr marL="240665" marR="347345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spc="85">
                <a:latin typeface="Calibri"/>
                <a:cs typeface="Calibri"/>
              </a:rPr>
              <a:t>TBL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estimates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61-</a:t>
            </a:r>
            <a:r>
              <a:rPr dirty="0" sz="2000" spc="110">
                <a:latin typeface="Calibri"/>
                <a:cs typeface="Calibri"/>
              </a:rPr>
              <a:t>80%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new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2025 </a:t>
            </a:r>
            <a:r>
              <a:rPr dirty="0" sz="2000">
                <a:latin typeface="Calibri"/>
                <a:cs typeface="Calibri"/>
              </a:rPr>
              <a:t>tariffs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were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105">
                <a:latin typeface="Calibri"/>
                <a:cs typeface="Calibri"/>
              </a:rPr>
              <a:t>passed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through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consumer </a:t>
            </a:r>
            <a:r>
              <a:rPr dirty="0" sz="2000" spc="55">
                <a:latin typeface="Calibri"/>
                <a:cs typeface="Calibri"/>
              </a:rPr>
              <a:t>core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goods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prices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spc="20">
                <a:latin typeface="Calibri"/>
                <a:cs typeface="Calibri"/>
              </a:rPr>
              <a:t>The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dollar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105">
                <a:latin typeface="Calibri"/>
                <a:cs typeface="Calibri"/>
              </a:rPr>
              <a:t>has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weakened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appreciably,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down </a:t>
            </a: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135">
                <a:latin typeface="Calibri"/>
                <a:cs typeface="Calibri"/>
              </a:rPr>
              <a:t>7%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since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December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down</a:t>
            </a:r>
            <a:endParaRPr sz="2000">
              <a:latin typeface="Calibri"/>
              <a:cs typeface="Calibri"/>
            </a:endParaRPr>
          </a:p>
          <a:p>
            <a:pPr marL="241300" marR="141605">
              <a:lnSpc>
                <a:spcPts val="2160"/>
              </a:lnSpc>
            </a:pPr>
            <a:r>
              <a:rPr dirty="0" sz="2000" spc="200">
                <a:latin typeface="Calibri"/>
                <a:cs typeface="Calibri"/>
              </a:rPr>
              <a:t>½%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 </a:t>
            </a:r>
            <a:r>
              <a:rPr dirty="0" sz="2000" spc="95">
                <a:latin typeface="Calibri"/>
                <a:cs typeface="Calibri"/>
              </a:rPr>
              <a:t>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year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ago.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This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opposite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what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theory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would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predict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face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higher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tariffs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A screenshot of a website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1742859"/>
            <a:ext cx="5181599" cy="203208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813" y="2769773"/>
            <a:ext cx="11452860" cy="3356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16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parts</a:t>
            </a:r>
            <a:r>
              <a:rPr dirty="0" sz="1600" spc="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6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America’s</a:t>
            </a:r>
            <a:r>
              <a:rPr dirty="0" sz="1600" spc="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economy,</a:t>
            </a:r>
            <a:r>
              <a:rPr dirty="0" sz="1600" spc="10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16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50">
                <a:solidFill>
                  <a:srgbClr val="006FC0"/>
                </a:solidFill>
                <a:latin typeface="Calibri"/>
                <a:cs typeface="Calibri"/>
              </a:rPr>
              <a:t>pain</a:t>
            </a:r>
            <a:r>
              <a:rPr dirty="0" sz="1600" spc="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8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dirty="0" sz="16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real.</a:t>
            </a:r>
            <a:r>
              <a:rPr dirty="0" sz="1600" spc="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Prices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of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durable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goods,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a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category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that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includes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appliances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cars,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rose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by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over </a:t>
            </a:r>
            <a:r>
              <a:rPr dirty="0" sz="1600" spc="95">
                <a:latin typeface="Calibri"/>
                <a:cs typeface="Calibri"/>
              </a:rPr>
              <a:t>3%</a:t>
            </a:r>
            <a:r>
              <a:rPr dirty="0" sz="1600" spc="10">
                <a:latin typeface="Calibri"/>
                <a:cs typeface="Calibri"/>
              </a:rPr>
              <a:t> at </a:t>
            </a:r>
            <a:r>
              <a:rPr dirty="0" sz="1600" spc="60">
                <a:latin typeface="Calibri"/>
                <a:cs typeface="Calibri"/>
              </a:rPr>
              <a:t>an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annual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rate</a:t>
            </a:r>
            <a:r>
              <a:rPr dirty="0" sz="1600" spc="10">
                <a:latin typeface="Calibri"/>
                <a:cs typeface="Calibri"/>
              </a:rPr>
              <a:t> in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second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quarter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of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2025, the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fastest </a:t>
            </a:r>
            <a:r>
              <a:rPr dirty="0" sz="1600" spc="80">
                <a:latin typeface="Calibri"/>
                <a:cs typeface="Calibri"/>
              </a:rPr>
              <a:t>since</a:t>
            </a:r>
            <a:r>
              <a:rPr dirty="0" sz="1600" spc="10">
                <a:latin typeface="Calibri"/>
                <a:cs typeface="Calibri"/>
              </a:rPr>
              <a:t> the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early </a:t>
            </a:r>
            <a:r>
              <a:rPr dirty="0" sz="1600" spc="60">
                <a:latin typeface="Calibri"/>
                <a:cs typeface="Calibri"/>
              </a:rPr>
              <a:t>1990s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(excluding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the covid-19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pandemic).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price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of </a:t>
            </a:r>
            <a:r>
              <a:rPr dirty="0" sz="1600" spc="10">
                <a:latin typeface="Calibri"/>
                <a:cs typeface="Calibri"/>
              </a:rPr>
              <a:t>toys,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mostly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from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China,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is</a:t>
            </a:r>
            <a:r>
              <a:rPr dirty="0" sz="1600" spc="10">
                <a:latin typeface="Calibri"/>
                <a:cs typeface="Calibri"/>
              </a:rPr>
              <a:t> growing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at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nearly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5%,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a</a:t>
            </a:r>
            <a:r>
              <a:rPr dirty="0" sz="1600" spc="10">
                <a:latin typeface="Calibri"/>
                <a:cs typeface="Calibri"/>
              </a:rPr>
              <a:t> similarly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unusual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pace.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All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told,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our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estimates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suggest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that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tariffs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are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adding </a:t>
            </a:r>
            <a:r>
              <a:rPr dirty="0" sz="1600" spc="10">
                <a:latin typeface="Calibri"/>
                <a:cs typeface="Calibri"/>
              </a:rPr>
              <a:t>around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0.3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percentage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points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to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inflation.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Employment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90">
                <a:latin typeface="Calibri"/>
                <a:cs typeface="Calibri"/>
              </a:rPr>
              <a:t>has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weakened,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too,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in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tariff-</a:t>
            </a:r>
            <a:r>
              <a:rPr dirty="0" sz="1600" spc="45">
                <a:latin typeface="Calibri"/>
                <a:cs typeface="Calibri"/>
              </a:rPr>
              <a:t>exposed</a:t>
            </a:r>
            <a:r>
              <a:rPr dirty="0" sz="1600" spc="110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sectors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95">
                <a:latin typeface="Calibri"/>
                <a:cs typeface="Calibri"/>
              </a:rPr>
              <a:t>such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10">
                <a:latin typeface="Calibri"/>
                <a:cs typeface="Calibri"/>
              </a:rPr>
              <a:t>as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manufacturing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 spc="25">
                <a:latin typeface="Calibri"/>
                <a:cs typeface="Calibri"/>
              </a:rPr>
              <a:t>and </a:t>
            </a:r>
            <a:r>
              <a:rPr dirty="0" sz="1600" spc="10">
                <a:latin typeface="Calibri"/>
                <a:cs typeface="Calibri"/>
              </a:rPr>
              <a:t>retail;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90">
                <a:latin typeface="Calibri"/>
                <a:cs typeface="Calibri"/>
              </a:rPr>
              <a:t>bosses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blame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higher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costs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uncertainty.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Consumer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sentiment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in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September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was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a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fifth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below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its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level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a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year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ago.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Calibri"/>
                <a:cs typeface="Calibri"/>
              </a:rPr>
              <a:t>Relative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dirty="0" sz="1600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8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1600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world</a:t>
            </a:r>
            <a:r>
              <a:rPr dirty="0" sz="16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without</a:t>
            </a:r>
            <a:r>
              <a:rPr dirty="0" sz="1600" spc="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tariffs,</a:t>
            </a:r>
            <a:r>
              <a:rPr dirty="0" sz="1600" spc="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45">
                <a:solidFill>
                  <a:srgbClr val="006FC0"/>
                </a:solidFill>
                <a:latin typeface="Calibri"/>
                <a:cs typeface="Calibri"/>
              </a:rPr>
              <a:t>America </a:t>
            </a:r>
            <a:r>
              <a:rPr dirty="0" sz="1600" spc="8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dirty="0" sz="1600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worse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006FC0"/>
                </a:solidFill>
                <a:latin typeface="Calibri"/>
                <a:cs typeface="Calibri"/>
              </a:rPr>
              <a:t>off.</a:t>
            </a:r>
            <a:endParaRPr sz="1600">
              <a:latin typeface="Calibri"/>
              <a:cs typeface="Calibri"/>
            </a:endParaRPr>
          </a:p>
          <a:p>
            <a:pPr marL="12700" marR="333375">
              <a:lnSpc>
                <a:spcPct val="100000"/>
              </a:lnSpc>
              <a:spcBef>
                <a:spcPts val="1914"/>
              </a:spcBef>
            </a:pP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Yet</a:t>
            </a:r>
            <a:r>
              <a:rPr dirty="0" sz="160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60">
                <a:solidFill>
                  <a:srgbClr val="006FC0"/>
                </a:solidFill>
                <a:latin typeface="Calibri"/>
                <a:cs typeface="Calibri"/>
              </a:rPr>
              <a:t>six</a:t>
            </a:r>
            <a:r>
              <a:rPr dirty="0" sz="1600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months</a:t>
            </a:r>
            <a:r>
              <a:rPr dirty="0" sz="16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dirty="0" sz="1600" spc="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16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full</a:t>
            </a:r>
            <a:r>
              <a:rPr dirty="0" sz="16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reckoning</a:t>
            </a:r>
            <a:r>
              <a:rPr dirty="0" sz="1600" spc="7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90">
                <a:solidFill>
                  <a:srgbClr val="006FC0"/>
                </a:solidFill>
                <a:latin typeface="Calibri"/>
                <a:cs typeface="Calibri"/>
              </a:rPr>
              <a:t>has</a:t>
            </a:r>
            <a:r>
              <a:rPr dirty="0" sz="16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not</a:t>
            </a:r>
            <a:r>
              <a:rPr dirty="0" sz="16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arrived.</a:t>
            </a:r>
            <a:r>
              <a:rPr dirty="0" sz="1600" spc="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There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is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no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runaway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inflation.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America’s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45">
                <a:latin typeface="Calibri"/>
                <a:cs typeface="Calibri"/>
              </a:rPr>
              <a:t>economy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grew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by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3.8%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at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35">
                <a:latin typeface="Calibri"/>
                <a:cs typeface="Calibri"/>
              </a:rPr>
              <a:t>an </a:t>
            </a:r>
            <a:r>
              <a:rPr dirty="0" sz="1600" spc="55">
                <a:latin typeface="Calibri"/>
                <a:cs typeface="Calibri"/>
              </a:rPr>
              <a:t>annualised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rate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second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quarter;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Atlanta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branch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Federal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Reserve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expects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similar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third.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75">
                <a:latin typeface="Calibri"/>
                <a:cs typeface="Calibri"/>
              </a:rPr>
              <a:t>Consumers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are </a:t>
            </a:r>
            <a:r>
              <a:rPr dirty="0" sz="1600" spc="45">
                <a:latin typeface="Calibri"/>
                <a:cs typeface="Calibri"/>
              </a:rPr>
              <a:t>spending,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firms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investing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and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the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stockmarket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booming.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The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outlook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has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also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improved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elsewhere.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In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20">
                <a:latin typeface="Calibri"/>
                <a:cs typeface="Calibri"/>
              </a:rPr>
              <a:t>September 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oecd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lifted </a:t>
            </a:r>
            <a:r>
              <a:rPr dirty="0" sz="1600">
                <a:latin typeface="Calibri"/>
                <a:cs typeface="Calibri"/>
              </a:rPr>
              <a:t>its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forecast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global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growth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60">
                <a:latin typeface="Calibri"/>
                <a:cs typeface="Calibri"/>
              </a:rPr>
              <a:t>3.2%,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up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from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2.9%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three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months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earlier.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6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Why?</a:t>
            </a:r>
            <a:r>
              <a:rPr dirty="0" sz="18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Tariffs</a:t>
            </a:r>
            <a:r>
              <a:rPr dirty="0" sz="18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‘gentler’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than</a:t>
            </a:r>
            <a:r>
              <a:rPr dirty="0" sz="1800" spc="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advertised,</a:t>
            </a:r>
            <a:r>
              <a:rPr dirty="0" sz="1800" spc="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75">
                <a:solidFill>
                  <a:srgbClr val="C00000"/>
                </a:solidFill>
                <a:latin typeface="Calibri"/>
                <a:cs typeface="Calibri"/>
              </a:rPr>
              <a:t>lags</a:t>
            </a:r>
            <a:r>
              <a:rPr dirty="0" sz="18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implementation</a:t>
            </a:r>
            <a:r>
              <a:rPr dirty="0" sz="18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due</a:t>
            </a:r>
            <a:r>
              <a:rPr dirty="0" sz="18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uncertainty,</a:t>
            </a:r>
            <a:r>
              <a:rPr dirty="0" sz="1800" spc="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55">
                <a:solidFill>
                  <a:srgbClr val="C00000"/>
                </a:solidFill>
                <a:latin typeface="Calibri"/>
                <a:cs typeface="Calibri"/>
              </a:rPr>
              <a:t>carve-</a:t>
            </a:r>
            <a:r>
              <a:rPr dirty="0" sz="1800" spc="50">
                <a:solidFill>
                  <a:srgbClr val="C00000"/>
                </a:solidFill>
                <a:latin typeface="Calibri"/>
                <a:cs typeface="Calibri"/>
              </a:rPr>
              <a:t>outs,</a:t>
            </a:r>
            <a:r>
              <a:rPr dirty="0" sz="1800" spc="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C00000"/>
                </a:solidFill>
                <a:latin typeface="Calibri"/>
                <a:cs typeface="Calibri"/>
              </a:rPr>
              <a:t>USMCA</a:t>
            </a:r>
            <a:r>
              <a:rPr dirty="0" sz="18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exemptions.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432974"/>
            <a:ext cx="695134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pc="-25"/>
              <a:t>Current</a:t>
            </a:r>
            <a:r>
              <a:rPr dirty="0" spc="-100"/>
              <a:t> </a:t>
            </a:r>
            <a:r>
              <a:rPr dirty="0"/>
              <a:t>Status</a:t>
            </a:r>
            <a:r>
              <a:rPr dirty="0" spc="-114"/>
              <a:t> </a:t>
            </a:r>
            <a:r>
              <a:rPr dirty="0" spc="-55"/>
              <a:t>of</a:t>
            </a:r>
            <a:r>
              <a:rPr dirty="0" spc="-85"/>
              <a:t> </a:t>
            </a:r>
            <a:r>
              <a:rPr dirty="0"/>
              <a:t>Dairy</a:t>
            </a:r>
            <a:r>
              <a:rPr dirty="0" spc="-80"/>
              <a:t> </a:t>
            </a:r>
            <a:r>
              <a:rPr dirty="0" spc="-90"/>
              <a:t>Trade</a:t>
            </a:r>
            <a:r>
              <a:rPr dirty="0" spc="-125"/>
              <a:t> </a:t>
            </a:r>
            <a:r>
              <a:rPr dirty="0" spc="-10"/>
              <a:t>Policies, </a:t>
            </a:r>
            <a:r>
              <a:rPr dirty="0"/>
              <a:t>Selected</a:t>
            </a:r>
            <a:r>
              <a:rPr dirty="0" spc="210"/>
              <a:t> </a:t>
            </a:r>
            <a:r>
              <a:rPr dirty="0" spc="-10"/>
              <a:t>Countries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652224"/>
          <a:ext cx="10604500" cy="4266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7370"/>
                <a:gridCol w="2593975"/>
                <a:gridCol w="6104889"/>
              </a:tblGrid>
              <a:tr h="496570">
                <a:tc>
                  <a:txBody>
                    <a:bodyPr/>
                    <a:lstStyle/>
                    <a:p>
                      <a:pPr marL="5721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 marL="728980" marR="40640" indent="-681355">
                        <a:lnSpc>
                          <a:spcPts val="192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r>
                        <a:rPr dirty="0" sz="16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</a:t>
                      </a:r>
                      <a:r>
                        <a:rPr dirty="0" sz="16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Tariffs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Dairy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Imports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r>
                        <a:rPr dirty="0" sz="16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Agreements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Reciprocal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Tariffs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6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Dairy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Exports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Canada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USMCA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provisions;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35%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otherwise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USMCA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provisions;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25%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reciprocal 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removed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9/25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China**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10%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under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temporary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truce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Mexico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USMCA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provisions;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25%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otherwise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USMCA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provisions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400" spc="-30">
                          <a:latin typeface="Calibri"/>
                          <a:cs typeface="Calibri"/>
                        </a:rPr>
                        <a:t>European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Union**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400" spc="-85">
                          <a:latin typeface="Calibri"/>
                          <a:cs typeface="Calibri"/>
                        </a:rPr>
                        <a:t>Max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MFN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Rate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15%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287020">
                        <a:lnSpc>
                          <a:spcPts val="1680"/>
                        </a:lnSpc>
                      </a:pPr>
                      <a:r>
                        <a:rPr dirty="0" sz="1400" spc="-35">
                          <a:latin typeface="Calibri"/>
                          <a:cs typeface="Calibri"/>
                        </a:rPr>
                        <a:t>Preferential</a:t>
                      </a:r>
                      <a:r>
                        <a:rPr dirty="0" sz="1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treatment;</a:t>
                      </a:r>
                      <a:r>
                        <a:rPr dirty="0" sz="1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does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clarify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which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tariffs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will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be reduced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geographic indicators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Japan*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50">
                          <a:latin typeface="Calibri"/>
                          <a:cs typeface="Calibri"/>
                        </a:rPr>
                        <a:t>Modified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9/25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"enhance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US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market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access";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USJTA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2020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20">
                          <a:latin typeface="Calibri"/>
                          <a:cs typeface="Calibri"/>
                        </a:rPr>
                        <a:t>South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Korea*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45">
                          <a:latin typeface="Calibri"/>
                          <a:cs typeface="Calibri"/>
                        </a:rPr>
                        <a:t>Agreement</a:t>
                      </a:r>
                      <a:r>
                        <a:rPr dirty="0" sz="1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8/25;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KORUS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FTA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in 2012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Vietnam*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45">
                          <a:latin typeface="Calibri"/>
                          <a:cs typeface="Calibri"/>
                        </a:rPr>
                        <a:t>Agreement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8/25;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Eliminated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tariffs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0-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35%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Philippines*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45">
                          <a:latin typeface="Calibri"/>
                          <a:cs typeface="Calibri"/>
                        </a:rPr>
                        <a:t>Agreement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8/25;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Eliminated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tariffs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3-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Indonesia*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45">
                          <a:latin typeface="Calibri"/>
                          <a:cs typeface="Calibri"/>
                        </a:rPr>
                        <a:t>Agreement</a:t>
                      </a:r>
                      <a:r>
                        <a:rPr dirty="0" sz="1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8/25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"eliminate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approximately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99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percent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of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tariff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barriers"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Brazil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45">
                          <a:latin typeface="Calibri"/>
                          <a:cs typeface="Calibri"/>
                        </a:rPr>
                        <a:t>Threatened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reciprocal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50%;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MFN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max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28%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420620" y="6080653"/>
            <a:ext cx="25298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solidFill>
                  <a:srgbClr val="006FC0"/>
                </a:solidFill>
                <a:latin typeface="Calibri"/>
                <a:cs typeface="Calibri"/>
              </a:rPr>
              <a:t>*</a:t>
            </a:r>
            <a:r>
              <a:rPr dirty="0" sz="1200" spc="9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6FC0"/>
                </a:solidFill>
                <a:latin typeface="Calibri"/>
                <a:cs typeface="Calibri"/>
              </a:rPr>
              <a:t>Agreement</a:t>
            </a:r>
            <a:r>
              <a:rPr dirty="0" sz="1200" spc="1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6FC0"/>
                </a:solidFill>
                <a:latin typeface="Calibri"/>
                <a:cs typeface="Calibri"/>
              </a:rPr>
              <a:t>reached</a:t>
            </a:r>
            <a:r>
              <a:rPr dirty="0" sz="1200" spc="1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6FC0"/>
                </a:solidFill>
                <a:latin typeface="Calibri"/>
                <a:cs typeface="Calibri"/>
              </a:rPr>
              <a:t>under</a:t>
            </a:r>
            <a:r>
              <a:rPr dirty="0" sz="1200" spc="10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6FC0"/>
                </a:solidFill>
                <a:latin typeface="Calibri"/>
                <a:cs typeface="Calibri"/>
              </a:rPr>
              <a:t>Trump</a:t>
            </a:r>
            <a:r>
              <a:rPr dirty="0" sz="1200" spc="8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006FC0"/>
                </a:solidFill>
                <a:latin typeface="Calibri"/>
                <a:cs typeface="Calibri"/>
              </a:rPr>
              <a:t>2.0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5">
                <a:solidFill>
                  <a:srgbClr val="006FC0"/>
                </a:solidFill>
                <a:latin typeface="Calibri"/>
                <a:cs typeface="Calibri"/>
              </a:rPr>
              <a:t>**</a:t>
            </a:r>
            <a:r>
              <a:rPr dirty="0" sz="12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6FC0"/>
                </a:solidFill>
                <a:latin typeface="Calibri"/>
                <a:cs typeface="Calibri"/>
              </a:rPr>
              <a:t>Temporary</a:t>
            </a:r>
            <a:r>
              <a:rPr dirty="0" sz="1200" spc="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dirty="0" sz="12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6FC0"/>
                </a:solidFill>
                <a:latin typeface="Calibri"/>
                <a:cs typeface="Calibri"/>
              </a:rPr>
              <a:t>unresolved</a:t>
            </a:r>
            <a:r>
              <a:rPr dirty="0" sz="1200" spc="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Calibri"/>
                <a:cs typeface="Calibri"/>
              </a:rPr>
              <a:t>details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0123" y="6080653"/>
            <a:ext cx="57029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200" spc="50">
                <a:latin typeface="Calibri"/>
                <a:cs typeface="Calibri"/>
              </a:rPr>
              <a:t>Sources:</a:t>
            </a:r>
            <a:r>
              <a:rPr dirty="0" sz="1200" spc="500">
                <a:latin typeface="Calibri"/>
                <a:cs typeface="Calibri"/>
              </a:rPr>
              <a:t> </a:t>
            </a:r>
            <a:r>
              <a:rPr dirty="0" u="sng" sz="12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https://www.tradecomplianceresourcehub.com/2025/10/01/trump</a:t>
            </a:r>
            <a:r>
              <a:rPr dirty="0" u="sng" sz="12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dirty="0" u="sng" sz="12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2</a:t>
            </a:r>
            <a:r>
              <a:rPr dirty="0" u="sng" sz="12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dirty="0" u="sng" sz="12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0</a:t>
            </a:r>
            <a:r>
              <a:rPr dirty="0" u="sng" sz="12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dirty="0" u="sng" sz="12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tariff</a:t>
            </a:r>
            <a:r>
              <a:rPr dirty="0" u="sng" sz="12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dirty="0" u="sng" sz="120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tracker/</a:t>
            </a:r>
            <a:r>
              <a:rPr dirty="0" u="none" sz="1200" spc="55">
                <a:solidFill>
                  <a:srgbClr val="467885"/>
                </a:solidFill>
                <a:latin typeface="Calibri"/>
                <a:cs typeface="Calibri"/>
              </a:rPr>
              <a:t> </a:t>
            </a:r>
            <a:r>
              <a:rPr dirty="0" u="none" sz="1200">
                <a:latin typeface="Calibri"/>
                <a:cs typeface="Calibri"/>
              </a:rPr>
              <a:t>and</a:t>
            </a:r>
            <a:r>
              <a:rPr dirty="0" u="none" sz="1200" spc="60">
                <a:latin typeface="Calibri"/>
                <a:cs typeface="Calibri"/>
              </a:rPr>
              <a:t> </a:t>
            </a:r>
            <a:r>
              <a:rPr dirty="0" u="none" sz="1200">
                <a:latin typeface="Calibri"/>
                <a:cs typeface="Calibri"/>
              </a:rPr>
              <a:t>WTO</a:t>
            </a:r>
            <a:r>
              <a:rPr dirty="0" u="none" sz="1200" spc="55">
                <a:latin typeface="Calibri"/>
                <a:cs typeface="Calibri"/>
              </a:rPr>
              <a:t> </a:t>
            </a:r>
            <a:r>
              <a:rPr dirty="0" u="none" sz="1200">
                <a:latin typeface="Calibri"/>
                <a:cs typeface="Calibri"/>
              </a:rPr>
              <a:t>Trade</a:t>
            </a:r>
            <a:r>
              <a:rPr dirty="0" u="none" sz="1200" spc="45">
                <a:latin typeface="Calibri"/>
                <a:cs typeface="Calibri"/>
              </a:rPr>
              <a:t> </a:t>
            </a:r>
            <a:r>
              <a:rPr dirty="0" u="none" sz="1200">
                <a:latin typeface="Calibri"/>
                <a:cs typeface="Calibri"/>
              </a:rPr>
              <a:t>and</a:t>
            </a:r>
            <a:r>
              <a:rPr dirty="0" u="none" sz="1200" spc="50">
                <a:latin typeface="Calibri"/>
                <a:cs typeface="Calibri"/>
              </a:rPr>
              <a:t> </a:t>
            </a:r>
            <a:r>
              <a:rPr dirty="0" u="none" sz="1200" spc="-10">
                <a:latin typeface="Calibri"/>
                <a:cs typeface="Calibri"/>
              </a:rPr>
              <a:t>Tariff</a:t>
            </a:r>
            <a:r>
              <a:rPr dirty="0" u="none" sz="1200" spc="40">
                <a:latin typeface="Calibri"/>
                <a:cs typeface="Calibri"/>
              </a:rPr>
              <a:t> </a:t>
            </a:r>
            <a:r>
              <a:rPr dirty="0" u="none" sz="1200">
                <a:latin typeface="Calibri"/>
                <a:cs typeface="Calibri"/>
              </a:rPr>
              <a:t>Platform;</a:t>
            </a:r>
            <a:r>
              <a:rPr dirty="0" u="none" sz="1200" spc="55">
                <a:latin typeface="Calibri"/>
                <a:cs typeface="Calibri"/>
              </a:rPr>
              <a:t> </a:t>
            </a:r>
            <a:r>
              <a:rPr dirty="0" u="sng" sz="12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3"/>
              </a:rPr>
              <a:t>https://ttd.wto.org/en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5"/>
              <a:t>Are</a:t>
            </a:r>
            <a:r>
              <a:rPr dirty="0" spc="-130"/>
              <a:t> </a:t>
            </a:r>
            <a:r>
              <a:rPr dirty="0" spc="-60"/>
              <a:t>We</a:t>
            </a:r>
            <a:r>
              <a:rPr dirty="0" spc="-145"/>
              <a:t> </a:t>
            </a:r>
            <a:r>
              <a:rPr dirty="0" spc="-20"/>
              <a:t>Out</a:t>
            </a:r>
            <a:r>
              <a:rPr dirty="0" spc="-150"/>
              <a:t> </a:t>
            </a:r>
            <a:r>
              <a:rPr dirty="0" spc="-55"/>
              <a:t>of</a:t>
            </a:r>
            <a:r>
              <a:rPr dirty="0" spc="-120"/>
              <a:t> </a:t>
            </a:r>
            <a:r>
              <a:rPr dirty="0" spc="-80"/>
              <a:t>the</a:t>
            </a:r>
            <a:r>
              <a:rPr dirty="0" spc="-125"/>
              <a:t> </a:t>
            </a:r>
            <a:r>
              <a:rPr dirty="0" spc="-10"/>
              <a:t>Woods?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Dark forest :: Behanc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815" y="1690687"/>
            <a:ext cx="4825169" cy="32050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68868" y="4362705"/>
            <a:ext cx="54717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60" b="1">
                <a:latin typeface="Calibri"/>
                <a:cs typeface="Calibri"/>
              </a:rPr>
              <a:t>TD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Economics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-</a:t>
            </a:r>
            <a:r>
              <a:rPr dirty="0" sz="1400" spc="10" b="1">
                <a:latin typeface="Calibri"/>
                <a:cs typeface="Calibri"/>
              </a:rPr>
              <a:t> </a:t>
            </a:r>
            <a:r>
              <a:rPr dirty="0" sz="1400" spc="75" b="1">
                <a:latin typeface="Calibri"/>
                <a:cs typeface="Calibri"/>
              </a:rPr>
              <a:t>Global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Trade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55" b="1">
                <a:latin typeface="Calibri"/>
                <a:cs typeface="Calibri"/>
              </a:rPr>
              <a:t>Disrupted: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60" b="1">
                <a:latin typeface="Calibri"/>
                <a:cs typeface="Calibri"/>
              </a:rPr>
              <a:t>Early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90" b="1">
                <a:latin typeface="Calibri"/>
                <a:cs typeface="Calibri"/>
              </a:rPr>
              <a:t>Impacts</a:t>
            </a:r>
            <a:r>
              <a:rPr dirty="0" sz="1400" b="1">
                <a:latin typeface="Calibri"/>
                <a:cs typeface="Calibri"/>
              </a:rPr>
              <a:t> of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65" b="1">
                <a:latin typeface="Calibri"/>
                <a:cs typeface="Calibri"/>
              </a:rPr>
              <a:t>U.S.</a:t>
            </a:r>
            <a:r>
              <a:rPr dirty="0" sz="1400" spc="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Tariffs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79862"/>
            <a:ext cx="97593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Simulated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Impacts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65">
                <a:latin typeface="Calibri"/>
                <a:cs typeface="Calibri"/>
              </a:rPr>
              <a:t>of</a:t>
            </a:r>
            <a:r>
              <a:rPr dirty="0" sz="3600" spc="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Combined</a:t>
            </a:r>
            <a:r>
              <a:rPr dirty="0" sz="3600" spc="-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Policies, </a:t>
            </a:r>
            <a:r>
              <a:rPr dirty="0" sz="3600" spc="75">
                <a:latin typeface="Calibri"/>
                <a:cs typeface="Calibri"/>
              </a:rPr>
              <a:t>2025-</a:t>
            </a:r>
            <a:r>
              <a:rPr dirty="0" sz="3600" spc="30">
                <a:latin typeface="Calibri"/>
                <a:cs typeface="Calibri"/>
              </a:rPr>
              <a:t>2029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051" y="1559298"/>
          <a:ext cx="8784590" cy="1851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9185"/>
                <a:gridCol w="2516505"/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Combined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Policies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All-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milk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Price, </a:t>
                      </a:r>
                      <a:r>
                        <a:rPr dirty="0" sz="16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$/cwt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0.55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Net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Farm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Operating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Income,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Medium-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sized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Farm,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$/farm/year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15,106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Cumulative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NFOI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dairy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farms,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2029,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6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billion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-7.9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dairy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product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exports,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6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billion</a:t>
                      </a:r>
                      <a:r>
                        <a:rPr dirty="0" sz="16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600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-2.6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494846" y="-66761"/>
            <a:ext cx="275463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95">
                <a:solidFill>
                  <a:srgbClr val="F1F1F1"/>
                </a:solidFill>
              </a:rPr>
              <a:t>CF</a:t>
            </a:r>
            <a:r>
              <a:rPr dirty="0" sz="1800" spc="30">
                <a:solidFill>
                  <a:srgbClr val="F1F1F1"/>
                </a:solidFill>
              </a:rPr>
              <a:t> </a:t>
            </a:r>
            <a:r>
              <a:rPr dirty="0" sz="1800" spc="70">
                <a:solidFill>
                  <a:srgbClr val="F1F1F1"/>
                </a:solidFill>
              </a:rPr>
              <a:t>Nicholson,</a:t>
            </a:r>
            <a:r>
              <a:rPr dirty="0" sz="1800" spc="-30">
                <a:solidFill>
                  <a:srgbClr val="F1F1F1"/>
                </a:solidFill>
              </a:rPr>
              <a:t> </a:t>
            </a:r>
            <a:r>
              <a:rPr dirty="0" sz="1800">
                <a:solidFill>
                  <a:srgbClr val="F1F1F1"/>
                </a:solidFill>
              </a:rPr>
              <a:t>UW-</a:t>
            </a:r>
            <a:r>
              <a:rPr dirty="0" sz="1800" spc="-10">
                <a:solidFill>
                  <a:srgbClr val="F1F1F1"/>
                </a:solidFill>
              </a:rPr>
              <a:t>Madison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978484" y="3555337"/>
            <a:ext cx="9219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>
                <a:solidFill>
                  <a:srgbClr val="006FC0"/>
                </a:solidFill>
                <a:latin typeface="Calibri"/>
                <a:cs typeface="Calibri"/>
              </a:rPr>
              <a:t>Source:</a:t>
            </a:r>
            <a:r>
              <a:rPr dirty="0" sz="1200" spc="3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Calibri"/>
                <a:cs typeface="Calibri"/>
              </a:rPr>
              <a:t>Simulation </a:t>
            </a:r>
            <a:r>
              <a:rPr dirty="0" sz="1200" spc="10">
                <a:solidFill>
                  <a:srgbClr val="006FC0"/>
                </a:solidFill>
                <a:latin typeface="Calibri"/>
                <a:cs typeface="Calibri"/>
              </a:rPr>
              <a:t>with</a:t>
            </a:r>
            <a:r>
              <a:rPr dirty="0" sz="12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12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45">
                <a:solidFill>
                  <a:srgbClr val="006FC0"/>
                </a:solidFill>
                <a:latin typeface="Calibri"/>
                <a:cs typeface="Calibri"/>
              </a:rPr>
              <a:t>Dynamic</a:t>
            </a:r>
            <a:r>
              <a:rPr dirty="0" sz="12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Calibri"/>
                <a:cs typeface="Calibri"/>
              </a:rPr>
              <a:t>Global</a:t>
            </a:r>
            <a:r>
              <a:rPr dirty="0" sz="12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Calibri"/>
                <a:cs typeface="Calibri"/>
              </a:rPr>
              <a:t>Dairy</a:t>
            </a:r>
            <a:r>
              <a:rPr dirty="0" sz="1200" spc="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r>
              <a:rPr dirty="0" sz="1200" spc="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60">
                <a:solidFill>
                  <a:srgbClr val="006FC0"/>
                </a:solidFill>
                <a:latin typeface="Calibri"/>
                <a:cs typeface="Calibri"/>
              </a:rPr>
              <a:t>Chain</a:t>
            </a:r>
            <a:r>
              <a:rPr dirty="0" sz="1200" spc="20">
                <a:solidFill>
                  <a:srgbClr val="006FC0"/>
                </a:solidFill>
                <a:latin typeface="Calibri"/>
                <a:cs typeface="Calibri"/>
              </a:rPr>
              <a:t> Model,</a:t>
            </a:r>
            <a:r>
              <a:rPr dirty="0" sz="12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50">
                <a:solidFill>
                  <a:srgbClr val="006FC0"/>
                </a:solidFill>
                <a:latin typeface="Calibri"/>
                <a:cs typeface="Calibri"/>
              </a:rPr>
              <a:t>Change</a:t>
            </a:r>
            <a:r>
              <a:rPr dirty="0" sz="12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dirty="0" sz="1200" spc="20">
                <a:solidFill>
                  <a:srgbClr val="006FC0"/>
                </a:solidFill>
                <a:latin typeface="Calibri"/>
                <a:cs typeface="Calibri"/>
              </a:rPr>
              <a:t> previous</a:t>
            </a:r>
            <a:r>
              <a:rPr dirty="0" sz="1200" spc="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Calibri"/>
                <a:cs typeface="Calibri"/>
              </a:rPr>
              <a:t>policies</a:t>
            </a:r>
            <a:r>
              <a:rPr dirty="0" sz="12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Calibri"/>
                <a:cs typeface="Calibri"/>
              </a:rPr>
              <a:t>during</a:t>
            </a:r>
            <a:r>
              <a:rPr dirty="0" sz="1200" spc="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20">
                <a:solidFill>
                  <a:srgbClr val="006FC0"/>
                </a:solidFill>
                <a:latin typeface="Calibri"/>
                <a:cs typeface="Calibri"/>
              </a:rPr>
              <a:t>October 2025</a:t>
            </a:r>
            <a:r>
              <a:rPr dirty="0" sz="12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dirty="0" sz="1200" spc="20">
                <a:solidFill>
                  <a:srgbClr val="006FC0"/>
                </a:solidFill>
                <a:latin typeface="Calibri"/>
                <a:cs typeface="Calibri"/>
              </a:rPr>
              <a:t>January</a:t>
            </a:r>
            <a:r>
              <a:rPr dirty="0" sz="1200" spc="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Calibri"/>
                <a:cs typeface="Calibri"/>
              </a:rPr>
              <a:t>2029.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32974"/>
            <a:ext cx="8371840" cy="106807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>
                <a:latin typeface="Calibri"/>
                <a:cs typeface="Calibri"/>
              </a:rPr>
              <a:t>Simulated</a:t>
            </a:r>
            <a:r>
              <a:rPr dirty="0" sz="3600" spc="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Impacts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65">
                <a:latin typeface="Calibri"/>
                <a:cs typeface="Calibri"/>
              </a:rPr>
              <a:t>of</a:t>
            </a:r>
            <a:r>
              <a:rPr dirty="0" sz="3600" spc="2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Combined</a:t>
            </a:r>
            <a:r>
              <a:rPr dirty="0" sz="3600" spc="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Policies</a:t>
            </a:r>
            <a:r>
              <a:rPr dirty="0" sz="3600" spc="10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with </a:t>
            </a:r>
            <a:r>
              <a:rPr dirty="0" sz="3600">
                <a:latin typeface="Calibri"/>
                <a:cs typeface="Calibri"/>
              </a:rPr>
              <a:t>Compensatory</a:t>
            </a:r>
            <a:r>
              <a:rPr dirty="0" sz="3600" spc="-7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Payments,</a:t>
            </a:r>
            <a:r>
              <a:rPr dirty="0" sz="3600" spc="-65">
                <a:latin typeface="Calibri"/>
                <a:cs typeface="Calibri"/>
              </a:rPr>
              <a:t> </a:t>
            </a:r>
            <a:r>
              <a:rPr dirty="0" sz="3600" spc="70">
                <a:latin typeface="Calibri"/>
                <a:cs typeface="Calibri"/>
              </a:rPr>
              <a:t>2025-</a:t>
            </a:r>
            <a:r>
              <a:rPr dirty="0" sz="3600" spc="30">
                <a:latin typeface="Calibri"/>
                <a:cs typeface="Calibri"/>
              </a:rPr>
              <a:t>2029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051" y="1871027"/>
          <a:ext cx="10235565" cy="2212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34710"/>
                <a:gridCol w="2092324"/>
                <a:gridCol w="2118995"/>
              </a:tblGrid>
              <a:tr h="730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Combined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Policies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1130" marR="143510">
                        <a:lnSpc>
                          <a:spcPts val="192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Combined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Policies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$0.25/cwt Payment*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All-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milk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Price, </a:t>
                      </a:r>
                      <a:r>
                        <a:rPr dirty="0" sz="16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$/cwt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0.55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0.70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Net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Farm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Operating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Income,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Medium-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sized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Farm,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$/farm/year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15,106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6,082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Cumulative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NFOI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dairy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farms,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2029,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600" spc="-3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billion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-7.9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-6.7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dairy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product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exports,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dirty="0" sz="1600" spc="-3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billion</a:t>
                      </a:r>
                      <a:r>
                        <a:rPr dirty="0" sz="1600" spc="-6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600" spc="-1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-2.6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-2.5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494846" y="-66761"/>
            <a:ext cx="275463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95">
                <a:solidFill>
                  <a:srgbClr val="F1F1F1"/>
                </a:solidFill>
              </a:rPr>
              <a:t>CF</a:t>
            </a:r>
            <a:r>
              <a:rPr dirty="0" sz="1800" spc="30">
                <a:solidFill>
                  <a:srgbClr val="F1F1F1"/>
                </a:solidFill>
              </a:rPr>
              <a:t> </a:t>
            </a:r>
            <a:r>
              <a:rPr dirty="0" sz="1800" spc="70">
                <a:solidFill>
                  <a:srgbClr val="F1F1F1"/>
                </a:solidFill>
              </a:rPr>
              <a:t>Nicholson,</a:t>
            </a:r>
            <a:r>
              <a:rPr dirty="0" sz="1800" spc="-30">
                <a:solidFill>
                  <a:srgbClr val="F1F1F1"/>
                </a:solidFill>
              </a:rPr>
              <a:t> </a:t>
            </a:r>
            <a:r>
              <a:rPr dirty="0" sz="1800">
                <a:solidFill>
                  <a:srgbClr val="F1F1F1"/>
                </a:solidFill>
              </a:rPr>
              <a:t>UW-</a:t>
            </a:r>
            <a:r>
              <a:rPr dirty="0" sz="1800" spc="-10">
                <a:solidFill>
                  <a:srgbClr val="F1F1F1"/>
                </a:solidFill>
              </a:rPr>
              <a:t>Madison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996067" y="4271506"/>
            <a:ext cx="4672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>
                <a:solidFill>
                  <a:srgbClr val="006FC0"/>
                </a:solidFill>
                <a:latin typeface="Calibri"/>
                <a:cs typeface="Calibri"/>
              </a:rPr>
              <a:t>Source:</a:t>
            </a:r>
            <a:r>
              <a:rPr dirty="0" sz="1200" spc="4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006FC0"/>
                </a:solidFill>
                <a:latin typeface="Calibri"/>
                <a:cs typeface="Calibri"/>
              </a:rPr>
              <a:t>Simulation</a:t>
            </a:r>
            <a:r>
              <a:rPr dirty="0" sz="1200" spc="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006FC0"/>
                </a:solidFill>
                <a:latin typeface="Calibri"/>
                <a:cs typeface="Calibri"/>
              </a:rPr>
              <a:t>with</a:t>
            </a:r>
            <a:r>
              <a:rPr dirty="0" sz="1200" spc="9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dirty="0" sz="12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45">
                <a:solidFill>
                  <a:srgbClr val="006FC0"/>
                </a:solidFill>
                <a:latin typeface="Calibri"/>
                <a:cs typeface="Calibri"/>
              </a:rPr>
              <a:t>Dynamic</a:t>
            </a:r>
            <a:r>
              <a:rPr dirty="0" sz="1200" spc="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006FC0"/>
                </a:solidFill>
                <a:latin typeface="Calibri"/>
                <a:cs typeface="Calibri"/>
              </a:rPr>
              <a:t>Global</a:t>
            </a:r>
            <a:r>
              <a:rPr dirty="0" sz="1200" spc="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006FC0"/>
                </a:solidFill>
                <a:latin typeface="Calibri"/>
                <a:cs typeface="Calibri"/>
              </a:rPr>
              <a:t>Dairy</a:t>
            </a:r>
            <a:r>
              <a:rPr dirty="0" sz="1200" spc="9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10">
                <a:solidFill>
                  <a:srgbClr val="006FC0"/>
                </a:solidFill>
                <a:latin typeface="Calibri"/>
                <a:cs typeface="Calibri"/>
              </a:rPr>
              <a:t>Supply</a:t>
            </a:r>
            <a:r>
              <a:rPr dirty="0" sz="1200" spc="60">
                <a:solidFill>
                  <a:srgbClr val="006FC0"/>
                </a:solidFill>
                <a:latin typeface="Calibri"/>
                <a:cs typeface="Calibri"/>
              </a:rPr>
              <a:t> Chain</a:t>
            </a:r>
            <a:r>
              <a:rPr dirty="0" sz="1200" spc="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Calibri"/>
                <a:cs typeface="Calibri"/>
              </a:rPr>
              <a:t>Model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9308" y="4239205"/>
            <a:ext cx="21355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*Program</a:t>
            </a:r>
            <a:r>
              <a:rPr dirty="0" sz="14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C00000"/>
                </a:solidFill>
                <a:latin typeface="Calibri"/>
                <a:cs typeface="Calibri"/>
              </a:rPr>
              <a:t>cost</a:t>
            </a:r>
            <a:r>
              <a:rPr dirty="0" sz="1400" spc="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dirty="0" sz="14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$2.3</a:t>
            </a:r>
            <a:r>
              <a:rPr dirty="0" sz="14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C00000"/>
                </a:solidFill>
                <a:latin typeface="Calibri"/>
                <a:cs typeface="Calibri"/>
              </a:rPr>
              <a:t>billion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679862"/>
            <a:ext cx="8102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8780" algn="l"/>
              </a:tabLst>
            </a:pPr>
            <a:r>
              <a:rPr dirty="0" spc="90"/>
              <a:t>USDA</a:t>
            </a:r>
            <a:r>
              <a:rPr dirty="0" spc="-130"/>
              <a:t> </a:t>
            </a:r>
            <a:r>
              <a:rPr dirty="0" spc="-45"/>
              <a:t>Bridge</a:t>
            </a:r>
            <a:r>
              <a:rPr dirty="0" spc="-135"/>
              <a:t> </a:t>
            </a:r>
            <a:r>
              <a:rPr dirty="0" spc="-10"/>
              <a:t>Funding:</a:t>
            </a:r>
            <a:r>
              <a:rPr dirty="0"/>
              <a:t>	</a:t>
            </a:r>
            <a:r>
              <a:rPr dirty="0" spc="95"/>
              <a:t>Focus</a:t>
            </a:r>
            <a:r>
              <a:rPr dirty="0" spc="-130"/>
              <a:t> </a:t>
            </a:r>
            <a:r>
              <a:rPr dirty="0" spc="-35"/>
              <a:t>on</a:t>
            </a:r>
            <a:r>
              <a:rPr dirty="0" spc="-114"/>
              <a:t> </a:t>
            </a:r>
            <a:r>
              <a:rPr dirty="0"/>
              <a:t>Field</a:t>
            </a:r>
            <a:r>
              <a:rPr dirty="0" spc="-125"/>
              <a:t> </a:t>
            </a:r>
            <a:r>
              <a:rPr dirty="0" spc="60"/>
              <a:t>Crops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20544"/>
            <a:ext cx="4951730" cy="268351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241300" marR="5080" indent="-229235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600" b="1">
                <a:latin typeface="Calibri"/>
                <a:cs typeface="Calibri"/>
              </a:rPr>
              <a:t>(Washington,</a:t>
            </a:r>
            <a:r>
              <a:rPr dirty="0" sz="1600" spc="105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D.C.,</a:t>
            </a:r>
            <a:r>
              <a:rPr dirty="0" sz="1600" spc="35" b="1">
                <a:latin typeface="Calibri"/>
                <a:cs typeface="Calibri"/>
              </a:rPr>
              <a:t> </a:t>
            </a:r>
            <a:r>
              <a:rPr dirty="0" sz="1600" spc="85" b="1">
                <a:latin typeface="Calibri"/>
                <a:cs typeface="Calibri"/>
              </a:rPr>
              <a:t>December</a:t>
            </a:r>
            <a:r>
              <a:rPr dirty="0" sz="1600" spc="10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31,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2025)</a:t>
            </a:r>
            <a:r>
              <a:rPr dirty="0" sz="1600" spc="70" b="1">
                <a:latin typeface="Calibri"/>
                <a:cs typeface="Calibri"/>
              </a:rPr>
              <a:t> </a:t>
            </a:r>
            <a:r>
              <a:rPr dirty="0" sz="1600" spc="-80" b="1" i="1">
                <a:latin typeface="Calibri"/>
                <a:cs typeface="Calibri"/>
              </a:rPr>
              <a:t>–</a:t>
            </a:r>
            <a:r>
              <a:rPr dirty="0" sz="1600" spc="70" b="1" i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Today,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35">
                <a:latin typeface="Calibri"/>
                <a:cs typeface="Calibri"/>
              </a:rPr>
              <a:t>U.S. </a:t>
            </a:r>
            <a:r>
              <a:rPr dirty="0" sz="1600">
                <a:latin typeface="Calibri"/>
                <a:cs typeface="Calibri"/>
              </a:rPr>
              <a:t>Secretary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Agriculture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Brooke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 spc="80">
                <a:latin typeface="Calibri"/>
                <a:cs typeface="Calibri"/>
              </a:rPr>
              <a:t>L.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Rollins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40">
                <a:latin typeface="Calibri"/>
                <a:cs typeface="Calibri"/>
              </a:rPr>
              <a:t>announced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next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70">
                <a:latin typeface="Calibri"/>
                <a:cs typeface="Calibri"/>
              </a:rPr>
              <a:t>phase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Farmer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Bridge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65">
                <a:latin typeface="Calibri"/>
                <a:cs typeface="Calibri"/>
              </a:rPr>
              <a:t>Assistance </a:t>
            </a:r>
            <a:r>
              <a:rPr dirty="0" sz="1600" spc="10">
                <a:latin typeface="Calibri"/>
                <a:cs typeface="Calibri"/>
              </a:rPr>
              <a:t>Program</a:t>
            </a:r>
            <a:r>
              <a:rPr dirty="0" sz="1600" spc="15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(FBA),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the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eligible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commodity</a:t>
            </a:r>
            <a:r>
              <a:rPr dirty="0" sz="1600" spc="1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per-</a:t>
            </a:r>
            <a:r>
              <a:rPr dirty="0" sz="1600" spc="35">
                <a:latin typeface="Calibri"/>
                <a:cs typeface="Calibri"/>
              </a:rPr>
              <a:t>acre </a:t>
            </a:r>
            <a:r>
              <a:rPr dirty="0" sz="1600">
                <a:latin typeface="Calibri"/>
                <a:cs typeface="Calibri"/>
              </a:rPr>
              <a:t>payment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rates.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 spc="85">
                <a:latin typeface="Calibri"/>
                <a:cs typeface="Calibri"/>
              </a:rPr>
              <a:t>As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announced</a:t>
            </a:r>
            <a:r>
              <a:rPr dirty="0" sz="1600" spc="1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earlier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this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month</a:t>
            </a:r>
            <a:r>
              <a:rPr dirty="0" sz="1600" spc="12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by </a:t>
            </a:r>
            <a:r>
              <a:rPr dirty="0" sz="1600" spc="10">
                <a:latin typeface="Calibri"/>
                <a:cs typeface="Calibri"/>
              </a:rPr>
              <a:t>President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Trump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50">
                <a:latin typeface="Calibri"/>
                <a:cs typeface="Calibri"/>
              </a:rPr>
              <a:t>and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Secretary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55">
                <a:latin typeface="Calibri"/>
                <a:cs typeface="Calibri"/>
              </a:rPr>
              <a:t>Rollins,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$12</a:t>
            </a:r>
            <a:r>
              <a:rPr dirty="0" sz="1600" spc="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billion</a:t>
            </a:r>
            <a:r>
              <a:rPr dirty="0" sz="1600" spc="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006FC0"/>
                </a:solidFill>
                <a:latin typeface="Calibri"/>
                <a:cs typeface="Calibri"/>
              </a:rPr>
              <a:t>will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dirty="0" sz="16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50">
                <a:solidFill>
                  <a:srgbClr val="006FC0"/>
                </a:solidFill>
                <a:latin typeface="Calibri"/>
                <a:cs typeface="Calibri"/>
              </a:rPr>
              <a:t>paid</a:t>
            </a:r>
            <a:r>
              <a:rPr dirty="0" sz="1600" spc="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dirty="0" sz="1600" spc="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American</a:t>
            </a:r>
            <a:r>
              <a:rPr dirty="0" sz="1600" spc="7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farmers</a:t>
            </a:r>
            <a:r>
              <a:rPr dirty="0" sz="1600" spc="7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1600" spc="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2026.</a:t>
            </a:r>
            <a:r>
              <a:rPr dirty="0" sz="16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600" spc="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that</a:t>
            </a:r>
            <a:r>
              <a:rPr dirty="0" sz="16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Calibri"/>
                <a:cs typeface="Calibri"/>
              </a:rPr>
              <a:t>amount,</a:t>
            </a:r>
            <a:endParaRPr sz="1600">
              <a:latin typeface="Calibri"/>
              <a:cs typeface="Calibri"/>
            </a:endParaRPr>
          </a:p>
          <a:p>
            <a:pPr marL="241300">
              <a:lnSpc>
                <a:spcPts val="1600"/>
              </a:lnSpc>
            </a:pP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$11</a:t>
            </a:r>
            <a:r>
              <a:rPr dirty="0" sz="16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billion</a:t>
            </a:r>
            <a:r>
              <a:rPr dirty="0" sz="1600" spc="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80">
                <a:solidFill>
                  <a:srgbClr val="006FC0"/>
                </a:solidFill>
                <a:latin typeface="Calibri"/>
                <a:cs typeface="Calibri"/>
              </a:rPr>
              <a:t>consists</a:t>
            </a:r>
            <a:r>
              <a:rPr dirty="0" sz="1600" spc="8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600" spc="9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one-time</a:t>
            </a:r>
            <a:r>
              <a:rPr dirty="0" sz="1600" spc="1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55">
                <a:solidFill>
                  <a:srgbClr val="006FC0"/>
                </a:solidFill>
                <a:latin typeface="Calibri"/>
                <a:cs typeface="Calibri"/>
              </a:rPr>
              <a:t>FBA</a:t>
            </a:r>
            <a:r>
              <a:rPr dirty="0" sz="16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Calibri"/>
                <a:cs typeface="Calibri"/>
              </a:rPr>
              <a:t>program</a:t>
            </a:r>
            <a:endParaRPr sz="1600">
              <a:latin typeface="Calibri"/>
              <a:cs typeface="Calibri"/>
            </a:endParaRPr>
          </a:p>
          <a:p>
            <a:pPr marL="241300" marR="95250">
              <a:lnSpc>
                <a:spcPts val="1730"/>
              </a:lnSpc>
              <a:spcBef>
                <a:spcPts val="120"/>
              </a:spcBef>
            </a:pP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payments.</a:t>
            </a:r>
            <a:r>
              <a:rPr dirty="0" sz="1600" spc="6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10" i="1">
                <a:solidFill>
                  <a:srgbClr val="C00000"/>
                </a:solidFill>
                <a:latin typeface="Calibri"/>
                <a:cs typeface="Calibri"/>
              </a:rPr>
              <a:t>This</a:t>
            </a:r>
            <a:r>
              <a:rPr dirty="0" sz="1600" spc="4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70" i="1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1600" spc="3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10" i="1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600" spc="5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70" i="1">
                <a:solidFill>
                  <a:srgbClr val="C00000"/>
                </a:solidFill>
                <a:latin typeface="Calibri"/>
                <a:cs typeface="Calibri"/>
              </a:rPr>
              <a:t>response </a:t>
            </a:r>
            <a:r>
              <a:rPr dirty="0" sz="1600" spc="10" i="1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600" spc="4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10" i="1">
                <a:solidFill>
                  <a:srgbClr val="C00000"/>
                </a:solidFill>
                <a:latin typeface="Calibri"/>
                <a:cs typeface="Calibri"/>
              </a:rPr>
              <a:t>four</a:t>
            </a:r>
            <a:r>
              <a:rPr dirty="0" sz="1600" spc="7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10" i="1">
                <a:solidFill>
                  <a:srgbClr val="C00000"/>
                </a:solidFill>
                <a:latin typeface="Calibri"/>
                <a:cs typeface="Calibri"/>
              </a:rPr>
              <a:t>years</a:t>
            </a:r>
            <a:r>
              <a:rPr dirty="0" sz="1600" spc="4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 i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-2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50" i="1">
                <a:solidFill>
                  <a:srgbClr val="C00000"/>
                </a:solidFill>
                <a:latin typeface="Calibri"/>
                <a:cs typeface="Calibri"/>
              </a:rPr>
              <a:t>disastrous</a:t>
            </a:r>
            <a:r>
              <a:rPr dirty="0" sz="1600" spc="4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55" i="1">
                <a:solidFill>
                  <a:srgbClr val="C00000"/>
                </a:solidFill>
                <a:latin typeface="Calibri"/>
                <a:cs typeface="Calibri"/>
              </a:rPr>
              <a:t>Biden</a:t>
            </a:r>
            <a:r>
              <a:rPr dirty="0" sz="1600" spc="10" i="1">
                <a:solidFill>
                  <a:srgbClr val="C00000"/>
                </a:solidFill>
                <a:latin typeface="Calibri"/>
                <a:cs typeface="Calibri"/>
              </a:rPr>
              <a:t> administration</a:t>
            </a:r>
            <a:r>
              <a:rPr dirty="0" sz="1600" spc="4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70" i="1">
                <a:solidFill>
                  <a:srgbClr val="C00000"/>
                </a:solidFill>
                <a:latin typeface="Calibri"/>
                <a:cs typeface="Calibri"/>
              </a:rPr>
              <a:t>policies</a:t>
            </a:r>
            <a:r>
              <a:rPr dirty="0" sz="1600" spc="2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C00000"/>
                </a:solidFill>
                <a:latin typeface="Calibri"/>
                <a:cs typeface="Calibri"/>
              </a:rPr>
              <a:t>that</a:t>
            </a:r>
            <a:r>
              <a:rPr dirty="0" sz="1600" spc="1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C00000"/>
                </a:solidFill>
                <a:latin typeface="Calibri"/>
                <a:cs typeface="Calibri"/>
              </a:rPr>
              <a:t>created </a:t>
            </a:r>
            <a:r>
              <a:rPr dirty="0" sz="1600" spc="45" i="1">
                <a:solidFill>
                  <a:srgbClr val="C00000"/>
                </a:solidFill>
                <a:latin typeface="Calibri"/>
                <a:cs typeface="Calibri"/>
              </a:rPr>
              <a:t>record-</a:t>
            </a:r>
            <a:r>
              <a:rPr dirty="0" sz="1600" spc="10" i="1">
                <a:solidFill>
                  <a:srgbClr val="C00000"/>
                </a:solidFill>
                <a:latin typeface="Calibri"/>
                <a:cs typeface="Calibri"/>
              </a:rPr>
              <a:t>high</a:t>
            </a:r>
            <a:r>
              <a:rPr dirty="0" sz="1600" spc="11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10" i="1">
                <a:solidFill>
                  <a:srgbClr val="C00000"/>
                </a:solidFill>
                <a:latin typeface="Calibri"/>
                <a:cs typeface="Calibri"/>
              </a:rPr>
              <a:t>input</a:t>
            </a:r>
            <a:r>
              <a:rPr dirty="0" sz="1600" spc="7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1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6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10" i="1">
                <a:solidFill>
                  <a:srgbClr val="C00000"/>
                </a:solidFill>
                <a:latin typeface="Calibri"/>
                <a:cs typeface="Calibri"/>
              </a:rPr>
              <a:t>production</a:t>
            </a:r>
            <a:r>
              <a:rPr dirty="0" sz="1600" spc="114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75" i="1">
                <a:solidFill>
                  <a:srgbClr val="C00000"/>
                </a:solidFill>
                <a:latin typeface="Calibri"/>
                <a:cs typeface="Calibri"/>
              </a:rPr>
              <a:t>costs, </a:t>
            </a:r>
            <a:r>
              <a:rPr dirty="0" sz="1600" spc="10" i="1">
                <a:solidFill>
                  <a:srgbClr val="C00000"/>
                </a:solidFill>
                <a:latin typeface="Calibri"/>
                <a:cs typeface="Calibri"/>
              </a:rPr>
              <a:t>zero</a:t>
            </a:r>
            <a:r>
              <a:rPr dirty="0" sz="1600" spc="7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 i="1">
                <a:solidFill>
                  <a:srgbClr val="C00000"/>
                </a:solidFill>
                <a:latin typeface="Calibri"/>
                <a:cs typeface="Calibri"/>
              </a:rPr>
              <a:t>new </a:t>
            </a:r>
            <a:r>
              <a:rPr dirty="0" sz="1600" i="1">
                <a:solidFill>
                  <a:srgbClr val="C00000"/>
                </a:solidFill>
                <a:latin typeface="Calibri"/>
                <a:cs typeface="Calibri"/>
              </a:rPr>
              <a:t>trade</a:t>
            </a:r>
            <a:r>
              <a:rPr dirty="0" sz="1600" spc="-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60" i="1">
                <a:solidFill>
                  <a:srgbClr val="C00000"/>
                </a:solidFill>
                <a:latin typeface="Calibri"/>
                <a:cs typeface="Calibri"/>
              </a:rPr>
              <a:t>deals,</a:t>
            </a:r>
            <a:r>
              <a:rPr dirty="0" sz="1600" spc="-2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C00000"/>
                </a:solidFill>
                <a:latin typeface="Calibri"/>
                <a:cs typeface="Calibri"/>
              </a:rPr>
              <a:t>forgotten</a:t>
            </a:r>
            <a:r>
              <a:rPr dirty="0" sz="1600" spc="5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C00000"/>
                </a:solidFill>
                <a:latin typeface="Calibri"/>
                <a:cs typeface="Calibri"/>
              </a:rPr>
              <a:t>rural</a:t>
            </a:r>
            <a:r>
              <a:rPr dirty="0" sz="1600" spc="1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C00000"/>
                </a:solidFill>
                <a:latin typeface="Calibri"/>
                <a:cs typeface="Calibri"/>
              </a:rPr>
              <a:t>America.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4741" y="6332728"/>
            <a:ext cx="49256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  <a:hlinkClick r:id="rId2"/>
              </a:rPr>
              <a:t>https://www.usda.gov/about-usda/news/press-</a:t>
            </a:r>
            <a:r>
              <a:rPr dirty="0" sz="1200" spc="-10">
                <a:latin typeface="Calibri"/>
                <a:cs typeface="Calibri"/>
                <a:hlinkClick r:id="rId2"/>
              </a:rPr>
              <a:t>releases/2025/12/31/usda-</a:t>
            </a:r>
            <a:r>
              <a:rPr dirty="0" sz="1200" spc="45">
                <a:latin typeface="Calibri"/>
                <a:cs typeface="Calibri"/>
              </a:rPr>
              <a:t>announces-</a:t>
            </a:r>
            <a:r>
              <a:rPr dirty="0" sz="1200">
                <a:latin typeface="Calibri"/>
                <a:cs typeface="Calibri"/>
              </a:rPr>
              <a:t>commodity-payment-rates-farmer-bridge-</a:t>
            </a:r>
            <a:r>
              <a:rPr dirty="0" sz="1200" spc="55">
                <a:latin typeface="Calibri"/>
                <a:cs typeface="Calibri"/>
              </a:rPr>
              <a:t>assistance-</a:t>
            </a:r>
            <a:r>
              <a:rPr dirty="0" sz="1200" spc="-10">
                <a:latin typeface="Calibri"/>
                <a:cs typeface="Calibri"/>
              </a:rPr>
              <a:t>program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2200" y="1831467"/>
            <a:ext cx="4836160" cy="43402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7150" rIns="0" bIns="0" rtlCol="0" vert="horz">
            <a:spAutoFit/>
          </a:bodyPr>
          <a:lstStyle/>
          <a:p>
            <a:pPr marL="90805" marR="116839">
              <a:lnSpc>
                <a:spcPct val="100000"/>
              </a:lnSpc>
              <a:spcBef>
                <a:spcPts val="450"/>
              </a:spcBef>
            </a:pPr>
            <a:r>
              <a:rPr dirty="0" sz="1200" spc="75">
                <a:solidFill>
                  <a:srgbClr val="0A2337"/>
                </a:solidFill>
                <a:latin typeface="Cambria"/>
                <a:cs typeface="Cambria"/>
              </a:rPr>
              <a:t>Below</a:t>
            </a:r>
            <a:r>
              <a:rPr dirty="0" sz="1200" spc="3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60">
                <a:solidFill>
                  <a:srgbClr val="0A2337"/>
                </a:solidFill>
                <a:latin typeface="Cambria"/>
                <a:cs typeface="Cambria"/>
              </a:rPr>
              <a:t>are</a:t>
            </a:r>
            <a:r>
              <a:rPr dirty="0" sz="1200" spc="2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90">
                <a:solidFill>
                  <a:srgbClr val="0A2337"/>
                </a:solidFill>
                <a:latin typeface="Cambria"/>
                <a:cs typeface="Cambria"/>
              </a:rPr>
              <a:t>the</a:t>
            </a:r>
            <a:r>
              <a:rPr dirty="0" sz="1200" spc="2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95">
                <a:solidFill>
                  <a:srgbClr val="0A2337"/>
                </a:solidFill>
                <a:latin typeface="Cambria"/>
                <a:cs typeface="Cambria"/>
              </a:rPr>
              <a:t>payment</a:t>
            </a:r>
            <a:r>
              <a:rPr dirty="0" sz="1200" spc="3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70">
                <a:solidFill>
                  <a:srgbClr val="0A2337"/>
                </a:solidFill>
                <a:latin typeface="Cambria"/>
                <a:cs typeface="Cambria"/>
              </a:rPr>
              <a:t>rates</a:t>
            </a:r>
            <a:r>
              <a:rPr dirty="0" sz="1200" spc="2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80">
                <a:solidFill>
                  <a:srgbClr val="0A2337"/>
                </a:solidFill>
                <a:latin typeface="Cambria"/>
                <a:cs typeface="Cambria"/>
              </a:rPr>
              <a:t>for</a:t>
            </a:r>
            <a:r>
              <a:rPr dirty="0" sz="1200" spc="2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90">
                <a:solidFill>
                  <a:srgbClr val="0A2337"/>
                </a:solidFill>
                <a:latin typeface="Cambria"/>
                <a:cs typeface="Cambria"/>
              </a:rPr>
              <a:t>the</a:t>
            </a:r>
            <a:r>
              <a:rPr dirty="0" sz="1200" spc="1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80">
                <a:solidFill>
                  <a:srgbClr val="0A2337"/>
                </a:solidFill>
                <a:latin typeface="Cambria"/>
                <a:cs typeface="Cambria"/>
              </a:rPr>
              <a:t>FBA</a:t>
            </a:r>
            <a:r>
              <a:rPr dirty="0" sz="1200" spc="1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70">
                <a:solidFill>
                  <a:srgbClr val="0A2337"/>
                </a:solidFill>
                <a:latin typeface="Cambria"/>
                <a:cs typeface="Cambria"/>
              </a:rPr>
              <a:t>eligible</a:t>
            </a:r>
            <a:r>
              <a:rPr dirty="0" sz="1200" spc="2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commodities </a:t>
            </a:r>
            <a:r>
              <a:rPr dirty="0" sz="1200" spc="90">
                <a:solidFill>
                  <a:srgbClr val="0A2337"/>
                </a:solidFill>
                <a:latin typeface="Cambria"/>
                <a:cs typeface="Cambria"/>
              </a:rPr>
              <a:t>that</a:t>
            </a:r>
            <a:r>
              <a:rPr dirty="0" sz="1200" spc="3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75">
                <a:solidFill>
                  <a:srgbClr val="0A2337"/>
                </a:solidFill>
                <a:latin typeface="Cambria"/>
                <a:cs typeface="Cambria"/>
              </a:rPr>
              <a:t>triggered</a:t>
            </a:r>
            <a:r>
              <a:rPr dirty="0" sz="1200" spc="2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80">
                <a:solidFill>
                  <a:srgbClr val="0A2337"/>
                </a:solidFill>
                <a:latin typeface="Cambria"/>
                <a:cs typeface="Cambria"/>
              </a:rPr>
              <a:t>a</a:t>
            </a:r>
            <a:r>
              <a:rPr dirty="0" sz="1200" spc="4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payment.</a:t>
            </a:r>
            <a:endParaRPr sz="1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Cambria"/>
              <a:cs typeface="Cambria"/>
            </a:endParaRPr>
          </a:p>
          <a:p>
            <a:pPr marL="90805">
              <a:lnSpc>
                <a:spcPts val="1435"/>
              </a:lnSpc>
            </a:pPr>
            <a:r>
              <a:rPr dirty="0" sz="1200" spc="70" b="1">
                <a:solidFill>
                  <a:srgbClr val="0A2337"/>
                </a:solidFill>
                <a:latin typeface="Cambria"/>
                <a:cs typeface="Cambria"/>
              </a:rPr>
              <a:t>Commodity,</a:t>
            </a:r>
            <a:r>
              <a:rPr dirty="0" sz="1200" spc="35" b="1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b="1">
                <a:solidFill>
                  <a:srgbClr val="0A2337"/>
                </a:solidFill>
                <a:latin typeface="Cambria"/>
                <a:cs typeface="Cambria"/>
              </a:rPr>
              <a:t>Per</a:t>
            </a:r>
            <a:r>
              <a:rPr dirty="0" sz="1200" spc="70" b="1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b="1">
                <a:solidFill>
                  <a:srgbClr val="0A2337"/>
                </a:solidFill>
                <a:latin typeface="Cambria"/>
                <a:cs typeface="Cambria"/>
              </a:rPr>
              <a:t>Acre</a:t>
            </a:r>
            <a:r>
              <a:rPr dirty="0" sz="1200" spc="75" b="1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50" b="1">
                <a:solidFill>
                  <a:srgbClr val="0A2337"/>
                </a:solidFill>
                <a:latin typeface="Cambria"/>
                <a:cs typeface="Cambria"/>
              </a:rPr>
              <a:t>Payment</a:t>
            </a:r>
            <a:r>
              <a:rPr dirty="0" sz="1200" spc="60" b="1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-20" b="1">
                <a:solidFill>
                  <a:srgbClr val="0A2337"/>
                </a:solidFill>
                <a:latin typeface="Cambria"/>
                <a:cs typeface="Cambria"/>
              </a:rPr>
              <a:t>Rates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ts val="1435"/>
              </a:lnSpc>
              <a:buChar char="•"/>
              <a:tabLst>
                <a:tab pos="190500" algn="l"/>
              </a:tabLst>
            </a:pPr>
            <a:r>
              <a:rPr dirty="0" sz="1200" spc="70">
                <a:solidFill>
                  <a:srgbClr val="0A2337"/>
                </a:solidFill>
                <a:latin typeface="Cambria"/>
                <a:cs typeface="Cambria"/>
              </a:rPr>
              <a:t>Barley:</a:t>
            </a:r>
            <a:r>
              <a:rPr dirty="0" sz="1200" spc="4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40">
                <a:solidFill>
                  <a:srgbClr val="0A2337"/>
                </a:solidFill>
                <a:latin typeface="Cambria"/>
                <a:cs typeface="Cambria"/>
              </a:rPr>
              <a:t>$20.51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Canola:</a:t>
            </a:r>
            <a:r>
              <a:rPr dirty="0" sz="1200" spc="6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55">
                <a:solidFill>
                  <a:srgbClr val="0A2337"/>
                </a:solidFill>
                <a:latin typeface="Cambria"/>
                <a:cs typeface="Cambria"/>
              </a:rPr>
              <a:t>$23.57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Chickpeas</a:t>
            </a:r>
            <a:r>
              <a:rPr dirty="0" sz="1200" spc="3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75">
                <a:solidFill>
                  <a:srgbClr val="0A2337"/>
                </a:solidFill>
                <a:latin typeface="Cambria"/>
                <a:cs typeface="Cambria"/>
              </a:rPr>
              <a:t>(Large):</a:t>
            </a:r>
            <a:r>
              <a:rPr dirty="0" sz="1200" spc="1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100">
                <a:solidFill>
                  <a:srgbClr val="0A2337"/>
                </a:solidFill>
                <a:latin typeface="Cambria"/>
                <a:cs typeface="Cambria"/>
              </a:rPr>
              <a:t>$26.46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Chickpeas</a:t>
            </a:r>
            <a:r>
              <a:rPr dirty="0" sz="1200" spc="4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(Small):</a:t>
            </a:r>
            <a:r>
              <a:rPr dirty="0" sz="1200" spc="55">
                <a:solidFill>
                  <a:srgbClr val="0A2337"/>
                </a:solidFill>
                <a:latin typeface="Cambria"/>
                <a:cs typeface="Cambria"/>
              </a:rPr>
              <a:t> $33.36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Corn:</a:t>
            </a:r>
            <a:r>
              <a:rPr dirty="0" sz="1200" spc="3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$44.36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95">
                <a:solidFill>
                  <a:srgbClr val="0A2337"/>
                </a:solidFill>
                <a:latin typeface="Cambria"/>
                <a:cs typeface="Cambria"/>
              </a:rPr>
              <a:t>Cotton:</a:t>
            </a:r>
            <a:r>
              <a:rPr dirty="0" sz="1200" spc="1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-10">
                <a:solidFill>
                  <a:srgbClr val="0A2337"/>
                </a:solidFill>
                <a:latin typeface="Cambria"/>
                <a:cs typeface="Cambria"/>
              </a:rPr>
              <a:t>$117.35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95">
                <a:solidFill>
                  <a:srgbClr val="0A2337"/>
                </a:solidFill>
                <a:latin typeface="Cambria"/>
                <a:cs typeface="Cambria"/>
              </a:rPr>
              <a:t>Flax:</a:t>
            </a:r>
            <a:r>
              <a:rPr dirty="0" sz="1200" spc="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$8.05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80">
                <a:solidFill>
                  <a:srgbClr val="0A2337"/>
                </a:solidFill>
                <a:latin typeface="Cambria"/>
                <a:cs typeface="Cambria"/>
              </a:rPr>
              <a:t>Lentils:</a:t>
            </a:r>
            <a:r>
              <a:rPr dirty="0" sz="1200" spc="6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75">
                <a:solidFill>
                  <a:srgbClr val="0A2337"/>
                </a:solidFill>
                <a:latin typeface="Cambria"/>
                <a:cs typeface="Cambria"/>
              </a:rPr>
              <a:t>$23.98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95">
                <a:solidFill>
                  <a:srgbClr val="0A2337"/>
                </a:solidFill>
                <a:latin typeface="Cambria"/>
                <a:cs typeface="Cambria"/>
              </a:rPr>
              <a:t>Mustard:</a:t>
            </a:r>
            <a:r>
              <a:rPr dirty="0" sz="1200" spc="3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-10">
                <a:solidFill>
                  <a:srgbClr val="0A2337"/>
                </a:solidFill>
                <a:latin typeface="Cambria"/>
                <a:cs typeface="Cambria"/>
              </a:rPr>
              <a:t>$23.21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Oats:</a:t>
            </a:r>
            <a:r>
              <a:rPr dirty="0" sz="1200" spc="1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-10">
                <a:solidFill>
                  <a:srgbClr val="0A2337"/>
                </a:solidFill>
                <a:latin typeface="Cambria"/>
                <a:cs typeface="Cambria"/>
              </a:rPr>
              <a:t>$81.75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Peanuts:</a:t>
            </a:r>
            <a:r>
              <a:rPr dirty="0" sz="1200" spc="4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70">
                <a:solidFill>
                  <a:srgbClr val="0A2337"/>
                </a:solidFill>
                <a:latin typeface="Cambria"/>
                <a:cs typeface="Cambria"/>
              </a:rPr>
              <a:t>$55.65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80">
                <a:solidFill>
                  <a:srgbClr val="0A2337"/>
                </a:solidFill>
                <a:latin typeface="Cambria"/>
                <a:cs typeface="Cambria"/>
              </a:rPr>
              <a:t>Peas:</a:t>
            </a:r>
            <a:r>
              <a:rPr dirty="0" sz="1200" spc="2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65">
                <a:solidFill>
                  <a:srgbClr val="0A2337"/>
                </a:solidFill>
                <a:latin typeface="Cambria"/>
                <a:cs typeface="Cambria"/>
              </a:rPr>
              <a:t>$19.60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75">
                <a:solidFill>
                  <a:srgbClr val="0A2337"/>
                </a:solidFill>
                <a:latin typeface="Cambria"/>
                <a:cs typeface="Cambria"/>
              </a:rPr>
              <a:t>Rice:</a:t>
            </a:r>
            <a:r>
              <a:rPr dirty="0" sz="1200" spc="3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40">
                <a:solidFill>
                  <a:srgbClr val="0A2337"/>
                </a:solidFill>
                <a:latin typeface="Cambria"/>
                <a:cs typeface="Cambria"/>
              </a:rPr>
              <a:t>$132.89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80">
                <a:solidFill>
                  <a:srgbClr val="0A2337"/>
                </a:solidFill>
                <a:latin typeface="Cambria"/>
                <a:cs typeface="Cambria"/>
              </a:rPr>
              <a:t>Safflower:</a:t>
            </a:r>
            <a:r>
              <a:rPr dirty="0" sz="1200" spc="6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90">
                <a:solidFill>
                  <a:srgbClr val="0A2337"/>
                </a:solidFill>
                <a:latin typeface="Cambria"/>
                <a:cs typeface="Cambria"/>
              </a:rPr>
              <a:t>$24.86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95">
                <a:solidFill>
                  <a:srgbClr val="0A2337"/>
                </a:solidFill>
                <a:latin typeface="Cambria"/>
                <a:cs typeface="Cambria"/>
              </a:rPr>
              <a:t>Sesame:</a:t>
            </a:r>
            <a:r>
              <a:rPr dirty="0" sz="1200" spc="2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45">
                <a:solidFill>
                  <a:srgbClr val="0A2337"/>
                </a:solidFill>
                <a:latin typeface="Cambria"/>
                <a:cs typeface="Cambria"/>
              </a:rPr>
              <a:t>$13.68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110">
                <a:solidFill>
                  <a:srgbClr val="0A2337"/>
                </a:solidFill>
                <a:latin typeface="Cambria"/>
                <a:cs typeface="Cambria"/>
              </a:rPr>
              <a:t>Sorghum:</a:t>
            </a:r>
            <a:r>
              <a:rPr dirty="0" sz="1200" spc="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-10">
                <a:solidFill>
                  <a:srgbClr val="0A2337"/>
                </a:solidFill>
                <a:latin typeface="Cambria"/>
                <a:cs typeface="Cambria"/>
              </a:rPr>
              <a:t>$48.11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Soybeans:</a:t>
            </a:r>
            <a:r>
              <a:rPr dirty="0" sz="1200" spc="2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75">
                <a:solidFill>
                  <a:srgbClr val="0A2337"/>
                </a:solidFill>
                <a:latin typeface="Cambria"/>
                <a:cs typeface="Cambria"/>
              </a:rPr>
              <a:t>$30.88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buChar char="•"/>
              <a:tabLst>
                <a:tab pos="190500" algn="l"/>
              </a:tabLst>
            </a:pP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Sunflower:</a:t>
            </a:r>
            <a:r>
              <a:rPr dirty="0" sz="1200" spc="35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-10">
                <a:solidFill>
                  <a:srgbClr val="0A2337"/>
                </a:solidFill>
                <a:latin typeface="Cambria"/>
                <a:cs typeface="Cambria"/>
              </a:rPr>
              <a:t>$17.32</a:t>
            </a:r>
            <a:endParaRPr sz="1200">
              <a:latin typeface="Cambria"/>
              <a:cs typeface="Cambria"/>
            </a:endParaRPr>
          </a:p>
          <a:p>
            <a:pPr marL="190500" indent="-99695">
              <a:lnSpc>
                <a:spcPct val="100000"/>
              </a:lnSpc>
              <a:spcBef>
                <a:spcPts val="15"/>
              </a:spcBef>
              <a:buChar char="•"/>
              <a:tabLst>
                <a:tab pos="190500" algn="l"/>
              </a:tabLst>
            </a:pPr>
            <a:r>
              <a:rPr dirty="0" sz="1200" spc="85">
                <a:solidFill>
                  <a:srgbClr val="0A2337"/>
                </a:solidFill>
                <a:latin typeface="Cambria"/>
                <a:cs typeface="Cambria"/>
              </a:rPr>
              <a:t>Wheat:</a:t>
            </a:r>
            <a:r>
              <a:rPr dirty="0" sz="1200" spc="40">
                <a:solidFill>
                  <a:srgbClr val="0A2337"/>
                </a:solidFill>
                <a:latin typeface="Cambria"/>
                <a:cs typeface="Cambria"/>
              </a:rPr>
              <a:t> </a:t>
            </a:r>
            <a:r>
              <a:rPr dirty="0" sz="1200" spc="60">
                <a:solidFill>
                  <a:srgbClr val="0A2337"/>
                </a:solidFill>
                <a:latin typeface="Cambria"/>
                <a:cs typeface="Cambria"/>
              </a:rPr>
              <a:t>$39.35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6513559"/>
            <a:ext cx="1908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679862"/>
            <a:ext cx="42252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60"/>
              <a:t>FSA</a:t>
            </a:r>
            <a:r>
              <a:rPr dirty="0" spc="-110"/>
              <a:t> </a:t>
            </a:r>
            <a:r>
              <a:rPr dirty="0" spc="-105"/>
              <a:t>Milk </a:t>
            </a:r>
            <a:r>
              <a:rPr dirty="0" spc="160"/>
              <a:t>Loss</a:t>
            </a:r>
            <a:r>
              <a:rPr dirty="0" spc="-110"/>
              <a:t> </a:t>
            </a:r>
            <a:r>
              <a:rPr dirty="0" spc="-45"/>
              <a:t>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915" y="1153154"/>
            <a:ext cx="3817620" cy="5015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Who</a:t>
            </a:r>
            <a:r>
              <a:rPr dirty="0" sz="1400" spc="25" b="1">
                <a:latin typeface="Calibri"/>
                <a:cs typeface="Calibri"/>
              </a:rPr>
              <a:t> </a:t>
            </a:r>
            <a:r>
              <a:rPr dirty="0" sz="1400" spc="95" b="1">
                <a:latin typeface="Calibri"/>
                <a:cs typeface="Calibri"/>
              </a:rPr>
              <a:t>Is</a:t>
            </a:r>
            <a:r>
              <a:rPr dirty="0" sz="1400" spc="40" b="1">
                <a:latin typeface="Calibri"/>
                <a:cs typeface="Calibri"/>
              </a:rPr>
              <a:t> </a:t>
            </a:r>
            <a:r>
              <a:rPr dirty="0" sz="1400" spc="50" b="1">
                <a:latin typeface="Calibri"/>
                <a:cs typeface="Calibri"/>
              </a:rPr>
              <a:t>Eligible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10">
                <a:latin typeface="Calibri"/>
                <a:cs typeface="Calibri"/>
              </a:rPr>
              <a:t>Dairy</a:t>
            </a:r>
            <a:r>
              <a:rPr dirty="0" sz="1400" spc="7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operations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that</a:t>
            </a:r>
            <a:r>
              <a:rPr dirty="0" sz="1400" spc="7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dumped</a:t>
            </a:r>
            <a:r>
              <a:rPr dirty="0" sz="1400" spc="60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or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removed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milk, </a:t>
            </a:r>
            <a:r>
              <a:rPr dirty="0" sz="1400">
                <a:latin typeface="Calibri"/>
                <a:cs typeface="Calibri"/>
              </a:rPr>
              <a:t>without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compensation,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from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55">
                <a:latin typeface="Calibri"/>
                <a:cs typeface="Calibri"/>
              </a:rPr>
              <a:t>commercial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milk </a:t>
            </a:r>
            <a:r>
              <a:rPr dirty="0" sz="1400">
                <a:latin typeface="Calibri"/>
                <a:cs typeface="Calibri"/>
              </a:rPr>
              <a:t>market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due</a:t>
            </a:r>
            <a:r>
              <a:rPr dirty="0" sz="1400" spc="7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70">
                <a:latin typeface="Calibri"/>
                <a:cs typeface="Calibri"/>
              </a:rPr>
              <a:t> </a:t>
            </a:r>
            <a:r>
              <a:rPr dirty="0" sz="1400" spc="65">
                <a:latin typeface="Calibri"/>
                <a:cs typeface="Calibri"/>
              </a:rPr>
              <a:t>a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qualifying</a:t>
            </a:r>
            <a:r>
              <a:rPr dirty="0" sz="1400" spc="8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weather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event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that </a:t>
            </a:r>
            <a:r>
              <a:rPr dirty="0" sz="1400" spc="20">
                <a:latin typeface="Calibri"/>
                <a:cs typeface="Calibri"/>
              </a:rPr>
              <a:t>impacted the</a:t>
            </a:r>
            <a:r>
              <a:rPr dirty="0" sz="1400" spc="10">
                <a:latin typeface="Calibri"/>
                <a:cs typeface="Calibri"/>
              </a:rPr>
              <a:t> delivery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or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storage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of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milk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(e.g., </a:t>
            </a:r>
            <a:r>
              <a:rPr dirty="0" sz="1400" spc="10">
                <a:latin typeface="Calibri"/>
                <a:cs typeface="Calibri"/>
              </a:rPr>
              <a:t>power</a:t>
            </a:r>
            <a:r>
              <a:rPr dirty="0" sz="1400" spc="60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outages,</a:t>
            </a:r>
            <a:r>
              <a:rPr dirty="0" sz="1400" spc="70">
                <a:latin typeface="Calibri"/>
                <a:cs typeface="Calibri"/>
              </a:rPr>
              <a:t> </a:t>
            </a:r>
            <a:r>
              <a:rPr dirty="0" sz="1400" spc="60">
                <a:latin typeface="Calibri"/>
                <a:cs typeface="Calibri"/>
              </a:rPr>
              <a:t>impassable</a:t>
            </a:r>
            <a:r>
              <a:rPr dirty="0" sz="1400" spc="7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roads,</a:t>
            </a:r>
            <a:r>
              <a:rPr dirty="0" sz="1400" spc="9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infrastructure </a:t>
            </a:r>
            <a:r>
              <a:rPr dirty="0" sz="1400" spc="70">
                <a:latin typeface="Calibri"/>
                <a:cs typeface="Calibri"/>
              </a:rPr>
              <a:t>losses,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etc.)</a:t>
            </a:r>
            <a:r>
              <a:rPr dirty="0" sz="1400" spc="8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during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calendar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years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2023</a:t>
            </a:r>
            <a:r>
              <a:rPr dirty="0" sz="1400" spc="9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8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2024 </a:t>
            </a:r>
            <a:r>
              <a:rPr dirty="0" sz="1400">
                <a:latin typeface="Calibri"/>
                <a:cs typeface="Calibri"/>
              </a:rPr>
              <a:t>may</a:t>
            </a:r>
            <a:r>
              <a:rPr dirty="0" sz="1400" spc="7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eligible</a:t>
            </a:r>
            <a:r>
              <a:rPr dirty="0" sz="1400" spc="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60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assistance.</a:t>
            </a:r>
            <a:endParaRPr sz="1400">
              <a:latin typeface="Calibri"/>
              <a:cs typeface="Calibri"/>
            </a:endParaRPr>
          </a:p>
          <a:p>
            <a:pPr marL="12700" marR="36195">
              <a:lnSpc>
                <a:spcPct val="100000"/>
              </a:lnSpc>
              <a:spcBef>
                <a:spcPts val="1680"/>
              </a:spcBef>
            </a:pPr>
            <a:r>
              <a:rPr dirty="0" sz="1400" spc="20">
                <a:latin typeface="Calibri"/>
                <a:cs typeface="Calibri"/>
              </a:rPr>
              <a:t>Qualifying</a:t>
            </a:r>
            <a:r>
              <a:rPr dirty="0" sz="1400" spc="7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disaster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events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include</a:t>
            </a:r>
            <a:r>
              <a:rPr dirty="0" sz="1400" spc="8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droughts, </a:t>
            </a:r>
            <a:r>
              <a:rPr dirty="0" sz="1400" spc="20">
                <a:latin typeface="Calibri"/>
                <a:cs typeface="Calibri"/>
              </a:rPr>
              <a:t>wildfires,</a:t>
            </a:r>
            <a:r>
              <a:rPr dirty="0" sz="1400" spc="7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hurricanes,</a:t>
            </a:r>
            <a:r>
              <a:rPr dirty="0" sz="1400" spc="11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floods,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derechos,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40">
                <a:latin typeface="Calibri"/>
                <a:cs typeface="Calibri"/>
              </a:rPr>
              <a:t>excessive </a:t>
            </a:r>
            <a:r>
              <a:rPr dirty="0" sz="1400" spc="10">
                <a:latin typeface="Calibri"/>
                <a:cs typeface="Calibri"/>
              </a:rPr>
              <a:t>heat,</a:t>
            </a:r>
            <a:r>
              <a:rPr dirty="0" sz="1400" spc="90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tornadoes,</a:t>
            </a:r>
            <a:r>
              <a:rPr dirty="0" sz="1400" spc="75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excessive</a:t>
            </a:r>
            <a:r>
              <a:rPr dirty="0" sz="1400" spc="70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moisture,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winter </a:t>
            </a:r>
            <a:r>
              <a:rPr dirty="0" sz="1400" spc="45">
                <a:latin typeface="Calibri"/>
                <a:cs typeface="Calibri"/>
              </a:rPr>
              <a:t>storms, </a:t>
            </a:r>
            <a:r>
              <a:rPr dirty="0" sz="1400">
                <a:latin typeface="Calibri"/>
                <a:cs typeface="Calibri"/>
              </a:rPr>
              <a:t>freeze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(including</a:t>
            </a:r>
            <a:r>
              <a:rPr dirty="0" sz="1400" spc="110">
                <a:latin typeface="Calibri"/>
                <a:cs typeface="Calibri"/>
              </a:rPr>
              <a:t> </a:t>
            </a:r>
            <a:r>
              <a:rPr dirty="0" sz="1400" spc="65">
                <a:latin typeface="Calibri"/>
                <a:cs typeface="Calibri"/>
              </a:rPr>
              <a:t>a </a:t>
            </a:r>
            <a:r>
              <a:rPr dirty="0" sz="1400">
                <a:latin typeface="Calibri"/>
                <a:cs typeface="Calibri"/>
              </a:rPr>
              <a:t>polar</a:t>
            </a:r>
            <a:r>
              <a:rPr dirty="0" sz="1400" spc="6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vortex)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 spc="55">
                <a:latin typeface="Calibri"/>
                <a:cs typeface="Calibri"/>
              </a:rPr>
              <a:t>smoke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exposure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that</a:t>
            </a:r>
            <a:r>
              <a:rPr dirty="0" sz="1400" spc="60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occurred</a:t>
            </a:r>
            <a:r>
              <a:rPr dirty="0" sz="1400" spc="70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in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2023</a:t>
            </a:r>
            <a:r>
              <a:rPr dirty="0" sz="1400" spc="8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and/or 2024.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7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10">
                <a:latin typeface="Calibri"/>
                <a:cs typeface="Calibri"/>
              </a:rPr>
              <a:t>“If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program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participation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 spc="65">
                <a:solidFill>
                  <a:srgbClr val="006FC0"/>
                </a:solidFill>
                <a:latin typeface="Calibri"/>
                <a:cs typeface="Calibri"/>
              </a:rPr>
              <a:t>exceeds</a:t>
            </a:r>
            <a:r>
              <a:rPr dirty="0" sz="1800" spc="9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2700" marR="36195">
              <a:lnSpc>
                <a:spcPct val="10000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$1.65</a:t>
            </a:r>
            <a:r>
              <a:rPr dirty="0" sz="1800" spc="10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million</a:t>
            </a:r>
            <a:r>
              <a:rPr dirty="0" sz="1800" spc="8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18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available</a:t>
            </a:r>
            <a:r>
              <a:rPr dirty="0" sz="1800" spc="8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MLP</a:t>
            </a:r>
            <a:r>
              <a:rPr dirty="0" sz="1800" spc="10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funding</a:t>
            </a:r>
            <a:r>
              <a:rPr dirty="0" sz="1800" spc="-10">
                <a:latin typeface="Calibri"/>
                <a:cs typeface="Calibri"/>
              </a:rPr>
              <a:t>, </a:t>
            </a:r>
            <a:r>
              <a:rPr dirty="0" sz="1800" spc="50">
                <a:latin typeface="Calibri"/>
                <a:cs typeface="Calibri"/>
              </a:rPr>
              <a:t>payments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prorated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75">
                <a:latin typeface="Calibri"/>
                <a:cs typeface="Calibri"/>
              </a:rPr>
              <a:t>based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on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00">
                <a:latin typeface="Calibri"/>
                <a:cs typeface="Calibri"/>
              </a:rPr>
              <a:t>sum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eligible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payments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35">
                <a:latin typeface="Calibri"/>
                <a:cs typeface="Calibri"/>
              </a:rPr>
              <a:t>and </a:t>
            </a:r>
            <a:r>
              <a:rPr dirty="0" sz="1800" spc="50">
                <a:latin typeface="Calibri"/>
                <a:cs typeface="Calibri"/>
              </a:rPr>
              <a:t>available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funds.”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2092" y="5328136"/>
            <a:ext cx="879475" cy="334645"/>
          </a:xfrm>
          <a:custGeom>
            <a:avLst/>
            <a:gdLst/>
            <a:ahLst/>
            <a:cxnLst/>
            <a:rect l="l" t="t" r="r" b="b"/>
            <a:pathLst>
              <a:path w="879475" h="334645">
                <a:moveTo>
                  <a:pt x="0" y="167055"/>
                </a:moveTo>
                <a:lnTo>
                  <a:pt x="18613" y="118806"/>
                </a:lnTo>
                <a:lnTo>
                  <a:pt x="70825" y="76090"/>
                </a:lnTo>
                <a:lnTo>
                  <a:pt x="107830" y="57453"/>
                </a:lnTo>
                <a:lnTo>
                  <a:pt x="151195" y="40974"/>
                </a:lnTo>
                <a:lnTo>
                  <a:pt x="200239" y="26912"/>
                </a:lnTo>
                <a:lnTo>
                  <a:pt x="254283" y="15526"/>
                </a:lnTo>
                <a:lnTo>
                  <a:pt x="312646" y="7072"/>
                </a:lnTo>
                <a:lnTo>
                  <a:pt x="374649" y="1811"/>
                </a:lnTo>
                <a:lnTo>
                  <a:pt x="439610" y="0"/>
                </a:lnTo>
                <a:lnTo>
                  <a:pt x="504575" y="1811"/>
                </a:lnTo>
                <a:lnTo>
                  <a:pt x="566580" y="7072"/>
                </a:lnTo>
                <a:lnTo>
                  <a:pt x="624945" y="15526"/>
                </a:lnTo>
                <a:lnTo>
                  <a:pt x="678990" y="26912"/>
                </a:lnTo>
                <a:lnTo>
                  <a:pt x="728036" y="40974"/>
                </a:lnTo>
                <a:lnTo>
                  <a:pt x="771402" y="57453"/>
                </a:lnTo>
                <a:lnTo>
                  <a:pt x="808408" y="76090"/>
                </a:lnTo>
                <a:lnTo>
                  <a:pt x="860620" y="118806"/>
                </a:lnTo>
                <a:lnTo>
                  <a:pt x="879233" y="167055"/>
                </a:lnTo>
                <a:lnTo>
                  <a:pt x="874467" y="191742"/>
                </a:lnTo>
                <a:lnTo>
                  <a:pt x="838374" y="237483"/>
                </a:lnTo>
                <a:lnTo>
                  <a:pt x="771402" y="276657"/>
                </a:lnTo>
                <a:lnTo>
                  <a:pt x="728036" y="293136"/>
                </a:lnTo>
                <a:lnTo>
                  <a:pt x="678990" y="307198"/>
                </a:lnTo>
                <a:lnTo>
                  <a:pt x="624945" y="318585"/>
                </a:lnTo>
                <a:lnTo>
                  <a:pt x="566580" y="327038"/>
                </a:lnTo>
                <a:lnTo>
                  <a:pt x="504575" y="332300"/>
                </a:lnTo>
                <a:lnTo>
                  <a:pt x="439610" y="334111"/>
                </a:lnTo>
                <a:lnTo>
                  <a:pt x="374649" y="332300"/>
                </a:lnTo>
                <a:lnTo>
                  <a:pt x="312646" y="327038"/>
                </a:lnTo>
                <a:lnTo>
                  <a:pt x="254283" y="318585"/>
                </a:lnTo>
                <a:lnTo>
                  <a:pt x="200239" y="307198"/>
                </a:lnTo>
                <a:lnTo>
                  <a:pt x="151195" y="293136"/>
                </a:lnTo>
                <a:lnTo>
                  <a:pt x="107830" y="276657"/>
                </a:lnTo>
                <a:lnTo>
                  <a:pt x="70825" y="258020"/>
                </a:lnTo>
                <a:lnTo>
                  <a:pt x="18613" y="215304"/>
                </a:lnTo>
                <a:lnTo>
                  <a:pt x="0" y="167055"/>
                </a:lnTo>
                <a:close/>
              </a:path>
            </a:pathLst>
          </a:custGeom>
          <a:ln w="28574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dirty="0" spc="-95"/>
              <a:t> </a:t>
            </a:r>
            <a:r>
              <a:rPr dirty="0" spc="-30"/>
              <a:t>Dietary</a:t>
            </a:r>
            <a:r>
              <a:rPr dirty="0" spc="-100"/>
              <a:t> </a:t>
            </a:r>
            <a:r>
              <a:rPr dirty="0" spc="-10"/>
              <a:t>Guidelines</a:t>
            </a:r>
          </a:p>
        </p:txBody>
      </p:sp>
      <p:pic>
        <p:nvPicPr>
          <p:cNvPr id="3" name="object 3" descr="A black text on a white background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400" y="1690687"/>
            <a:ext cx="5052766" cy="1558938"/>
          </a:xfrm>
          <a:prstGeom prst="rect">
            <a:avLst/>
          </a:prstGeom>
        </p:spPr>
      </p:pic>
      <p:grpSp>
        <p:nvGrpSpPr>
          <p:cNvPr id="4" name="object 4" descr="A close-up of a text  AI-generated content may be incorrect."/>
          <p:cNvGrpSpPr/>
          <p:nvPr/>
        </p:nvGrpSpPr>
        <p:grpSpPr>
          <a:xfrm>
            <a:off x="460543" y="3429000"/>
            <a:ext cx="7618730" cy="1787525"/>
            <a:chOff x="460543" y="3429000"/>
            <a:chExt cx="7618730" cy="1787525"/>
          </a:xfrm>
        </p:grpSpPr>
        <p:pic>
          <p:nvPicPr>
            <p:cNvPr id="5" name="object 5" descr="A close-up of a text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543" y="3429000"/>
              <a:ext cx="7618727" cy="1787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85365" y="3429000"/>
              <a:ext cx="1706245" cy="294640"/>
            </a:xfrm>
            <a:custGeom>
              <a:avLst/>
              <a:gdLst/>
              <a:ahLst/>
              <a:cxnLst/>
              <a:rect l="l" t="t" r="r" b="b"/>
              <a:pathLst>
                <a:path w="1706245" h="294639">
                  <a:moveTo>
                    <a:pt x="1706244" y="0"/>
                  </a:moveTo>
                  <a:lnTo>
                    <a:pt x="0" y="0"/>
                  </a:lnTo>
                  <a:lnTo>
                    <a:pt x="0" y="294589"/>
                  </a:lnTo>
                  <a:lnTo>
                    <a:pt x="1706244" y="294589"/>
                  </a:lnTo>
                  <a:lnTo>
                    <a:pt x="1706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A close-up of a nutrition facts  AI-generated content may be incorrect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5004" y="426029"/>
            <a:ext cx="5026987" cy="223473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1624" y="5467570"/>
            <a:ext cx="10713085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“It</a:t>
            </a:r>
            <a:r>
              <a:rPr dirty="0" sz="1400" spc="8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will</a:t>
            </a:r>
            <a:r>
              <a:rPr dirty="0" sz="1400" spc="9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7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interesting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90">
                <a:latin typeface="Calibri"/>
                <a:cs typeface="Calibri"/>
              </a:rPr>
              <a:t> </a:t>
            </a:r>
            <a:r>
              <a:rPr dirty="0" sz="1400" spc="65">
                <a:latin typeface="Calibri"/>
                <a:cs typeface="Calibri"/>
              </a:rPr>
              <a:t>see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how</a:t>
            </a:r>
            <a:r>
              <a:rPr dirty="0" sz="1400" spc="75">
                <a:latin typeface="Calibri"/>
                <a:cs typeface="Calibri"/>
              </a:rPr>
              <a:t> </a:t>
            </a:r>
            <a:r>
              <a:rPr dirty="0" sz="1400" spc="65">
                <a:latin typeface="Calibri"/>
                <a:cs typeface="Calibri"/>
              </a:rPr>
              <a:t>USDA</a:t>
            </a:r>
            <a:r>
              <a:rPr dirty="0" sz="1400" spc="7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operationalizes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9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new</a:t>
            </a:r>
            <a:r>
              <a:rPr dirty="0" sz="1400" spc="7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Guideline</a:t>
            </a:r>
            <a:r>
              <a:rPr dirty="0" sz="1400" spc="9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federal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subsidized</a:t>
            </a:r>
            <a:r>
              <a:rPr dirty="0" sz="1400" spc="55">
                <a:latin typeface="Calibri"/>
                <a:cs typeface="Calibri"/>
              </a:rPr>
              <a:t> meal</a:t>
            </a:r>
            <a:r>
              <a:rPr dirty="0" sz="1400" spc="7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programs.</a:t>
            </a:r>
            <a:r>
              <a:rPr dirty="0" sz="1400" spc="4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Presumably,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7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table </a:t>
            </a:r>
            <a:r>
              <a:rPr dirty="0" sz="1400" spc="20">
                <a:latin typeface="Calibri"/>
                <a:cs typeface="Calibri"/>
              </a:rPr>
              <a:t>showing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“Daily Servings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by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Calorie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Level”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70">
                <a:latin typeface="Calibri"/>
                <a:cs typeface="Calibri"/>
              </a:rPr>
              <a:t>is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somehow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normative,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but</a:t>
            </a:r>
            <a:r>
              <a:rPr dirty="0" sz="1400" spc="10">
                <a:latin typeface="Calibri"/>
                <a:cs typeface="Calibri"/>
              </a:rPr>
              <a:t> without </a:t>
            </a:r>
            <a:r>
              <a:rPr dirty="0" sz="1400" spc="60">
                <a:latin typeface="Calibri"/>
                <a:cs typeface="Calibri"/>
              </a:rPr>
              <a:t>specific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55">
                <a:latin typeface="Calibri"/>
                <a:cs typeface="Calibri"/>
              </a:rPr>
              <a:t>caloric</a:t>
            </a:r>
            <a:r>
              <a:rPr dirty="0" sz="1400" spc="20">
                <a:latin typeface="Calibri"/>
                <a:cs typeface="Calibri"/>
              </a:rPr>
              <a:t> intakes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45">
                <a:latin typeface="Calibri"/>
                <a:cs typeface="Calibri"/>
              </a:rPr>
              <a:t>specified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for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the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groups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covered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20">
                <a:latin typeface="Calibri"/>
                <a:cs typeface="Calibri"/>
              </a:rPr>
              <a:t>by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this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feeding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program,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there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70">
                <a:latin typeface="Calibri"/>
                <a:cs typeface="Calibri"/>
              </a:rPr>
              <a:t>is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nothing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here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50">
                <a:latin typeface="Calibri"/>
                <a:cs typeface="Calibri"/>
              </a:rPr>
              <a:t>helps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determine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60">
                <a:latin typeface="Calibri"/>
                <a:cs typeface="Calibri"/>
              </a:rPr>
              <a:t>compliance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guidelines.”</a:t>
            </a:r>
            <a:r>
              <a:rPr dirty="0" sz="1400" spc="165">
                <a:latin typeface="Calibri"/>
                <a:cs typeface="Calibri"/>
              </a:rPr>
              <a:t>  </a:t>
            </a:r>
            <a:r>
              <a:rPr dirty="0" sz="1400" spc="50">
                <a:latin typeface="Calibri"/>
                <a:cs typeface="Calibri"/>
              </a:rPr>
              <a:t>--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Andy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Novaković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20811" y="3660863"/>
            <a:ext cx="3857625" cy="8312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0805" marR="353695">
              <a:lnSpc>
                <a:spcPct val="100000"/>
              </a:lnSpc>
              <a:spcBef>
                <a:spcPts val="235"/>
              </a:spcBef>
            </a:pPr>
            <a:r>
              <a:rPr dirty="0" u="sng" sz="16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Per</a:t>
            </a:r>
            <a:r>
              <a:rPr dirty="0" u="sng" sz="1600" spc="-2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7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Capita</a:t>
            </a:r>
            <a:r>
              <a:rPr dirty="0" u="sng" sz="1600" spc="-1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5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Values</a:t>
            </a:r>
            <a:r>
              <a:rPr dirty="0" u="sng" sz="16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@</a:t>
            </a:r>
            <a:r>
              <a:rPr dirty="0" u="sng" sz="1600" spc="-1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3</a:t>
            </a:r>
            <a:r>
              <a:rPr dirty="0" u="sng" sz="1600" spc="-4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servings:</a:t>
            </a:r>
            <a:r>
              <a:rPr dirty="0" u="none" sz="16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u="none" sz="1600" spc="80">
                <a:solidFill>
                  <a:srgbClr val="006FC0"/>
                </a:solidFill>
                <a:latin typeface="Calibri"/>
                <a:cs typeface="Calibri"/>
              </a:rPr>
              <a:t>Cheese:</a:t>
            </a:r>
            <a:r>
              <a:rPr dirty="0" u="none" sz="1600" spc="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u="none" sz="1600">
                <a:solidFill>
                  <a:srgbClr val="006FC0"/>
                </a:solidFill>
                <a:latin typeface="Calibri"/>
                <a:cs typeface="Calibri"/>
              </a:rPr>
              <a:t>68</a:t>
            </a:r>
            <a:r>
              <a:rPr dirty="0" u="none" sz="1600" spc="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u="none" sz="1600">
                <a:solidFill>
                  <a:srgbClr val="006FC0"/>
                </a:solidFill>
                <a:latin typeface="Calibri"/>
                <a:cs typeface="Calibri"/>
              </a:rPr>
              <a:t>lbs/yr</a:t>
            </a:r>
            <a:r>
              <a:rPr dirty="0" u="none" sz="16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u="none" sz="1600">
                <a:solidFill>
                  <a:srgbClr val="006FC0"/>
                </a:solidFill>
                <a:latin typeface="Calibri"/>
                <a:cs typeface="Calibri"/>
              </a:rPr>
              <a:t>(currently</a:t>
            </a:r>
            <a:r>
              <a:rPr dirty="0" u="none" sz="1600" spc="8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u="none" sz="1600">
                <a:solidFill>
                  <a:srgbClr val="006FC0"/>
                </a:solidFill>
                <a:latin typeface="Calibri"/>
                <a:cs typeface="Calibri"/>
              </a:rPr>
              <a:t>40</a:t>
            </a:r>
            <a:r>
              <a:rPr dirty="0" u="none" sz="1600" spc="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u="none" sz="1600" spc="-10">
                <a:solidFill>
                  <a:srgbClr val="006FC0"/>
                </a:solidFill>
                <a:latin typeface="Calibri"/>
                <a:cs typeface="Calibri"/>
              </a:rPr>
              <a:t>lbs/yr) </a:t>
            </a:r>
            <a:r>
              <a:rPr dirty="0" u="none" sz="1600" spc="50">
                <a:solidFill>
                  <a:srgbClr val="006FC0"/>
                </a:solidFill>
                <a:latin typeface="Calibri"/>
                <a:cs typeface="Calibri"/>
              </a:rPr>
              <a:t>Fluid</a:t>
            </a:r>
            <a:r>
              <a:rPr dirty="0" u="none" sz="16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u="none" sz="1600">
                <a:solidFill>
                  <a:srgbClr val="006FC0"/>
                </a:solidFill>
                <a:latin typeface="Calibri"/>
                <a:cs typeface="Calibri"/>
              </a:rPr>
              <a:t>Milk:</a:t>
            </a:r>
            <a:r>
              <a:rPr dirty="0" u="none" sz="1600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u="none" sz="1600">
                <a:solidFill>
                  <a:srgbClr val="006FC0"/>
                </a:solidFill>
                <a:latin typeface="Calibri"/>
                <a:cs typeface="Calibri"/>
              </a:rPr>
              <a:t>68</a:t>
            </a:r>
            <a:r>
              <a:rPr dirty="0" u="none" sz="1600" spc="-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u="none" sz="1600">
                <a:solidFill>
                  <a:srgbClr val="006FC0"/>
                </a:solidFill>
                <a:latin typeface="Calibri"/>
                <a:cs typeface="Calibri"/>
              </a:rPr>
              <a:t>gal/yr</a:t>
            </a:r>
            <a:r>
              <a:rPr dirty="0" u="none" sz="1600" spc="2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u="none" sz="1600">
                <a:solidFill>
                  <a:srgbClr val="006FC0"/>
                </a:solidFill>
                <a:latin typeface="Calibri"/>
                <a:cs typeface="Calibri"/>
              </a:rPr>
              <a:t>(currently</a:t>
            </a:r>
            <a:r>
              <a:rPr dirty="0" u="none" sz="1600" spc="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u="none" sz="1600">
                <a:solidFill>
                  <a:srgbClr val="006FC0"/>
                </a:solidFill>
                <a:latin typeface="Calibri"/>
                <a:cs typeface="Calibri"/>
              </a:rPr>
              <a:t>14</a:t>
            </a:r>
            <a:r>
              <a:rPr dirty="0" u="none" sz="1600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u="none" sz="1600" spc="-10">
                <a:solidFill>
                  <a:srgbClr val="006FC0"/>
                </a:solidFill>
                <a:latin typeface="Calibri"/>
                <a:cs typeface="Calibri"/>
              </a:rPr>
              <a:t>gal/yr)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220811" y="4631639"/>
            <a:ext cx="3857625" cy="5848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0805" marR="153035">
              <a:lnSpc>
                <a:spcPct val="100000"/>
              </a:lnSpc>
              <a:spcBef>
                <a:spcPts val="235"/>
              </a:spcBef>
            </a:pP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dirty="0" sz="1600" spc="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8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16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1600-</a:t>
            </a:r>
            <a:r>
              <a:rPr dirty="0" sz="1600" spc="45">
                <a:solidFill>
                  <a:srgbClr val="006FC0"/>
                </a:solidFill>
                <a:latin typeface="Calibri"/>
                <a:cs typeface="Calibri"/>
              </a:rPr>
              <a:t>calorie</a:t>
            </a:r>
            <a:r>
              <a:rPr dirty="0" sz="1600" spc="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diet,</a:t>
            </a:r>
            <a:r>
              <a:rPr dirty="0" sz="1600" spc="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dirty="0" sz="1600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75">
                <a:solidFill>
                  <a:srgbClr val="006FC0"/>
                </a:solidFill>
                <a:latin typeface="Calibri"/>
                <a:cs typeface="Calibri"/>
              </a:rPr>
              <a:t>cheese</a:t>
            </a:r>
            <a:r>
              <a:rPr dirty="0" sz="16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35">
                <a:solidFill>
                  <a:srgbClr val="006FC0"/>
                </a:solidFill>
                <a:latin typeface="Calibri"/>
                <a:cs typeface="Calibri"/>
              </a:rPr>
              <a:t>servings </a:t>
            </a:r>
            <a:r>
              <a:rPr dirty="0" sz="1600" spc="70">
                <a:solidFill>
                  <a:srgbClr val="006FC0"/>
                </a:solidFill>
                <a:latin typeface="Calibri"/>
                <a:cs typeface="Calibri"/>
              </a:rPr>
              <a:t>equals</a:t>
            </a:r>
            <a:r>
              <a:rPr dirty="0" sz="1600" spc="1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about</a:t>
            </a:r>
            <a:r>
              <a:rPr dirty="0" sz="1600" spc="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70">
                <a:solidFill>
                  <a:srgbClr val="006FC0"/>
                </a:solidFill>
                <a:latin typeface="Calibri"/>
                <a:cs typeface="Calibri"/>
              </a:rPr>
              <a:t>25%</a:t>
            </a:r>
            <a:r>
              <a:rPr dirty="0" sz="1600" spc="1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600" spc="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6FC0"/>
                </a:solidFill>
                <a:latin typeface="Calibri"/>
                <a:cs typeface="Calibri"/>
              </a:rPr>
              <a:t>total</a:t>
            </a:r>
            <a:r>
              <a:rPr dirty="0" sz="16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60">
                <a:solidFill>
                  <a:srgbClr val="006FC0"/>
                </a:solidFill>
                <a:latin typeface="Calibri"/>
                <a:cs typeface="Calibri"/>
              </a:rPr>
              <a:t>caloric</a:t>
            </a:r>
            <a:r>
              <a:rPr dirty="0" sz="1600" spc="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6FC0"/>
                </a:solidFill>
                <a:latin typeface="Calibri"/>
                <a:cs typeface="Calibri"/>
              </a:rPr>
              <a:t>intake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6527512"/>
            <a:ext cx="190881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Outlook</a:t>
            </a:r>
            <a:r>
              <a:rPr dirty="0" spc="-135"/>
              <a:t> </a:t>
            </a:r>
            <a:r>
              <a:rPr dirty="0" spc="-120"/>
              <a:t>for</a:t>
            </a:r>
            <a:r>
              <a:rPr dirty="0" spc="-110"/>
              <a:t> </a:t>
            </a:r>
            <a:r>
              <a:rPr dirty="0" spc="30"/>
              <a:t>2026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3810000" cy="245364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65">
                <a:latin typeface="Calibri"/>
                <a:cs typeface="Calibri"/>
              </a:rPr>
              <a:t>Likely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more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40">
                <a:latin typeface="Calibri"/>
                <a:cs typeface="Calibri"/>
              </a:rPr>
              <a:t>uncertainty</a:t>
            </a:r>
            <a:endParaRPr sz="2800">
              <a:latin typeface="Calibri"/>
              <a:cs typeface="Calibri"/>
            </a:endParaRPr>
          </a:p>
          <a:p>
            <a:pPr marL="240029" marR="791210" indent="-227329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More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tariff-</a:t>
            </a:r>
            <a:r>
              <a:rPr dirty="0" sz="2800" spc="-10">
                <a:latin typeface="Calibri"/>
                <a:cs typeface="Calibri"/>
              </a:rPr>
              <a:t>related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 spc="114">
                <a:latin typeface="Calibri"/>
                <a:cs typeface="Calibri"/>
              </a:rPr>
              <a:t>impacts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120">
                <a:latin typeface="Calibri"/>
                <a:cs typeface="Calibri"/>
              </a:rPr>
              <a:t>USMCA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40">
                <a:latin typeface="Calibri"/>
                <a:cs typeface="Calibri"/>
              </a:rPr>
              <a:t>revision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85">
                <a:latin typeface="Calibri"/>
                <a:cs typeface="Calibri"/>
              </a:rPr>
              <a:t>Farm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80">
                <a:latin typeface="Calibri"/>
                <a:cs typeface="Calibri"/>
              </a:rPr>
              <a:t>Bill?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498818"/>
            <a:ext cx="2082164" cy="359410"/>
          </a:xfrm>
          <a:custGeom>
            <a:avLst/>
            <a:gdLst/>
            <a:ahLst/>
            <a:cxnLst/>
            <a:rect l="l" t="t" r="r" b="b"/>
            <a:pathLst>
              <a:path w="2082164" h="359409">
                <a:moveTo>
                  <a:pt x="2081911" y="0"/>
                </a:moveTo>
                <a:lnTo>
                  <a:pt x="0" y="0"/>
                </a:lnTo>
                <a:lnTo>
                  <a:pt x="0" y="359181"/>
                </a:lnTo>
                <a:lnTo>
                  <a:pt x="2081911" y="359181"/>
                </a:lnTo>
                <a:lnTo>
                  <a:pt x="2081911" y="0"/>
                </a:lnTo>
                <a:close/>
              </a:path>
            </a:pathLst>
          </a:custGeom>
          <a:solidFill>
            <a:srgbClr val="F6C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6513559"/>
            <a:ext cx="1908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Policy</a:t>
            </a:r>
            <a:r>
              <a:rPr dirty="0" sz="1800" spc="-5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 descr="Roller Coasters with Eye-Catching Designs | Architectural Diges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2562" y="0"/>
            <a:ext cx="6929424" cy="6857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534502" y="6565822"/>
            <a:ext cx="4417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https://www.architecturaldigest.com/gallery/roller-coaster-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designs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Farm</a:t>
            </a:r>
            <a:r>
              <a:rPr dirty="0" spc="-125"/>
              <a:t> </a:t>
            </a:r>
            <a:r>
              <a:rPr dirty="0" spc="-100"/>
              <a:t>Milk</a:t>
            </a:r>
            <a:r>
              <a:rPr dirty="0" spc="-120"/>
              <a:t> </a:t>
            </a:r>
            <a:r>
              <a:rPr dirty="0"/>
              <a:t>Price</a:t>
            </a:r>
            <a:r>
              <a:rPr dirty="0" spc="-125"/>
              <a:t> </a:t>
            </a:r>
            <a:r>
              <a:rPr dirty="0" spc="85"/>
              <a:t>is</a:t>
            </a:r>
            <a:r>
              <a:rPr dirty="0" spc="-114"/>
              <a:t> </a:t>
            </a:r>
            <a:r>
              <a:rPr dirty="0" spc="60"/>
              <a:t>Based</a:t>
            </a:r>
            <a:r>
              <a:rPr dirty="0" spc="-125"/>
              <a:t> </a:t>
            </a:r>
            <a:r>
              <a:rPr dirty="0" spc="-65"/>
              <a:t>on</a:t>
            </a:r>
            <a:r>
              <a:rPr dirty="0" spc="-120"/>
              <a:t> </a:t>
            </a:r>
            <a:r>
              <a:rPr dirty="0"/>
              <a:t>Dairy</a:t>
            </a:r>
            <a:r>
              <a:rPr dirty="0" spc="-105"/>
              <a:t> </a:t>
            </a:r>
            <a:r>
              <a:rPr dirty="0" spc="-10"/>
              <a:t>Product</a:t>
            </a:r>
            <a:r>
              <a:rPr dirty="0" spc="-135"/>
              <a:t> </a:t>
            </a:r>
            <a:r>
              <a:rPr dirty="0" spc="40"/>
              <a:t>Prices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7539" y="3073401"/>
            <a:ext cx="4775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latin typeface="Arial"/>
                <a:cs typeface="Arial"/>
              </a:rPr>
              <a:t>Milk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5739" y="3608323"/>
            <a:ext cx="709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Sweet </a:t>
            </a:r>
            <a:r>
              <a:rPr dirty="0" sz="1800" spc="-20">
                <a:latin typeface="Arial"/>
                <a:cs typeface="Arial"/>
              </a:rPr>
              <a:t>Cream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9063" y="2312847"/>
            <a:ext cx="1153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Ingredients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86037" y="2586037"/>
            <a:ext cx="2900680" cy="1490980"/>
            <a:chOff x="2586037" y="2586037"/>
            <a:chExt cx="2900680" cy="1490980"/>
          </a:xfrm>
        </p:grpSpPr>
        <p:sp>
          <p:nvSpPr>
            <p:cNvPr id="7" name="object 7"/>
            <p:cNvSpPr/>
            <p:nvPr/>
          </p:nvSpPr>
          <p:spPr>
            <a:xfrm>
              <a:off x="2590800" y="3276600"/>
              <a:ext cx="2679700" cy="0"/>
            </a:xfrm>
            <a:custGeom>
              <a:avLst/>
              <a:gdLst/>
              <a:ahLst/>
              <a:cxnLst/>
              <a:rect l="l" t="t" r="r" b="b"/>
              <a:pathLst>
                <a:path w="2679700" h="0">
                  <a:moveTo>
                    <a:pt x="0" y="0"/>
                  </a:moveTo>
                  <a:lnTo>
                    <a:pt x="26797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257801" y="32384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876800" y="3276600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w="0"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76800" y="4038600"/>
              <a:ext cx="546100" cy="0"/>
            </a:xfrm>
            <a:custGeom>
              <a:avLst/>
              <a:gdLst/>
              <a:ahLst/>
              <a:cxnLst/>
              <a:rect l="l" t="t" r="r" b="b"/>
              <a:pathLst>
                <a:path w="546100" h="0">
                  <a:moveTo>
                    <a:pt x="0" y="0"/>
                  </a:moveTo>
                  <a:lnTo>
                    <a:pt x="5461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10202" y="40004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48000" y="3276600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w="0" h="317500">
                  <a:moveTo>
                    <a:pt x="0" y="0"/>
                  </a:moveTo>
                  <a:lnTo>
                    <a:pt x="0" y="3175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09903" y="35814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10000" y="2590800"/>
              <a:ext cx="0" cy="546100"/>
            </a:xfrm>
            <a:custGeom>
              <a:avLst/>
              <a:gdLst/>
              <a:ahLst/>
              <a:cxnLst/>
              <a:rect l="l" t="t" r="r" b="b"/>
              <a:pathLst>
                <a:path w="0" h="546100">
                  <a:moveTo>
                    <a:pt x="0" y="0"/>
                  </a:moveTo>
                  <a:lnTo>
                    <a:pt x="0" y="5461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71903" y="31242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641340" y="3913125"/>
            <a:ext cx="6083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Arial"/>
                <a:cs typeface="Arial"/>
              </a:rPr>
              <a:t>Whey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88940" y="3074925"/>
            <a:ext cx="810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Cheese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396037" y="4000497"/>
            <a:ext cx="2062480" cy="76200"/>
            <a:chOff x="6396037" y="4000497"/>
            <a:chExt cx="2062480" cy="76200"/>
          </a:xfrm>
        </p:grpSpPr>
        <p:sp>
          <p:nvSpPr>
            <p:cNvPr id="19" name="object 19"/>
            <p:cNvSpPr/>
            <p:nvPr/>
          </p:nvSpPr>
          <p:spPr>
            <a:xfrm>
              <a:off x="6400800" y="4038599"/>
              <a:ext cx="1993900" cy="0"/>
            </a:xfrm>
            <a:custGeom>
              <a:avLst/>
              <a:gdLst/>
              <a:ahLst/>
              <a:cxnLst/>
              <a:rect l="l" t="t" r="r" b="b"/>
              <a:pathLst>
                <a:path w="1993900" h="0">
                  <a:moveTo>
                    <a:pt x="0" y="0"/>
                  </a:moveTo>
                  <a:lnTo>
                    <a:pt x="19939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382001" y="40004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8620912" y="3913125"/>
            <a:ext cx="12179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Dried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Whey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67505" y="4033837"/>
            <a:ext cx="2247900" cy="1338580"/>
            <a:chOff x="6667505" y="4033837"/>
            <a:chExt cx="2247900" cy="1338580"/>
          </a:xfrm>
        </p:grpSpPr>
        <p:sp>
          <p:nvSpPr>
            <p:cNvPr id="23" name="object 23"/>
            <p:cNvSpPr/>
            <p:nvPr/>
          </p:nvSpPr>
          <p:spPr>
            <a:xfrm>
              <a:off x="6705600" y="4038600"/>
              <a:ext cx="0" cy="393700"/>
            </a:xfrm>
            <a:custGeom>
              <a:avLst/>
              <a:gdLst/>
              <a:ahLst/>
              <a:cxnLst/>
              <a:rect l="l" t="t" r="r" b="b"/>
              <a:pathLst>
                <a:path w="0" h="393700">
                  <a:moveTo>
                    <a:pt x="0" y="0"/>
                  </a:moveTo>
                  <a:lnTo>
                    <a:pt x="0" y="3937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67505" y="44196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848600" y="4038600"/>
              <a:ext cx="0" cy="1066800"/>
            </a:xfrm>
            <a:custGeom>
              <a:avLst/>
              <a:gdLst/>
              <a:ahLst/>
              <a:cxnLst/>
              <a:rect l="l" t="t" r="r" b="b"/>
              <a:pathLst>
                <a:path w="0" h="1066800">
                  <a:moveTo>
                    <a:pt x="0" y="0"/>
                  </a:moveTo>
                  <a:lnTo>
                    <a:pt x="0" y="10668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848600" y="51054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305800" y="4876800"/>
              <a:ext cx="546100" cy="457200"/>
            </a:xfrm>
            <a:custGeom>
              <a:avLst/>
              <a:gdLst/>
              <a:ahLst/>
              <a:cxnLst/>
              <a:rect l="l" t="t" r="r" b="b"/>
              <a:pathLst>
                <a:path w="546100" h="457200">
                  <a:moveTo>
                    <a:pt x="0" y="0"/>
                  </a:moveTo>
                  <a:lnTo>
                    <a:pt x="0" y="457200"/>
                  </a:lnTo>
                </a:path>
                <a:path w="546100" h="457200">
                  <a:moveTo>
                    <a:pt x="0" y="0"/>
                  </a:moveTo>
                  <a:lnTo>
                    <a:pt x="5461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839201" y="48386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305800" y="5334000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 h="0">
                  <a:moveTo>
                    <a:pt x="0" y="0"/>
                  </a:moveTo>
                  <a:lnTo>
                    <a:pt x="4699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763001" y="52958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6403340" y="4598923"/>
            <a:ext cx="709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Arial"/>
                <a:cs typeface="Arial"/>
              </a:rPr>
              <a:t>Whey Cream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17940" y="4675125"/>
            <a:ext cx="559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WPC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17940" y="5208449"/>
            <a:ext cx="1015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Permeate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334505" y="5562600"/>
            <a:ext cx="76200" cy="381000"/>
            <a:chOff x="9334505" y="5562600"/>
            <a:chExt cx="76200" cy="381000"/>
          </a:xfrm>
        </p:grpSpPr>
        <p:sp>
          <p:nvSpPr>
            <p:cNvPr id="35" name="object 35"/>
            <p:cNvSpPr/>
            <p:nvPr/>
          </p:nvSpPr>
          <p:spPr>
            <a:xfrm>
              <a:off x="9372600" y="5562600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w="0" h="317500">
                  <a:moveTo>
                    <a:pt x="0" y="0"/>
                  </a:moveTo>
                  <a:lnTo>
                    <a:pt x="0" y="3175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334505" y="58674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8994140" y="5970525"/>
            <a:ext cx="824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Lactose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667505" y="5208587"/>
            <a:ext cx="76200" cy="462280"/>
            <a:chOff x="6667505" y="5208587"/>
            <a:chExt cx="76200" cy="462280"/>
          </a:xfrm>
        </p:grpSpPr>
        <p:sp>
          <p:nvSpPr>
            <p:cNvPr id="39" name="object 39"/>
            <p:cNvSpPr/>
            <p:nvPr/>
          </p:nvSpPr>
          <p:spPr>
            <a:xfrm>
              <a:off x="6705600" y="5213350"/>
              <a:ext cx="0" cy="393700"/>
            </a:xfrm>
            <a:custGeom>
              <a:avLst/>
              <a:gdLst/>
              <a:ahLst/>
              <a:cxnLst/>
              <a:rect l="l" t="t" r="r" b="b"/>
              <a:pathLst>
                <a:path w="0" h="393700">
                  <a:moveTo>
                    <a:pt x="0" y="0"/>
                  </a:moveTo>
                  <a:lnTo>
                    <a:pt x="0" y="3937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667505" y="559435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6369468" y="5697475"/>
            <a:ext cx="634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Butter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100372" y="3871912"/>
            <a:ext cx="3898265" cy="2197100"/>
            <a:chOff x="6100372" y="3871912"/>
            <a:chExt cx="3898265" cy="2197100"/>
          </a:xfrm>
        </p:grpSpPr>
        <p:sp>
          <p:nvSpPr>
            <p:cNvPr id="43" name="object 43"/>
            <p:cNvSpPr/>
            <p:nvPr/>
          </p:nvSpPr>
          <p:spPr>
            <a:xfrm>
              <a:off x="8420098" y="3886200"/>
              <a:ext cx="1564005" cy="381000"/>
            </a:xfrm>
            <a:custGeom>
              <a:avLst/>
              <a:gdLst/>
              <a:ahLst/>
              <a:cxnLst/>
              <a:rect l="l" t="t" r="r" b="b"/>
              <a:pathLst>
                <a:path w="1564004" h="381000">
                  <a:moveTo>
                    <a:pt x="0" y="190500"/>
                  </a:moveTo>
                  <a:lnTo>
                    <a:pt x="27927" y="139858"/>
                  </a:lnTo>
                  <a:lnTo>
                    <a:pt x="75276" y="108838"/>
                  </a:lnTo>
                  <a:lnTo>
                    <a:pt x="143034" y="80638"/>
                  </a:lnTo>
                  <a:lnTo>
                    <a:pt x="183876" y="67764"/>
                  </a:lnTo>
                  <a:lnTo>
                    <a:pt x="228992" y="55797"/>
                  </a:lnTo>
                  <a:lnTo>
                    <a:pt x="278106" y="44804"/>
                  </a:lnTo>
                  <a:lnTo>
                    <a:pt x="330941" y="34852"/>
                  </a:lnTo>
                  <a:lnTo>
                    <a:pt x="387223" y="26009"/>
                  </a:lnTo>
                  <a:lnTo>
                    <a:pt x="446675" y="18342"/>
                  </a:lnTo>
                  <a:lnTo>
                    <a:pt x="509021" y="11918"/>
                  </a:lnTo>
                  <a:lnTo>
                    <a:pt x="573985" y="6805"/>
                  </a:lnTo>
                  <a:lnTo>
                    <a:pt x="641291" y="3069"/>
                  </a:lnTo>
                  <a:lnTo>
                    <a:pt x="710663" y="778"/>
                  </a:lnTo>
                  <a:lnTo>
                    <a:pt x="781824" y="0"/>
                  </a:lnTo>
                  <a:lnTo>
                    <a:pt x="852986" y="778"/>
                  </a:lnTo>
                  <a:lnTo>
                    <a:pt x="922358" y="3069"/>
                  </a:lnTo>
                  <a:lnTo>
                    <a:pt x="989663" y="6805"/>
                  </a:lnTo>
                  <a:lnTo>
                    <a:pt x="1054627" y="11918"/>
                  </a:lnTo>
                  <a:lnTo>
                    <a:pt x="1116973" y="18342"/>
                  </a:lnTo>
                  <a:lnTo>
                    <a:pt x="1176425" y="26009"/>
                  </a:lnTo>
                  <a:lnTo>
                    <a:pt x="1232707" y="34852"/>
                  </a:lnTo>
                  <a:lnTo>
                    <a:pt x="1285543" y="44804"/>
                  </a:lnTo>
                  <a:lnTo>
                    <a:pt x="1334657" y="55797"/>
                  </a:lnTo>
                  <a:lnTo>
                    <a:pt x="1379773" y="67764"/>
                  </a:lnTo>
                  <a:lnTo>
                    <a:pt x="1420615" y="80638"/>
                  </a:lnTo>
                  <a:lnTo>
                    <a:pt x="1456906" y="94352"/>
                  </a:lnTo>
                  <a:lnTo>
                    <a:pt x="1514736" y="124029"/>
                  </a:lnTo>
                  <a:lnTo>
                    <a:pt x="1551053" y="156258"/>
                  </a:lnTo>
                  <a:lnTo>
                    <a:pt x="1563649" y="190500"/>
                  </a:lnTo>
                  <a:lnTo>
                    <a:pt x="1560454" y="207838"/>
                  </a:lnTo>
                  <a:lnTo>
                    <a:pt x="1535721" y="241141"/>
                  </a:lnTo>
                  <a:lnTo>
                    <a:pt x="1488372" y="272161"/>
                  </a:lnTo>
                  <a:lnTo>
                    <a:pt x="1420615" y="300361"/>
                  </a:lnTo>
                  <a:lnTo>
                    <a:pt x="1379773" y="313235"/>
                  </a:lnTo>
                  <a:lnTo>
                    <a:pt x="1334657" y="325202"/>
                  </a:lnTo>
                  <a:lnTo>
                    <a:pt x="1285543" y="336195"/>
                  </a:lnTo>
                  <a:lnTo>
                    <a:pt x="1232707" y="346147"/>
                  </a:lnTo>
                  <a:lnTo>
                    <a:pt x="1176425" y="354990"/>
                  </a:lnTo>
                  <a:lnTo>
                    <a:pt x="1116973" y="362657"/>
                  </a:lnTo>
                  <a:lnTo>
                    <a:pt x="1054627" y="369081"/>
                  </a:lnTo>
                  <a:lnTo>
                    <a:pt x="989663" y="374194"/>
                  </a:lnTo>
                  <a:lnTo>
                    <a:pt x="922358" y="377930"/>
                  </a:lnTo>
                  <a:lnTo>
                    <a:pt x="852986" y="380221"/>
                  </a:lnTo>
                  <a:lnTo>
                    <a:pt x="781824" y="381000"/>
                  </a:lnTo>
                  <a:lnTo>
                    <a:pt x="710663" y="380221"/>
                  </a:lnTo>
                  <a:lnTo>
                    <a:pt x="641291" y="377930"/>
                  </a:lnTo>
                  <a:lnTo>
                    <a:pt x="573985" y="374194"/>
                  </a:lnTo>
                  <a:lnTo>
                    <a:pt x="509021" y="369081"/>
                  </a:lnTo>
                  <a:lnTo>
                    <a:pt x="446675" y="362657"/>
                  </a:lnTo>
                  <a:lnTo>
                    <a:pt x="387223" y="354990"/>
                  </a:lnTo>
                  <a:lnTo>
                    <a:pt x="330941" y="346147"/>
                  </a:lnTo>
                  <a:lnTo>
                    <a:pt x="278106" y="336195"/>
                  </a:lnTo>
                  <a:lnTo>
                    <a:pt x="228992" y="325202"/>
                  </a:lnTo>
                  <a:lnTo>
                    <a:pt x="183876" y="313235"/>
                  </a:lnTo>
                  <a:lnTo>
                    <a:pt x="143034" y="300361"/>
                  </a:lnTo>
                  <a:lnTo>
                    <a:pt x="106742" y="286647"/>
                  </a:lnTo>
                  <a:lnTo>
                    <a:pt x="48913" y="256970"/>
                  </a:lnTo>
                  <a:lnTo>
                    <a:pt x="12596" y="224741"/>
                  </a:lnTo>
                  <a:lnTo>
                    <a:pt x="0" y="19050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114660" y="5673369"/>
              <a:ext cx="1143000" cy="381000"/>
            </a:xfrm>
            <a:custGeom>
              <a:avLst/>
              <a:gdLst/>
              <a:ahLst/>
              <a:cxnLst/>
              <a:rect l="l" t="t" r="r" b="b"/>
              <a:pathLst>
                <a:path w="1143000" h="381000">
                  <a:moveTo>
                    <a:pt x="0" y="190500"/>
                  </a:moveTo>
                  <a:lnTo>
                    <a:pt x="15093" y="146821"/>
                  </a:lnTo>
                  <a:lnTo>
                    <a:pt x="58087" y="106724"/>
                  </a:lnTo>
                  <a:lnTo>
                    <a:pt x="125551" y="71353"/>
                  </a:lnTo>
                  <a:lnTo>
                    <a:pt x="167387" y="55797"/>
                  </a:lnTo>
                  <a:lnTo>
                    <a:pt x="214054" y="41851"/>
                  </a:lnTo>
                  <a:lnTo>
                    <a:pt x="265124" y="29659"/>
                  </a:lnTo>
                  <a:lnTo>
                    <a:pt x="320167" y="19363"/>
                  </a:lnTo>
                  <a:lnTo>
                    <a:pt x="378755" y="11106"/>
                  </a:lnTo>
                  <a:lnTo>
                    <a:pt x="440459" y="5031"/>
                  </a:lnTo>
                  <a:lnTo>
                    <a:pt x="504850" y="1281"/>
                  </a:lnTo>
                  <a:lnTo>
                    <a:pt x="571500" y="0"/>
                  </a:lnTo>
                  <a:lnTo>
                    <a:pt x="638149" y="1281"/>
                  </a:lnTo>
                  <a:lnTo>
                    <a:pt x="702540" y="5031"/>
                  </a:lnTo>
                  <a:lnTo>
                    <a:pt x="764244" y="11106"/>
                  </a:lnTo>
                  <a:lnTo>
                    <a:pt x="822832" y="19363"/>
                  </a:lnTo>
                  <a:lnTo>
                    <a:pt x="877875" y="29659"/>
                  </a:lnTo>
                  <a:lnTo>
                    <a:pt x="928945" y="41851"/>
                  </a:lnTo>
                  <a:lnTo>
                    <a:pt x="975612" y="55797"/>
                  </a:lnTo>
                  <a:lnTo>
                    <a:pt x="1017448" y="71353"/>
                  </a:lnTo>
                  <a:lnTo>
                    <a:pt x="1054024" y="88376"/>
                  </a:lnTo>
                  <a:lnTo>
                    <a:pt x="1109682" y="126253"/>
                  </a:lnTo>
                  <a:lnTo>
                    <a:pt x="1139155" y="168284"/>
                  </a:lnTo>
                  <a:lnTo>
                    <a:pt x="1143000" y="190500"/>
                  </a:lnTo>
                  <a:lnTo>
                    <a:pt x="1139155" y="212715"/>
                  </a:lnTo>
                  <a:lnTo>
                    <a:pt x="1109682" y="254746"/>
                  </a:lnTo>
                  <a:lnTo>
                    <a:pt x="1054024" y="292623"/>
                  </a:lnTo>
                  <a:lnTo>
                    <a:pt x="1017448" y="309646"/>
                  </a:lnTo>
                  <a:lnTo>
                    <a:pt x="975612" y="325202"/>
                  </a:lnTo>
                  <a:lnTo>
                    <a:pt x="928945" y="339148"/>
                  </a:lnTo>
                  <a:lnTo>
                    <a:pt x="877875" y="351340"/>
                  </a:lnTo>
                  <a:lnTo>
                    <a:pt x="822832" y="361636"/>
                  </a:lnTo>
                  <a:lnTo>
                    <a:pt x="764244" y="369893"/>
                  </a:lnTo>
                  <a:lnTo>
                    <a:pt x="702540" y="375968"/>
                  </a:lnTo>
                  <a:lnTo>
                    <a:pt x="638149" y="379718"/>
                  </a:lnTo>
                  <a:lnTo>
                    <a:pt x="571500" y="381000"/>
                  </a:lnTo>
                  <a:lnTo>
                    <a:pt x="504850" y="379718"/>
                  </a:lnTo>
                  <a:lnTo>
                    <a:pt x="440459" y="375968"/>
                  </a:lnTo>
                  <a:lnTo>
                    <a:pt x="378755" y="369893"/>
                  </a:lnTo>
                  <a:lnTo>
                    <a:pt x="320167" y="361636"/>
                  </a:lnTo>
                  <a:lnTo>
                    <a:pt x="265124" y="351340"/>
                  </a:lnTo>
                  <a:lnTo>
                    <a:pt x="214054" y="339148"/>
                  </a:lnTo>
                  <a:lnTo>
                    <a:pt x="167387" y="325202"/>
                  </a:lnTo>
                  <a:lnTo>
                    <a:pt x="125551" y="309646"/>
                  </a:lnTo>
                  <a:lnTo>
                    <a:pt x="88975" y="292623"/>
                  </a:lnTo>
                  <a:lnTo>
                    <a:pt x="33317" y="254746"/>
                  </a:lnTo>
                  <a:lnTo>
                    <a:pt x="3844" y="212715"/>
                  </a:lnTo>
                  <a:lnTo>
                    <a:pt x="0" y="19050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1665222" y="3033712"/>
            <a:ext cx="4826635" cy="425450"/>
            <a:chOff x="1665222" y="3033712"/>
            <a:chExt cx="4826635" cy="425450"/>
          </a:xfrm>
        </p:grpSpPr>
        <p:sp>
          <p:nvSpPr>
            <p:cNvPr id="46" name="object 46"/>
            <p:cNvSpPr/>
            <p:nvPr/>
          </p:nvSpPr>
          <p:spPr>
            <a:xfrm>
              <a:off x="5334000" y="3048000"/>
              <a:ext cx="1143000" cy="381000"/>
            </a:xfrm>
            <a:custGeom>
              <a:avLst/>
              <a:gdLst/>
              <a:ahLst/>
              <a:cxnLst/>
              <a:rect l="l" t="t" r="r" b="b"/>
              <a:pathLst>
                <a:path w="1143000" h="381000">
                  <a:moveTo>
                    <a:pt x="0" y="190500"/>
                  </a:moveTo>
                  <a:lnTo>
                    <a:pt x="15093" y="146821"/>
                  </a:lnTo>
                  <a:lnTo>
                    <a:pt x="58087" y="106724"/>
                  </a:lnTo>
                  <a:lnTo>
                    <a:pt x="125551" y="71353"/>
                  </a:lnTo>
                  <a:lnTo>
                    <a:pt x="167387" y="55797"/>
                  </a:lnTo>
                  <a:lnTo>
                    <a:pt x="214054" y="41851"/>
                  </a:lnTo>
                  <a:lnTo>
                    <a:pt x="265124" y="29659"/>
                  </a:lnTo>
                  <a:lnTo>
                    <a:pt x="320167" y="19363"/>
                  </a:lnTo>
                  <a:lnTo>
                    <a:pt x="378755" y="11106"/>
                  </a:lnTo>
                  <a:lnTo>
                    <a:pt x="440459" y="5031"/>
                  </a:lnTo>
                  <a:lnTo>
                    <a:pt x="504850" y="1281"/>
                  </a:lnTo>
                  <a:lnTo>
                    <a:pt x="571500" y="0"/>
                  </a:lnTo>
                  <a:lnTo>
                    <a:pt x="638149" y="1281"/>
                  </a:lnTo>
                  <a:lnTo>
                    <a:pt x="702540" y="5031"/>
                  </a:lnTo>
                  <a:lnTo>
                    <a:pt x="764244" y="11106"/>
                  </a:lnTo>
                  <a:lnTo>
                    <a:pt x="822832" y="19363"/>
                  </a:lnTo>
                  <a:lnTo>
                    <a:pt x="877875" y="29659"/>
                  </a:lnTo>
                  <a:lnTo>
                    <a:pt x="928945" y="41851"/>
                  </a:lnTo>
                  <a:lnTo>
                    <a:pt x="975612" y="55797"/>
                  </a:lnTo>
                  <a:lnTo>
                    <a:pt x="1017448" y="71353"/>
                  </a:lnTo>
                  <a:lnTo>
                    <a:pt x="1054024" y="88376"/>
                  </a:lnTo>
                  <a:lnTo>
                    <a:pt x="1109682" y="126253"/>
                  </a:lnTo>
                  <a:lnTo>
                    <a:pt x="1139155" y="168284"/>
                  </a:lnTo>
                  <a:lnTo>
                    <a:pt x="1143000" y="190500"/>
                  </a:lnTo>
                  <a:lnTo>
                    <a:pt x="1139155" y="212715"/>
                  </a:lnTo>
                  <a:lnTo>
                    <a:pt x="1109682" y="254746"/>
                  </a:lnTo>
                  <a:lnTo>
                    <a:pt x="1054024" y="292623"/>
                  </a:lnTo>
                  <a:lnTo>
                    <a:pt x="1017448" y="309646"/>
                  </a:lnTo>
                  <a:lnTo>
                    <a:pt x="975612" y="325202"/>
                  </a:lnTo>
                  <a:lnTo>
                    <a:pt x="928945" y="339148"/>
                  </a:lnTo>
                  <a:lnTo>
                    <a:pt x="877875" y="351340"/>
                  </a:lnTo>
                  <a:lnTo>
                    <a:pt x="822832" y="361636"/>
                  </a:lnTo>
                  <a:lnTo>
                    <a:pt x="764244" y="369893"/>
                  </a:lnTo>
                  <a:lnTo>
                    <a:pt x="702540" y="375968"/>
                  </a:lnTo>
                  <a:lnTo>
                    <a:pt x="638149" y="379718"/>
                  </a:lnTo>
                  <a:lnTo>
                    <a:pt x="571500" y="381000"/>
                  </a:lnTo>
                  <a:lnTo>
                    <a:pt x="504850" y="379718"/>
                  </a:lnTo>
                  <a:lnTo>
                    <a:pt x="440459" y="375968"/>
                  </a:lnTo>
                  <a:lnTo>
                    <a:pt x="378755" y="369893"/>
                  </a:lnTo>
                  <a:lnTo>
                    <a:pt x="320167" y="361636"/>
                  </a:lnTo>
                  <a:lnTo>
                    <a:pt x="265124" y="351340"/>
                  </a:lnTo>
                  <a:lnTo>
                    <a:pt x="214054" y="339148"/>
                  </a:lnTo>
                  <a:lnTo>
                    <a:pt x="167387" y="325202"/>
                  </a:lnTo>
                  <a:lnTo>
                    <a:pt x="125551" y="309646"/>
                  </a:lnTo>
                  <a:lnTo>
                    <a:pt x="88975" y="292623"/>
                  </a:lnTo>
                  <a:lnTo>
                    <a:pt x="33317" y="254746"/>
                  </a:lnTo>
                  <a:lnTo>
                    <a:pt x="3844" y="212715"/>
                  </a:lnTo>
                  <a:lnTo>
                    <a:pt x="0" y="19050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679510" y="3048001"/>
              <a:ext cx="911860" cy="396875"/>
            </a:xfrm>
            <a:custGeom>
              <a:avLst/>
              <a:gdLst/>
              <a:ahLst/>
              <a:cxnLst/>
              <a:rect l="l" t="t" r="r" b="b"/>
              <a:pathLst>
                <a:path w="911860" h="396875">
                  <a:moveTo>
                    <a:pt x="0" y="198437"/>
                  </a:moveTo>
                  <a:lnTo>
                    <a:pt x="19291" y="141128"/>
                  </a:lnTo>
                  <a:lnTo>
                    <a:pt x="73407" y="90388"/>
                  </a:lnTo>
                  <a:lnTo>
                    <a:pt x="111762" y="68250"/>
                  </a:lnTo>
                  <a:lnTo>
                    <a:pt x="156709" y="48675"/>
                  </a:lnTo>
                  <a:lnTo>
                    <a:pt x="207543" y="31970"/>
                  </a:lnTo>
                  <a:lnTo>
                    <a:pt x="263559" y="18444"/>
                  </a:lnTo>
                  <a:lnTo>
                    <a:pt x="324052" y="8402"/>
                  </a:lnTo>
                  <a:lnTo>
                    <a:pt x="388317" y="2151"/>
                  </a:lnTo>
                  <a:lnTo>
                    <a:pt x="455650" y="0"/>
                  </a:lnTo>
                  <a:lnTo>
                    <a:pt x="522980" y="2151"/>
                  </a:lnTo>
                  <a:lnTo>
                    <a:pt x="587243" y="8402"/>
                  </a:lnTo>
                  <a:lnTo>
                    <a:pt x="647734" y="18444"/>
                  </a:lnTo>
                  <a:lnTo>
                    <a:pt x="703748" y="31970"/>
                  </a:lnTo>
                  <a:lnTo>
                    <a:pt x="754580" y="48675"/>
                  </a:lnTo>
                  <a:lnTo>
                    <a:pt x="799526" y="68250"/>
                  </a:lnTo>
                  <a:lnTo>
                    <a:pt x="837881" y="90388"/>
                  </a:lnTo>
                  <a:lnTo>
                    <a:pt x="868939" y="114783"/>
                  </a:lnTo>
                  <a:lnTo>
                    <a:pt x="906348" y="169115"/>
                  </a:lnTo>
                  <a:lnTo>
                    <a:pt x="911288" y="198437"/>
                  </a:lnTo>
                  <a:lnTo>
                    <a:pt x="906348" y="227759"/>
                  </a:lnTo>
                  <a:lnTo>
                    <a:pt x="868939" y="282091"/>
                  </a:lnTo>
                  <a:lnTo>
                    <a:pt x="837881" y="306486"/>
                  </a:lnTo>
                  <a:lnTo>
                    <a:pt x="799526" y="328624"/>
                  </a:lnTo>
                  <a:lnTo>
                    <a:pt x="754580" y="348199"/>
                  </a:lnTo>
                  <a:lnTo>
                    <a:pt x="703748" y="364904"/>
                  </a:lnTo>
                  <a:lnTo>
                    <a:pt x="647734" y="378430"/>
                  </a:lnTo>
                  <a:lnTo>
                    <a:pt x="587243" y="388472"/>
                  </a:lnTo>
                  <a:lnTo>
                    <a:pt x="522980" y="394723"/>
                  </a:lnTo>
                  <a:lnTo>
                    <a:pt x="455650" y="396875"/>
                  </a:lnTo>
                  <a:lnTo>
                    <a:pt x="388317" y="394723"/>
                  </a:lnTo>
                  <a:lnTo>
                    <a:pt x="324052" y="388472"/>
                  </a:lnTo>
                  <a:lnTo>
                    <a:pt x="263559" y="378430"/>
                  </a:lnTo>
                  <a:lnTo>
                    <a:pt x="207543" y="364904"/>
                  </a:lnTo>
                  <a:lnTo>
                    <a:pt x="156709" y="348199"/>
                  </a:lnTo>
                  <a:lnTo>
                    <a:pt x="111762" y="328624"/>
                  </a:lnTo>
                  <a:lnTo>
                    <a:pt x="73407" y="306486"/>
                  </a:lnTo>
                  <a:lnTo>
                    <a:pt x="42349" y="282091"/>
                  </a:lnTo>
                  <a:lnTo>
                    <a:pt x="4940" y="227759"/>
                  </a:lnTo>
                  <a:lnTo>
                    <a:pt x="0" y="198437"/>
                  </a:lnTo>
                  <a:close/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7128827" y="2978754"/>
            <a:ext cx="3303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Key</a:t>
            </a:r>
            <a:r>
              <a:rPr dirty="0" sz="18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50">
                <a:solidFill>
                  <a:srgbClr val="C00000"/>
                </a:solidFill>
                <a:latin typeface="Calibri"/>
                <a:cs typeface="Calibri"/>
              </a:rPr>
              <a:t>products</a:t>
            </a:r>
            <a:r>
              <a:rPr dirty="0" sz="1800" spc="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55">
                <a:solidFill>
                  <a:srgbClr val="C00000"/>
                </a:solidFill>
                <a:latin typeface="Calibri"/>
                <a:cs typeface="Calibri"/>
              </a:rPr>
              <a:t>cheesemaking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7330" y="2283735"/>
            <a:ext cx="23025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Want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dirty="0" sz="1800" spc="-4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006FC0"/>
                </a:solidFill>
                <a:latin typeface="Calibri"/>
                <a:cs typeface="Calibri"/>
              </a:rPr>
              <a:t>set</a:t>
            </a:r>
            <a:r>
              <a:rPr dirty="0" sz="18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1800" spc="-3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40">
                <a:solidFill>
                  <a:srgbClr val="006FC0"/>
                </a:solidFill>
                <a:latin typeface="Calibri"/>
                <a:cs typeface="Calibri"/>
              </a:rPr>
              <a:t>minimum </a:t>
            </a:r>
            <a:r>
              <a:rPr dirty="0" sz="1800" spc="50">
                <a:solidFill>
                  <a:srgbClr val="006FC0"/>
                </a:solidFill>
                <a:latin typeface="Calibri"/>
                <a:cs typeface="Calibri"/>
              </a:rPr>
              <a:t>price</a:t>
            </a:r>
            <a:r>
              <a:rPr dirty="0" sz="1800" spc="-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dirty="0" sz="1800" spc="-6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6FC0"/>
                </a:solidFill>
                <a:latin typeface="Calibri"/>
                <a:cs typeface="Calibri"/>
              </a:rPr>
              <a:t>this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8226" y="4734555"/>
            <a:ext cx="34867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55">
                <a:latin typeface="Calibri"/>
                <a:cs typeface="Calibri"/>
              </a:rPr>
              <a:t>How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95">
                <a:latin typeface="Calibri"/>
                <a:cs typeface="Calibri"/>
              </a:rPr>
              <a:t>can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relate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50">
                <a:latin typeface="Calibri"/>
                <a:cs typeface="Calibri"/>
              </a:rPr>
              <a:t>price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farm </a:t>
            </a:r>
            <a:r>
              <a:rPr dirty="0" sz="1800" spc="55">
                <a:latin typeface="Calibri"/>
                <a:cs typeface="Calibri"/>
              </a:rPr>
              <a:t>milk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price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dairy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40">
                <a:latin typeface="Calibri"/>
                <a:cs typeface="Calibri"/>
              </a:rPr>
              <a:t>products </a:t>
            </a:r>
            <a:r>
              <a:rPr dirty="0" sz="1800" spc="65">
                <a:latin typeface="Calibri"/>
                <a:cs typeface="Calibri"/>
              </a:rPr>
              <a:t>made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it?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Thank</a:t>
            </a:r>
            <a:r>
              <a:rPr dirty="0" spc="-135"/>
              <a:t> </a:t>
            </a:r>
            <a:r>
              <a:rPr dirty="0" spc="-85"/>
              <a:t>you</a:t>
            </a:r>
            <a:r>
              <a:rPr dirty="0" spc="-110"/>
              <a:t> </a:t>
            </a:r>
            <a:r>
              <a:rPr dirty="0" spc="-120"/>
              <a:t>for</a:t>
            </a:r>
            <a:r>
              <a:rPr dirty="0" spc="-105"/>
              <a:t> </a:t>
            </a:r>
            <a:r>
              <a:rPr dirty="0" spc="-100"/>
              <a:t>your</a:t>
            </a:r>
            <a:r>
              <a:rPr dirty="0" spc="-105"/>
              <a:t> </a:t>
            </a:r>
            <a:r>
              <a:rPr dirty="0" spc="-80"/>
              <a:t>attention!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48276"/>
            <a:ext cx="4160520" cy="140589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2800" spc="180">
                <a:latin typeface="Calibri"/>
                <a:cs typeface="Calibri"/>
              </a:rPr>
              <a:t>Chuck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100">
                <a:latin typeface="Calibri"/>
                <a:cs typeface="Calibri"/>
              </a:rPr>
              <a:t>Nicholson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32000"/>
              </a:lnSpc>
              <a:spcBef>
                <a:spcPts val="40"/>
              </a:spcBef>
            </a:pPr>
            <a:r>
              <a:rPr dirty="0" sz="2000">
                <a:latin typeface="Calibri"/>
                <a:cs typeface="Calibri"/>
              </a:rPr>
              <a:t>Penn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State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Smeal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College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Business </a:t>
            </a:r>
            <a:r>
              <a:rPr dirty="0" sz="2000" spc="70">
                <a:latin typeface="Calibri"/>
                <a:cs typeface="Calibri"/>
              </a:rPr>
              <a:t>Email: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u="sng" sz="2000" spc="5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cfn10@psu.edu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Business Building earns LEED re-certification, jumps from gold to platinum  | Penn State University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9350" y="1768538"/>
            <a:ext cx="5067299" cy="3797298"/>
          </a:xfrm>
          <a:prstGeom prst="rect">
            <a:avLst/>
          </a:prstGeom>
        </p:spPr>
      </p:pic>
      <p:pic>
        <p:nvPicPr>
          <p:cNvPr id="5" name="object 5" descr="Pennsylvania State University: Smeal - Business school ..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26" y="5118417"/>
            <a:ext cx="2086302" cy="1739582"/>
          </a:xfrm>
          <a:prstGeom prst="rect">
            <a:avLst/>
          </a:prstGeom>
        </p:spPr>
      </p:pic>
      <p:pic>
        <p:nvPicPr>
          <p:cNvPr id="6" name="object 6" descr="þÿ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6824" y="5938890"/>
            <a:ext cx="2665268" cy="5539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dirty="0" spc="-10"/>
              <a:t>Pricing</a:t>
            </a:r>
            <a:r>
              <a:rPr dirty="0" spc="-135"/>
              <a:t> </a:t>
            </a:r>
            <a:r>
              <a:rPr dirty="0"/>
              <a:t>Farm</a:t>
            </a:r>
            <a:r>
              <a:rPr dirty="0" spc="-130"/>
              <a:t> </a:t>
            </a:r>
            <a:r>
              <a:rPr dirty="0" spc="-100"/>
              <a:t>Milk</a:t>
            </a:r>
            <a:r>
              <a:rPr dirty="0" spc="-120"/>
              <a:t> for</a:t>
            </a:r>
            <a:r>
              <a:rPr dirty="0" spc="-110"/>
              <a:t> </a:t>
            </a:r>
            <a:r>
              <a:rPr dirty="0" spc="50"/>
              <a:t>Cheese:</a:t>
            </a:r>
          </a:p>
          <a:p>
            <a:pPr marL="12700">
              <a:lnSpc>
                <a:spcPts val="4105"/>
              </a:lnSpc>
            </a:pPr>
            <a:r>
              <a:rPr dirty="0"/>
              <a:t>A</a:t>
            </a:r>
            <a:r>
              <a:rPr dirty="0" spc="-165"/>
              <a:t> </a:t>
            </a:r>
            <a:r>
              <a:rPr dirty="0"/>
              <a:t>Formula</a:t>
            </a:r>
            <a:r>
              <a:rPr dirty="0" spc="-140"/>
              <a:t> </a:t>
            </a:r>
            <a:r>
              <a:rPr dirty="0" spc="65"/>
              <a:t>Based</a:t>
            </a:r>
            <a:r>
              <a:rPr dirty="0" spc="-145"/>
              <a:t> </a:t>
            </a:r>
            <a:r>
              <a:rPr dirty="0" spc="-35"/>
              <a:t>on</a:t>
            </a:r>
            <a:r>
              <a:rPr dirty="0" spc="-130"/>
              <a:t> </a:t>
            </a:r>
            <a:r>
              <a:rPr dirty="0" spc="-105"/>
              <a:t>Milk</a:t>
            </a:r>
            <a:r>
              <a:rPr dirty="0" spc="-120"/>
              <a:t> </a:t>
            </a:r>
            <a:r>
              <a:rPr dirty="0"/>
              <a:t>Component</a:t>
            </a:r>
            <a:r>
              <a:rPr dirty="0" spc="-155"/>
              <a:t> </a:t>
            </a:r>
            <a:r>
              <a:rPr dirty="0" spc="-10"/>
              <a:t>Values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15248" y="2188767"/>
            <a:ext cx="1184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Butter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4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5605" y="2140304"/>
            <a:ext cx="42932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2730" algn="l"/>
              </a:tabLst>
            </a:pPr>
            <a:r>
              <a:rPr dirty="0" sz="1800" spc="70">
                <a:latin typeface="Calibri"/>
                <a:cs typeface="Calibri"/>
              </a:rPr>
              <a:t>Cheddar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100">
                <a:latin typeface="Calibri"/>
                <a:cs typeface="Calibri"/>
              </a:rPr>
              <a:t>Cheese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40">
                <a:latin typeface="Calibri"/>
                <a:cs typeface="Calibri"/>
              </a:rPr>
              <a:t>Price</a:t>
            </a:r>
            <a:r>
              <a:rPr dirty="0" sz="1800">
                <a:latin typeface="Calibri"/>
                <a:cs typeface="Calibri"/>
              </a:rPr>
              <a:t>	Dry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Whey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8304" y="2116396"/>
            <a:ext cx="63373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006FC0"/>
                </a:solidFill>
                <a:latin typeface="Calibri"/>
                <a:cs typeface="Calibri"/>
              </a:rPr>
              <a:t>Product </a:t>
            </a:r>
            <a:r>
              <a:rPr dirty="0" sz="1400" spc="45">
                <a:solidFill>
                  <a:srgbClr val="006FC0"/>
                </a:solidFill>
                <a:latin typeface="Calibri"/>
                <a:cs typeface="Calibri"/>
              </a:rPr>
              <a:t>Prices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8304" y="3312549"/>
            <a:ext cx="94678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006FC0"/>
                </a:solidFill>
                <a:latin typeface="Calibri"/>
                <a:cs typeface="Calibri"/>
              </a:rPr>
              <a:t>Component </a:t>
            </a:r>
            <a:r>
              <a:rPr dirty="0" sz="1400" spc="-10">
                <a:solidFill>
                  <a:srgbClr val="006FC0"/>
                </a:solidFill>
                <a:latin typeface="Calibri"/>
                <a:cs typeface="Calibri"/>
              </a:rPr>
              <a:t>Values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9988" y="3466624"/>
            <a:ext cx="1442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Butterfat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4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6241" y="3418161"/>
            <a:ext cx="1790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Other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85">
                <a:latin typeface="Calibri"/>
                <a:cs typeface="Calibri"/>
              </a:rPr>
              <a:t>Solids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77925" y="2631235"/>
            <a:ext cx="76200" cy="788035"/>
            <a:chOff x="3477925" y="2631235"/>
            <a:chExt cx="76200" cy="788035"/>
          </a:xfrm>
        </p:grpSpPr>
        <p:sp>
          <p:nvSpPr>
            <p:cNvPr id="10" name="object 10"/>
            <p:cNvSpPr/>
            <p:nvPr/>
          </p:nvSpPr>
          <p:spPr>
            <a:xfrm>
              <a:off x="3516021" y="2631235"/>
              <a:ext cx="0" cy="724535"/>
            </a:xfrm>
            <a:custGeom>
              <a:avLst/>
              <a:gdLst/>
              <a:ahLst/>
              <a:cxnLst/>
              <a:rect l="l" t="t" r="r" b="b"/>
              <a:pathLst>
                <a:path w="0" h="724535">
                  <a:moveTo>
                    <a:pt x="0" y="0"/>
                  </a:moveTo>
                  <a:lnTo>
                    <a:pt x="0" y="724496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477925" y="334303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874127" y="2552189"/>
            <a:ext cx="76200" cy="788035"/>
            <a:chOff x="8874127" y="2552189"/>
            <a:chExt cx="76200" cy="788035"/>
          </a:xfrm>
        </p:grpSpPr>
        <p:sp>
          <p:nvSpPr>
            <p:cNvPr id="13" name="object 13"/>
            <p:cNvSpPr/>
            <p:nvPr/>
          </p:nvSpPr>
          <p:spPr>
            <a:xfrm>
              <a:off x="8912223" y="2552189"/>
              <a:ext cx="0" cy="724535"/>
            </a:xfrm>
            <a:custGeom>
              <a:avLst/>
              <a:gdLst/>
              <a:ahLst/>
              <a:cxnLst/>
              <a:rect l="l" t="t" r="r" b="b"/>
              <a:pathLst>
                <a:path w="0" h="724535">
                  <a:moveTo>
                    <a:pt x="0" y="0"/>
                  </a:moveTo>
                  <a:lnTo>
                    <a:pt x="0" y="724496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874127" y="326399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766712" y="1627745"/>
            <a:ext cx="2649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Monthly</a:t>
            </a:r>
            <a:r>
              <a:rPr dirty="0" sz="1400" spc="-10">
                <a:solidFill>
                  <a:srgbClr val="C00000"/>
                </a:solidFill>
                <a:latin typeface="Calibri"/>
                <a:cs typeface="Calibri"/>
              </a:rPr>
              <a:t> Market</a:t>
            </a:r>
            <a:r>
              <a:rPr dirty="0" sz="14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C00000"/>
                </a:solidFill>
                <a:latin typeface="Calibri"/>
                <a:cs typeface="Calibri"/>
              </a:rPr>
              <a:t>Prices,</a:t>
            </a:r>
            <a:r>
              <a:rPr dirty="0" sz="14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dirty="0" sz="14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45">
                <a:solidFill>
                  <a:srgbClr val="C00000"/>
                </a:solidFill>
                <a:latin typeface="Calibri"/>
                <a:cs typeface="Calibri"/>
              </a:rPr>
              <a:t>USDA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67545" y="2561253"/>
            <a:ext cx="76200" cy="924560"/>
            <a:chOff x="5967545" y="2561253"/>
            <a:chExt cx="76200" cy="924560"/>
          </a:xfrm>
        </p:grpSpPr>
        <p:sp>
          <p:nvSpPr>
            <p:cNvPr id="17" name="object 17"/>
            <p:cNvSpPr/>
            <p:nvPr/>
          </p:nvSpPr>
          <p:spPr>
            <a:xfrm>
              <a:off x="6005640" y="2561253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w="0" h="861060">
                  <a:moveTo>
                    <a:pt x="0" y="0"/>
                  </a:moveTo>
                  <a:lnTo>
                    <a:pt x="0" y="860729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967545" y="340928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418870" y="3602859"/>
            <a:ext cx="12776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Protein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4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78977" y="3829923"/>
            <a:ext cx="1961514" cy="1158875"/>
            <a:chOff x="3378977" y="3829923"/>
            <a:chExt cx="1961514" cy="1158875"/>
          </a:xfrm>
        </p:grpSpPr>
        <p:sp>
          <p:nvSpPr>
            <p:cNvPr id="21" name="object 21"/>
            <p:cNvSpPr/>
            <p:nvPr/>
          </p:nvSpPr>
          <p:spPr>
            <a:xfrm>
              <a:off x="3656625" y="3844211"/>
              <a:ext cx="1616710" cy="252095"/>
            </a:xfrm>
            <a:custGeom>
              <a:avLst/>
              <a:gdLst/>
              <a:ahLst/>
              <a:cxnLst/>
              <a:rect l="l" t="t" r="r" b="b"/>
              <a:pathLst>
                <a:path w="1616710" h="252095">
                  <a:moveTo>
                    <a:pt x="0" y="0"/>
                  </a:moveTo>
                  <a:lnTo>
                    <a:pt x="52101" y="17452"/>
                  </a:lnTo>
                  <a:lnTo>
                    <a:pt x="104152" y="34830"/>
                  </a:lnTo>
                  <a:lnTo>
                    <a:pt x="156103" y="52059"/>
                  </a:lnTo>
                  <a:lnTo>
                    <a:pt x="207904" y="69063"/>
                  </a:lnTo>
                  <a:lnTo>
                    <a:pt x="259504" y="85769"/>
                  </a:lnTo>
                  <a:lnTo>
                    <a:pt x="310854" y="102101"/>
                  </a:lnTo>
                  <a:lnTo>
                    <a:pt x="361904" y="117985"/>
                  </a:lnTo>
                  <a:lnTo>
                    <a:pt x="412603" y="133347"/>
                  </a:lnTo>
                  <a:lnTo>
                    <a:pt x="462901" y="148111"/>
                  </a:lnTo>
                  <a:lnTo>
                    <a:pt x="512748" y="162202"/>
                  </a:lnTo>
                  <a:lnTo>
                    <a:pt x="562094" y="175547"/>
                  </a:lnTo>
                  <a:lnTo>
                    <a:pt x="610888" y="188071"/>
                  </a:lnTo>
                  <a:lnTo>
                    <a:pt x="659081" y="199698"/>
                  </a:lnTo>
                  <a:lnTo>
                    <a:pt x="706623" y="210354"/>
                  </a:lnTo>
                  <a:lnTo>
                    <a:pt x="753463" y="219964"/>
                  </a:lnTo>
                  <a:lnTo>
                    <a:pt x="799552" y="228455"/>
                  </a:lnTo>
                  <a:lnTo>
                    <a:pt x="844838" y="235750"/>
                  </a:lnTo>
                  <a:lnTo>
                    <a:pt x="889273" y="241776"/>
                  </a:lnTo>
                  <a:lnTo>
                    <a:pt x="932805" y="246457"/>
                  </a:lnTo>
                  <a:lnTo>
                    <a:pt x="975385" y="249720"/>
                  </a:lnTo>
                  <a:lnTo>
                    <a:pt x="1032469" y="251821"/>
                  </a:lnTo>
                  <a:lnTo>
                    <a:pt x="1087780" y="251279"/>
                  </a:lnTo>
                  <a:lnTo>
                    <a:pt x="1141449" y="248290"/>
                  </a:lnTo>
                  <a:lnTo>
                    <a:pt x="1193607" y="243050"/>
                  </a:lnTo>
                  <a:lnTo>
                    <a:pt x="1244386" y="235754"/>
                  </a:lnTo>
                  <a:lnTo>
                    <a:pt x="1293916" y="226597"/>
                  </a:lnTo>
                  <a:lnTo>
                    <a:pt x="1342330" y="215776"/>
                  </a:lnTo>
                  <a:lnTo>
                    <a:pt x="1389758" y="203486"/>
                  </a:lnTo>
                  <a:lnTo>
                    <a:pt x="1436332" y="189923"/>
                  </a:lnTo>
                  <a:lnTo>
                    <a:pt x="1482183" y="175282"/>
                  </a:lnTo>
                  <a:lnTo>
                    <a:pt x="1527442" y="159758"/>
                  </a:lnTo>
                  <a:lnTo>
                    <a:pt x="1572240" y="143548"/>
                  </a:lnTo>
                  <a:lnTo>
                    <a:pt x="1616710" y="126847"/>
                  </a:lnTo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244700" y="3936147"/>
              <a:ext cx="95885" cy="80010"/>
            </a:xfrm>
            <a:custGeom>
              <a:avLst/>
              <a:gdLst/>
              <a:ahLst/>
              <a:cxnLst/>
              <a:rect l="l" t="t" r="r" b="b"/>
              <a:pathLst>
                <a:path w="95885" h="80010">
                  <a:moveTo>
                    <a:pt x="0" y="0"/>
                  </a:moveTo>
                  <a:lnTo>
                    <a:pt x="30784" y="80009"/>
                  </a:lnTo>
                  <a:lnTo>
                    <a:pt x="95402" y="9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388502" y="3844211"/>
              <a:ext cx="1056005" cy="1098550"/>
            </a:xfrm>
            <a:custGeom>
              <a:avLst/>
              <a:gdLst/>
              <a:ahLst/>
              <a:cxnLst/>
              <a:rect l="l" t="t" r="r" b="b"/>
              <a:pathLst>
                <a:path w="1056004" h="1098550">
                  <a:moveTo>
                    <a:pt x="0" y="0"/>
                  </a:moveTo>
                  <a:lnTo>
                    <a:pt x="1055522" y="1098308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407757" y="4906958"/>
              <a:ext cx="80645" cy="81915"/>
            </a:xfrm>
            <a:custGeom>
              <a:avLst/>
              <a:gdLst/>
              <a:ahLst/>
              <a:cxnLst/>
              <a:rect l="l" t="t" r="r" b="b"/>
              <a:pathLst>
                <a:path w="80645" h="81914">
                  <a:moveTo>
                    <a:pt x="54940" y="0"/>
                  </a:moveTo>
                  <a:lnTo>
                    <a:pt x="0" y="52793"/>
                  </a:lnTo>
                  <a:lnTo>
                    <a:pt x="80264" y="81343"/>
                  </a:lnTo>
                  <a:lnTo>
                    <a:pt x="5494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898964" y="5067847"/>
            <a:ext cx="7798434" cy="1265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Minimum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Price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Farm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Milk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80">
                <a:latin typeface="Calibri"/>
                <a:cs typeface="Calibri"/>
              </a:rPr>
              <a:t>Used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90">
                <a:latin typeface="Calibri"/>
                <a:cs typeface="Calibri"/>
              </a:rPr>
              <a:t>Cheese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1800">
              <a:latin typeface="Calibri"/>
              <a:cs typeface="Calibri"/>
            </a:endParaRPr>
          </a:p>
          <a:p>
            <a:pPr marL="3524885" marR="50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Value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C00000"/>
                </a:solidFill>
                <a:latin typeface="Calibri"/>
                <a:cs typeface="Calibri"/>
              </a:rPr>
              <a:t>all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60">
                <a:solidFill>
                  <a:srgbClr val="C00000"/>
                </a:solidFill>
                <a:latin typeface="Calibri"/>
                <a:cs typeface="Calibri"/>
              </a:rPr>
              <a:t>components</a:t>
            </a:r>
            <a:r>
              <a:rPr dirty="0" sz="18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5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dirty="0" sz="18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value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milk!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85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50">
                <a:solidFill>
                  <a:srgbClr val="C00000"/>
                </a:solidFill>
                <a:latin typeface="Calibri"/>
                <a:cs typeface="Calibri"/>
              </a:rPr>
              <a:t> component</a:t>
            </a:r>
            <a:r>
              <a:rPr dirty="0" sz="18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pricing</a:t>
            </a:r>
            <a:r>
              <a:rPr dirty="0" sz="1800" spc="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FMMO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967545" y="4022817"/>
            <a:ext cx="76200" cy="924560"/>
            <a:chOff x="5967545" y="4022817"/>
            <a:chExt cx="76200" cy="924560"/>
          </a:xfrm>
        </p:grpSpPr>
        <p:sp>
          <p:nvSpPr>
            <p:cNvPr id="27" name="object 27"/>
            <p:cNvSpPr/>
            <p:nvPr/>
          </p:nvSpPr>
          <p:spPr>
            <a:xfrm>
              <a:off x="6005640" y="4022817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w="0" h="861060">
                  <a:moveTo>
                    <a:pt x="0" y="0"/>
                  </a:moveTo>
                  <a:lnTo>
                    <a:pt x="0" y="860729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967545" y="487085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8005662" y="3787805"/>
            <a:ext cx="925830" cy="1045844"/>
            <a:chOff x="8005662" y="3787805"/>
            <a:chExt cx="925830" cy="1045844"/>
          </a:xfrm>
        </p:grpSpPr>
        <p:sp>
          <p:nvSpPr>
            <p:cNvPr id="30" name="object 30"/>
            <p:cNvSpPr/>
            <p:nvPr/>
          </p:nvSpPr>
          <p:spPr>
            <a:xfrm>
              <a:off x="8047719" y="3797330"/>
              <a:ext cx="873760" cy="988694"/>
            </a:xfrm>
            <a:custGeom>
              <a:avLst/>
              <a:gdLst/>
              <a:ahLst/>
              <a:cxnLst/>
              <a:rect l="l" t="t" r="r" b="b"/>
              <a:pathLst>
                <a:path w="873759" h="988695">
                  <a:moveTo>
                    <a:pt x="873671" y="0"/>
                  </a:moveTo>
                  <a:lnTo>
                    <a:pt x="0" y="988352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005662" y="4750930"/>
              <a:ext cx="79375" cy="82550"/>
            </a:xfrm>
            <a:custGeom>
              <a:avLst/>
              <a:gdLst/>
              <a:ahLst/>
              <a:cxnLst/>
              <a:rect l="l" t="t" r="r" b="b"/>
              <a:pathLst>
                <a:path w="79375" h="82550">
                  <a:moveTo>
                    <a:pt x="21920" y="0"/>
                  </a:moveTo>
                  <a:lnTo>
                    <a:pt x="0" y="82321"/>
                  </a:lnTo>
                  <a:lnTo>
                    <a:pt x="79019" y="50469"/>
                  </a:lnTo>
                  <a:lnTo>
                    <a:pt x="2192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Pricing</a:t>
            </a:r>
            <a:r>
              <a:rPr dirty="0" spc="-120"/>
              <a:t> </a:t>
            </a:r>
            <a:r>
              <a:rPr dirty="0"/>
              <a:t>Farm</a:t>
            </a:r>
            <a:r>
              <a:rPr dirty="0" spc="-125"/>
              <a:t> </a:t>
            </a:r>
            <a:r>
              <a:rPr dirty="0" spc="-100"/>
              <a:t>Milk</a:t>
            </a:r>
            <a:r>
              <a:rPr dirty="0" spc="-120"/>
              <a:t> for</a:t>
            </a:r>
            <a:r>
              <a:rPr dirty="0" spc="-110"/>
              <a:t> </a:t>
            </a:r>
            <a:r>
              <a:rPr dirty="0" spc="85"/>
              <a:t>Cheese</a:t>
            </a:r>
            <a:r>
              <a:rPr dirty="0" spc="-125"/>
              <a:t> </a:t>
            </a:r>
            <a:r>
              <a:rPr dirty="0" spc="-45"/>
              <a:t>in</a:t>
            </a:r>
            <a:r>
              <a:rPr dirty="0" spc="-110"/>
              <a:t> </a:t>
            </a:r>
            <a:r>
              <a:rPr dirty="0"/>
              <a:t>a</a:t>
            </a:r>
            <a:r>
              <a:rPr dirty="0" spc="-125"/>
              <a:t> </a:t>
            </a:r>
            <a:r>
              <a:rPr dirty="0" spc="-50"/>
              <a:t>Butterfat-</a:t>
            </a:r>
            <a:r>
              <a:rPr dirty="0" spc="50"/>
              <a:t>Skim</a:t>
            </a:r>
            <a:r>
              <a:rPr dirty="0" spc="-160"/>
              <a:t> </a:t>
            </a:r>
            <a:r>
              <a:rPr dirty="0" spc="-20"/>
              <a:t>FMMO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15248" y="2188767"/>
            <a:ext cx="1184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Butter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4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5605" y="2140304"/>
            <a:ext cx="42932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2730" algn="l"/>
              </a:tabLst>
            </a:pPr>
            <a:r>
              <a:rPr dirty="0" sz="1800" spc="70">
                <a:latin typeface="Calibri"/>
                <a:cs typeface="Calibri"/>
              </a:rPr>
              <a:t>Cheddar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100">
                <a:latin typeface="Calibri"/>
                <a:cs typeface="Calibri"/>
              </a:rPr>
              <a:t>Cheese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40">
                <a:latin typeface="Calibri"/>
                <a:cs typeface="Calibri"/>
              </a:rPr>
              <a:t>Price</a:t>
            </a:r>
            <a:r>
              <a:rPr dirty="0" sz="1800">
                <a:latin typeface="Calibri"/>
                <a:cs typeface="Calibri"/>
              </a:rPr>
              <a:t>	Dry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Whey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8304" y="2116396"/>
            <a:ext cx="63373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006FC0"/>
                </a:solidFill>
                <a:latin typeface="Calibri"/>
                <a:cs typeface="Calibri"/>
              </a:rPr>
              <a:t>Product </a:t>
            </a:r>
            <a:r>
              <a:rPr dirty="0" sz="1400" spc="45">
                <a:solidFill>
                  <a:srgbClr val="006FC0"/>
                </a:solidFill>
                <a:latin typeface="Calibri"/>
                <a:cs typeface="Calibri"/>
              </a:rPr>
              <a:t>Prices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8304" y="3312549"/>
            <a:ext cx="94678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006FC0"/>
                </a:solidFill>
                <a:latin typeface="Calibri"/>
                <a:cs typeface="Calibri"/>
              </a:rPr>
              <a:t>Component </a:t>
            </a:r>
            <a:r>
              <a:rPr dirty="0" sz="1400" spc="-10">
                <a:solidFill>
                  <a:srgbClr val="006FC0"/>
                </a:solidFill>
                <a:latin typeface="Calibri"/>
                <a:cs typeface="Calibri"/>
              </a:rPr>
              <a:t>Values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9988" y="3466624"/>
            <a:ext cx="1442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Butterfat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4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6241" y="3418161"/>
            <a:ext cx="1790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Other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85">
                <a:latin typeface="Calibri"/>
                <a:cs typeface="Calibri"/>
              </a:rPr>
              <a:t>Solids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5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77925" y="2631235"/>
            <a:ext cx="76200" cy="788035"/>
            <a:chOff x="3477925" y="2631235"/>
            <a:chExt cx="76200" cy="788035"/>
          </a:xfrm>
        </p:grpSpPr>
        <p:sp>
          <p:nvSpPr>
            <p:cNvPr id="10" name="object 10"/>
            <p:cNvSpPr/>
            <p:nvPr/>
          </p:nvSpPr>
          <p:spPr>
            <a:xfrm>
              <a:off x="3516021" y="2631235"/>
              <a:ext cx="0" cy="724535"/>
            </a:xfrm>
            <a:custGeom>
              <a:avLst/>
              <a:gdLst/>
              <a:ahLst/>
              <a:cxnLst/>
              <a:rect l="l" t="t" r="r" b="b"/>
              <a:pathLst>
                <a:path w="0" h="724535">
                  <a:moveTo>
                    <a:pt x="0" y="0"/>
                  </a:moveTo>
                  <a:lnTo>
                    <a:pt x="0" y="724496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477925" y="334303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874127" y="2552189"/>
            <a:ext cx="76200" cy="788035"/>
            <a:chOff x="8874127" y="2552189"/>
            <a:chExt cx="76200" cy="788035"/>
          </a:xfrm>
        </p:grpSpPr>
        <p:sp>
          <p:nvSpPr>
            <p:cNvPr id="13" name="object 13"/>
            <p:cNvSpPr/>
            <p:nvPr/>
          </p:nvSpPr>
          <p:spPr>
            <a:xfrm>
              <a:off x="8912223" y="2552189"/>
              <a:ext cx="0" cy="724535"/>
            </a:xfrm>
            <a:custGeom>
              <a:avLst/>
              <a:gdLst/>
              <a:ahLst/>
              <a:cxnLst/>
              <a:rect l="l" t="t" r="r" b="b"/>
              <a:pathLst>
                <a:path w="0" h="724535">
                  <a:moveTo>
                    <a:pt x="0" y="0"/>
                  </a:moveTo>
                  <a:lnTo>
                    <a:pt x="0" y="724496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874127" y="326399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766712" y="1627745"/>
            <a:ext cx="2649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Monthly</a:t>
            </a:r>
            <a:r>
              <a:rPr dirty="0" sz="1400" spc="-10">
                <a:solidFill>
                  <a:srgbClr val="C00000"/>
                </a:solidFill>
                <a:latin typeface="Calibri"/>
                <a:cs typeface="Calibri"/>
              </a:rPr>
              <a:t> Market</a:t>
            </a:r>
            <a:r>
              <a:rPr dirty="0" sz="14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C00000"/>
                </a:solidFill>
                <a:latin typeface="Calibri"/>
                <a:cs typeface="Calibri"/>
              </a:rPr>
              <a:t>Prices,</a:t>
            </a:r>
            <a:r>
              <a:rPr dirty="0" sz="14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dirty="0" sz="14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45">
                <a:solidFill>
                  <a:srgbClr val="C00000"/>
                </a:solidFill>
                <a:latin typeface="Calibri"/>
                <a:cs typeface="Calibri"/>
              </a:rPr>
              <a:t>USDA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67545" y="2561253"/>
            <a:ext cx="76200" cy="924560"/>
            <a:chOff x="5967545" y="2561253"/>
            <a:chExt cx="76200" cy="924560"/>
          </a:xfrm>
        </p:grpSpPr>
        <p:sp>
          <p:nvSpPr>
            <p:cNvPr id="17" name="object 17"/>
            <p:cNvSpPr/>
            <p:nvPr/>
          </p:nvSpPr>
          <p:spPr>
            <a:xfrm>
              <a:off x="6005640" y="2561253"/>
              <a:ext cx="0" cy="861060"/>
            </a:xfrm>
            <a:custGeom>
              <a:avLst/>
              <a:gdLst/>
              <a:ahLst/>
              <a:cxnLst/>
              <a:rect l="l" t="t" r="r" b="b"/>
              <a:pathLst>
                <a:path w="0" h="861060">
                  <a:moveTo>
                    <a:pt x="0" y="0"/>
                  </a:moveTo>
                  <a:lnTo>
                    <a:pt x="0" y="860729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967545" y="340928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418870" y="3602859"/>
            <a:ext cx="12776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Protein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4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78977" y="3829923"/>
            <a:ext cx="1961514" cy="1350645"/>
            <a:chOff x="3378977" y="3829923"/>
            <a:chExt cx="1961514" cy="1350645"/>
          </a:xfrm>
        </p:grpSpPr>
        <p:sp>
          <p:nvSpPr>
            <p:cNvPr id="21" name="object 21"/>
            <p:cNvSpPr/>
            <p:nvPr/>
          </p:nvSpPr>
          <p:spPr>
            <a:xfrm>
              <a:off x="3656625" y="3844211"/>
              <a:ext cx="1616710" cy="252095"/>
            </a:xfrm>
            <a:custGeom>
              <a:avLst/>
              <a:gdLst/>
              <a:ahLst/>
              <a:cxnLst/>
              <a:rect l="l" t="t" r="r" b="b"/>
              <a:pathLst>
                <a:path w="1616710" h="252095">
                  <a:moveTo>
                    <a:pt x="0" y="0"/>
                  </a:moveTo>
                  <a:lnTo>
                    <a:pt x="52101" y="17452"/>
                  </a:lnTo>
                  <a:lnTo>
                    <a:pt x="104152" y="34830"/>
                  </a:lnTo>
                  <a:lnTo>
                    <a:pt x="156103" y="52059"/>
                  </a:lnTo>
                  <a:lnTo>
                    <a:pt x="207904" y="69063"/>
                  </a:lnTo>
                  <a:lnTo>
                    <a:pt x="259504" y="85769"/>
                  </a:lnTo>
                  <a:lnTo>
                    <a:pt x="310854" y="102101"/>
                  </a:lnTo>
                  <a:lnTo>
                    <a:pt x="361904" y="117985"/>
                  </a:lnTo>
                  <a:lnTo>
                    <a:pt x="412603" y="133347"/>
                  </a:lnTo>
                  <a:lnTo>
                    <a:pt x="462901" y="148111"/>
                  </a:lnTo>
                  <a:lnTo>
                    <a:pt x="512748" y="162202"/>
                  </a:lnTo>
                  <a:lnTo>
                    <a:pt x="562094" y="175547"/>
                  </a:lnTo>
                  <a:lnTo>
                    <a:pt x="610888" y="188071"/>
                  </a:lnTo>
                  <a:lnTo>
                    <a:pt x="659081" y="199698"/>
                  </a:lnTo>
                  <a:lnTo>
                    <a:pt x="706623" y="210354"/>
                  </a:lnTo>
                  <a:lnTo>
                    <a:pt x="753463" y="219964"/>
                  </a:lnTo>
                  <a:lnTo>
                    <a:pt x="799552" y="228455"/>
                  </a:lnTo>
                  <a:lnTo>
                    <a:pt x="844838" y="235750"/>
                  </a:lnTo>
                  <a:lnTo>
                    <a:pt x="889273" y="241776"/>
                  </a:lnTo>
                  <a:lnTo>
                    <a:pt x="932805" y="246457"/>
                  </a:lnTo>
                  <a:lnTo>
                    <a:pt x="975385" y="249720"/>
                  </a:lnTo>
                  <a:lnTo>
                    <a:pt x="1032469" y="251821"/>
                  </a:lnTo>
                  <a:lnTo>
                    <a:pt x="1087780" y="251279"/>
                  </a:lnTo>
                  <a:lnTo>
                    <a:pt x="1141449" y="248290"/>
                  </a:lnTo>
                  <a:lnTo>
                    <a:pt x="1193607" y="243050"/>
                  </a:lnTo>
                  <a:lnTo>
                    <a:pt x="1244386" y="235754"/>
                  </a:lnTo>
                  <a:lnTo>
                    <a:pt x="1293916" y="226597"/>
                  </a:lnTo>
                  <a:lnTo>
                    <a:pt x="1342330" y="215776"/>
                  </a:lnTo>
                  <a:lnTo>
                    <a:pt x="1389758" y="203486"/>
                  </a:lnTo>
                  <a:lnTo>
                    <a:pt x="1436332" y="189923"/>
                  </a:lnTo>
                  <a:lnTo>
                    <a:pt x="1482183" y="175282"/>
                  </a:lnTo>
                  <a:lnTo>
                    <a:pt x="1527442" y="159758"/>
                  </a:lnTo>
                  <a:lnTo>
                    <a:pt x="1572240" y="143548"/>
                  </a:lnTo>
                  <a:lnTo>
                    <a:pt x="1616710" y="126847"/>
                  </a:lnTo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244700" y="3936147"/>
              <a:ext cx="95885" cy="80010"/>
            </a:xfrm>
            <a:custGeom>
              <a:avLst/>
              <a:gdLst/>
              <a:ahLst/>
              <a:cxnLst/>
              <a:rect l="l" t="t" r="r" b="b"/>
              <a:pathLst>
                <a:path w="95885" h="80010">
                  <a:moveTo>
                    <a:pt x="0" y="0"/>
                  </a:moveTo>
                  <a:lnTo>
                    <a:pt x="30784" y="80009"/>
                  </a:lnTo>
                  <a:lnTo>
                    <a:pt x="95402" y="9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388502" y="3844211"/>
              <a:ext cx="930910" cy="1285240"/>
            </a:xfrm>
            <a:custGeom>
              <a:avLst/>
              <a:gdLst/>
              <a:ahLst/>
              <a:cxnLst/>
              <a:rect l="l" t="t" r="r" b="b"/>
              <a:pathLst>
                <a:path w="930910" h="1285239">
                  <a:moveTo>
                    <a:pt x="0" y="0"/>
                  </a:moveTo>
                  <a:lnTo>
                    <a:pt x="930783" y="1284808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280979" y="5096379"/>
              <a:ext cx="75565" cy="84455"/>
            </a:xfrm>
            <a:custGeom>
              <a:avLst/>
              <a:gdLst/>
              <a:ahLst/>
              <a:cxnLst/>
              <a:rect l="l" t="t" r="r" b="b"/>
              <a:pathLst>
                <a:path w="75564" h="84454">
                  <a:moveTo>
                    <a:pt x="61709" y="0"/>
                  </a:moveTo>
                  <a:lnTo>
                    <a:pt x="0" y="44703"/>
                  </a:lnTo>
                  <a:lnTo>
                    <a:pt x="75552" y="84061"/>
                  </a:lnTo>
                  <a:lnTo>
                    <a:pt x="6170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6198246" y="3928041"/>
            <a:ext cx="654050" cy="437515"/>
            <a:chOff x="6198246" y="3928041"/>
            <a:chExt cx="654050" cy="437515"/>
          </a:xfrm>
        </p:grpSpPr>
        <p:sp>
          <p:nvSpPr>
            <p:cNvPr id="26" name="object 26"/>
            <p:cNvSpPr/>
            <p:nvPr/>
          </p:nvSpPr>
          <p:spPr>
            <a:xfrm>
              <a:off x="6207771" y="3937566"/>
              <a:ext cx="591820" cy="393065"/>
            </a:xfrm>
            <a:custGeom>
              <a:avLst/>
              <a:gdLst/>
              <a:ahLst/>
              <a:cxnLst/>
              <a:rect l="l" t="t" r="r" b="b"/>
              <a:pathLst>
                <a:path w="591820" h="393064">
                  <a:moveTo>
                    <a:pt x="0" y="0"/>
                  </a:moveTo>
                  <a:lnTo>
                    <a:pt x="591235" y="392823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767344" y="4291625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90" h="74295">
                  <a:moveTo>
                    <a:pt x="42176" y="0"/>
                  </a:moveTo>
                  <a:lnTo>
                    <a:pt x="0" y="63461"/>
                  </a:lnTo>
                  <a:lnTo>
                    <a:pt x="84556" y="73901"/>
                  </a:lnTo>
                  <a:lnTo>
                    <a:pt x="4217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8248849" y="3787805"/>
            <a:ext cx="682625" cy="594995"/>
            <a:chOff x="8248849" y="3787805"/>
            <a:chExt cx="682625" cy="594995"/>
          </a:xfrm>
        </p:grpSpPr>
        <p:sp>
          <p:nvSpPr>
            <p:cNvPr id="29" name="object 29"/>
            <p:cNvSpPr/>
            <p:nvPr/>
          </p:nvSpPr>
          <p:spPr>
            <a:xfrm>
              <a:off x="8296766" y="3797330"/>
              <a:ext cx="624840" cy="543560"/>
            </a:xfrm>
            <a:custGeom>
              <a:avLst/>
              <a:gdLst/>
              <a:ahLst/>
              <a:cxnLst/>
              <a:rect l="l" t="t" r="r" b="b"/>
              <a:pathLst>
                <a:path w="624840" h="543560">
                  <a:moveTo>
                    <a:pt x="624624" y="0"/>
                  </a:moveTo>
                  <a:lnTo>
                    <a:pt x="0" y="543318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248849" y="4303564"/>
              <a:ext cx="82550" cy="79375"/>
            </a:xfrm>
            <a:custGeom>
              <a:avLst/>
              <a:gdLst/>
              <a:ahLst/>
              <a:cxnLst/>
              <a:rect l="l" t="t" r="r" b="b"/>
              <a:pathLst>
                <a:path w="82550" h="79375">
                  <a:moveTo>
                    <a:pt x="32486" y="0"/>
                  </a:moveTo>
                  <a:lnTo>
                    <a:pt x="0" y="78752"/>
                  </a:lnTo>
                  <a:lnTo>
                    <a:pt x="82499" y="57492"/>
                  </a:lnTo>
                  <a:lnTo>
                    <a:pt x="3248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3844976" y="4380979"/>
            <a:ext cx="7860030" cy="1678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3409315">
              <a:lnSpc>
                <a:spcPct val="100000"/>
              </a:lnSpc>
              <a:spcBef>
                <a:spcPts val="100"/>
              </a:spcBef>
            </a:pPr>
            <a:r>
              <a:rPr dirty="0" sz="1800" spc="85">
                <a:solidFill>
                  <a:srgbClr val="C00000"/>
                </a:solidFill>
                <a:latin typeface="Calibri"/>
                <a:cs typeface="Calibri"/>
              </a:rPr>
              <a:t>Skim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Milk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40">
                <a:solidFill>
                  <a:srgbClr val="C00000"/>
                </a:solidFill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800">
              <a:latin typeface="Calibri"/>
              <a:cs typeface="Calibri"/>
            </a:endParaRPr>
          </a:p>
          <a:p>
            <a:pPr algn="r" marR="344868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Minimum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Price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Farm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Milk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80">
                <a:latin typeface="Calibri"/>
                <a:cs typeface="Calibri"/>
              </a:rPr>
              <a:t>Used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90">
                <a:latin typeface="Calibri"/>
                <a:cs typeface="Calibri"/>
              </a:rPr>
              <a:t>Cheese</a:t>
            </a:r>
            <a:endParaRPr sz="1800">
              <a:latin typeface="Calibri"/>
              <a:cs typeface="Calibri"/>
            </a:endParaRPr>
          </a:p>
          <a:p>
            <a:pPr marL="3578860">
              <a:lnSpc>
                <a:spcPct val="100000"/>
              </a:lnSpc>
              <a:spcBef>
                <a:spcPts val="1900"/>
              </a:spcBef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Value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butterfat</a:t>
            </a:r>
            <a:r>
              <a:rPr dirty="0" sz="18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50">
                <a:solidFill>
                  <a:srgbClr val="C00000"/>
                </a:solidFill>
                <a:latin typeface="Calibri"/>
                <a:cs typeface="Calibri"/>
              </a:rPr>
              <a:t>+</a:t>
            </a:r>
            <a:r>
              <a:rPr dirty="0" sz="1800" spc="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C00000"/>
                </a:solidFill>
                <a:latin typeface="Calibri"/>
                <a:cs typeface="Calibri"/>
              </a:rPr>
              <a:t>skim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5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dirty="0" sz="1800" spc="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value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milk!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997568" y="4726056"/>
            <a:ext cx="562610" cy="568960"/>
            <a:chOff x="6997568" y="4726056"/>
            <a:chExt cx="562610" cy="568960"/>
          </a:xfrm>
        </p:grpSpPr>
        <p:sp>
          <p:nvSpPr>
            <p:cNvPr id="33" name="object 33"/>
            <p:cNvSpPr/>
            <p:nvPr/>
          </p:nvSpPr>
          <p:spPr>
            <a:xfrm>
              <a:off x="7042198" y="4735581"/>
              <a:ext cx="508634" cy="514350"/>
            </a:xfrm>
            <a:custGeom>
              <a:avLst/>
              <a:gdLst/>
              <a:ahLst/>
              <a:cxnLst/>
              <a:rect l="l" t="t" r="r" b="b"/>
              <a:pathLst>
                <a:path w="508634" h="514350">
                  <a:moveTo>
                    <a:pt x="508177" y="0"/>
                  </a:moveTo>
                  <a:lnTo>
                    <a:pt x="0" y="514248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997568" y="521401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79">
                  <a:moveTo>
                    <a:pt x="26454" y="0"/>
                  </a:moveTo>
                  <a:lnTo>
                    <a:pt x="0" y="80987"/>
                  </a:lnTo>
                  <a:lnTo>
                    <a:pt x="80657" y="53555"/>
                  </a:lnTo>
                  <a:lnTo>
                    <a:pt x="2645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679862"/>
            <a:ext cx="716978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Product</a:t>
            </a:r>
            <a:r>
              <a:rPr dirty="0" spc="-114"/>
              <a:t> </a:t>
            </a:r>
            <a:r>
              <a:rPr dirty="0"/>
              <a:t>Price</a:t>
            </a:r>
            <a:r>
              <a:rPr dirty="0" spc="-105"/>
              <a:t> </a:t>
            </a:r>
            <a:r>
              <a:rPr dirty="0"/>
              <a:t>Formula</a:t>
            </a:r>
            <a:r>
              <a:rPr dirty="0" spc="-100"/>
              <a:t> </a:t>
            </a:r>
            <a:r>
              <a:rPr dirty="0"/>
              <a:t>Example:</a:t>
            </a:r>
            <a:r>
              <a:rPr dirty="0" spc="-90"/>
              <a:t> </a:t>
            </a:r>
            <a:r>
              <a:rPr dirty="0" spc="-10"/>
              <a:t>Butter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58339" y="3070860"/>
            <a:ext cx="2479675" cy="680085"/>
            <a:chOff x="1958339" y="3070860"/>
            <a:chExt cx="2479675" cy="680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8339" y="3070860"/>
              <a:ext cx="2479547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1219" y="3489960"/>
              <a:ext cx="2113787" cy="5486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9875">
              <a:lnSpc>
                <a:spcPct val="100000"/>
              </a:lnSpc>
              <a:spcBef>
                <a:spcPts val="95"/>
              </a:spcBef>
            </a:pPr>
            <a:r>
              <a:rPr dirty="0"/>
              <a:t>Butterfat</a:t>
            </a:r>
            <a:r>
              <a:rPr dirty="0" spc="-50"/>
              <a:t> </a:t>
            </a:r>
            <a:r>
              <a:rPr dirty="0"/>
              <a:t>Price</a:t>
            </a:r>
            <a:r>
              <a:rPr dirty="0" spc="-35"/>
              <a:t> </a:t>
            </a:r>
            <a:r>
              <a:rPr dirty="0"/>
              <a:t>=</a:t>
            </a:r>
            <a:r>
              <a:rPr dirty="0" spc="-35"/>
              <a:t> </a:t>
            </a:r>
            <a:r>
              <a:rPr dirty="0"/>
              <a:t>(</a:t>
            </a:r>
            <a:r>
              <a:rPr dirty="0">
                <a:solidFill>
                  <a:srgbClr val="C00000"/>
                </a:solidFill>
              </a:rPr>
              <a:t>Butter</a:t>
            </a:r>
            <a:r>
              <a:rPr dirty="0" spc="-45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Price</a:t>
            </a:r>
            <a:r>
              <a:rPr dirty="0" spc="-35">
                <a:solidFill>
                  <a:srgbClr val="C00000"/>
                </a:solidFill>
              </a:rPr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/>
              <a:t>0.1715)</a:t>
            </a:r>
            <a:r>
              <a:rPr dirty="0" spc="-30"/>
              <a:t> </a:t>
            </a:r>
            <a:r>
              <a:rPr dirty="0"/>
              <a:t>x</a:t>
            </a:r>
            <a:r>
              <a:rPr dirty="0" spc="-35"/>
              <a:t> </a:t>
            </a:r>
            <a:r>
              <a:rPr dirty="0" spc="-10"/>
              <a:t>1.211</a:t>
            </a:r>
          </a:p>
          <a:p>
            <a:pPr>
              <a:lnSpc>
                <a:spcPct val="100000"/>
              </a:lnSpc>
              <a:spcBef>
                <a:spcPts val="2785"/>
              </a:spcBef>
            </a:pPr>
          </a:p>
          <a:p>
            <a:pPr marL="117475" marR="3134360">
              <a:lnSpc>
                <a:spcPct val="100000"/>
              </a:lnSpc>
            </a:pPr>
            <a:r>
              <a:rPr dirty="0" u="sng" sz="2400" spc="-2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Make</a:t>
            </a:r>
            <a:r>
              <a:rPr dirty="0" u="sng" sz="2400" spc="-145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Allowance</a:t>
            </a:r>
            <a:r>
              <a:rPr dirty="0" u="none" sz="2400" spc="-35">
                <a:solidFill>
                  <a:srgbClr val="145F82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-</a:t>
            </a:r>
            <a:r>
              <a:rPr dirty="0" u="none" sz="2400" spc="-5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What</a:t>
            </a:r>
            <a:r>
              <a:rPr dirty="0" u="none" sz="2400" spc="-1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does</a:t>
            </a:r>
            <a:r>
              <a:rPr dirty="0" u="none" sz="2400" spc="-1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it</a:t>
            </a:r>
            <a:r>
              <a:rPr dirty="0" u="none" sz="2400" spc="-30">
                <a:latin typeface="Times New Roman"/>
                <a:cs typeface="Times New Roman"/>
              </a:rPr>
              <a:t> </a:t>
            </a:r>
            <a:r>
              <a:rPr dirty="0" u="none" sz="2400" spc="-20">
                <a:latin typeface="Times New Roman"/>
                <a:cs typeface="Times New Roman"/>
              </a:rPr>
              <a:t>cost </a:t>
            </a:r>
            <a:r>
              <a:rPr dirty="0" u="none" sz="2400">
                <a:latin typeface="Times New Roman"/>
                <a:cs typeface="Times New Roman"/>
              </a:rPr>
              <a:t>you</a:t>
            </a:r>
            <a:r>
              <a:rPr dirty="0" u="none" sz="2400" spc="-1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to</a:t>
            </a:r>
            <a:r>
              <a:rPr dirty="0" u="none" sz="2400" spc="-2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transform</a:t>
            </a:r>
            <a:r>
              <a:rPr dirty="0" u="none" sz="2400" spc="-3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milk</a:t>
            </a:r>
            <a:r>
              <a:rPr dirty="0" u="none" sz="2400" spc="-1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into</a:t>
            </a:r>
            <a:r>
              <a:rPr dirty="0" u="none" sz="2400" spc="-3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1</a:t>
            </a:r>
            <a:r>
              <a:rPr dirty="0" u="none" sz="2400" spc="-10">
                <a:latin typeface="Times New Roman"/>
                <a:cs typeface="Times New Roman"/>
              </a:rPr>
              <a:t> pound </a:t>
            </a:r>
            <a:r>
              <a:rPr dirty="0" u="none" sz="2400">
                <a:latin typeface="Times New Roman"/>
                <a:cs typeface="Times New Roman"/>
              </a:rPr>
              <a:t>of</a:t>
            </a:r>
            <a:r>
              <a:rPr dirty="0" u="none" sz="2400" spc="-20">
                <a:latin typeface="Times New Roman"/>
                <a:cs typeface="Times New Roman"/>
              </a:rPr>
              <a:t> </a:t>
            </a:r>
            <a:r>
              <a:rPr dirty="0" u="none" sz="2400" spc="-10">
                <a:latin typeface="Times New Roman"/>
                <a:cs typeface="Times New Roman"/>
              </a:rPr>
              <a:t>butter?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3596004" indent="-635">
              <a:lnSpc>
                <a:spcPct val="100000"/>
              </a:lnSpc>
            </a:pPr>
            <a:r>
              <a:rPr dirty="0" u="sng" sz="2400" spc="-1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Yield</a:t>
            </a:r>
            <a:r>
              <a:rPr dirty="0" u="sng" sz="2400" spc="-6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>
                <a:solidFill>
                  <a:srgbClr val="145F82"/>
                </a:solidFill>
                <a:uFill>
                  <a:solidFill>
                    <a:srgbClr val="145F82"/>
                  </a:solidFill>
                </a:uFill>
                <a:latin typeface="Times New Roman"/>
                <a:cs typeface="Times New Roman"/>
              </a:rPr>
              <a:t>Factor</a:t>
            </a:r>
            <a:r>
              <a:rPr dirty="0" u="none" sz="2400" spc="-60">
                <a:solidFill>
                  <a:srgbClr val="145F82"/>
                </a:solidFill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-</a:t>
            </a:r>
            <a:r>
              <a:rPr dirty="0" u="none" sz="2400" spc="-4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How</a:t>
            </a:r>
            <a:r>
              <a:rPr dirty="0" u="none" sz="2400" spc="-4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many</a:t>
            </a:r>
            <a:r>
              <a:rPr dirty="0" u="none" sz="2400" spc="-30">
                <a:latin typeface="Times New Roman"/>
                <a:cs typeface="Times New Roman"/>
              </a:rPr>
              <a:t> </a:t>
            </a:r>
            <a:r>
              <a:rPr dirty="0" u="none" sz="2400" spc="-10">
                <a:latin typeface="Times New Roman"/>
                <a:cs typeface="Times New Roman"/>
              </a:rPr>
              <a:t>pounds </a:t>
            </a:r>
            <a:r>
              <a:rPr dirty="0" u="none" sz="2400">
                <a:latin typeface="Times New Roman"/>
                <a:cs typeface="Times New Roman"/>
              </a:rPr>
              <a:t>of</a:t>
            </a:r>
            <a:r>
              <a:rPr dirty="0" u="none" sz="2400" spc="-1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butter</a:t>
            </a:r>
            <a:r>
              <a:rPr dirty="0" u="none" sz="2400" spc="-4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can</a:t>
            </a:r>
            <a:r>
              <a:rPr dirty="0" u="none" sz="2400" spc="-25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you</a:t>
            </a:r>
            <a:r>
              <a:rPr dirty="0" u="none" sz="2400" spc="-1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make from</a:t>
            </a:r>
            <a:r>
              <a:rPr dirty="0" u="none" sz="2400" spc="-20">
                <a:latin typeface="Times New Roman"/>
                <a:cs typeface="Times New Roman"/>
              </a:rPr>
              <a:t> </a:t>
            </a:r>
            <a:r>
              <a:rPr dirty="0" u="none" sz="2400" spc="-50">
                <a:latin typeface="Times New Roman"/>
                <a:cs typeface="Times New Roman"/>
              </a:rPr>
              <a:t>1 </a:t>
            </a:r>
            <a:r>
              <a:rPr dirty="0" u="none" sz="2400">
                <a:latin typeface="Times New Roman"/>
                <a:cs typeface="Times New Roman"/>
              </a:rPr>
              <a:t>pound</a:t>
            </a:r>
            <a:r>
              <a:rPr dirty="0" u="none" sz="2400" spc="-10">
                <a:latin typeface="Times New Roman"/>
                <a:cs typeface="Times New Roman"/>
              </a:rPr>
              <a:t> </a:t>
            </a:r>
            <a:r>
              <a:rPr dirty="0" u="none" sz="2400">
                <a:latin typeface="Times New Roman"/>
                <a:cs typeface="Times New Roman"/>
              </a:rPr>
              <a:t>of</a:t>
            </a:r>
            <a:r>
              <a:rPr dirty="0" u="none" sz="2400" spc="-10">
                <a:latin typeface="Times New Roman"/>
                <a:cs typeface="Times New Roman"/>
              </a:rPr>
              <a:t> butterfat?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11900" y="2438401"/>
            <a:ext cx="2787015" cy="2832100"/>
            <a:chOff x="6311900" y="2438401"/>
            <a:chExt cx="2787015" cy="2832100"/>
          </a:xfrm>
        </p:grpSpPr>
        <p:sp>
          <p:nvSpPr>
            <p:cNvPr id="8" name="object 8"/>
            <p:cNvSpPr/>
            <p:nvPr/>
          </p:nvSpPr>
          <p:spPr>
            <a:xfrm>
              <a:off x="6858000" y="2485580"/>
              <a:ext cx="971550" cy="867410"/>
            </a:xfrm>
            <a:custGeom>
              <a:avLst/>
              <a:gdLst/>
              <a:ahLst/>
              <a:cxnLst/>
              <a:rect l="l" t="t" r="r" b="b"/>
              <a:pathLst>
                <a:path w="971550" h="867410">
                  <a:moveTo>
                    <a:pt x="0" y="867219"/>
                  </a:moveTo>
                  <a:lnTo>
                    <a:pt x="51262" y="858375"/>
                  </a:lnTo>
                  <a:lnTo>
                    <a:pt x="102368" y="849218"/>
                  </a:lnTo>
                  <a:lnTo>
                    <a:pt x="153163" y="839437"/>
                  </a:lnTo>
                  <a:lnTo>
                    <a:pt x="203489" y="828720"/>
                  </a:lnTo>
                  <a:lnTo>
                    <a:pt x="253190" y="816754"/>
                  </a:lnTo>
                  <a:lnTo>
                    <a:pt x="302112" y="803228"/>
                  </a:lnTo>
                  <a:lnTo>
                    <a:pt x="350096" y="787828"/>
                  </a:lnTo>
                  <a:lnTo>
                    <a:pt x="396989" y="770243"/>
                  </a:lnTo>
                  <a:lnTo>
                    <a:pt x="442632" y="750162"/>
                  </a:lnTo>
                  <a:lnTo>
                    <a:pt x="486871" y="727270"/>
                  </a:lnTo>
                  <a:lnTo>
                    <a:pt x="529550" y="701258"/>
                  </a:lnTo>
                  <a:lnTo>
                    <a:pt x="570511" y="671811"/>
                  </a:lnTo>
                  <a:lnTo>
                    <a:pt x="609600" y="638619"/>
                  </a:lnTo>
                  <a:lnTo>
                    <a:pt x="640011" y="608616"/>
                  </a:lnTo>
                  <a:lnTo>
                    <a:pt x="669157" y="576084"/>
                  </a:lnTo>
                  <a:lnTo>
                    <a:pt x="697123" y="541191"/>
                  </a:lnTo>
                  <a:lnTo>
                    <a:pt x="723993" y="504107"/>
                  </a:lnTo>
                  <a:lnTo>
                    <a:pt x="749853" y="465002"/>
                  </a:lnTo>
                  <a:lnTo>
                    <a:pt x="774787" y="424044"/>
                  </a:lnTo>
                  <a:lnTo>
                    <a:pt x="798879" y="381403"/>
                  </a:lnTo>
                  <a:lnTo>
                    <a:pt x="822214" y="337249"/>
                  </a:lnTo>
                  <a:lnTo>
                    <a:pt x="844877" y="291750"/>
                  </a:lnTo>
                  <a:lnTo>
                    <a:pt x="866953" y="245075"/>
                  </a:lnTo>
                  <a:lnTo>
                    <a:pt x="888526" y="197395"/>
                  </a:lnTo>
                  <a:lnTo>
                    <a:pt x="909682" y="148878"/>
                  </a:lnTo>
                  <a:lnTo>
                    <a:pt x="930503" y="99693"/>
                  </a:lnTo>
                  <a:lnTo>
                    <a:pt x="951077" y="50011"/>
                  </a:lnTo>
                  <a:lnTo>
                    <a:pt x="97148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784663" y="2438401"/>
              <a:ext cx="71120" cy="85090"/>
            </a:xfrm>
            <a:custGeom>
              <a:avLst/>
              <a:gdLst/>
              <a:ahLst/>
              <a:cxnLst/>
              <a:rect l="l" t="t" r="r" b="b"/>
              <a:pathLst>
                <a:path w="71120" h="85089">
                  <a:moveTo>
                    <a:pt x="63931" y="0"/>
                  </a:moveTo>
                  <a:lnTo>
                    <a:pt x="0" y="56311"/>
                  </a:lnTo>
                  <a:lnTo>
                    <a:pt x="44856" y="47078"/>
                  </a:lnTo>
                  <a:lnTo>
                    <a:pt x="70624" y="84924"/>
                  </a:lnTo>
                  <a:lnTo>
                    <a:pt x="63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24600" y="2567406"/>
              <a:ext cx="2738755" cy="2690495"/>
            </a:xfrm>
            <a:custGeom>
              <a:avLst/>
              <a:gdLst/>
              <a:ahLst/>
              <a:cxnLst/>
              <a:rect l="l" t="t" r="r" b="b"/>
              <a:pathLst>
                <a:path w="2738754" h="2690495">
                  <a:moveTo>
                    <a:pt x="0" y="2690393"/>
                  </a:moveTo>
                  <a:lnTo>
                    <a:pt x="54661" y="2685419"/>
                  </a:lnTo>
                  <a:lnTo>
                    <a:pt x="109299" y="2680422"/>
                  </a:lnTo>
                  <a:lnTo>
                    <a:pt x="163889" y="2675379"/>
                  </a:lnTo>
                  <a:lnTo>
                    <a:pt x="218410" y="2670264"/>
                  </a:lnTo>
                  <a:lnTo>
                    <a:pt x="272836" y="2665056"/>
                  </a:lnTo>
                  <a:lnTo>
                    <a:pt x="327145" y="2659730"/>
                  </a:lnTo>
                  <a:lnTo>
                    <a:pt x="381313" y="2654263"/>
                  </a:lnTo>
                  <a:lnTo>
                    <a:pt x="435317" y="2648632"/>
                  </a:lnTo>
                  <a:lnTo>
                    <a:pt x="489133" y="2642813"/>
                  </a:lnTo>
                  <a:lnTo>
                    <a:pt x="542737" y="2636783"/>
                  </a:lnTo>
                  <a:lnTo>
                    <a:pt x="596107" y="2630518"/>
                  </a:lnTo>
                  <a:lnTo>
                    <a:pt x="649218" y="2623994"/>
                  </a:lnTo>
                  <a:lnTo>
                    <a:pt x="702048" y="2617189"/>
                  </a:lnTo>
                  <a:lnTo>
                    <a:pt x="754572" y="2610078"/>
                  </a:lnTo>
                  <a:lnTo>
                    <a:pt x="806767" y="2602639"/>
                  </a:lnTo>
                  <a:lnTo>
                    <a:pt x="858610" y="2594847"/>
                  </a:lnTo>
                  <a:lnTo>
                    <a:pt x="910077" y="2586679"/>
                  </a:lnTo>
                  <a:lnTo>
                    <a:pt x="961145" y="2578113"/>
                  </a:lnTo>
                  <a:lnTo>
                    <a:pt x="1011791" y="2569123"/>
                  </a:lnTo>
                  <a:lnTo>
                    <a:pt x="1061990" y="2559687"/>
                  </a:lnTo>
                  <a:lnTo>
                    <a:pt x="1111719" y="2549782"/>
                  </a:lnTo>
                  <a:lnTo>
                    <a:pt x="1160955" y="2539383"/>
                  </a:lnTo>
                  <a:lnTo>
                    <a:pt x="1209675" y="2528468"/>
                  </a:lnTo>
                  <a:lnTo>
                    <a:pt x="1257854" y="2517012"/>
                  </a:lnTo>
                  <a:lnTo>
                    <a:pt x="1305469" y="2504993"/>
                  </a:lnTo>
                  <a:lnTo>
                    <a:pt x="1352498" y="2492387"/>
                  </a:lnTo>
                  <a:lnTo>
                    <a:pt x="1398916" y="2479170"/>
                  </a:lnTo>
                  <a:lnTo>
                    <a:pt x="1444699" y="2465319"/>
                  </a:lnTo>
                  <a:lnTo>
                    <a:pt x="1489826" y="2450810"/>
                  </a:lnTo>
                  <a:lnTo>
                    <a:pt x="1534271" y="2435620"/>
                  </a:lnTo>
                  <a:lnTo>
                    <a:pt x="1578011" y="2419726"/>
                  </a:lnTo>
                  <a:lnTo>
                    <a:pt x="1621023" y="2403104"/>
                  </a:lnTo>
                  <a:lnTo>
                    <a:pt x="1663284" y="2385730"/>
                  </a:lnTo>
                  <a:lnTo>
                    <a:pt x="1704770" y="2367581"/>
                  </a:lnTo>
                  <a:lnTo>
                    <a:pt x="1745458" y="2348634"/>
                  </a:lnTo>
                  <a:lnTo>
                    <a:pt x="1785323" y="2328864"/>
                  </a:lnTo>
                  <a:lnTo>
                    <a:pt x="1824343" y="2308249"/>
                  </a:lnTo>
                  <a:lnTo>
                    <a:pt x="1862494" y="2286765"/>
                  </a:lnTo>
                  <a:lnTo>
                    <a:pt x="1899752" y="2264389"/>
                  </a:lnTo>
                  <a:lnTo>
                    <a:pt x="1936095" y="2241097"/>
                  </a:lnTo>
                  <a:lnTo>
                    <a:pt x="1971498" y="2216865"/>
                  </a:lnTo>
                  <a:lnTo>
                    <a:pt x="2005938" y="2191670"/>
                  </a:lnTo>
                  <a:lnTo>
                    <a:pt x="2039391" y="2165489"/>
                  </a:lnTo>
                  <a:lnTo>
                    <a:pt x="2071835" y="2138298"/>
                  </a:lnTo>
                  <a:lnTo>
                    <a:pt x="2103246" y="2110074"/>
                  </a:lnTo>
                  <a:lnTo>
                    <a:pt x="2133600" y="2080793"/>
                  </a:lnTo>
                  <a:lnTo>
                    <a:pt x="2162902" y="2050416"/>
                  </a:lnTo>
                  <a:lnTo>
                    <a:pt x="2191147" y="2018981"/>
                  </a:lnTo>
                  <a:lnTo>
                    <a:pt x="2218356" y="1986510"/>
                  </a:lnTo>
                  <a:lnTo>
                    <a:pt x="2244555" y="1953029"/>
                  </a:lnTo>
                  <a:lnTo>
                    <a:pt x="2269765" y="1918559"/>
                  </a:lnTo>
                  <a:lnTo>
                    <a:pt x="2294011" y="1883125"/>
                  </a:lnTo>
                  <a:lnTo>
                    <a:pt x="2317316" y="1846751"/>
                  </a:lnTo>
                  <a:lnTo>
                    <a:pt x="2339705" y="1809459"/>
                  </a:lnTo>
                  <a:lnTo>
                    <a:pt x="2361199" y="1771274"/>
                  </a:lnTo>
                  <a:lnTo>
                    <a:pt x="2381824" y="1732219"/>
                  </a:lnTo>
                  <a:lnTo>
                    <a:pt x="2401601" y="1692317"/>
                  </a:lnTo>
                  <a:lnTo>
                    <a:pt x="2420556" y="1651592"/>
                  </a:lnTo>
                  <a:lnTo>
                    <a:pt x="2438711" y="1610067"/>
                  </a:lnTo>
                  <a:lnTo>
                    <a:pt x="2456091" y="1567766"/>
                  </a:lnTo>
                  <a:lnTo>
                    <a:pt x="2472718" y="1524714"/>
                  </a:lnTo>
                  <a:lnTo>
                    <a:pt x="2488616" y="1480932"/>
                  </a:lnTo>
                  <a:lnTo>
                    <a:pt x="2503808" y="1436445"/>
                  </a:lnTo>
                  <a:lnTo>
                    <a:pt x="2518319" y="1391276"/>
                  </a:lnTo>
                  <a:lnTo>
                    <a:pt x="2532172" y="1345448"/>
                  </a:lnTo>
                  <a:lnTo>
                    <a:pt x="2545390" y="1298986"/>
                  </a:lnTo>
                  <a:lnTo>
                    <a:pt x="2557996" y="1251913"/>
                  </a:lnTo>
                  <a:lnTo>
                    <a:pt x="2570015" y="1204252"/>
                  </a:lnTo>
                  <a:lnTo>
                    <a:pt x="2581470" y="1156027"/>
                  </a:lnTo>
                  <a:lnTo>
                    <a:pt x="2592385" y="1107262"/>
                  </a:lnTo>
                  <a:lnTo>
                    <a:pt x="2602782" y="1057979"/>
                  </a:lnTo>
                  <a:lnTo>
                    <a:pt x="2612686" y="1008203"/>
                  </a:lnTo>
                  <a:lnTo>
                    <a:pt x="2622120" y="957957"/>
                  </a:lnTo>
                  <a:lnTo>
                    <a:pt x="2631107" y="907265"/>
                  </a:lnTo>
                  <a:lnTo>
                    <a:pt x="2639671" y="856149"/>
                  </a:lnTo>
                  <a:lnTo>
                    <a:pt x="2647837" y="804635"/>
                  </a:lnTo>
                  <a:lnTo>
                    <a:pt x="2655626" y="752744"/>
                  </a:lnTo>
                  <a:lnTo>
                    <a:pt x="2663063" y="700502"/>
                  </a:lnTo>
                  <a:lnTo>
                    <a:pt x="2670171" y="647930"/>
                  </a:lnTo>
                  <a:lnTo>
                    <a:pt x="2676975" y="595053"/>
                  </a:lnTo>
                  <a:lnTo>
                    <a:pt x="2683496" y="541895"/>
                  </a:lnTo>
                  <a:lnTo>
                    <a:pt x="2689760" y="488479"/>
                  </a:lnTo>
                  <a:lnTo>
                    <a:pt x="2695788" y="434828"/>
                  </a:lnTo>
                  <a:lnTo>
                    <a:pt x="2701606" y="380966"/>
                  </a:lnTo>
                  <a:lnTo>
                    <a:pt x="2707236" y="326916"/>
                  </a:lnTo>
                  <a:lnTo>
                    <a:pt x="2712703" y="272703"/>
                  </a:lnTo>
                  <a:lnTo>
                    <a:pt x="2718029" y="218349"/>
                  </a:lnTo>
                  <a:lnTo>
                    <a:pt x="2723238" y="163878"/>
                  </a:lnTo>
                  <a:lnTo>
                    <a:pt x="2728353" y="109314"/>
                  </a:lnTo>
                  <a:lnTo>
                    <a:pt x="2733399" y="54680"/>
                  </a:lnTo>
                  <a:lnTo>
                    <a:pt x="273839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022947" y="2514593"/>
              <a:ext cx="76200" cy="79375"/>
            </a:xfrm>
            <a:custGeom>
              <a:avLst/>
              <a:gdLst/>
              <a:ahLst/>
              <a:cxnLst/>
              <a:rect l="l" t="t" r="r" b="b"/>
              <a:pathLst>
                <a:path w="76200" h="79375">
                  <a:moveTo>
                    <a:pt x="44856" y="0"/>
                  </a:moveTo>
                  <a:lnTo>
                    <a:pt x="0" y="72440"/>
                  </a:lnTo>
                  <a:lnTo>
                    <a:pt x="40246" y="50596"/>
                  </a:lnTo>
                  <a:lnTo>
                    <a:pt x="75882" y="79349"/>
                  </a:lnTo>
                  <a:lnTo>
                    <a:pt x="44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6488658"/>
            <a:ext cx="1768475" cy="369570"/>
          </a:xfrm>
          <a:custGeom>
            <a:avLst/>
            <a:gdLst/>
            <a:ahLst/>
            <a:cxnLst/>
            <a:rect l="l" t="t" r="r" b="b"/>
            <a:pathLst>
              <a:path w="1768475" h="369570">
                <a:moveTo>
                  <a:pt x="1768373" y="0"/>
                </a:moveTo>
                <a:lnTo>
                  <a:pt x="0" y="0"/>
                </a:lnTo>
                <a:lnTo>
                  <a:pt x="0" y="369341"/>
                </a:lnTo>
                <a:lnTo>
                  <a:pt x="1768373" y="369341"/>
                </a:lnTo>
                <a:lnTo>
                  <a:pt x="1768373" y="0"/>
                </a:lnTo>
                <a:close/>
              </a:path>
            </a:pathLst>
          </a:custGeom>
          <a:solidFill>
            <a:srgbClr val="C9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8739" y="6517351"/>
            <a:ext cx="15951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0"/>
              </a:lnSpc>
            </a:pP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FMMO</a:t>
            </a:r>
            <a:r>
              <a:rPr dirty="0" sz="1800" spc="-5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80">
                <a:solidFill>
                  <a:srgbClr val="006FC0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Charles Frederick Nicholson</dc:creator>
  <dcterms:created xsi:type="dcterms:W3CDTF">2026-01-28T14:25:31Z</dcterms:created>
  <dcterms:modified xsi:type="dcterms:W3CDTF">2026-01-28T14:25:31Z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2026-01-27T00:00:00Z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2026-01-28T00:00:00Z</vt:filetime>
  </property>
  <property fmtid="{D5CDD505-2E9C-101B-9397-08002B2CF9AE}" pid="5" name="Producer">
    <vt:lpwstr>Adobe PDF Library 25.1.119</vt:lpwstr>
  </property>
</Properties>
</file>