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png" ContentType="image/png"/>
  <Default Extension="jpg" ContentType="image/jp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1457" y="386588"/>
            <a:ext cx="9189085" cy="696594"/>
          </a:xfrm>
          <a:prstGeom prst="rect">
            <a:avLst/>
          </a:prstGeom>
        </p:spPr>
        <p:txBody>
          <a:bodyPr wrap="square" lIns="0" tIns="0" rIns="0" bIns="0">
            <a:spAutoFit/>
          </a:bodyPr>
          <a:lstStyle>
            <a:lvl1pPr>
              <a:defRPr sz="3000" b="0" i="0">
                <a:solidFill>
                  <a:schemeClr val="tx1"/>
                </a:solidFill>
                <a:latin typeface="Arial Black"/>
                <a:cs typeface="Arial Black"/>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3000" b="0" i="0">
                <a:solidFill>
                  <a:schemeClr val="tx1"/>
                </a:solidFill>
                <a:latin typeface="Arial"/>
                <a:cs typeface="Arial"/>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Arial Black"/>
                <a:cs typeface="Arial Black"/>
              </a:defRPr>
            </a:lvl1pPr>
          </a:lstStyle>
          <a:p/>
        </p:txBody>
      </p:sp>
      <p:sp>
        <p:nvSpPr>
          <p:cNvPr id="3" name="Holder 3"/>
          <p:cNvSpPr>
            <a:spLocks noGrp="1"/>
          </p:cNvSpPr>
          <p:nvPr>
            <p:ph type="body" idx="1"/>
          </p:nvPr>
        </p:nvSpPr>
        <p:spPr/>
        <p:txBody>
          <a:bodyPr lIns="0" tIns="0" rIns="0" bIns="0"/>
          <a:lstStyle>
            <a:lvl1pPr>
              <a:defRPr sz="3000" b="0" i="0">
                <a:solidFill>
                  <a:schemeClr val="tx1"/>
                </a:solidFill>
                <a:latin typeface="Arial"/>
                <a:cs typeface="Arial"/>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Arial Black"/>
                <a:cs typeface="Arial Black"/>
              </a:defRPr>
            </a:lvl1pPr>
          </a:lstStyle>
          <a:p/>
        </p:txBody>
      </p:sp>
      <p:sp>
        <p:nvSpPr>
          <p:cNvPr id="3" name="Holder 3"/>
          <p:cNvSpPr>
            <a:spLocks noGrp="1"/>
          </p:cNvSpPr>
          <p:nvPr>
            <p:ph idx="2" sz="half"/>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0" i="0">
                <a:solidFill>
                  <a:schemeClr val="tx1"/>
                </a:solidFill>
                <a:latin typeface="Arial Black"/>
                <a:cs typeface="Arial Black"/>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40080" y="6197221"/>
            <a:ext cx="10909300" cy="0"/>
          </a:xfrm>
          <a:custGeom>
            <a:avLst/>
            <a:gdLst/>
            <a:ahLst/>
            <a:cxnLst/>
            <a:rect l="l" t="t" r="r" b="b"/>
            <a:pathLst>
              <a:path w="10909300" h="0">
                <a:moveTo>
                  <a:pt x="0" y="0"/>
                </a:moveTo>
                <a:lnTo>
                  <a:pt x="10908792" y="0"/>
                </a:lnTo>
              </a:path>
            </a:pathLst>
          </a:custGeom>
          <a:ln w="6350">
            <a:solidFill>
              <a:srgbClr val="5D6469"/>
            </a:solidFill>
          </a:ln>
        </p:spPr>
        <p:txBody>
          <a:bodyPr wrap="square" lIns="0" tIns="0" rIns="0" bIns="0" rtlCol="0"/>
          <a:lstStyle/>
          <a:p/>
        </p:txBody>
      </p:sp>
      <p:pic>
        <p:nvPicPr>
          <p:cNvPr id="17" name="bg object 17"/>
          <p:cNvPicPr/>
          <p:nvPr/>
        </p:nvPicPr>
        <p:blipFill>
          <a:blip r:embed="rId7" cstate="print"/>
          <a:stretch>
            <a:fillRect/>
          </a:stretch>
        </p:blipFill>
        <p:spPr>
          <a:xfrm>
            <a:off x="418731" y="6207036"/>
            <a:ext cx="3623292" cy="641146"/>
          </a:xfrm>
          <a:prstGeom prst="rect">
            <a:avLst/>
          </a:prstGeom>
        </p:spPr>
      </p:pic>
      <p:pic>
        <p:nvPicPr>
          <p:cNvPr id="18" name="bg object 18"/>
          <p:cNvPicPr/>
          <p:nvPr/>
        </p:nvPicPr>
        <p:blipFill>
          <a:blip r:embed="rId8" cstate="print"/>
          <a:stretch>
            <a:fillRect/>
          </a:stretch>
        </p:blipFill>
        <p:spPr>
          <a:xfrm>
            <a:off x="9441154" y="6320231"/>
            <a:ext cx="2107716" cy="452056"/>
          </a:xfrm>
          <a:prstGeom prst="rect">
            <a:avLst/>
          </a:prstGeom>
        </p:spPr>
      </p:pic>
      <p:sp>
        <p:nvSpPr>
          <p:cNvPr id="2" name="Holder 2"/>
          <p:cNvSpPr>
            <a:spLocks noGrp="1"/>
          </p:cNvSpPr>
          <p:nvPr>
            <p:ph type="title"/>
          </p:nvPr>
        </p:nvSpPr>
        <p:spPr>
          <a:xfrm>
            <a:off x="709547" y="82251"/>
            <a:ext cx="10772904" cy="1122680"/>
          </a:xfrm>
          <a:prstGeom prst="rect">
            <a:avLst/>
          </a:prstGeom>
        </p:spPr>
        <p:txBody>
          <a:bodyPr wrap="square" lIns="0" tIns="0" rIns="0" bIns="0">
            <a:spAutoFit/>
          </a:bodyPr>
          <a:lstStyle>
            <a:lvl1pPr>
              <a:defRPr sz="3000" b="0" i="0">
                <a:solidFill>
                  <a:schemeClr val="tx1"/>
                </a:solidFill>
                <a:latin typeface="Arial Black"/>
                <a:cs typeface="Arial Black"/>
              </a:defRPr>
            </a:lvl1pPr>
          </a:lstStyle>
          <a:p/>
        </p:txBody>
      </p:sp>
      <p:sp>
        <p:nvSpPr>
          <p:cNvPr id="3" name="Holder 3"/>
          <p:cNvSpPr>
            <a:spLocks noGrp="1"/>
          </p:cNvSpPr>
          <p:nvPr>
            <p:ph type="body" idx="1"/>
          </p:nvPr>
        </p:nvSpPr>
        <p:spPr>
          <a:xfrm>
            <a:off x="4860855" y="1647650"/>
            <a:ext cx="6951980" cy="2636520"/>
          </a:xfrm>
          <a:prstGeom prst="rect">
            <a:avLst/>
          </a:prstGeom>
        </p:spPr>
        <p:txBody>
          <a:bodyPr wrap="square" lIns="0" tIns="0" rIns="0" bIns="0">
            <a:spAutoFit/>
          </a:bodyPr>
          <a:lstStyle>
            <a:lvl1pPr>
              <a:defRPr sz="3000" b="0" i="0">
                <a:solidFill>
                  <a:schemeClr val="tx1"/>
                </a:solidFill>
                <a:latin typeface="Arial"/>
                <a:cs typeface="Arial"/>
              </a:defRPr>
            </a:lvl1pPr>
          </a:lstStyle>
          <a:p/>
        </p:txBody>
      </p:sp>
      <p:sp>
        <p:nvSpPr>
          <p:cNvPr id="4" name="Holder 4"/>
          <p:cNvSpPr>
            <a:spLocks noGrp="1"/>
          </p:cNvSpPr>
          <p:nvPr>
            <p:ph type="ftr" idx="5" sz="quarter"/>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 Id="rId3" Type="http://schemas.openxmlformats.org/officeDocument/2006/relationships/image" Target="../media/image11.png"/><Relationship Id="rId4" Type="http://schemas.openxmlformats.org/officeDocument/2006/relationships/hyperlink" Target="https://www.politico.com/news/2025/03/10/usda-cancels-local-food-purchasing-for-schools-food-banks-0022279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 Id="rId3" Type="http://schemas.openxmlformats.org/officeDocument/2006/relationships/image" Target="../media/image13.png"/><Relationship Id="rId4" Type="http://schemas.openxmlformats.org/officeDocument/2006/relationships/hyperlink" Target="https://www.farmtoschool.org/policy/state-databas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 Id="rId3" Type="http://schemas.openxmlformats.org/officeDocument/2006/relationships/hyperlink" Target="https://www.governor.ny.gov/programs/increasing-state-sourcing-local-food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agriculture.ny.gov/30-percent-initiativ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www.ers.usda.gov/publications/pub-details?pubid=4280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harvestny.cce.cornell.edu/uploads/doc_262.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jpg"/><Relationship Id="rId4" Type="http://schemas.openxmlformats.org/officeDocument/2006/relationships/hyperlink" Target="https://harvestny.cce.cornell.edu/uploads/doc_262.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g"/><Relationship Id="rId3" Type="http://schemas.openxmlformats.org/officeDocument/2006/relationships/hyperlink" Target="https://harvestny.cce.cornell.edu/uploads/doc_262.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g"/><Relationship Id="rId3" Type="http://schemas.openxmlformats.org/officeDocument/2006/relationships/image" Target="../media/image34.png"/><Relationship Id="rId4" Type="http://schemas.openxmlformats.org/officeDocument/2006/relationships/hyperlink" Target="https://www.nyc.gov/site/foodpolicy/good-foo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hyperlink" Target="https://www.nyc.gov/site/foodpolicy/good-foo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hyperlink" Target="https://www.ers.usda.gov/data-products/charts-of-note/chart-detail?chartId=110693"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 Id="rId3" Type="http://schemas.openxmlformats.org/officeDocument/2006/relationships/hyperlink" Target="https://www.eastendfood.org/food-hub"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 Id="rId3" Type="http://schemas.openxmlformats.org/officeDocument/2006/relationships/hyperlink" Target="http://www.alexandraehill.com/projects/302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 Id="rId3" Type="http://schemas.openxmlformats.org/officeDocument/2006/relationships/hyperlink" Target="https://www.ers.usda.gov/data-products/charts-of-note/chart-detail?chartId=108317"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b223@cornell.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 Id="rId3" Type="http://schemas.openxmlformats.org/officeDocument/2006/relationships/hyperlink" Target="https://ers.usda.gov/data-products/charts-of-note/chart-detail?chartId=10981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 Id="rId3" Type="http://schemas.openxmlformats.org/officeDocument/2006/relationships/hyperlink" Target="https://ers.usda.gov/data-products/charts-of-note/chart-detail?chartId=10981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ms.usda.gov/services/local-regional/food-sector/grants" TargetMode="External"/><Relationship Id="rId3" Type="http://schemas.openxmlformats.org/officeDocument/2006/relationships/image" Target="../media/image9.jpg"/><Relationship Id="rId4" Type="http://schemas.openxmlformats.org/officeDocument/2006/relationships/hyperlink" Target="https://www.usda.gov/about-usda/news/press-releases/2024/10/15/maj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5709" y="3152648"/>
            <a:ext cx="11682095" cy="2626995"/>
          </a:xfrm>
          <a:prstGeom prst="rect">
            <a:avLst/>
          </a:prstGeom>
        </p:spPr>
        <p:txBody>
          <a:bodyPr wrap="square" lIns="0" tIns="59690" rIns="0" bIns="0" rtlCol="0" vert="horz">
            <a:spAutoFit/>
          </a:bodyPr>
          <a:lstStyle/>
          <a:p>
            <a:pPr algn="ctr" marL="2005964" marR="1997710">
              <a:lnSpc>
                <a:spcPts val="3030"/>
              </a:lnSpc>
              <a:spcBef>
                <a:spcPts val="470"/>
              </a:spcBef>
            </a:pPr>
            <a:r>
              <a:rPr dirty="0" sz="2800">
                <a:latin typeface="Georgia"/>
                <a:cs typeface="Georgia"/>
              </a:rPr>
              <a:t>2026</a:t>
            </a:r>
            <a:r>
              <a:rPr dirty="0" sz="2800" spc="-95">
                <a:latin typeface="Georgia"/>
                <a:cs typeface="Georgia"/>
              </a:rPr>
              <a:t> </a:t>
            </a:r>
            <a:r>
              <a:rPr dirty="0" sz="2800">
                <a:latin typeface="Georgia"/>
                <a:cs typeface="Georgia"/>
              </a:rPr>
              <a:t>Agricultural</a:t>
            </a:r>
            <a:r>
              <a:rPr dirty="0" sz="2800" spc="-60">
                <a:latin typeface="Georgia"/>
                <a:cs typeface="Georgia"/>
              </a:rPr>
              <a:t> </a:t>
            </a:r>
            <a:r>
              <a:rPr dirty="0" sz="2800">
                <a:latin typeface="Georgia"/>
                <a:cs typeface="Georgia"/>
              </a:rPr>
              <a:t>Economic</a:t>
            </a:r>
            <a:r>
              <a:rPr dirty="0" sz="2800" spc="-90">
                <a:latin typeface="Georgia"/>
                <a:cs typeface="Georgia"/>
              </a:rPr>
              <a:t> </a:t>
            </a:r>
            <a:r>
              <a:rPr dirty="0" sz="2800">
                <a:latin typeface="Georgia"/>
                <a:cs typeface="Georgia"/>
              </a:rPr>
              <a:t>Outlook</a:t>
            </a:r>
            <a:r>
              <a:rPr dirty="0" sz="2800" spc="-85">
                <a:latin typeface="Georgia"/>
                <a:cs typeface="Georgia"/>
              </a:rPr>
              <a:t> </a:t>
            </a:r>
            <a:r>
              <a:rPr dirty="0" sz="2800" spc="-10">
                <a:latin typeface="Georgia"/>
                <a:cs typeface="Georgia"/>
              </a:rPr>
              <a:t>Conference </a:t>
            </a:r>
            <a:r>
              <a:rPr dirty="0" sz="2800">
                <a:latin typeface="Georgia"/>
                <a:cs typeface="Georgia"/>
              </a:rPr>
              <a:t>Ithaca,</a:t>
            </a:r>
            <a:r>
              <a:rPr dirty="0" sz="2800" spc="-60">
                <a:latin typeface="Georgia"/>
                <a:cs typeface="Georgia"/>
              </a:rPr>
              <a:t> </a:t>
            </a:r>
            <a:r>
              <a:rPr dirty="0" sz="2800" spc="-25">
                <a:latin typeface="Georgia"/>
                <a:cs typeface="Georgia"/>
              </a:rPr>
              <a:t>NY</a:t>
            </a:r>
            <a:endParaRPr sz="2800">
              <a:latin typeface="Georgia"/>
              <a:cs typeface="Georgia"/>
            </a:endParaRPr>
          </a:p>
          <a:p>
            <a:pPr algn="ctr">
              <a:lnSpc>
                <a:spcPts val="2975"/>
              </a:lnSpc>
            </a:pPr>
            <a:r>
              <a:rPr dirty="0" sz="2800">
                <a:latin typeface="Georgia"/>
                <a:cs typeface="Georgia"/>
              </a:rPr>
              <a:t>January</a:t>
            </a:r>
            <a:r>
              <a:rPr dirty="0" sz="2800" spc="-65">
                <a:latin typeface="Georgia"/>
                <a:cs typeface="Georgia"/>
              </a:rPr>
              <a:t> </a:t>
            </a:r>
            <a:r>
              <a:rPr dirty="0" sz="2800">
                <a:latin typeface="Georgia"/>
                <a:cs typeface="Georgia"/>
              </a:rPr>
              <a:t>12,</a:t>
            </a:r>
            <a:r>
              <a:rPr dirty="0" sz="2800" spc="-85">
                <a:latin typeface="Georgia"/>
                <a:cs typeface="Georgia"/>
              </a:rPr>
              <a:t> </a:t>
            </a:r>
            <a:r>
              <a:rPr dirty="0" sz="2800" spc="-20">
                <a:latin typeface="Georgia"/>
                <a:cs typeface="Georgia"/>
              </a:rPr>
              <a:t>2026</a:t>
            </a:r>
            <a:endParaRPr sz="2800">
              <a:latin typeface="Georgia"/>
              <a:cs typeface="Georgia"/>
            </a:endParaRPr>
          </a:p>
          <a:p>
            <a:pPr>
              <a:lnSpc>
                <a:spcPct val="100000"/>
              </a:lnSpc>
              <a:spcBef>
                <a:spcPts val="1510"/>
              </a:spcBef>
            </a:pPr>
            <a:endParaRPr sz="2800">
              <a:latin typeface="Georgia"/>
              <a:cs typeface="Georgia"/>
            </a:endParaRPr>
          </a:p>
          <a:p>
            <a:pPr algn="ctr">
              <a:lnSpc>
                <a:spcPts val="3195"/>
              </a:lnSpc>
            </a:pPr>
            <a:r>
              <a:rPr dirty="0" sz="2800">
                <a:latin typeface="Georgia"/>
                <a:cs typeface="Georgia"/>
              </a:rPr>
              <a:t>Becca</a:t>
            </a:r>
            <a:r>
              <a:rPr dirty="0" sz="2800" spc="-50">
                <a:latin typeface="Georgia"/>
                <a:cs typeface="Georgia"/>
              </a:rPr>
              <a:t> </a:t>
            </a:r>
            <a:r>
              <a:rPr dirty="0" sz="2800">
                <a:latin typeface="Georgia"/>
                <a:cs typeface="Georgia"/>
              </a:rPr>
              <a:t>B.R.</a:t>
            </a:r>
            <a:r>
              <a:rPr dirty="0" sz="2800" spc="-55">
                <a:latin typeface="Georgia"/>
                <a:cs typeface="Georgia"/>
              </a:rPr>
              <a:t> </a:t>
            </a:r>
            <a:r>
              <a:rPr dirty="0" sz="2800">
                <a:latin typeface="Georgia"/>
                <a:cs typeface="Georgia"/>
              </a:rPr>
              <a:t>Jablonski</a:t>
            </a:r>
            <a:r>
              <a:rPr dirty="0" sz="2800" spc="-40">
                <a:latin typeface="Georgia"/>
                <a:cs typeface="Georgia"/>
              </a:rPr>
              <a:t> </a:t>
            </a:r>
            <a:r>
              <a:rPr dirty="0" sz="2800">
                <a:latin typeface="Georgia"/>
                <a:cs typeface="Georgia"/>
              </a:rPr>
              <a:t>&amp;</a:t>
            </a:r>
            <a:r>
              <a:rPr dirty="0" sz="2800" spc="-50">
                <a:latin typeface="Georgia"/>
                <a:cs typeface="Georgia"/>
              </a:rPr>
              <a:t> </a:t>
            </a:r>
            <a:r>
              <a:rPr dirty="0" sz="2800">
                <a:latin typeface="Georgia"/>
                <a:cs typeface="Georgia"/>
              </a:rPr>
              <a:t>Allie</a:t>
            </a:r>
            <a:r>
              <a:rPr dirty="0" sz="2800" spc="-50">
                <a:latin typeface="Georgia"/>
                <a:cs typeface="Georgia"/>
              </a:rPr>
              <a:t> </a:t>
            </a:r>
            <a:r>
              <a:rPr dirty="0" sz="2800" spc="-10">
                <a:latin typeface="Georgia"/>
                <a:cs typeface="Georgia"/>
              </a:rPr>
              <a:t>Bauman</a:t>
            </a:r>
            <a:endParaRPr sz="2800">
              <a:latin typeface="Georgia"/>
              <a:cs typeface="Georgia"/>
            </a:endParaRPr>
          </a:p>
          <a:p>
            <a:pPr algn="ctr">
              <a:lnSpc>
                <a:spcPts val="3195"/>
              </a:lnSpc>
            </a:pPr>
            <a:r>
              <a:rPr dirty="0" sz="2800">
                <a:latin typeface="Georgia"/>
                <a:cs typeface="Georgia"/>
              </a:rPr>
              <a:t>Dyson</a:t>
            </a:r>
            <a:r>
              <a:rPr dirty="0" sz="2800" spc="-70">
                <a:latin typeface="Georgia"/>
                <a:cs typeface="Georgia"/>
              </a:rPr>
              <a:t> </a:t>
            </a:r>
            <a:r>
              <a:rPr dirty="0" sz="2800">
                <a:latin typeface="Georgia"/>
                <a:cs typeface="Georgia"/>
              </a:rPr>
              <a:t>School</a:t>
            </a:r>
            <a:r>
              <a:rPr dirty="0" sz="2800" spc="-60">
                <a:latin typeface="Georgia"/>
                <a:cs typeface="Georgia"/>
              </a:rPr>
              <a:t> </a:t>
            </a:r>
            <a:r>
              <a:rPr dirty="0" sz="2800">
                <a:latin typeface="Georgia"/>
                <a:cs typeface="Georgia"/>
              </a:rPr>
              <a:t>of</a:t>
            </a:r>
            <a:r>
              <a:rPr dirty="0" sz="2800" spc="-45">
                <a:latin typeface="Georgia"/>
                <a:cs typeface="Georgia"/>
              </a:rPr>
              <a:t> </a:t>
            </a:r>
            <a:r>
              <a:rPr dirty="0" sz="2800">
                <a:latin typeface="Georgia"/>
                <a:cs typeface="Georgia"/>
              </a:rPr>
              <a:t>Applied</a:t>
            </a:r>
            <a:r>
              <a:rPr dirty="0" sz="2800" spc="-45">
                <a:latin typeface="Georgia"/>
                <a:cs typeface="Georgia"/>
              </a:rPr>
              <a:t> </a:t>
            </a:r>
            <a:r>
              <a:rPr dirty="0" sz="2800">
                <a:latin typeface="Georgia"/>
                <a:cs typeface="Georgia"/>
              </a:rPr>
              <a:t>Economics</a:t>
            </a:r>
            <a:r>
              <a:rPr dirty="0" sz="2800" spc="-40">
                <a:latin typeface="Georgia"/>
                <a:cs typeface="Georgia"/>
              </a:rPr>
              <a:t> </a:t>
            </a:r>
            <a:r>
              <a:rPr dirty="0" sz="2800">
                <a:latin typeface="Georgia"/>
                <a:cs typeface="Georgia"/>
              </a:rPr>
              <a:t>and</a:t>
            </a:r>
            <a:r>
              <a:rPr dirty="0" sz="2800" spc="-60">
                <a:latin typeface="Georgia"/>
                <a:cs typeface="Georgia"/>
              </a:rPr>
              <a:t> </a:t>
            </a:r>
            <a:r>
              <a:rPr dirty="0" sz="2800">
                <a:latin typeface="Georgia"/>
                <a:cs typeface="Georgia"/>
              </a:rPr>
              <a:t>Management</a:t>
            </a:r>
            <a:r>
              <a:rPr dirty="0" sz="2800" spc="-55">
                <a:latin typeface="Georgia"/>
                <a:cs typeface="Georgia"/>
              </a:rPr>
              <a:t> </a:t>
            </a:r>
            <a:r>
              <a:rPr dirty="0" sz="2800">
                <a:latin typeface="Georgia"/>
                <a:cs typeface="Georgia"/>
              </a:rPr>
              <a:t>|</a:t>
            </a:r>
            <a:r>
              <a:rPr dirty="0" sz="2800" spc="-60">
                <a:latin typeface="Georgia"/>
                <a:cs typeface="Georgia"/>
              </a:rPr>
              <a:t> </a:t>
            </a:r>
            <a:r>
              <a:rPr dirty="0" sz="2800">
                <a:latin typeface="Georgia"/>
                <a:cs typeface="Georgia"/>
              </a:rPr>
              <a:t>Cornell</a:t>
            </a:r>
            <a:r>
              <a:rPr dirty="0" sz="2800" spc="-70">
                <a:latin typeface="Georgia"/>
                <a:cs typeface="Georgia"/>
              </a:rPr>
              <a:t> </a:t>
            </a:r>
            <a:r>
              <a:rPr dirty="0" sz="2800" spc="-10">
                <a:latin typeface="Georgia"/>
                <a:cs typeface="Georgia"/>
              </a:rPr>
              <a:t>University</a:t>
            </a:r>
            <a:endParaRPr sz="2800">
              <a:latin typeface="Georgia"/>
              <a:cs typeface="Georgia"/>
            </a:endParaRPr>
          </a:p>
        </p:txBody>
      </p:sp>
      <p:sp>
        <p:nvSpPr>
          <p:cNvPr id="3" name="object 3" descr="$PPTXTitle"/>
          <p:cNvSpPr txBox="1">
            <a:spLocks noGrp="1"/>
          </p:cNvSpPr>
          <p:nvPr>
            <p:ph type="title"/>
          </p:nvPr>
        </p:nvSpPr>
        <p:spPr>
          <a:xfrm>
            <a:off x="1762542" y="989388"/>
            <a:ext cx="8655050" cy="1647825"/>
          </a:xfrm>
          <a:prstGeom prst="rect"/>
        </p:spPr>
        <p:txBody>
          <a:bodyPr wrap="square" lIns="0" tIns="109855" rIns="0" bIns="0" rtlCol="0" vert="horz">
            <a:spAutoFit/>
          </a:bodyPr>
          <a:lstStyle/>
          <a:p>
            <a:pPr marL="12700" marR="5080" indent="492125">
              <a:lnSpc>
                <a:spcPts val="6050"/>
              </a:lnSpc>
              <a:spcBef>
                <a:spcPts val="865"/>
              </a:spcBef>
            </a:pPr>
            <a:r>
              <a:rPr dirty="0" sz="5600"/>
              <a:t>Trends</a:t>
            </a:r>
            <a:r>
              <a:rPr dirty="0" sz="5600" spc="-145"/>
              <a:t> </a:t>
            </a:r>
            <a:r>
              <a:rPr dirty="0" sz="5600"/>
              <a:t>in</a:t>
            </a:r>
            <a:r>
              <a:rPr dirty="0" sz="5600" spc="-155"/>
              <a:t> </a:t>
            </a:r>
            <a:r>
              <a:rPr dirty="0" sz="5600"/>
              <a:t>Local</a:t>
            </a:r>
            <a:r>
              <a:rPr dirty="0" sz="5600" spc="-135"/>
              <a:t> </a:t>
            </a:r>
            <a:r>
              <a:rPr dirty="0" sz="5600" spc="-25"/>
              <a:t>and </a:t>
            </a:r>
            <a:r>
              <a:rPr dirty="0" sz="5600"/>
              <a:t>Regional</a:t>
            </a:r>
            <a:r>
              <a:rPr dirty="0" sz="5600" spc="-150"/>
              <a:t> </a:t>
            </a:r>
            <a:r>
              <a:rPr dirty="0" sz="5600"/>
              <a:t>Food</a:t>
            </a:r>
            <a:r>
              <a:rPr dirty="0" sz="5600" spc="-114"/>
              <a:t> </a:t>
            </a:r>
            <a:r>
              <a:rPr dirty="0" sz="5600" spc="-10"/>
              <a:t>System</a:t>
            </a:r>
            <a:endParaRPr sz="5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p:spPr>
        <p:txBody>
          <a:bodyPr wrap="square" lIns="0" tIns="12700" rIns="0" bIns="0" rtlCol="0" vert="horz">
            <a:spAutoFit/>
          </a:bodyPr>
          <a:lstStyle/>
          <a:p>
            <a:pPr marL="8890">
              <a:lnSpc>
                <a:spcPct val="100000"/>
              </a:lnSpc>
              <a:spcBef>
                <a:spcPts val="100"/>
              </a:spcBef>
            </a:pPr>
            <a:r>
              <a:rPr dirty="0" sz="3600"/>
              <a:t>Some</a:t>
            </a:r>
            <a:r>
              <a:rPr dirty="0" sz="3600" spc="-40"/>
              <a:t> </a:t>
            </a:r>
            <a:r>
              <a:rPr dirty="0" sz="3600"/>
              <a:t>changes</a:t>
            </a:r>
            <a:r>
              <a:rPr dirty="0" sz="3600" spc="-40"/>
              <a:t> </a:t>
            </a:r>
            <a:r>
              <a:rPr dirty="0" sz="3600"/>
              <a:t>in</a:t>
            </a:r>
            <a:r>
              <a:rPr dirty="0" sz="3600" spc="-40"/>
              <a:t> </a:t>
            </a:r>
            <a:r>
              <a:rPr dirty="0" sz="3600"/>
              <a:t>the</a:t>
            </a:r>
            <a:r>
              <a:rPr dirty="0" sz="3600" spc="-35"/>
              <a:t> </a:t>
            </a:r>
            <a:r>
              <a:rPr dirty="0" sz="3600"/>
              <a:t>Trump</a:t>
            </a:r>
            <a:r>
              <a:rPr dirty="0" sz="3600" spc="-40"/>
              <a:t> </a:t>
            </a:r>
            <a:r>
              <a:rPr dirty="0" sz="3600" spc="-10"/>
              <a:t>administration</a:t>
            </a:r>
            <a:endParaRPr sz="3600"/>
          </a:p>
        </p:txBody>
      </p:sp>
      <p:pic>
        <p:nvPicPr>
          <p:cNvPr id="3" name="object 3" descr="A tray of food on a table  AI-generated content may be incorrect."/>
          <p:cNvPicPr/>
          <p:nvPr/>
        </p:nvPicPr>
        <p:blipFill>
          <a:blip r:embed="rId2" cstate="print"/>
          <a:stretch>
            <a:fillRect/>
          </a:stretch>
        </p:blipFill>
        <p:spPr>
          <a:xfrm>
            <a:off x="3786301" y="777650"/>
            <a:ext cx="4555324" cy="5181688"/>
          </a:xfrm>
          <a:prstGeom prst="rect">
            <a:avLst/>
          </a:prstGeom>
        </p:spPr>
      </p:pic>
      <p:pic>
        <p:nvPicPr>
          <p:cNvPr id="4" name="object 4" descr="A red text on a white background  AI-generated content may be incorrect."/>
          <p:cNvPicPr/>
          <p:nvPr/>
        </p:nvPicPr>
        <p:blipFill>
          <a:blip r:embed="rId3" cstate="print"/>
          <a:stretch>
            <a:fillRect/>
          </a:stretch>
        </p:blipFill>
        <p:spPr>
          <a:xfrm>
            <a:off x="1810339" y="980267"/>
            <a:ext cx="1831855" cy="335606"/>
          </a:xfrm>
          <a:prstGeom prst="rect">
            <a:avLst/>
          </a:prstGeom>
        </p:spPr>
      </p:pic>
      <p:sp>
        <p:nvSpPr>
          <p:cNvPr id="5" name="object 5"/>
          <p:cNvSpPr txBox="1"/>
          <p:nvPr/>
        </p:nvSpPr>
        <p:spPr>
          <a:xfrm>
            <a:off x="721834" y="5970296"/>
            <a:ext cx="7607300" cy="208279"/>
          </a:xfrm>
          <a:prstGeom prst="rect">
            <a:avLst/>
          </a:prstGeom>
        </p:spPr>
        <p:txBody>
          <a:bodyPr wrap="square" lIns="0" tIns="12700" rIns="0" bIns="0" rtlCol="0" vert="horz">
            <a:spAutoFit/>
          </a:bodyPr>
          <a:lstStyle/>
          <a:p>
            <a:pPr marL="12700">
              <a:lnSpc>
                <a:spcPct val="100000"/>
              </a:lnSpc>
              <a:spcBef>
                <a:spcPts val="100"/>
              </a:spcBef>
            </a:pPr>
            <a:r>
              <a:rPr dirty="0" sz="1200" spc="-10">
                <a:latin typeface="Arial"/>
                <a:cs typeface="Arial"/>
                <a:hlinkClick r:id="rId4"/>
              </a:rPr>
              <a:t>https://www.politico.com/news/2025/03/10/usda-cancels-local-food-purchasing-for-schools-food-banks-00222796</a:t>
            </a:r>
            <a:endParaRPr sz="1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p:nvPr/>
        </p:nvSpPr>
        <p:spPr>
          <a:xfrm>
            <a:off x="2379242" y="116578"/>
            <a:ext cx="7434580" cy="1068070"/>
          </a:xfrm>
          <a:prstGeom prst="rect">
            <a:avLst/>
          </a:prstGeom>
        </p:spPr>
        <p:txBody>
          <a:bodyPr wrap="square" lIns="0" tIns="74295" rIns="0" bIns="0" rtlCol="0" vert="horz">
            <a:spAutoFit/>
          </a:bodyPr>
          <a:lstStyle/>
          <a:p>
            <a:pPr marL="12700" marR="5080" indent="106045">
              <a:lnSpc>
                <a:spcPts val="3890"/>
              </a:lnSpc>
              <a:spcBef>
                <a:spcPts val="585"/>
              </a:spcBef>
            </a:pPr>
            <a:r>
              <a:rPr dirty="0" sz="3600">
                <a:latin typeface="Arial Black"/>
                <a:cs typeface="Arial Black"/>
              </a:rPr>
              <a:t>But</a:t>
            </a:r>
            <a:r>
              <a:rPr dirty="0" sz="3600" spc="-10">
                <a:latin typeface="Arial Black"/>
                <a:cs typeface="Arial Black"/>
              </a:rPr>
              <a:t> </a:t>
            </a:r>
            <a:r>
              <a:rPr dirty="0" sz="3600">
                <a:latin typeface="Arial Black"/>
                <a:cs typeface="Arial Black"/>
              </a:rPr>
              <a:t>also</a:t>
            </a:r>
            <a:r>
              <a:rPr dirty="0" sz="3600" spc="-15">
                <a:latin typeface="Arial Black"/>
                <a:cs typeface="Arial Black"/>
              </a:rPr>
              <a:t> </a:t>
            </a:r>
            <a:r>
              <a:rPr dirty="0" sz="3600">
                <a:latin typeface="Arial Black"/>
                <a:cs typeface="Arial Black"/>
              </a:rPr>
              <a:t>lots</a:t>
            </a:r>
            <a:r>
              <a:rPr dirty="0" sz="3600" spc="-5">
                <a:latin typeface="Arial Black"/>
                <a:cs typeface="Arial Black"/>
              </a:rPr>
              <a:t> </a:t>
            </a:r>
            <a:r>
              <a:rPr dirty="0" sz="3600">
                <a:latin typeface="Arial Black"/>
                <a:cs typeface="Arial Black"/>
              </a:rPr>
              <a:t>of</a:t>
            </a:r>
            <a:r>
              <a:rPr dirty="0" sz="3600" spc="190">
                <a:latin typeface="Arial Black"/>
                <a:cs typeface="Arial Black"/>
              </a:rPr>
              <a:t> </a:t>
            </a:r>
            <a:r>
              <a:rPr dirty="0" sz="3600">
                <a:latin typeface="Arial Black"/>
                <a:cs typeface="Arial Black"/>
              </a:rPr>
              <a:t>support</a:t>
            </a:r>
            <a:r>
              <a:rPr dirty="0" sz="3600" spc="-5">
                <a:latin typeface="Arial Black"/>
                <a:cs typeface="Arial Black"/>
              </a:rPr>
              <a:t> </a:t>
            </a:r>
            <a:r>
              <a:rPr dirty="0" sz="3600" spc="-20">
                <a:latin typeface="Arial Black"/>
                <a:cs typeface="Arial Black"/>
              </a:rPr>
              <a:t>from </a:t>
            </a:r>
            <a:r>
              <a:rPr dirty="0" sz="3600">
                <a:latin typeface="Arial Black"/>
                <a:cs typeface="Arial Black"/>
              </a:rPr>
              <a:t>philanthropy</a:t>
            </a:r>
            <a:r>
              <a:rPr dirty="0" sz="3600" spc="-25">
                <a:latin typeface="Arial Black"/>
                <a:cs typeface="Arial Black"/>
              </a:rPr>
              <a:t> </a:t>
            </a:r>
            <a:r>
              <a:rPr dirty="0" sz="3600">
                <a:latin typeface="Arial Black"/>
                <a:cs typeface="Arial Black"/>
              </a:rPr>
              <a:t>and</a:t>
            </a:r>
            <a:r>
              <a:rPr dirty="0" sz="3600" spc="-30">
                <a:latin typeface="Arial Black"/>
                <a:cs typeface="Arial Black"/>
              </a:rPr>
              <a:t> </a:t>
            </a:r>
            <a:r>
              <a:rPr dirty="0" sz="3600">
                <a:latin typeface="Arial Black"/>
                <a:cs typeface="Arial Black"/>
              </a:rPr>
              <a:t>many</a:t>
            </a:r>
            <a:r>
              <a:rPr dirty="0" sz="3600" spc="-30">
                <a:latin typeface="Arial Black"/>
                <a:cs typeface="Arial Black"/>
              </a:rPr>
              <a:t> </a:t>
            </a:r>
            <a:r>
              <a:rPr dirty="0" sz="3600" spc="-10">
                <a:latin typeface="Arial Black"/>
                <a:cs typeface="Arial Black"/>
              </a:rPr>
              <a:t>states</a:t>
            </a:r>
            <a:endParaRPr sz="3600">
              <a:latin typeface="Arial Black"/>
              <a:cs typeface="Arial Black"/>
            </a:endParaRPr>
          </a:p>
        </p:txBody>
      </p:sp>
      <p:grpSp>
        <p:nvGrpSpPr>
          <p:cNvPr id="3" name="object 3"/>
          <p:cNvGrpSpPr/>
          <p:nvPr/>
        </p:nvGrpSpPr>
        <p:grpSpPr>
          <a:xfrm>
            <a:off x="1521730" y="1420444"/>
            <a:ext cx="9208770" cy="4591685"/>
            <a:chOff x="1521730" y="1420444"/>
            <a:chExt cx="9208770" cy="4591685"/>
          </a:xfrm>
        </p:grpSpPr>
        <p:pic>
          <p:nvPicPr>
            <p:cNvPr id="4" name="object 4" descr="A map of the united states  AI-generated content may be incorrect."/>
            <p:cNvPicPr/>
            <p:nvPr/>
          </p:nvPicPr>
          <p:blipFill>
            <a:blip r:embed="rId2" cstate="print"/>
            <a:stretch>
              <a:fillRect/>
            </a:stretch>
          </p:blipFill>
          <p:spPr>
            <a:xfrm>
              <a:off x="1521730" y="1909581"/>
              <a:ext cx="9208156" cy="4101987"/>
            </a:xfrm>
            <a:prstGeom prst="rect">
              <a:avLst/>
            </a:prstGeom>
          </p:spPr>
        </p:pic>
        <p:pic>
          <p:nvPicPr>
            <p:cNvPr id="5" name="object 5"/>
            <p:cNvPicPr/>
            <p:nvPr/>
          </p:nvPicPr>
          <p:blipFill>
            <a:blip r:embed="rId3" cstate="print"/>
            <a:stretch>
              <a:fillRect/>
            </a:stretch>
          </p:blipFill>
          <p:spPr>
            <a:xfrm>
              <a:off x="1688122" y="1420444"/>
              <a:ext cx="1266088" cy="497992"/>
            </a:xfrm>
            <a:prstGeom prst="rect">
              <a:avLst/>
            </a:prstGeom>
          </p:spPr>
        </p:pic>
      </p:grpSp>
      <p:sp>
        <p:nvSpPr>
          <p:cNvPr id="6" name="object 6"/>
          <p:cNvSpPr txBox="1"/>
          <p:nvPr/>
        </p:nvSpPr>
        <p:spPr>
          <a:xfrm>
            <a:off x="3549661" y="1560769"/>
            <a:ext cx="5038725" cy="299720"/>
          </a:xfrm>
          <a:prstGeom prst="rect">
            <a:avLst/>
          </a:prstGeom>
        </p:spPr>
        <p:txBody>
          <a:bodyPr wrap="square" lIns="0" tIns="12700" rIns="0" bIns="0" rtlCol="0" vert="horz">
            <a:spAutoFit/>
          </a:bodyPr>
          <a:lstStyle/>
          <a:p>
            <a:pPr marL="12700">
              <a:lnSpc>
                <a:spcPct val="100000"/>
              </a:lnSpc>
              <a:spcBef>
                <a:spcPts val="100"/>
              </a:spcBef>
            </a:pPr>
            <a:r>
              <a:rPr dirty="0" sz="1800" spc="-10">
                <a:latin typeface="Arial"/>
                <a:cs typeface="Arial"/>
              </a:rPr>
              <a:t>2002-</a:t>
            </a:r>
            <a:r>
              <a:rPr dirty="0" sz="1800">
                <a:latin typeface="Arial"/>
                <a:cs typeface="Arial"/>
              </a:rPr>
              <a:t>2023</a:t>
            </a:r>
            <a:r>
              <a:rPr dirty="0" sz="1800" spc="-5">
                <a:latin typeface="Arial"/>
                <a:cs typeface="Arial"/>
              </a:rPr>
              <a:t> </a:t>
            </a:r>
            <a:r>
              <a:rPr dirty="0" sz="1800">
                <a:latin typeface="Arial"/>
                <a:cs typeface="Arial"/>
              </a:rPr>
              <a:t>State</a:t>
            </a:r>
            <a:r>
              <a:rPr dirty="0" sz="1800" spc="-30">
                <a:latin typeface="Arial"/>
                <a:cs typeface="Arial"/>
              </a:rPr>
              <a:t> </a:t>
            </a:r>
            <a:r>
              <a:rPr dirty="0" sz="1800">
                <a:latin typeface="Arial"/>
                <a:cs typeface="Arial"/>
              </a:rPr>
              <a:t>Farm</a:t>
            </a:r>
            <a:r>
              <a:rPr dirty="0" sz="1800" spc="-25">
                <a:latin typeface="Arial"/>
                <a:cs typeface="Arial"/>
              </a:rPr>
              <a:t> </a:t>
            </a:r>
            <a:r>
              <a:rPr dirty="0" sz="1800">
                <a:latin typeface="Arial"/>
                <a:cs typeface="Arial"/>
              </a:rPr>
              <a:t>to</a:t>
            </a:r>
            <a:r>
              <a:rPr dirty="0" sz="1800" spc="-35">
                <a:latin typeface="Arial"/>
                <a:cs typeface="Arial"/>
              </a:rPr>
              <a:t> </a:t>
            </a:r>
            <a:r>
              <a:rPr dirty="0" sz="1800">
                <a:latin typeface="Arial"/>
                <a:cs typeface="Arial"/>
              </a:rPr>
              <a:t>School</a:t>
            </a:r>
            <a:r>
              <a:rPr dirty="0" sz="1800" spc="-15">
                <a:latin typeface="Arial"/>
                <a:cs typeface="Arial"/>
              </a:rPr>
              <a:t> </a:t>
            </a:r>
            <a:r>
              <a:rPr dirty="0" sz="1800">
                <a:latin typeface="Arial"/>
                <a:cs typeface="Arial"/>
              </a:rPr>
              <a:t>Policy</a:t>
            </a:r>
            <a:r>
              <a:rPr dirty="0" sz="1800" spc="-10">
                <a:latin typeface="Arial"/>
                <a:cs typeface="Arial"/>
              </a:rPr>
              <a:t> Database</a:t>
            </a:r>
            <a:endParaRPr sz="1800">
              <a:latin typeface="Arial"/>
              <a:cs typeface="Arial"/>
            </a:endParaRPr>
          </a:p>
        </p:txBody>
      </p:sp>
      <p:sp>
        <p:nvSpPr>
          <p:cNvPr id="7" name="object 7"/>
          <p:cNvSpPr txBox="1"/>
          <p:nvPr/>
        </p:nvSpPr>
        <p:spPr>
          <a:xfrm>
            <a:off x="4362457" y="6442069"/>
            <a:ext cx="3463290" cy="208279"/>
          </a:xfrm>
          <a:prstGeom prst="rect">
            <a:avLst/>
          </a:prstGeom>
        </p:spPr>
        <p:txBody>
          <a:bodyPr wrap="square" lIns="0" tIns="12700" rIns="0" bIns="0" rtlCol="0" vert="horz">
            <a:spAutoFit/>
          </a:bodyPr>
          <a:lstStyle/>
          <a:p>
            <a:pPr marL="12700">
              <a:lnSpc>
                <a:spcPct val="100000"/>
              </a:lnSpc>
              <a:spcBef>
                <a:spcPts val="100"/>
              </a:spcBef>
            </a:pPr>
            <a:r>
              <a:rPr dirty="0" sz="1200" spc="-10">
                <a:latin typeface="Arial"/>
                <a:cs typeface="Arial"/>
                <a:hlinkClick r:id="rId4"/>
              </a:rPr>
              <a:t>https://www.farmtoschool.org/policy/state-database</a:t>
            </a:r>
            <a:endParaRPr sz="1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5804" y="799819"/>
            <a:ext cx="4280535" cy="4921250"/>
          </a:xfrm>
          <a:prstGeom prst="rect">
            <a:avLst/>
          </a:prstGeom>
        </p:spPr>
        <p:txBody>
          <a:bodyPr wrap="square" lIns="0" tIns="89535" rIns="0" bIns="0" rtlCol="0" vert="horz">
            <a:spAutoFit/>
          </a:bodyPr>
          <a:lstStyle/>
          <a:p>
            <a:pPr algn="ctr" marL="12700" marR="5080" indent="-2540">
              <a:lnSpc>
                <a:spcPts val="4750"/>
              </a:lnSpc>
              <a:spcBef>
                <a:spcPts val="705"/>
              </a:spcBef>
            </a:pPr>
            <a:r>
              <a:rPr dirty="0" sz="4400">
                <a:latin typeface="Arial Black"/>
                <a:cs typeface="Arial Black"/>
              </a:rPr>
              <a:t>NYS</a:t>
            </a:r>
            <a:r>
              <a:rPr dirty="0" sz="4400" spc="-215">
                <a:latin typeface="Arial Black"/>
                <a:cs typeface="Arial Black"/>
              </a:rPr>
              <a:t> </a:t>
            </a:r>
            <a:r>
              <a:rPr dirty="0" sz="4400" spc="-20">
                <a:latin typeface="Arial Black"/>
                <a:cs typeface="Arial Black"/>
              </a:rPr>
              <a:t>Food </a:t>
            </a:r>
            <a:r>
              <a:rPr dirty="0" sz="4400" spc="-10">
                <a:latin typeface="Arial Black"/>
                <a:cs typeface="Arial Black"/>
              </a:rPr>
              <a:t>Procurement Programs </a:t>
            </a:r>
            <a:r>
              <a:rPr dirty="0" sz="4400" spc="-20">
                <a:latin typeface="Arial Black"/>
                <a:cs typeface="Arial Black"/>
              </a:rPr>
              <a:t>with </a:t>
            </a:r>
            <a:r>
              <a:rPr dirty="0" sz="4400">
                <a:latin typeface="Arial Black"/>
                <a:cs typeface="Arial Black"/>
              </a:rPr>
              <a:t>Incentives</a:t>
            </a:r>
            <a:r>
              <a:rPr dirty="0" sz="4400" spc="-185">
                <a:latin typeface="Arial Black"/>
                <a:cs typeface="Arial Black"/>
              </a:rPr>
              <a:t> </a:t>
            </a:r>
            <a:r>
              <a:rPr dirty="0" sz="4400" spc="-50">
                <a:latin typeface="Arial Black"/>
                <a:cs typeface="Arial Black"/>
              </a:rPr>
              <a:t>/ </a:t>
            </a:r>
            <a:r>
              <a:rPr dirty="0" sz="4400" spc="-10">
                <a:latin typeface="Arial Black"/>
                <a:cs typeface="Arial Black"/>
              </a:rPr>
              <a:t>Requirements </a:t>
            </a:r>
            <a:r>
              <a:rPr dirty="0" sz="4400">
                <a:latin typeface="Arial Black"/>
                <a:cs typeface="Arial Black"/>
              </a:rPr>
              <a:t>for</a:t>
            </a:r>
            <a:r>
              <a:rPr dirty="0" sz="4400" spc="-114">
                <a:latin typeface="Arial Black"/>
                <a:cs typeface="Arial Black"/>
              </a:rPr>
              <a:t> </a:t>
            </a:r>
            <a:r>
              <a:rPr dirty="0" sz="4400" spc="-25">
                <a:latin typeface="Arial Black"/>
                <a:cs typeface="Arial Black"/>
              </a:rPr>
              <a:t>NYS </a:t>
            </a:r>
            <a:r>
              <a:rPr dirty="0" sz="4400" spc="-10">
                <a:latin typeface="Arial Black"/>
                <a:cs typeface="Arial Black"/>
              </a:rPr>
              <a:t>Products</a:t>
            </a:r>
            <a:endParaRPr sz="4400">
              <a:latin typeface="Arial Black"/>
              <a:cs typeface="Arial Black"/>
            </a:endParaRPr>
          </a:p>
        </p:txBody>
      </p:sp>
      <p:pic>
        <p:nvPicPr>
          <p:cNvPr id="3" name="object 3" descr="Governor Hochul at the Great New York State Fair signed an Executive Order directing State agencies to increase the percentage of food sourced from New York farmers and producers to 30 percent of their total purchases within five years."/>
          <p:cNvPicPr/>
          <p:nvPr/>
        </p:nvPicPr>
        <p:blipFill>
          <a:blip r:embed="rId2" cstate="print"/>
          <a:stretch>
            <a:fillRect/>
          </a:stretch>
        </p:blipFill>
        <p:spPr>
          <a:xfrm>
            <a:off x="5307410" y="1380337"/>
            <a:ext cx="6230310" cy="3510730"/>
          </a:xfrm>
          <a:prstGeom prst="rect">
            <a:avLst/>
          </a:prstGeom>
        </p:spPr>
      </p:pic>
      <p:sp>
        <p:nvSpPr>
          <p:cNvPr id="4" name="object 4"/>
          <p:cNvSpPr txBox="1"/>
          <p:nvPr/>
        </p:nvSpPr>
        <p:spPr>
          <a:xfrm>
            <a:off x="5347241" y="5070317"/>
            <a:ext cx="5896610" cy="574040"/>
          </a:xfrm>
          <a:prstGeom prst="rect">
            <a:avLst/>
          </a:prstGeom>
        </p:spPr>
        <p:txBody>
          <a:bodyPr wrap="square" lIns="0" tIns="12700" rIns="0" bIns="0" rtlCol="0" vert="horz">
            <a:spAutoFit/>
          </a:bodyPr>
          <a:lstStyle/>
          <a:p>
            <a:pPr algn="just" marL="12700" marR="5080">
              <a:lnSpc>
                <a:spcPct val="100000"/>
              </a:lnSpc>
              <a:spcBef>
                <a:spcPts val="100"/>
              </a:spcBef>
            </a:pPr>
            <a:r>
              <a:rPr dirty="0" sz="1200">
                <a:latin typeface="Arial"/>
                <a:cs typeface="Arial"/>
              </a:rPr>
              <a:t>Governor</a:t>
            </a:r>
            <a:r>
              <a:rPr dirty="0" sz="1200" spc="-30">
                <a:latin typeface="Arial"/>
                <a:cs typeface="Arial"/>
              </a:rPr>
              <a:t> </a:t>
            </a:r>
            <a:r>
              <a:rPr dirty="0" sz="1200">
                <a:latin typeface="Arial"/>
                <a:cs typeface="Arial"/>
              </a:rPr>
              <a:t>Hochul</a:t>
            </a:r>
            <a:r>
              <a:rPr dirty="0" sz="1200" spc="-55">
                <a:latin typeface="Arial"/>
                <a:cs typeface="Arial"/>
              </a:rPr>
              <a:t> </a:t>
            </a:r>
            <a:r>
              <a:rPr dirty="0" sz="1200">
                <a:latin typeface="Arial"/>
                <a:cs typeface="Arial"/>
              </a:rPr>
              <a:t>at</a:t>
            </a:r>
            <a:r>
              <a:rPr dirty="0" sz="1200" spc="-10">
                <a:latin typeface="Arial"/>
                <a:cs typeface="Arial"/>
              </a:rPr>
              <a:t> </a:t>
            </a:r>
            <a:r>
              <a:rPr dirty="0" sz="1200">
                <a:latin typeface="Arial"/>
                <a:cs typeface="Arial"/>
              </a:rPr>
              <a:t>the</a:t>
            </a:r>
            <a:r>
              <a:rPr dirty="0" sz="1200" spc="-35">
                <a:latin typeface="Arial"/>
                <a:cs typeface="Arial"/>
              </a:rPr>
              <a:t> </a:t>
            </a:r>
            <a:r>
              <a:rPr dirty="0" sz="1200">
                <a:latin typeface="Arial"/>
                <a:cs typeface="Arial"/>
              </a:rPr>
              <a:t>Great</a:t>
            </a:r>
            <a:r>
              <a:rPr dirty="0" sz="1200" spc="-10">
                <a:latin typeface="Arial"/>
                <a:cs typeface="Arial"/>
              </a:rPr>
              <a:t> </a:t>
            </a:r>
            <a:r>
              <a:rPr dirty="0" sz="1200">
                <a:latin typeface="Arial"/>
                <a:cs typeface="Arial"/>
              </a:rPr>
              <a:t>New</a:t>
            </a:r>
            <a:r>
              <a:rPr dirty="0" sz="1200" spc="-50">
                <a:latin typeface="Arial"/>
                <a:cs typeface="Arial"/>
              </a:rPr>
              <a:t> </a:t>
            </a:r>
            <a:r>
              <a:rPr dirty="0" sz="1200" spc="-20">
                <a:latin typeface="Arial"/>
                <a:cs typeface="Arial"/>
              </a:rPr>
              <a:t>York</a:t>
            </a:r>
            <a:r>
              <a:rPr dirty="0" sz="1200" spc="-15">
                <a:latin typeface="Arial"/>
                <a:cs typeface="Arial"/>
              </a:rPr>
              <a:t> </a:t>
            </a:r>
            <a:r>
              <a:rPr dirty="0" sz="1200">
                <a:latin typeface="Arial"/>
                <a:cs typeface="Arial"/>
              </a:rPr>
              <a:t>State</a:t>
            </a:r>
            <a:r>
              <a:rPr dirty="0" sz="1200" spc="-35">
                <a:latin typeface="Arial"/>
                <a:cs typeface="Arial"/>
              </a:rPr>
              <a:t> </a:t>
            </a:r>
            <a:r>
              <a:rPr dirty="0" sz="1200">
                <a:latin typeface="Arial"/>
                <a:cs typeface="Arial"/>
              </a:rPr>
              <a:t>Fair</a:t>
            </a:r>
            <a:r>
              <a:rPr dirty="0" sz="1200" spc="-20">
                <a:latin typeface="Arial"/>
                <a:cs typeface="Arial"/>
              </a:rPr>
              <a:t> </a:t>
            </a:r>
            <a:r>
              <a:rPr dirty="0" sz="1200">
                <a:latin typeface="Arial"/>
                <a:cs typeface="Arial"/>
              </a:rPr>
              <a:t>signing</a:t>
            </a:r>
            <a:r>
              <a:rPr dirty="0" sz="1200" spc="-35">
                <a:latin typeface="Arial"/>
                <a:cs typeface="Arial"/>
              </a:rPr>
              <a:t> </a:t>
            </a:r>
            <a:r>
              <a:rPr dirty="0" sz="1200">
                <a:latin typeface="Arial"/>
                <a:cs typeface="Arial"/>
              </a:rPr>
              <a:t>an</a:t>
            </a:r>
            <a:r>
              <a:rPr dirty="0" sz="1200" spc="-20">
                <a:latin typeface="Arial"/>
                <a:cs typeface="Arial"/>
              </a:rPr>
              <a:t> </a:t>
            </a:r>
            <a:r>
              <a:rPr dirty="0" sz="1200">
                <a:latin typeface="Arial"/>
                <a:cs typeface="Arial"/>
              </a:rPr>
              <a:t>Executive</a:t>
            </a:r>
            <a:r>
              <a:rPr dirty="0" sz="1200" spc="-20">
                <a:latin typeface="Arial"/>
                <a:cs typeface="Arial"/>
              </a:rPr>
              <a:t> </a:t>
            </a:r>
            <a:r>
              <a:rPr dirty="0" sz="1200">
                <a:latin typeface="Arial"/>
                <a:cs typeface="Arial"/>
              </a:rPr>
              <a:t>Order</a:t>
            </a:r>
            <a:r>
              <a:rPr dirty="0" sz="1200" spc="-25">
                <a:latin typeface="Arial"/>
                <a:cs typeface="Arial"/>
              </a:rPr>
              <a:t> </a:t>
            </a:r>
            <a:r>
              <a:rPr dirty="0" sz="1200" spc="-10">
                <a:latin typeface="Arial"/>
                <a:cs typeface="Arial"/>
              </a:rPr>
              <a:t>directing </a:t>
            </a:r>
            <a:r>
              <a:rPr dirty="0" sz="1200">
                <a:latin typeface="Arial"/>
                <a:cs typeface="Arial"/>
              </a:rPr>
              <a:t>State</a:t>
            </a:r>
            <a:r>
              <a:rPr dirty="0" sz="1200" spc="-30">
                <a:latin typeface="Arial"/>
                <a:cs typeface="Arial"/>
              </a:rPr>
              <a:t> </a:t>
            </a:r>
            <a:r>
              <a:rPr dirty="0" sz="1200">
                <a:latin typeface="Arial"/>
                <a:cs typeface="Arial"/>
              </a:rPr>
              <a:t>agencies</a:t>
            </a:r>
            <a:r>
              <a:rPr dirty="0" sz="1200" spc="-45">
                <a:latin typeface="Arial"/>
                <a:cs typeface="Arial"/>
              </a:rPr>
              <a:t> </a:t>
            </a:r>
            <a:r>
              <a:rPr dirty="0" sz="1200">
                <a:latin typeface="Arial"/>
                <a:cs typeface="Arial"/>
              </a:rPr>
              <a:t>to</a:t>
            </a:r>
            <a:r>
              <a:rPr dirty="0" sz="1200" spc="-5">
                <a:latin typeface="Arial"/>
                <a:cs typeface="Arial"/>
              </a:rPr>
              <a:t> </a:t>
            </a:r>
            <a:r>
              <a:rPr dirty="0" sz="1200">
                <a:latin typeface="Arial"/>
                <a:cs typeface="Arial"/>
              </a:rPr>
              <a:t>increase</a:t>
            </a:r>
            <a:r>
              <a:rPr dirty="0" sz="1200" spc="-40">
                <a:latin typeface="Arial"/>
                <a:cs typeface="Arial"/>
              </a:rPr>
              <a:t> </a:t>
            </a:r>
            <a:r>
              <a:rPr dirty="0" sz="1200">
                <a:latin typeface="Arial"/>
                <a:cs typeface="Arial"/>
              </a:rPr>
              <a:t>the</a:t>
            </a:r>
            <a:r>
              <a:rPr dirty="0" sz="1200" spc="-15">
                <a:latin typeface="Arial"/>
                <a:cs typeface="Arial"/>
              </a:rPr>
              <a:t> </a:t>
            </a:r>
            <a:r>
              <a:rPr dirty="0" sz="1200">
                <a:latin typeface="Arial"/>
                <a:cs typeface="Arial"/>
              </a:rPr>
              <a:t>percentage</a:t>
            </a:r>
            <a:r>
              <a:rPr dirty="0" sz="1200" spc="-40">
                <a:latin typeface="Arial"/>
                <a:cs typeface="Arial"/>
              </a:rPr>
              <a:t> </a:t>
            </a:r>
            <a:r>
              <a:rPr dirty="0" sz="1200">
                <a:latin typeface="Arial"/>
                <a:cs typeface="Arial"/>
              </a:rPr>
              <a:t>of</a:t>
            </a:r>
            <a:r>
              <a:rPr dirty="0" sz="1200" spc="-20">
                <a:latin typeface="Arial"/>
                <a:cs typeface="Arial"/>
              </a:rPr>
              <a:t> </a:t>
            </a:r>
            <a:r>
              <a:rPr dirty="0" sz="1200">
                <a:latin typeface="Arial"/>
                <a:cs typeface="Arial"/>
              </a:rPr>
              <a:t>food</a:t>
            </a:r>
            <a:r>
              <a:rPr dirty="0" sz="1200" spc="-40">
                <a:latin typeface="Arial"/>
                <a:cs typeface="Arial"/>
              </a:rPr>
              <a:t> </a:t>
            </a:r>
            <a:r>
              <a:rPr dirty="0" sz="1200">
                <a:latin typeface="Arial"/>
                <a:cs typeface="Arial"/>
              </a:rPr>
              <a:t>sourced</a:t>
            </a:r>
            <a:r>
              <a:rPr dirty="0" sz="1200" spc="-35">
                <a:latin typeface="Arial"/>
                <a:cs typeface="Arial"/>
              </a:rPr>
              <a:t> </a:t>
            </a:r>
            <a:r>
              <a:rPr dirty="0" sz="1200">
                <a:latin typeface="Arial"/>
                <a:cs typeface="Arial"/>
              </a:rPr>
              <a:t>from</a:t>
            </a:r>
            <a:r>
              <a:rPr dirty="0" sz="1200" spc="-15">
                <a:latin typeface="Arial"/>
                <a:cs typeface="Arial"/>
              </a:rPr>
              <a:t> </a:t>
            </a:r>
            <a:r>
              <a:rPr dirty="0" sz="1200">
                <a:latin typeface="Arial"/>
                <a:cs typeface="Arial"/>
              </a:rPr>
              <a:t>New</a:t>
            </a:r>
            <a:r>
              <a:rPr dirty="0" sz="1200" spc="-50">
                <a:latin typeface="Arial"/>
                <a:cs typeface="Arial"/>
              </a:rPr>
              <a:t> </a:t>
            </a:r>
            <a:r>
              <a:rPr dirty="0" sz="1200" spc="-20">
                <a:latin typeface="Arial"/>
                <a:cs typeface="Arial"/>
              </a:rPr>
              <a:t>York</a:t>
            </a:r>
            <a:r>
              <a:rPr dirty="0" sz="1200" spc="-10">
                <a:latin typeface="Arial"/>
                <a:cs typeface="Arial"/>
              </a:rPr>
              <a:t> </a:t>
            </a:r>
            <a:r>
              <a:rPr dirty="0" sz="1200">
                <a:latin typeface="Arial"/>
                <a:cs typeface="Arial"/>
              </a:rPr>
              <a:t>farmers</a:t>
            </a:r>
            <a:r>
              <a:rPr dirty="0" sz="1200" spc="-35">
                <a:latin typeface="Arial"/>
                <a:cs typeface="Arial"/>
              </a:rPr>
              <a:t> </a:t>
            </a:r>
            <a:r>
              <a:rPr dirty="0" sz="1200" spc="-25">
                <a:latin typeface="Arial"/>
                <a:cs typeface="Arial"/>
              </a:rPr>
              <a:t>and </a:t>
            </a:r>
            <a:r>
              <a:rPr dirty="0" sz="1200">
                <a:latin typeface="Arial"/>
                <a:cs typeface="Arial"/>
              </a:rPr>
              <a:t>producers.</a:t>
            </a:r>
            <a:r>
              <a:rPr dirty="0" sz="1200" spc="80">
                <a:latin typeface="Arial"/>
                <a:cs typeface="Arial"/>
              </a:rPr>
              <a:t> </a:t>
            </a:r>
            <a:r>
              <a:rPr dirty="0" sz="1200" spc="-10">
                <a:latin typeface="Arial"/>
                <a:cs typeface="Arial"/>
                <a:hlinkClick r:id="rId3"/>
              </a:rPr>
              <a:t>https://www.governor.ny.gov/programs/increasing-state-sourcing-local-foods</a:t>
            </a:r>
            <a:endParaRPr sz="12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18819" y="211489"/>
            <a:ext cx="10239375" cy="1300480"/>
          </a:xfrm>
          <a:prstGeom prst="rect"/>
        </p:spPr>
        <p:txBody>
          <a:bodyPr wrap="square" lIns="0" tIns="88900" rIns="0" bIns="0" rtlCol="0" vert="horz">
            <a:spAutoFit/>
          </a:bodyPr>
          <a:lstStyle/>
          <a:p>
            <a:pPr marL="12700" marR="5080">
              <a:lnSpc>
                <a:spcPts val="4750"/>
              </a:lnSpc>
              <a:spcBef>
                <a:spcPts val="700"/>
              </a:spcBef>
            </a:pPr>
            <a:r>
              <a:rPr dirty="0" sz="4400"/>
              <a:t>Historic</a:t>
            </a:r>
            <a:r>
              <a:rPr dirty="0" sz="4400" spc="-190"/>
              <a:t> </a:t>
            </a:r>
            <a:r>
              <a:rPr dirty="0" sz="4400"/>
              <a:t>investments</a:t>
            </a:r>
            <a:r>
              <a:rPr dirty="0" sz="4400" spc="-160"/>
              <a:t> </a:t>
            </a:r>
            <a:r>
              <a:rPr dirty="0" sz="4400"/>
              <a:t>in</a:t>
            </a:r>
            <a:r>
              <a:rPr dirty="0" sz="4400" spc="-165"/>
              <a:t> </a:t>
            </a:r>
            <a:r>
              <a:rPr dirty="0" sz="4400" spc="-10"/>
              <a:t>mid-scale </a:t>
            </a:r>
            <a:r>
              <a:rPr dirty="0" sz="4400"/>
              <a:t>infrastructure</a:t>
            </a:r>
            <a:r>
              <a:rPr dirty="0" sz="4400" spc="5"/>
              <a:t> </a:t>
            </a:r>
            <a:r>
              <a:rPr dirty="0" sz="4400"/>
              <a:t>in</a:t>
            </a:r>
            <a:r>
              <a:rPr dirty="0" sz="4400" spc="50"/>
              <a:t> </a:t>
            </a:r>
            <a:r>
              <a:rPr dirty="0" sz="4400" spc="-25"/>
              <a:t>NYS</a:t>
            </a:r>
            <a:endParaRPr sz="4400"/>
          </a:p>
        </p:txBody>
      </p:sp>
      <p:sp>
        <p:nvSpPr>
          <p:cNvPr id="3" name="object 3"/>
          <p:cNvSpPr txBox="1"/>
          <p:nvPr/>
        </p:nvSpPr>
        <p:spPr>
          <a:xfrm>
            <a:off x="718819" y="1852739"/>
            <a:ext cx="10631170" cy="4062095"/>
          </a:xfrm>
          <a:prstGeom prst="rect">
            <a:avLst/>
          </a:prstGeom>
        </p:spPr>
        <p:txBody>
          <a:bodyPr wrap="square" lIns="0" tIns="13335" rIns="0" bIns="0" rtlCol="0" vert="horz">
            <a:spAutoFit/>
          </a:bodyPr>
          <a:lstStyle/>
          <a:p>
            <a:pPr marL="241300" indent="-228600">
              <a:lnSpc>
                <a:spcPct val="100000"/>
              </a:lnSpc>
              <a:spcBef>
                <a:spcPts val="105"/>
              </a:spcBef>
              <a:buChar char="•"/>
              <a:tabLst>
                <a:tab pos="241300" algn="l"/>
              </a:tabLst>
            </a:pPr>
            <a:r>
              <a:rPr dirty="0" sz="2600">
                <a:latin typeface="Arial"/>
                <a:cs typeface="Arial"/>
              </a:rPr>
              <a:t>Resilient</a:t>
            </a:r>
            <a:r>
              <a:rPr dirty="0" sz="2600" spc="-80">
                <a:latin typeface="Arial"/>
                <a:cs typeface="Arial"/>
              </a:rPr>
              <a:t> </a:t>
            </a:r>
            <a:r>
              <a:rPr dirty="0" sz="2600">
                <a:latin typeface="Arial"/>
                <a:cs typeface="Arial"/>
              </a:rPr>
              <a:t>Food</a:t>
            </a:r>
            <a:r>
              <a:rPr dirty="0" sz="2600" spc="-65">
                <a:latin typeface="Arial"/>
                <a:cs typeface="Arial"/>
              </a:rPr>
              <a:t> </a:t>
            </a:r>
            <a:r>
              <a:rPr dirty="0" sz="2600">
                <a:latin typeface="Arial"/>
                <a:cs typeface="Arial"/>
              </a:rPr>
              <a:t>Systems</a:t>
            </a:r>
            <a:r>
              <a:rPr dirty="0" sz="2600" spc="-85">
                <a:latin typeface="Arial"/>
                <a:cs typeface="Arial"/>
              </a:rPr>
              <a:t> </a:t>
            </a:r>
            <a:r>
              <a:rPr dirty="0" sz="2600">
                <a:latin typeface="Arial"/>
                <a:cs typeface="Arial"/>
              </a:rPr>
              <a:t>Infrastructure:</a:t>
            </a:r>
            <a:r>
              <a:rPr dirty="0" sz="2600" spc="-65">
                <a:latin typeface="Arial"/>
                <a:cs typeface="Arial"/>
              </a:rPr>
              <a:t> </a:t>
            </a:r>
            <a:r>
              <a:rPr dirty="0" sz="2600" spc="-10">
                <a:latin typeface="Arial"/>
                <a:cs typeface="Arial"/>
              </a:rPr>
              <a:t>$14.7M</a:t>
            </a:r>
            <a:endParaRPr sz="2600">
              <a:latin typeface="Arial"/>
              <a:cs typeface="Arial"/>
            </a:endParaRPr>
          </a:p>
          <a:p>
            <a:pPr marL="241300" indent="-228600">
              <a:lnSpc>
                <a:spcPct val="100000"/>
              </a:lnSpc>
              <a:spcBef>
                <a:spcPts val="60"/>
              </a:spcBef>
              <a:buChar char="•"/>
              <a:tabLst>
                <a:tab pos="241300" algn="l"/>
              </a:tabLst>
            </a:pPr>
            <a:r>
              <a:rPr dirty="0" sz="2600">
                <a:latin typeface="Arial"/>
                <a:cs typeface="Arial"/>
              </a:rPr>
              <a:t>Dairy</a:t>
            </a:r>
            <a:r>
              <a:rPr dirty="0" sz="2600" spc="-70">
                <a:latin typeface="Arial"/>
                <a:cs typeface="Arial"/>
              </a:rPr>
              <a:t> </a:t>
            </a:r>
            <a:r>
              <a:rPr dirty="0" sz="2600">
                <a:latin typeface="Arial"/>
                <a:cs typeface="Arial"/>
              </a:rPr>
              <a:t>Modernization</a:t>
            </a:r>
            <a:r>
              <a:rPr dirty="0" sz="2600" spc="-75">
                <a:latin typeface="Arial"/>
                <a:cs typeface="Arial"/>
              </a:rPr>
              <a:t> </a:t>
            </a:r>
            <a:r>
              <a:rPr dirty="0" sz="2600">
                <a:latin typeface="Arial"/>
                <a:cs typeface="Arial"/>
              </a:rPr>
              <a:t>Grant:</a:t>
            </a:r>
            <a:r>
              <a:rPr dirty="0" sz="2600" spc="-65">
                <a:latin typeface="Arial"/>
                <a:cs typeface="Arial"/>
              </a:rPr>
              <a:t> </a:t>
            </a:r>
            <a:r>
              <a:rPr dirty="0" sz="2600" spc="-10">
                <a:latin typeface="Arial"/>
                <a:cs typeface="Arial"/>
              </a:rPr>
              <a:t>$21.6M</a:t>
            </a:r>
            <a:endParaRPr sz="2600">
              <a:latin typeface="Arial"/>
              <a:cs typeface="Arial"/>
            </a:endParaRPr>
          </a:p>
          <a:p>
            <a:pPr marL="241300" indent="-228600">
              <a:lnSpc>
                <a:spcPct val="100000"/>
              </a:lnSpc>
              <a:spcBef>
                <a:spcPts val="60"/>
              </a:spcBef>
              <a:buChar char="•"/>
              <a:tabLst>
                <a:tab pos="241300" algn="l"/>
              </a:tabLst>
            </a:pPr>
            <a:r>
              <a:rPr dirty="0" sz="2600">
                <a:latin typeface="Arial"/>
                <a:cs typeface="Arial"/>
              </a:rPr>
              <a:t>Long</a:t>
            </a:r>
            <a:r>
              <a:rPr dirty="0" sz="2600" spc="-100">
                <a:latin typeface="Arial"/>
                <a:cs typeface="Arial"/>
              </a:rPr>
              <a:t> </a:t>
            </a:r>
            <a:r>
              <a:rPr dirty="0" sz="2600" spc="-10">
                <a:latin typeface="Arial"/>
                <a:cs typeface="Arial"/>
              </a:rPr>
              <a:t>Island</a:t>
            </a:r>
            <a:r>
              <a:rPr dirty="0" sz="2600" spc="-170">
                <a:latin typeface="Arial"/>
                <a:cs typeface="Arial"/>
              </a:rPr>
              <a:t> </a:t>
            </a:r>
            <a:r>
              <a:rPr dirty="0" sz="2600">
                <a:latin typeface="Arial"/>
                <a:cs typeface="Arial"/>
              </a:rPr>
              <a:t>Aquaculture</a:t>
            </a:r>
            <a:r>
              <a:rPr dirty="0" sz="2600" spc="-75">
                <a:latin typeface="Arial"/>
                <a:cs typeface="Arial"/>
              </a:rPr>
              <a:t> </a:t>
            </a:r>
            <a:r>
              <a:rPr dirty="0" sz="2600">
                <a:latin typeface="Arial"/>
                <a:cs typeface="Arial"/>
              </a:rPr>
              <a:t>Infrastructure</a:t>
            </a:r>
            <a:r>
              <a:rPr dirty="0" sz="2600" spc="-60">
                <a:latin typeface="Arial"/>
                <a:cs typeface="Arial"/>
              </a:rPr>
              <a:t> </a:t>
            </a:r>
            <a:r>
              <a:rPr dirty="0" sz="2600">
                <a:latin typeface="Arial"/>
                <a:cs typeface="Arial"/>
              </a:rPr>
              <a:t>Grants:</a:t>
            </a:r>
            <a:r>
              <a:rPr dirty="0" sz="2600" spc="-75">
                <a:latin typeface="Arial"/>
                <a:cs typeface="Arial"/>
              </a:rPr>
              <a:t> </a:t>
            </a:r>
            <a:r>
              <a:rPr dirty="0" sz="2600">
                <a:latin typeface="Arial"/>
                <a:cs typeface="Arial"/>
              </a:rPr>
              <a:t>$3M;</a:t>
            </a:r>
            <a:r>
              <a:rPr dirty="0" sz="2600" spc="-80">
                <a:latin typeface="Arial"/>
                <a:cs typeface="Arial"/>
              </a:rPr>
              <a:t> </a:t>
            </a:r>
            <a:r>
              <a:rPr dirty="0" sz="2600">
                <a:latin typeface="Arial"/>
                <a:cs typeface="Arial"/>
              </a:rPr>
              <a:t>Equipment:</a:t>
            </a:r>
            <a:r>
              <a:rPr dirty="0" sz="2600" spc="-75">
                <a:latin typeface="Arial"/>
                <a:cs typeface="Arial"/>
              </a:rPr>
              <a:t> </a:t>
            </a:r>
            <a:r>
              <a:rPr dirty="0" sz="2600" spc="-10">
                <a:latin typeface="Arial"/>
                <a:cs typeface="Arial"/>
              </a:rPr>
              <a:t>$1.2M</a:t>
            </a:r>
            <a:endParaRPr sz="2600">
              <a:latin typeface="Arial"/>
              <a:cs typeface="Arial"/>
            </a:endParaRPr>
          </a:p>
          <a:p>
            <a:pPr marL="241300" indent="-228600">
              <a:lnSpc>
                <a:spcPct val="100000"/>
              </a:lnSpc>
              <a:spcBef>
                <a:spcPts val="70"/>
              </a:spcBef>
              <a:buChar char="•"/>
              <a:tabLst>
                <a:tab pos="241300" algn="l"/>
              </a:tabLst>
            </a:pPr>
            <a:r>
              <a:rPr dirty="0" sz="2600">
                <a:latin typeface="Arial"/>
                <a:cs typeface="Arial"/>
              </a:rPr>
              <a:t>Business</a:t>
            </a:r>
            <a:r>
              <a:rPr dirty="0" sz="2600" spc="-45">
                <a:latin typeface="Arial"/>
                <a:cs typeface="Arial"/>
              </a:rPr>
              <a:t> </a:t>
            </a:r>
            <a:r>
              <a:rPr dirty="0" sz="2600">
                <a:latin typeface="Arial"/>
                <a:cs typeface="Arial"/>
              </a:rPr>
              <a:t>Builder</a:t>
            </a:r>
            <a:r>
              <a:rPr dirty="0" sz="2600" spc="-35">
                <a:latin typeface="Arial"/>
                <a:cs typeface="Arial"/>
              </a:rPr>
              <a:t> </a:t>
            </a:r>
            <a:r>
              <a:rPr dirty="0" sz="2600">
                <a:latin typeface="Arial"/>
                <a:cs typeface="Arial"/>
              </a:rPr>
              <a:t>Grants:</a:t>
            </a:r>
            <a:r>
              <a:rPr dirty="0" sz="2600" spc="-25">
                <a:latin typeface="Arial"/>
                <a:cs typeface="Arial"/>
              </a:rPr>
              <a:t> </a:t>
            </a:r>
            <a:r>
              <a:rPr dirty="0" sz="2600">
                <a:latin typeface="Arial"/>
                <a:cs typeface="Arial"/>
              </a:rPr>
              <a:t>$3.5M</a:t>
            </a:r>
            <a:r>
              <a:rPr dirty="0" sz="2600" spc="-35">
                <a:latin typeface="Arial"/>
                <a:cs typeface="Arial"/>
              </a:rPr>
              <a:t> </a:t>
            </a:r>
            <a:r>
              <a:rPr dirty="0" sz="2600">
                <a:latin typeface="Arial"/>
                <a:cs typeface="Arial"/>
              </a:rPr>
              <a:t>(NYS</a:t>
            </a:r>
            <a:r>
              <a:rPr dirty="0" sz="2600" spc="-30">
                <a:latin typeface="Arial"/>
                <a:cs typeface="Arial"/>
              </a:rPr>
              <a:t> </a:t>
            </a:r>
            <a:r>
              <a:rPr dirty="0" sz="2600">
                <a:latin typeface="Arial"/>
                <a:cs typeface="Arial"/>
              </a:rPr>
              <a:t>only;</a:t>
            </a:r>
            <a:r>
              <a:rPr dirty="0" sz="2600" spc="-35">
                <a:latin typeface="Arial"/>
                <a:cs typeface="Arial"/>
              </a:rPr>
              <a:t> </a:t>
            </a:r>
            <a:r>
              <a:rPr dirty="0" sz="2600">
                <a:latin typeface="Arial"/>
                <a:cs typeface="Arial"/>
              </a:rPr>
              <a:t>$14M</a:t>
            </a:r>
            <a:r>
              <a:rPr dirty="0" sz="2600" spc="-30">
                <a:latin typeface="Arial"/>
                <a:cs typeface="Arial"/>
              </a:rPr>
              <a:t> </a:t>
            </a:r>
            <a:r>
              <a:rPr dirty="0" sz="2600" spc="-10">
                <a:latin typeface="Arial"/>
                <a:cs typeface="Arial"/>
              </a:rPr>
              <a:t>total)</a:t>
            </a:r>
            <a:endParaRPr sz="2600">
              <a:latin typeface="Arial"/>
              <a:cs typeface="Arial"/>
            </a:endParaRPr>
          </a:p>
          <a:p>
            <a:pPr marL="241300" indent="-228600">
              <a:lnSpc>
                <a:spcPct val="100000"/>
              </a:lnSpc>
              <a:spcBef>
                <a:spcPts val="60"/>
              </a:spcBef>
              <a:buChar char="•"/>
              <a:tabLst>
                <a:tab pos="241300" algn="l"/>
              </a:tabLst>
            </a:pPr>
            <a:r>
              <a:rPr dirty="0" sz="2600">
                <a:latin typeface="Arial"/>
                <a:cs typeface="Arial"/>
              </a:rPr>
              <a:t>NYS</a:t>
            </a:r>
            <a:r>
              <a:rPr dirty="0" sz="2600" spc="-30">
                <a:latin typeface="Arial"/>
                <a:cs typeface="Arial"/>
              </a:rPr>
              <a:t> </a:t>
            </a:r>
            <a:r>
              <a:rPr dirty="0" sz="2600">
                <a:latin typeface="Arial"/>
                <a:cs typeface="Arial"/>
              </a:rPr>
              <a:t>Grown</a:t>
            </a:r>
            <a:r>
              <a:rPr dirty="0" sz="2600" spc="-25">
                <a:latin typeface="Arial"/>
                <a:cs typeface="Arial"/>
              </a:rPr>
              <a:t> </a:t>
            </a:r>
            <a:r>
              <a:rPr dirty="0" sz="2600">
                <a:latin typeface="Arial"/>
                <a:cs typeface="Arial"/>
              </a:rPr>
              <a:t>and</a:t>
            </a:r>
            <a:r>
              <a:rPr dirty="0" sz="2600" spc="-25">
                <a:latin typeface="Arial"/>
                <a:cs typeface="Arial"/>
              </a:rPr>
              <a:t> </a:t>
            </a:r>
            <a:r>
              <a:rPr dirty="0" sz="2600">
                <a:latin typeface="Arial"/>
                <a:cs typeface="Arial"/>
              </a:rPr>
              <a:t>Certified:</a:t>
            </a:r>
            <a:r>
              <a:rPr dirty="0" sz="2600" spc="-30">
                <a:latin typeface="Arial"/>
                <a:cs typeface="Arial"/>
              </a:rPr>
              <a:t> </a:t>
            </a:r>
            <a:r>
              <a:rPr dirty="0" sz="2600">
                <a:latin typeface="Arial"/>
                <a:cs typeface="Arial"/>
              </a:rPr>
              <a:t>$8.5M</a:t>
            </a:r>
            <a:r>
              <a:rPr dirty="0" sz="2600" spc="-15">
                <a:latin typeface="Arial"/>
                <a:cs typeface="Arial"/>
              </a:rPr>
              <a:t> </a:t>
            </a:r>
            <a:r>
              <a:rPr dirty="0" sz="2600">
                <a:latin typeface="Arial"/>
                <a:cs typeface="Arial"/>
              </a:rPr>
              <a:t>($25M</a:t>
            </a:r>
            <a:r>
              <a:rPr dirty="0" sz="2600" spc="-35">
                <a:latin typeface="Arial"/>
                <a:cs typeface="Arial"/>
              </a:rPr>
              <a:t> </a:t>
            </a:r>
            <a:r>
              <a:rPr dirty="0" sz="2600">
                <a:latin typeface="Arial"/>
                <a:cs typeface="Arial"/>
              </a:rPr>
              <a:t>over</a:t>
            </a:r>
            <a:r>
              <a:rPr dirty="0" sz="2600" spc="-35">
                <a:latin typeface="Arial"/>
                <a:cs typeface="Arial"/>
              </a:rPr>
              <a:t> </a:t>
            </a:r>
            <a:r>
              <a:rPr dirty="0" sz="2600">
                <a:latin typeface="Arial"/>
                <a:cs typeface="Arial"/>
              </a:rPr>
              <a:t>5</a:t>
            </a:r>
            <a:r>
              <a:rPr dirty="0" sz="2600" spc="-25">
                <a:latin typeface="Arial"/>
                <a:cs typeface="Arial"/>
              </a:rPr>
              <a:t> </a:t>
            </a:r>
            <a:r>
              <a:rPr dirty="0" sz="2600" spc="-10">
                <a:latin typeface="Arial"/>
                <a:cs typeface="Arial"/>
              </a:rPr>
              <a:t>years)</a:t>
            </a:r>
            <a:endParaRPr sz="2600">
              <a:latin typeface="Arial"/>
              <a:cs typeface="Arial"/>
            </a:endParaRPr>
          </a:p>
          <a:p>
            <a:pPr marL="241300" indent="-228600">
              <a:lnSpc>
                <a:spcPct val="100000"/>
              </a:lnSpc>
              <a:spcBef>
                <a:spcPts val="60"/>
              </a:spcBef>
              <a:buChar char="•"/>
              <a:tabLst>
                <a:tab pos="241300" algn="l"/>
              </a:tabLst>
            </a:pPr>
            <a:r>
              <a:rPr dirty="0" sz="2600">
                <a:latin typeface="Arial"/>
                <a:cs typeface="Arial"/>
              </a:rPr>
              <a:t>Meat</a:t>
            </a:r>
            <a:r>
              <a:rPr dirty="0" sz="2600" spc="-60">
                <a:latin typeface="Arial"/>
                <a:cs typeface="Arial"/>
              </a:rPr>
              <a:t> </a:t>
            </a:r>
            <a:r>
              <a:rPr dirty="0" sz="2600">
                <a:latin typeface="Arial"/>
                <a:cs typeface="Arial"/>
              </a:rPr>
              <a:t>Processing</a:t>
            </a:r>
            <a:r>
              <a:rPr dirty="0" sz="2600" spc="-80">
                <a:latin typeface="Arial"/>
                <a:cs typeface="Arial"/>
              </a:rPr>
              <a:t> </a:t>
            </a:r>
            <a:r>
              <a:rPr dirty="0" sz="2600">
                <a:latin typeface="Arial"/>
                <a:cs typeface="Arial"/>
              </a:rPr>
              <a:t>Expansion:</a:t>
            </a:r>
            <a:r>
              <a:rPr dirty="0" sz="2600" spc="-75">
                <a:latin typeface="Arial"/>
                <a:cs typeface="Arial"/>
              </a:rPr>
              <a:t> </a:t>
            </a:r>
            <a:r>
              <a:rPr dirty="0" sz="2600" spc="-10">
                <a:latin typeface="Arial"/>
                <a:cs typeface="Arial"/>
              </a:rPr>
              <a:t>$4.3M</a:t>
            </a:r>
            <a:endParaRPr sz="2600">
              <a:latin typeface="Arial"/>
              <a:cs typeface="Arial"/>
            </a:endParaRPr>
          </a:p>
          <a:p>
            <a:pPr marL="241300" indent="-228600">
              <a:lnSpc>
                <a:spcPct val="100000"/>
              </a:lnSpc>
              <a:spcBef>
                <a:spcPts val="70"/>
              </a:spcBef>
              <a:buChar char="•"/>
              <a:tabLst>
                <a:tab pos="241300" algn="l"/>
              </a:tabLst>
            </a:pPr>
            <a:r>
              <a:rPr dirty="0" sz="2600">
                <a:latin typeface="Arial"/>
                <a:cs typeface="Arial"/>
              </a:rPr>
              <a:t>Food</a:t>
            </a:r>
            <a:r>
              <a:rPr dirty="0" sz="2600" spc="-40">
                <a:latin typeface="Arial"/>
                <a:cs typeface="Arial"/>
              </a:rPr>
              <a:t> </a:t>
            </a:r>
            <a:r>
              <a:rPr dirty="0" sz="2600">
                <a:latin typeface="Arial"/>
                <a:cs typeface="Arial"/>
              </a:rPr>
              <a:t>and</a:t>
            </a:r>
            <a:r>
              <a:rPr dirty="0" sz="2600" spc="-35">
                <a:latin typeface="Arial"/>
                <a:cs typeface="Arial"/>
              </a:rPr>
              <a:t> </a:t>
            </a:r>
            <a:r>
              <a:rPr dirty="0" sz="2600">
                <a:latin typeface="Arial"/>
                <a:cs typeface="Arial"/>
              </a:rPr>
              <a:t>Fiber</a:t>
            </a:r>
            <a:r>
              <a:rPr dirty="0" sz="2600" spc="-50">
                <a:latin typeface="Arial"/>
                <a:cs typeface="Arial"/>
              </a:rPr>
              <a:t> </a:t>
            </a:r>
            <a:r>
              <a:rPr dirty="0" sz="2600">
                <a:latin typeface="Arial"/>
                <a:cs typeface="Arial"/>
              </a:rPr>
              <a:t>Processing:</a:t>
            </a:r>
            <a:r>
              <a:rPr dirty="0" sz="2600" spc="-60">
                <a:latin typeface="Arial"/>
                <a:cs typeface="Arial"/>
              </a:rPr>
              <a:t> </a:t>
            </a:r>
            <a:r>
              <a:rPr dirty="0" sz="2600">
                <a:latin typeface="Arial"/>
                <a:cs typeface="Arial"/>
              </a:rPr>
              <a:t>$10M</a:t>
            </a:r>
            <a:r>
              <a:rPr dirty="0" sz="2600" spc="-40">
                <a:latin typeface="Arial"/>
                <a:cs typeface="Arial"/>
              </a:rPr>
              <a:t> </a:t>
            </a:r>
            <a:r>
              <a:rPr dirty="0" sz="2600">
                <a:latin typeface="Arial"/>
                <a:cs typeface="Arial"/>
              </a:rPr>
              <a:t>(not</a:t>
            </a:r>
            <a:r>
              <a:rPr dirty="0" sz="2600" spc="-35">
                <a:latin typeface="Arial"/>
                <a:cs typeface="Arial"/>
              </a:rPr>
              <a:t> </a:t>
            </a:r>
            <a:r>
              <a:rPr dirty="0" sz="2600">
                <a:latin typeface="Arial"/>
                <a:cs typeface="Arial"/>
              </a:rPr>
              <a:t>yet</a:t>
            </a:r>
            <a:r>
              <a:rPr dirty="0" sz="2600" spc="-40">
                <a:latin typeface="Arial"/>
                <a:cs typeface="Arial"/>
              </a:rPr>
              <a:t> </a:t>
            </a:r>
            <a:r>
              <a:rPr dirty="0" sz="2600" spc="-10">
                <a:latin typeface="Arial"/>
                <a:cs typeface="Arial"/>
              </a:rPr>
              <a:t>awarded)</a:t>
            </a:r>
            <a:endParaRPr sz="2600">
              <a:latin typeface="Arial"/>
              <a:cs typeface="Arial"/>
            </a:endParaRPr>
          </a:p>
          <a:p>
            <a:pPr marL="241300" indent="-228600">
              <a:lnSpc>
                <a:spcPct val="100000"/>
              </a:lnSpc>
              <a:spcBef>
                <a:spcPts val="60"/>
              </a:spcBef>
              <a:buChar char="•"/>
              <a:tabLst>
                <a:tab pos="241300" algn="l"/>
              </a:tabLst>
            </a:pPr>
            <a:r>
              <a:rPr dirty="0" sz="2600" spc="-20">
                <a:latin typeface="Arial"/>
                <a:cs typeface="Arial"/>
              </a:rPr>
              <a:t>Etc…</a:t>
            </a:r>
            <a:endParaRPr sz="2600">
              <a:latin typeface="Arial"/>
              <a:cs typeface="Arial"/>
            </a:endParaRPr>
          </a:p>
          <a:p>
            <a:pPr>
              <a:lnSpc>
                <a:spcPct val="100000"/>
              </a:lnSpc>
              <a:spcBef>
                <a:spcPts val="265"/>
              </a:spcBef>
            </a:pPr>
            <a:endParaRPr sz="2600">
              <a:latin typeface="Arial"/>
              <a:cs typeface="Arial"/>
            </a:endParaRPr>
          </a:p>
          <a:p>
            <a:pPr marL="12700">
              <a:lnSpc>
                <a:spcPct val="100000"/>
              </a:lnSpc>
            </a:pPr>
            <a:r>
              <a:rPr dirty="0" sz="2600">
                <a:latin typeface="Arial"/>
                <a:cs typeface="Arial"/>
              </a:rPr>
              <a:t>•</a:t>
            </a:r>
            <a:r>
              <a:rPr dirty="0" sz="2600" spc="120">
                <a:latin typeface="Arial"/>
                <a:cs typeface="Arial"/>
              </a:rPr>
              <a:t> </a:t>
            </a:r>
            <a:r>
              <a:rPr dirty="0" sz="2600">
                <a:latin typeface="Arial"/>
                <a:cs typeface="Arial"/>
              </a:rPr>
              <a:t>+</a:t>
            </a:r>
            <a:r>
              <a:rPr dirty="0" sz="2600" spc="-50">
                <a:latin typeface="Arial"/>
                <a:cs typeface="Arial"/>
              </a:rPr>
              <a:t> </a:t>
            </a:r>
            <a:r>
              <a:rPr dirty="0" sz="2600">
                <a:latin typeface="Arial"/>
                <a:cs typeface="Arial"/>
              </a:rPr>
              <a:t>other</a:t>
            </a:r>
            <a:r>
              <a:rPr dirty="0" sz="2600" spc="-35">
                <a:latin typeface="Arial"/>
                <a:cs typeface="Arial"/>
              </a:rPr>
              <a:t> </a:t>
            </a:r>
            <a:r>
              <a:rPr dirty="0" sz="2600">
                <a:latin typeface="Arial"/>
                <a:cs typeface="Arial"/>
              </a:rPr>
              <a:t>(i.e.,</a:t>
            </a:r>
            <a:r>
              <a:rPr dirty="0" sz="2600" spc="-35">
                <a:latin typeface="Arial"/>
                <a:cs typeface="Arial"/>
              </a:rPr>
              <a:t> </a:t>
            </a:r>
            <a:r>
              <a:rPr dirty="0" sz="2600">
                <a:latin typeface="Arial"/>
                <a:cs typeface="Arial"/>
              </a:rPr>
              <a:t>GrowNYC</a:t>
            </a:r>
            <a:r>
              <a:rPr dirty="0" sz="2600" spc="-70">
                <a:latin typeface="Arial"/>
                <a:cs typeface="Arial"/>
              </a:rPr>
              <a:t> </a:t>
            </a:r>
            <a:r>
              <a:rPr dirty="0" sz="2600">
                <a:latin typeface="Arial"/>
                <a:cs typeface="Arial"/>
              </a:rPr>
              <a:t>Wholesale</a:t>
            </a:r>
            <a:r>
              <a:rPr dirty="0" sz="2600" spc="-60">
                <a:latin typeface="Arial"/>
                <a:cs typeface="Arial"/>
              </a:rPr>
              <a:t> </a:t>
            </a:r>
            <a:r>
              <a:rPr dirty="0" sz="2600">
                <a:latin typeface="Arial"/>
                <a:cs typeface="Arial"/>
              </a:rPr>
              <a:t>Food</a:t>
            </a:r>
            <a:r>
              <a:rPr dirty="0" sz="2600" spc="-35">
                <a:latin typeface="Arial"/>
                <a:cs typeface="Arial"/>
              </a:rPr>
              <a:t> </a:t>
            </a:r>
            <a:r>
              <a:rPr dirty="0" sz="2600">
                <a:latin typeface="Arial"/>
                <a:cs typeface="Arial"/>
              </a:rPr>
              <a:t>Distribution</a:t>
            </a:r>
            <a:r>
              <a:rPr dirty="0" sz="2600" spc="-60">
                <a:latin typeface="Arial"/>
                <a:cs typeface="Arial"/>
              </a:rPr>
              <a:t> </a:t>
            </a:r>
            <a:r>
              <a:rPr dirty="0" sz="2600" spc="-10">
                <a:latin typeface="Arial"/>
                <a:cs typeface="Arial"/>
              </a:rPr>
              <a:t>Center)</a:t>
            </a:r>
            <a:endParaRPr sz="26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848788" y="125887"/>
            <a:ext cx="11171555" cy="1300480"/>
          </a:xfrm>
          <a:prstGeom prst="rect"/>
        </p:spPr>
        <p:txBody>
          <a:bodyPr wrap="square" lIns="0" tIns="88900" rIns="0" bIns="0" rtlCol="0" vert="horz">
            <a:spAutoFit/>
          </a:bodyPr>
          <a:lstStyle/>
          <a:p>
            <a:pPr marL="2044064" marR="5080" indent="-2032000">
              <a:lnSpc>
                <a:spcPts val="4750"/>
              </a:lnSpc>
              <a:spcBef>
                <a:spcPts val="700"/>
              </a:spcBef>
            </a:pPr>
            <a:r>
              <a:rPr dirty="0" sz="4400"/>
              <a:t>NY</a:t>
            </a:r>
            <a:r>
              <a:rPr dirty="0" sz="4400" spc="-20"/>
              <a:t> </a:t>
            </a:r>
            <a:r>
              <a:rPr dirty="0" sz="4400"/>
              <a:t>Food</a:t>
            </a:r>
            <a:r>
              <a:rPr dirty="0" sz="4400" spc="10"/>
              <a:t> </a:t>
            </a:r>
            <a:r>
              <a:rPr dirty="0" sz="4400"/>
              <a:t>Procurement</a:t>
            </a:r>
            <a:r>
              <a:rPr dirty="0" sz="4400" spc="-45"/>
              <a:t> </a:t>
            </a:r>
            <a:r>
              <a:rPr dirty="0" sz="4400"/>
              <a:t>Programs</a:t>
            </a:r>
            <a:r>
              <a:rPr dirty="0" sz="4400" spc="-40"/>
              <a:t> </a:t>
            </a:r>
            <a:r>
              <a:rPr dirty="0" sz="4400" spc="-25"/>
              <a:t>and </a:t>
            </a:r>
            <a:r>
              <a:rPr dirty="0" sz="4400"/>
              <a:t>their</a:t>
            </a:r>
            <a:r>
              <a:rPr dirty="0" sz="4400" spc="-95"/>
              <a:t> </a:t>
            </a:r>
            <a:r>
              <a:rPr dirty="0" sz="4400"/>
              <a:t>‘Local’</a:t>
            </a:r>
            <a:r>
              <a:rPr dirty="0" sz="4400" spc="-80"/>
              <a:t> </a:t>
            </a:r>
            <a:r>
              <a:rPr dirty="0" sz="4400" spc="-10"/>
              <a:t>Definitions</a:t>
            </a:r>
            <a:endParaRPr sz="4400"/>
          </a:p>
        </p:txBody>
      </p:sp>
      <p:pic>
        <p:nvPicPr>
          <p:cNvPr id="3" name="object 3" descr="A screenshot of a computer  AI-generated content may be incorrect."/>
          <p:cNvPicPr/>
          <p:nvPr/>
        </p:nvPicPr>
        <p:blipFill>
          <a:blip r:embed="rId2" cstate="print"/>
          <a:stretch>
            <a:fillRect/>
          </a:stretch>
        </p:blipFill>
        <p:spPr>
          <a:xfrm>
            <a:off x="1991017" y="1410322"/>
            <a:ext cx="8209978" cy="4594136"/>
          </a:xfrm>
          <a:prstGeom prst="rect">
            <a:avLst/>
          </a:prstGeom>
        </p:spPr>
      </p:pic>
      <p:sp>
        <p:nvSpPr>
          <p:cNvPr id="4" name="object 4"/>
          <p:cNvSpPr txBox="1"/>
          <p:nvPr/>
        </p:nvSpPr>
        <p:spPr>
          <a:xfrm>
            <a:off x="10421025" y="3835580"/>
            <a:ext cx="1148080" cy="2092325"/>
          </a:xfrm>
          <a:prstGeom prst="rect">
            <a:avLst/>
          </a:prstGeom>
        </p:spPr>
        <p:txBody>
          <a:bodyPr wrap="square" lIns="0" tIns="48895" rIns="0" bIns="0" rtlCol="0" vert="horz">
            <a:spAutoFit/>
          </a:bodyPr>
          <a:lstStyle/>
          <a:p>
            <a:pPr marL="12700" marR="5080">
              <a:lnSpc>
                <a:spcPct val="80000"/>
              </a:lnSpc>
              <a:spcBef>
                <a:spcPts val="385"/>
              </a:spcBef>
            </a:pPr>
            <a:r>
              <a:rPr dirty="0" sz="1200">
                <a:latin typeface="Arial"/>
                <a:cs typeface="Arial"/>
              </a:rPr>
              <a:t>*Nourish</a:t>
            </a:r>
            <a:r>
              <a:rPr dirty="0" sz="1200" spc="-40">
                <a:latin typeface="Arial"/>
                <a:cs typeface="Arial"/>
              </a:rPr>
              <a:t> </a:t>
            </a:r>
            <a:r>
              <a:rPr dirty="0" sz="1200">
                <a:latin typeface="Arial"/>
                <a:cs typeface="Arial"/>
              </a:rPr>
              <a:t>NY</a:t>
            </a:r>
            <a:r>
              <a:rPr dirty="0" sz="1200" spc="-30">
                <a:latin typeface="Arial"/>
                <a:cs typeface="Arial"/>
              </a:rPr>
              <a:t> </a:t>
            </a:r>
            <a:r>
              <a:rPr dirty="0" sz="1200" spc="-25">
                <a:latin typeface="Arial"/>
                <a:cs typeface="Arial"/>
              </a:rPr>
              <a:t>has </a:t>
            </a:r>
            <a:r>
              <a:rPr dirty="0" sz="1200" spc="-10">
                <a:latin typeface="Arial"/>
                <a:cs typeface="Arial"/>
              </a:rPr>
              <a:t>additional nutritional standard requirements.</a:t>
            </a:r>
            <a:endParaRPr sz="1200">
              <a:latin typeface="Arial"/>
              <a:cs typeface="Arial"/>
            </a:endParaRPr>
          </a:p>
          <a:p>
            <a:pPr marL="12700" marR="150495">
              <a:lnSpc>
                <a:spcPct val="80000"/>
              </a:lnSpc>
              <a:spcBef>
                <a:spcPts val="1010"/>
              </a:spcBef>
            </a:pPr>
            <a:r>
              <a:rPr dirty="0" sz="1200">
                <a:latin typeface="Arial"/>
                <a:cs typeface="Arial"/>
              </a:rPr>
              <a:t>**NY</a:t>
            </a:r>
            <a:r>
              <a:rPr dirty="0" sz="1200" spc="-50">
                <a:latin typeface="Arial"/>
                <a:cs typeface="Arial"/>
              </a:rPr>
              <a:t> </a:t>
            </a:r>
            <a:r>
              <a:rPr dirty="0" sz="1200">
                <a:latin typeface="Arial"/>
                <a:cs typeface="Arial"/>
              </a:rPr>
              <a:t>Grown</a:t>
            </a:r>
            <a:r>
              <a:rPr dirty="0" sz="1200" spc="-15">
                <a:latin typeface="Arial"/>
                <a:cs typeface="Arial"/>
              </a:rPr>
              <a:t> </a:t>
            </a:r>
            <a:r>
              <a:rPr dirty="0" sz="1200" spc="-50">
                <a:latin typeface="Arial"/>
                <a:cs typeface="Arial"/>
              </a:rPr>
              <a:t>&amp; </a:t>
            </a:r>
            <a:r>
              <a:rPr dirty="0" sz="1200">
                <a:latin typeface="Arial"/>
                <a:cs typeface="Arial"/>
              </a:rPr>
              <a:t>Certified</a:t>
            </a:r>
            <a:r>
              <a:rPr dirty="0" sz="1200" spc="-50">
                <a:latin typeface="Arial"/>
                <a:cs typeface="Arial"/>
              </a:rPr>
              <a:t> </a:t>
            </a:r>
            <a:r>
              <a:rPr dirty="0" sz="1200" spc="-25">
                <a:latin typeface="Arial"/>
                <a:cs typeface="Arial"/>
              </a:rPr>
              <a:t>has </a:t>
            </a:r>
            <a:r>
              <a:rPr dirty="0" sz="1200" spc="-10">
                <a:latin typeface="Arial"/>
                <a:cs typeface="Arial"/>
              </a:rPr>
              <a:t>additional requirements </a:t>
            </a:r>
            <a:r>
              <a:rPr dirty="0" sz="1200">
                <a:latin typeface="Arial"/>
                <a:cs typeface="Arial"/>
              </a:rPr>
              <a:t>related</a:t>
            </a:r>
            <a:r>
              <a:rPr dirty="0" sz="1200" spc="-40">
                <a:latin typeface="Arial"/>
                <a:cs typeface="Arial"/>
              </a:rPr>
              <a:t> </a:t>
            </a:r>
            <a:r>
              <a:rPr dirty="0" sz="1200">
                <a:latin typeface="Arial"/>
                <a:cs typeface="Arial"/>
              </a:rPr>
              <a:t>to</a:t>
            </a:r>
            <a:r>
              <a:rPr dirty="0" sz="1200" spc="-5">
                <a:latin typeface="Arial"/>
                <a:cs typeface="Arial"/>
              </a:rPr>
              <a:t> </a:t>
            </a:r>
            <a:r>
              <a:rPr dirty="0" sz="1200" spc="-20">
                <a:latin typeface="Arial"/>
                <a:cs typeface="Arial"/>
              </a:rPr>
              <a:t>food </a:t>
            </a:r>
            <a:r>
              <a:rPr dirty="0" sz="1200">
                <a:latin typeface="Arial"/>
                <a:cs typeface="Arial"/>
              </a:rPr>
              <a:t>safety</a:t>
            </a:r>
            <a:r>
              <a:rPr dirty="0" sz="1200" spc="-5">
                <a:latin typeface="Arial"/>
                <a:cs typeface="Arial"/>
              </a:rPr>
              <a:t> </a:t>
            </a:r>
            <a:r>
              <a:rPr dirty="0" sz="1200" spc="-25">
                <a:latin typeface="Arial"/>
                <a:cs typeface="Arial"/>
              </a:rPr>
              <a:t>and </a:t>
            </a:r>
            <a:r>
              <a:rPr dirty="0" sz="1200" spc="-10">
                <a:latin typeface="Arial"/>
                <a:cs typeface="Arial"/>
              </a:rPr>
              <a:t>environmental stewardship.</a:t>
            </a:r>
            <a:endParaRPr sz="1200">
              <a:latin typeface="Arial"/>
              <a:cs typeface="Arial"/>
            </a:endParaRPr>
          </a:p>
        </p:txBody>
      </p:sp>
      <p:sp>
        <p:nvSpPr>
          <p:cNvPr id="5" name="object 5"/>
          <p:cNvSpPr txBox="1"/>
          <p:nvPr/>
        </p:nvSpPr>
        <p:spPr>
          <a:xfrm>
            <a:off x="2069810" y="5914011"/>
            <a:ext cx="440309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Source:</a:t>
            </a:r>
            <a:r>
              <a:rPr dirty="0" sz="1200" spc="-40">
                <a:latin typeface="Arial"/>
                <a:cs typeface="Arial"/>
              </a:rPr>
              <a:t> </a:t>
            </a:r>
            <a:r>
              <a:rPr dirty="0" sz="1200">
                <a:latin typeface="Arial"/>
                <a:cs typeface="Arial"/>
              </a:rPr>
              <a:t>Cornell</a:t>
            </a:r>
            <a:r>
              <a:rPr dirty="0" sz="1200" spc="-45">
                <a:latin typeface="Arial"/>
                <a:cs typeface="Arial"/>
              </a:rPr>
              <a:t> </a:t>
            </a:r>
            <a:r>
              <a:rPr dirty="0" sz="1200">
                <a:latin typeface="Arial"/>
                <a:cs typeface="Arial"/>
              </a:rPr>
              <a:t>Cooperative</a:t>
            </a:r>
            <a:r>
              <a:rPr dirty="0" sz="1200" spc="-45">
                <a:latin typeface="Arial"/>
                <a:cs typeface="Arial"/>
              </a:rPr>
              <a:t> </a:t>
            </a:r>
            <a:r>
              <a:rPr dirty="0" sz="1200">
                <a:latin typeface="Arial"/>
                <a:cs typeface="Arial"/>
              </a:rPr>
              <a:t>Extension</a:t>
            </a:r>
            <a:r>
              <a:rPr dirty="0" sz="1200" spc="-40">
                <a:latin typeface="Arial"/>
                <a:cs typeface="Arial"/>
              </a:rPr>
              <a:t> </a:t>
            </a:r>
            <a:r>
              <a:rPr dirty="0" sz="1200">
                <a:latin typeface="Arial"/>
                <a:cs typeface="Arial"/>
              </a:rPr>
              <a:t>|</a:t>
            </a:r>
            <a:r>
              <a:rPr dirty="0" sz="1200" spc="-20">
                <a:latin typeface="Arial"/>
                <a:cs typeface="Arial"/>
              </a:rPr>
              <a:t> </a:t>
            </a:r>
            <a:r>
              <a:rPr dirty="0" sz="1200">
                <a:latin typeface="Arial"/>
                <a:cs typeface="Arial"/>
              </a:rPr>
              <a:t>Harvest</a:t>
            </a:r>
            <a:r>
              <a:rPr dirty="0" sz="1200" spc="-15">
                <a:latin typeface="Arial"/>
                <a:cs typeface="Arial"/>
              </a:rPr>
              <a:t> </a:t>
            </a:r>
            <a:r>
              <a:rPr dirty="0" sz="1200">
                <a:latin typeface="Arial"/>
                <a:cs typeface="Arial"/>
              </a:rPr>
              <a:t>New</a:t>
            </a:r>
            <a:r>
              <a:rPr dirty="0" sz="1200" spc="-55">
                <a:latin typeface="Arial"/>
                <a:cs typeface="Arial"/>
              </a:rPr>
              <a:t> </a:t>
            </a:r>
            <a:r>
              <a:rPr dirty="0" sz="1200" spc="-20">
                <a:latin typeface="Arial"/>
                <a:cs typeface="Arial"/>
              </a:rPr>
              <a:t>York,</a:t>
            </a:r>
            <a:r>
              <a:rPr dirty="0" sz="1200" spc="-15">
                <a:latin typeface="Arial"/>
                <a:cs typeface="Arial"/>
              </a:rPr>
              <a:t> </a:t>
            </a:r>
            <a:r>
              <a:rPr dirty="0" sz="1200" spc="-20">
                <a:latin typeface="Arial"/>
                <a:cs typeface="Arial"/>
              </a:rPr>
              <a:t>2025</a:t>
            </a:r>
            <a:endParaRPr sz="12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238882" y="1259840"/>
            <a:ext cx="7712709" cy="1589405"/>
          </a:xfrm>
          <a:prstGeom prst="rect"/>
        </p:spPr>
        <p:txBody>
          <a:bodyPr wrap="square" lIns="0" tIns="106045" rIns="0" bIns="0" rtlCol="0" vert="horz">
            <a:spAutoFit/>
          </a:bodyPr>
          <a:lstStyle/>
          <a:p>
            <a:pPr marL="2194560" marR="5080" indent="-2182495">
              <a:lnSpc>
                <a:spcPts val="5830"/>
              </a:lnSpc>
              <a:spcBef>
                <a:spcPts val="835"/>
              </a:spcBef>
            </a:pPr>
            <a:r>
              <a:rPr dirty="0" sz="5400"/>
              <a:t>30%</a:t>
            </a:r>
            <a:r>
              <a:rPr dirty="0" sz="5400" spc="-155"/>
              <a:t> </a:t>
            </a:r>
            <a:r>
              <a:rPr dirty="0" sz="5400"/>
              <a:t>New</a:t>
            </a:r>
            <a:r>
              <a:rPr dirty="0" sz="5400" spc="-150"/>
              <a:t> </a:t>
            </a:r>
            <a:r>
              <a:rPr dirty="0" sz="5400" spc="-390"/>
              <a:t>Y</a:t>
            </a:r>
            <a:r>
              <a:rPr dirty="0" sz="5400" spc="70"/>
              <a:t>o</a:t>
            </a:r>
            <a:r>
              <a:rPr dirty="0" sz="5400" spc="250"/>
              <a:t>r</a:t>
            </a:r>
            <a:r>
              <a:rPr dirty="0" sz="5400" spc="70"/>
              <a:t>k</a:t>
            </a:r>
            <a:r>
              <a:rPr dirty="0" sz="5400" spc="-150"/>
              <a:t> </a:t>
            </a:r>
            <a:r>
              <a:rPr dirty="0" sz="5400" spc="-10"/>
              <a:t>State Initiative</a:t>
            </a:r>
            <a:endParaRPr sz="5400"/>
          </a:p>
        </p:txBody>
      </p:sp>
      <p:sp>
        <p:nvSpPr>
          <p:cNvPr id="3" name="object 3"/>
          <p:cNvSpPr txBox="1"/>
          <p:nvPr/>
        </p:nvSpPr>
        <p:spPr>
          <a:xfrm>
            <a:off x="1668938" y="3154172"/>
            <a:ext cx="8853170" cy="1604645"/>
          </a:xfrm>
          <a:prstGeom prst="rect">
            <a:avLst/>
          </a:prstGeom>
        </p:spPr>
        <p:txBody>
          <a:bodyPr wrap="square" lIns="0" tIns="59690" rIns="0" bIns="0" rtlCol="0" vert="horz">
            <a:spAutoFit/>
          </a:bodyPr>
          <a:lstStyle/>
          <a:p>
            <a:pPr algn="ctr" marL="12700" marR="5080">
              <a:lnSpc>
                <a:spcPts val="3030"/>
              </a:lnSpc>
              <a:spcBef>
                <a:spcPts val="470"/>
              </a:spcBef>
            </a:pPr>
            <a:r>
              <a:rPr dirty="0" sz="2800">
                <a:latin typeface="Arial"/>
                <a:cs typeface="Arial"/>
              </a:rPr>
              <a:t>If</a:t>
            </a:r>
            <a:r>
              <a:rPr dirty="0" sz="2800" spc="-50">
                <a:latin typeface="Arial"/>
                <a:cs typeface="Arial"/>
              </a:rPr>
              <a:t> </a:t>
            </a:r>
            <a:r>
              <a:rPr dirty="0" sz="2800">
                <a:latin typeface="Arial"/>
                <a:cs typeface="Arial"/>
              </a:rPr>
              <a:t>school</a:t>
            </a:r>
            <a:r>
              <a:rPr dirty="0" sz="2800" spc="-50">
                <a:latin typeface="Arial"/>
                <a:cs typeface="Arial"/>
              </a:rPr>
              <a:t> </a:t>
            </a:r>
            <a:r>
              <a:rPr dirty="0" sz="2800">
                <a:latin typeface="Arial"/>
                <a:cs typeface="Arial"/>
              </a:rPr>
              <a:t>districts</a:t>
            </a:r>
            <a:r>
              <a:rPr dirty="0" sz="2800" spc="-50">
                <a:latin typeface="Arial"/>
                <a:cs typeface="Arial"/>
              </a:rPr>
              <a:t> </a:t>
            </a:r>
            <a:r>
              <a:rPr dirty="0" sz="2800">
                <a:latin typeface="Arial"/>
                <a:cs typeface="Arial"/>
              </a:rPr>
              <a:t>spend</a:t>
            </a:r>
            <a:r>
              <a:rPr dirty="0" sz="2800" spc="-35">
                <a:latin typeface="Arial"/>
                <a:cs typeface="Arial"/>
              </a:rPr>
              <a:t> </a:t>
            </a:r>
            <a:r>
              <a:rPr dirty="0" sz="2800">
                <a:latin typeface="Arial"/>
                <a:cs typeface="Arial"/>
              </a:rPr>
              <a:t>at</a:t>
            </a:r>
            <a:r>
              <a:rPr dirty="0" sz="2800" spc="-50">
                <a:latin typeface="Arial"/>
                <a:cs typeface="Arial"/>
              </a:rPr>
              <a:t> </a:t>
            </a:r>
            <a:r>
              <a:rPr dirty="0" sz="2800">
                <a:latin typeface="Arial"/>
                <a:cs typeface="Arial"/>
              </a:rPr>
              <a:t>least</a:t>
            </a:r>
            <a:r>
              <a:rPr dirty="0" sz="2800" spc="-50">
                <a:latin typeface="Arial"/>
                <a:cs typeface="Arial"/>
              </a:rPr>
              <a:t> </a:t>
            </a:r>
            <a:r>
              <a:rPr dirty="0" sz="2800">
                <a:latin typeface="Arial"/>
                <a:cs typeface="Arial"/>
              </a:rPr>
              <a:t>30%</a:t>
            </a:r>
            <a:r>
              <a:rPr dirty="0" sz="2800" spc="-30">
                <a:latin typeface="Arial"/>
                <a:cs typeface="Arial"/>
              </a:rPr>
              <a:t> </a:t>
            </a:r>
            <a:r>
              <a:rPr dirty="0" sz="2800">
                <a:latin typeface="Arial"/>
                <a:cs typeface="Arial"/>
              </a:rPr>
              <a:t>of</a:t>
            </a:r>
            <a:r>
              <a:rPr dirty="0" sz="2800" spc="-50">
                <a:latin typeface="Arial"/>
                <a:cs typeface="Arial"/>
              </a:rPr>
              <a:t> </a:t>
            </a:r>
            <a:r>
              <a:rPr dirty="0" sz="2800">
                <a:latin typeface="Arial"/>
                <a:cs typeface="Arial"/>
              </a:rPr>
              <a:t>their</a:t>
            </a:r>
            <a:r>
              <a:rPr dirty="0" sz="2800" spc="-35">
                <a:latin typeface="Arial"/>
                <a:cs typeface="Arial"/>
              </a:rPr>
              <a:t> </a:t>
            </a:r>
            <a:r>
              <a:rPr dirty="0" sz="2800">
                <a:latin typeface="Arial"/>
                <a:cs typeface="Arial"/>
              </a:rPr>
              <a:t>lunch</a:t>
            </a:r>
            <a:r>
              <a:rPr dirty="0" sz="2800" spc="-35">
                <a:latin typeface="Arial"/>
                <a:cs typeface="Arial"/>
              </a:rPr>
              <a:t> </a:t>
            </a:r>
            <a:r>
              <a:rPr dirty="0" sz="2800" spc="-10">
                <a:latin typeface="Arial"/>
                <a:cs typeface="Arial"/>
              </a:rPr>
              <a:t>costs </a:t>
            </a:r>
            <a:r>
              <a:rPr dirty="0" sz="2800">
                <a:latin typeface="Arial"/>
                <a:cs typeface="Arial"/>
              </a:rPr>
              <a:t>on</a:t>
            </a:r>
            <a:r>
              <a:rPr dirty="0" sz="2800" spc="-65">
                <a:latin typeface="Arial"/>
                <a:cs typeface="Arial"/>
              </a:rPr>
              <a:t> </a:t>
            </a:r>
            <a:r>
              <a:rPr dirty="0" sz="2800">
                <a:latin typeface="Arial"/>
                <a:cs typeface="Arial"/>
              </a:rPr>
              <a:t>eligible</a:t>
            </a:r>
            <a:r>
              <a:rPr dirty="0" sz="2800" spc="-55">
                <a:latin typeface="Arial"/>
                <a:cs typeface="Arial"/>
              </a:rPr>
              <a:t> </a:t>
            </a:r>
            <a:r>
              <a:rPr dirty="0" sz="2800">
                <a:latin typeface="Arial"/>
                <a:cs typeface="Arial"/>
              </a:rPr>
              <a:t>New</a:t>
            </a:r>
            <a:r>
              <a:rPr dirty="0" sz="2800" spc="-105">
                <a:latin typeface="Arial"/>
                <a:cs typeface="Arial"/>
              </a:rPr>
              <a:t> </a:t>
            </a:r>
            <a:r>
              <a:rPr dirty="0" sz="2800" spc="-35">
                <a:latin typeface="Arial"/>
                <a:cs typeface="Arial"/>
              </a:rPr>
              <a:t>York</a:t>
            </a:r>
            <a:r>
              <a:rPr dirty="0" sz="2800" spc="-70">
                <a:latin typeface="Arial"/>
                <a:cs typeface="Arial"/>
              </a:rPr>
              <a:t> </a:t>
            </a:r>
            <a:r>
              <a:rPr dirty="0" sz="2800">
                <a:latin typeface="Arial"/>
                <a:cs typeface="Arial"/>
              </a:rPr>
              <a:t>products,</a:t>
            </a:r>
            <a:r>
              <a:rPr dirty="0" sz="2800" spc="-85">
                <a:latin typeface="Arial"/>
                <a:cs typeface="Arial"/>
              </a:rPr>
              <a:t> </a:t>
            </a:r>
            <a:r>
              <a:rPr dirty="0" sz="2800">
                <a:latin typeface="Arial"/>
                <a:cs typeface="Arial"/>
              </a:rPr>
              <a:t>the</a:t>
            </a:r>
            <a:r>
              <a:rPr dirty="0" sz="2800" spc="-65">
                <a:latin typeface="Arial"/>
                <a:cs typeface="Arial"/>
              </a:rPr>
              <a:t> </a:t>
            </a:r>
            <a:r>
              <a:rPr dirty="0" sz="2800">
                <a:latin typeface="Arial"/>
                <a:cs typeface="Arial"/>
              </a:rPr>
              <a:t>following</a:t>
            </a:r>
            <a:r>
              <a:rPr dirty="0" sz="2800" spc="-55">
                <a:latin typeface="Arial"/>
                <a:cs typeface="Arial"/>
              </a:rPr>
              <a:t> </a:t>
            </a:r>
            <a:r>
              <a:rPr dirty="0" sz="2800">
                <a:latin typeface="Arial"/>
                <a:cs typeface="Arial"/>
              </a:rPr>
              <a:t>year</a:t>
            </a:r>
            <a:r>
              <a:rPr dirty="0" sz="2800" spc="-60">
                <a:latin typeface="Arial"/>
                <a:cs typeface="Arial"/>
              </a:rPr>
              <a:t> </a:t>
            </a:r>
            <a:r>
              <a:rPr dirty="0" sz="2800" spc="-25">
                <a:latin typeface="Arial"/>
                <a:cs typeface="Arial"/>
              </a:rPr>
              <a:t>the </a:t>
            </a:r>
            <a:r>
              <a:rPr dirty="0" sz="2800">
                <a:latin typeface="Arial"/>
                <a:cs typeface="Arial"/>
              </a:rPr>
              <a:t>New</a:t>
            </a:r>
            <a:r>
              <a:rPr dirty="0" sz="2800" spc="-114">
                <a:latin typeface="Arial"/>
                <a:cs typeface="Arial"/>
              </a:rPr>
              <a:t> </a:t>
            </a:r>
            <a:r>
              <a:rPr dirty="0" sz="2800" spc="-35">
                <a:latin typeface="Arial"/>
                <a:cs typeface="Arial"/>
              </a:rPr>
              <a:t>York</a:t>
            </a:r>
            <a:r>
              <a:rPr dirty="0" sz="2800" spc="-75">
                <a:latin typeface="Arial"/>
                <a:cs typeface="Arial"/>
              </a:rPr>
              <a:t> </a:t>
            </a:r>
            <a:r>
              <a:rPr dirty="0" sz="2800">
                <a:latin typeface="Arial"/>
                <a:cs typeface="Arial"/>
              </a:rPr>
              <a:t>State</a:t>
            </a:r>
            <a:r>
              <a:rPr dirty="0" sz="2800" spc="-70">
                <a:latin typeface="Arial"/>
                <a:cs typeface="Arial"/>
              </a:rPr>
              <a:t> </a:t>
            </a:r>
            <a:r>
              <a:rPr dirty="0" sz="2800">
                <a:latin typeface="Arial"/>
                <a:cs typeface="Arial"/>
              </a:rPr>
              <a:t>reimbursement</a:t>
            </a:r>
            <a:r>
              <a:rPr dirty="0" sz="2800" spc="-55">
                <a:latin typeface="Arial"/>
                <a:cs typeface="Arial"/>
              </a:rPr>
              <a:t> </a:t>
            </a:r>
            <a:r>
              <a:rPr dirty="0" sz="2800">
                <a:latin typeface="Arial"/>
                <a:cs typeface="Arial"/>
              </a:rPr>
              <a:t>per</a:t>
            </a:r>
            <a:r>
              <a:rPr dirty="0" sz="2800" spc="-70">
                <a:latin typeface="Arial"/>
                <a:cs typeface="Arial"/>
              </a:rPr>
              <a:t> </a:t>
            </a:r>
            <a:r>
              <a:rPr dirty="0" sz="2800">
                <a:latin typeface="Arial"/>
                <a:cs typeface="Arial"/>
              </a:rPr>
              <a:t>lunch</a:t>
            </a:r>
            <a:r>
              <a:rPr dirty="0" sz="2800" spc="-70">
                <a:latin typeface="Arial"/>
                <a:cs typeface="Arial"/>
              </a:rPr>
              <a:t> </a:t>
            </a:r>
            <a:r>
              <a:rPr dirty="0" sz="2800">
                <a:latin typeface="Arial"/>
                <a:cs typeface="Arial"/>
              </a:rPr>
              <a:t>will</a:t>
            </a:r>
            <a:r>
              <a:rPr dirty="0" sz="2800" spc="-60">
                <a:latin typeface="Arial"/>
                <a:cs typeface="Arial"/>
              </a:rPr>
              <a:t> </a:t>
            </a:r>
            <a:r>
              <a:rPr dirty="0" sz="2800" spc="-10">
                <a:latin typeface="Arial"/>
                <a:cs typeface="Arial"/>
              </a:rPr>
              <a:t>increase </a:t>
            </a:r>
            <a:r>
              <a:rPr dirty="0" sz="2800">
                <a:latin typeface="Arial"/>
                <a:cs typeface="Arial"/>
              </a:rPr>
              <a:t>from:</a:t>
            </a:r>
            <a:r>
              <a:rPr dirty="0" sz="2800" spc="-65">
                <a:latin typeface="Arial"/>
                <a:cs typeface="Arial"/>
              </a:rPr>
              <a:t> </a:t>
            </a:r>
            <a:r>
              <a:rPr dirty="0" sz="2800" b="1">
                <a:latin typeface="Arial"/>
                <a:cs typeface="Arial"/>
              </a:rPr>
              <a:t>$0.059/meal</a:t>
            </a:r>
            <a:r>
              <a:rPr dirty="0" sz="2800" spc="-65" b="1">
                <a:latin typeface="Arial"/>
                <a:cs typeface="Arial"/>
              </a:rPr>
              <a:t> </a:t>
            </a:r>
            <a:r>
              <a:rPr dirty="0" sz="2800" b="1">
                <a:latin typeface="Arial"/>
                <a:cs typeface="Arial"/>
              </a:rPr>
              <a:t>to</a:t>
            </a:r>
            <a:r>
              <a:rPr dirty="0" sz="2800" spc="-75" b="1">
                <a:latin typeface="Arial"/>
                <a:cs typeface="Arial"/>
              </a:rPr>
              <a:t> </a:t>
            </a:r>
            <a:r>
              <a:rPr dirty="0" sz="2800" spc="-10" b="1">
                <a:latin typeface="Arial"/>
                <a:cs typeface="Arial"/>
              </a:rPr>
              <a:t>$0.25/meal.</a:t>
            </a:r>
            <a:endParaRPr sz="2800">
              <a:latin typeface="Arial"/>
              <a:cs typeface="Arial"/>
            </a:endParaRPr>
          </a:p>
        </p:txBody>
      </p:sp>
      <p:sp>
        <p:nvSpPr>
          <p:cNvPr id="4" name="object 4"/>
          <p:cNvSpPr txBox="1"/>
          <p:nvPr/>
        </p:nvSpPr>
        <p:spPr>
          <a:xfrm>
            <a:off x="8327893" y="5727541"/>
            <a:ext cx="3042920" cy="208279"/>
          </a:xfrm>
          <a:prstGeom prst="rect">
            <a:avLst/>
          </a:prstGeom>
        </p:spPr>
        <p:txBody>
          <a:bodyPr wrap="square" lIns="0" tIns="12700" rIns="0" bIns="0" rtlCol="0" vert="horz">
            <a:spAutoFit/>
          </a:bodyPr>
          <a:lstStyle/>
          <a:p>
            <a:pPr marL="12700">
              <a:lnSpc>
                <a:spcPct val="100000"/>
              </a:lnSpc>
              <a:spcBef>
                <a:spcPts val="100"/>
              </a:spcBef>
            </a:pPr>
            <a:r>
              <a:rPr dirty="0" sz="1200" spc="-10">
                <a:latin typeface="Arial"/>
                <a:cs typeface="Arial"/>
                <a:hlinkClick r:id="rId2"/>
              </a:rPr>
              <a:t>https://agriculture.ny.gov/30-percent-initiative</a:t>
            </a:r>
            <a:endParaRPr sz="12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839401" y="2185242"/>
            <a:ext cx="10688320" cy="1903730"/>
          </a:xfrm>
          <a:prstGeom prst="rect"/>
        </p:spPr>
        <p:txBody>
          <a:bodyPr wrap="square" lIns="0" tIns="89535" rIns="0" bIns="0" rtlCol="0" vert="horz">
            <a:spAutoFit/>
          </a:bodyPr>
          <a:lstStyle/>
          <a:p>
            <a:pPr marL="12700" marR="5080">
              <a:lnSpc>
                <a:spcPts val="4750"/>
              </a:lnSpc>
              <a:spcBef>
                <a:spcPts val="705"/>
              </a:spcBef>
            </a:pPr>
            <a:r>
              <a:rPr dirty="0" sz="4400"/>
              <a:t>What</a:t>
            </a:r>
            <a:r>
              <a:rPr dirty="0" sz="4400" spc="-60"/>
              <a:t> </a:t>
            </a:r>
            <a:r>
              <a:rPr dirty="0" sz="4400"/>
              <a:t>do</a:t>
            </a:r>
            <a:r>
              <a:rPr dirty="0" sz="4400" spc="-55"/>
              <a:t> </a:t>
            </a:r>
            <a:r>
              <a:rPr dirty="0" sz="4400"/>
              <a:t>we</a:t>
            </a:r>
            <a:r>
              <a:rPr dirty="0" sz="4400" spc="-70"/>
              <a:t> </a:t>
            </a:r>
            <a:r>
              <a:rPr dirty="0" sz="4400"/>
              <a:t>know</a:t>
            </a:r>
            <a:r>
              <a:rPr dirty="0" sz="4400" spc="-50"/>
              <a:t> </a:t>
            </a:r>
            <a:r>
              <a:rPr dirty="0" sz="4400"/>
              <a:t>about</a:t>
            </a:r>
            <a:r>
              <a:rPr dirty="0" sz="4400" spc="-70"/>
              <a:t> </a:t>
            </a:r>
            <a:r>
              <a:rPr dirty="0" sz="4400"/>
              <a:t>the</a:t>
            </a:r>
            <a:r>
              <a:rPr dirty="0" sz="4400" spc="-70"/>
              <a:t> </a:t>
            </a:r>
            <a:r>
              <a:rPr dirty="0" sz="4400" spc="-10"/>
              <a:t>trends </a:t>
            </a:r>
            <a:r>
              <a:rPr dirty="0" sz="4400"/>
              <a:t>in</a:t>
            </a:r>
            <a:r>
              <a:rPr dirty="0" sz="4400" spc="-25"/>
              <a:t> </a:t>
            </a:r>
            <a:r>
              <a:rPr dirty="0" sz="4400"/>
              <a:t>farm</a:t>
            </a:r>
            <a:r>
              <a:rPr dirty="0" sz="4400" spc="-30"/>
              <a:t> </a:t>
            </a:r>
            <a:r>
              <a:rPr dirty="0" sz="4400"/>
              <a:t>sales</a:t>
            </a:r>
            <a:r>
              <a:rPr dirty="0" sz="4400" spc="-30"/>
              <a:t> </a:t>
            </a:r>
            <a:r>
              <a:rPr dirty="0" sz="4400"/>
              <a:t>through</a:t>
            </a:r>
            <a:r>
              <a:rPr dirty="0" sz="4400" spc="-45"/>
              <a:t> </a:t>
            </a:r>
            <a:r>
              <a:rPr dirty="0" sz="4400"/>
              <a:t>local</a:t>
            </a:r>
            <a:r>
              <a:rPr dirty="0" sz="4400" spc="-30"/>
              <a:t> </a:t>
            </a:r>
            <a:r>
              <a:rPr dirty="0" sz="4400" spc="-20"/>
              <a:t>food </a:t>
            </a:r>
            <a:r>
              <a:rPr dirty="0" sz="4400" spc="-10"/>
              <a:t>markets?</a:t>
            </a:r>
            <a:endParaRPr sz="4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105813" y="116578"/>
            <a:ext cx="3980815" cy="574040"/>
          </a:xfrm>
          <a:prstGeom prst="rect"/>
        </p:spPr>
        <p:txBody>
          <a:bodyPr wrap="square" lIns="0" tIns="12700" rIns="0" bIns="0" rtlCol="0" vert="horz">
            <a:spAutoFit/>
          </a:bodyPr>
          <a:lstStyle/>
          <a:p>
            <a:pPr marL="12700">
              <a:lnSpc>
                <a:spcPct val="100000"/>
              </a:lnSpc>
              <a:spcBef>
                <a:spcPts val="100"/>
              </a:spcBef>
            </a:pPr>
            <a:r>
              <a:rPr dirty="0" sz="3600"/>
              <a:t>Quick</a:t>
            </a:r>
            <a:r>
              <a:rPr dirty="0" sz="3600" spc="-70"/>
              <a:t> </a:t>
            </a:r>
            <a:r>
              <a:rPr dirty="0" sz="3600" spc="-10"/>
              <a:t>definition</a:t>
            </a:r>
            <a:endParaRPr sz="3600"/>
          </a:p>
        </p:txBody>
      </p:sp>
      <p:pic>
        <p:nvPicPr>
          <p:cNvPr id="3" name="object 3" descr="A screenshot of a survey  AI-generated content may be incorrect."/>
          <p:cNvPicPr/>
          <p:nvPr/>
        </p:nvPicPr>
        <p:blipFill>
          <a:blip r:embed="rId2" cstate="print"/>
          <a:stretch>
            <a:fillRect/>
          </a:stretch>
        </p:blipFill>
        <p:spPr>
          <a:xfrm>
            <a:off x="4280596" y="1357621"/>
            <a:ext cx="7382487" cy="4142757"/>
          </a:xfrm>
          <a:prstGeom prst="rect">
            <a:avLst/>
          </a:prstGeom>
        </p:spPr>
      </p:pic>
      <p:sp>
        <p:nvSpPr>
          <p:cNvPr id="4" name="object 4"/>
          <p:cNvSpPr/>
          <p:nvPr/>
        </p:nvSpPr>
        <p:spPr>
          <a:xfrm>
            <a:off x="3537017" y="3516924"/>
            <a:ext cx="572770" cy="1863089"/>
          </a:xfrm>
          <a:custGeom>
            <a:avLst/>
            <a:gdLst/>
            <a:ahLst/>
            <a:cxnLst/>
            <a:rect l="l" t="t" r="r" b="b"/>
            <a:pathLst>
              <a:path w="572770" h="1863089">
                <a:moveTo>
                  <a:pt x="572757" y="1862874"/>
                </a:moveTo>
                <a:lnTo>
                  <a:pt x="496624" y="1861168"/>
                </a:lnTo>
                <a:lnTo>
                  <a:pt x="428213" y="1856356"/>
                </a:lnTo>
                <a:lnTo>
                  <a:pt x="370252" y="1848892"/>
                </a:lnTo>
                <a:lnTo>
                  <a:pt x="325472" y="1839233"/>
                </a:lnTo>
                <a:lnTo>
                  <a:pt x="286372" y="1815147"/>
                </a:lnTo>
                <a:lnTo>
                  <a:pt x="286384" y="979157"/>
                </a:lnTo>
                <a:lnTo>
                  <a:pt x="276155" y="966471"/>
                </a:lnTo>
                <a:lnTo>
                  <a:pt x="202504" y="945411"/>
                </a:lnTo>
                <a:lnTo>
                  <a:pt x="144543" y="937948"/>
                </a:lnTo>
                <a:lnTo>
                  <a:pt x="76132" y="933135"/>
                </a:lnTo>
                <a:lnTo>
                  <a:pt x="0" y="931430"/>
                </a:lnTo>
                <a:lnTo>
                  <a:pt x="76132" y="929726"/>
                </a:lnTo>
                <a:lnTo>
                  <a:pt x="144543" y="924916"/>
                </a:lnTo>
                <a:lnTo>
                  <a:pt x="202504" y="917454"/>
                </a:lnTo>
                <a:lnTo>
                  <a:pt x="247284" y="907795"/>
                </a:lnTo>
                <a:lnTo>
                  <a:pt x="286384" y="883704"/>
                </a:lnTo>
                <a:lnTo>
                  <a:pt x="286384" y="47726"/>
                </a:lnTo>
                <a:lnTo>
                  <a:pt x="296614" y="35036"/>
                </a:lnTo>
                <a:lnTo>
                  <a:pt x="325481" y="23635"/>
                </a:lnTo>
                <a:lnTo>
                  <a:pt x="370258" y="13976"/>
                </a:lnTo>
                <a:lnTo>
                  <a:pt x="428216" y="6514"/>
                </a:lnTo>
                <a:lnTo>
                  <a:pt x="496625" y="1704"/>
                </a:lnTo>
                <a:lnTo>
                  <a:pt x="572757" y="0"/>
                </a:lnTo>
              </a:path>
            </a:pathLst>
          </a:custGeom>
          <a:ln w="57150">
            <a:solidFill>
              <a:srgbClr val="000000"/>
            </a:solidFill>
          </a:ln>
        </p:spPr>
        <p:txBody>
          <a:bodyPr wrap="square" lIns="0" tIns="0" rIns="0" bIns="0" rtlCol="0"/>
          <a:lstStyle/>
          <a:p/>
        </p:txBody>
      </p:sp>
      <p:sp>
        <p:nvSpPr>
          <p:cNvPr id="5" name="object 5"/>
          <p:cNvSpPr txBox="1"/>
          <p:nvPr/>
        </p:nvSpPr>
        <p:spPr>
          <a:xfrm>
            <a:off x="1210383" y="4290618"/>
            <a:ext cx="2054860" cy="299720"/>
          </a:xfrm>
          <a:prstGeom prst="rect">
            <a:avLst/>
          </a:prstGeom>
        </p:spPr>
        <p:txBody>
          <a:bodyPr wrap="square" lIns="0" tIns="12700" rIns="0" bIns="0" rtlCol="0" vert="horz">
            <a:spAutoFit/>
          </a:bodyPr>
          <a:lstStyle/>
          <a:p>
            <a:pPr marL="12700">
              <a:lnSpc>
                <a:spcPct val="100000"/>
              </a:lnSpc>
              <a:spcBef>
                <a:spcPts val="100"/>
              </a:spcBef>
            </a:pPr>
            <a:r>
              <a:rPr dirty="0" sz="1800">
                <a:latin typeface="Arial"/>
                <a:cs typeface="Arial"/>
              </a:rPr>
              <a:t>Intermediated</a:t>
            </a:r>
            <a:r>
              <a:rPr dirty="0" sz="1800" spc="-70">
                <a:latin typeface="Arial"/>
                <a:cs typeface="Arial"/>
              </a:rPr>
              <a:t> </a:t>
            </a:r>
            <a:r>
              <a:rPr dirty="0" sz="1800" spc="-20">
                <a:latin typeface="Arial"/>
                <a:cs typeface="Arial"/>
              </a:rPr>
              <a:t>Sales</a:t>
            </a:r>
            <a:endParaRPr sz="1800">
              <a:latin typeface="Arial"/>
              <a:cs typeface="Arial"/>
            </a:endParaRPr>
          </a:p>
        </p:txBody>
      </p:sp>
      <p:sp>
        <p:nvSpPr>
          <p:cNvPr id="6" name="object 6"/>
          <p:cNvSpPr txBox="1"/>
          <p:nvPr/>
        </p:nvSpPr>
        <p:spPr>
          <a:xfrm>
            <a:off x="4359348" y="971575"/>
            <a:ext cx="2828290" cy="299720"/>
          </a:xfrm>
          <a:prstGeom prst="rect">
            <a:avLst/>
          </a:prstGeom>
        </p:spPr>
        <p:txBody>
          <a:bodyPr wrap="square" lIns="0" tIns="12700" rIns="0" bIns="0" rtlCol="0" vert="horz">
            <a:spAutoFit/>
          </a:bodyPr>
          <a:lstStyle/>
          <a:p>
            <a:pPr marL="12700">
              <a:lnSpc>
                <a:spcPct val="100000"/>
              </a:lnSpc>
              <a:spcBef>
                <a:spcPts val="100"/>
              </a:spcBef>
            </a:pPr>
            <a:r>
              <a:rPr dirty="0" sz="1800">
                <a:latin typeface="Arial"/>
                <a:cs typeface="Arial"/>
              </a:rPr>
              <a:t>2022</a:t>
            </a:r>
            <a:r>
              <a:rPr dirty="0" sz="1800" spc="-20">
                <a:latin typeface="Arial"/>
                <a:cs typeface="Arial"/>
              </a:rPr>
              <a:t> </a:t>
            </a:r>
            <a:r>
              <a:rPr dirty="0" sz="1800">
                <a:latin typeface="Arial"/>
                <a:cs typeface="Arial"/>
              </a:rPr>
              <a:t>Census</a:t>
            </a:r>
            <a:r>
              <a:rPr dirty="0" sz="1800" spc="-10">
                <a:latin typeface="Arial"/>
                <a:cs typeface="Arial"/>
              </a:rPr>
              <a:t> </a:t>
            </a:r>
            <a:r>
              <a:rPr dirty="0" sz="1800">
                <a:latin typeface="Arial"/>
                <a:cs typeface="Arial"/>
              </a:rPr>
              <a:t>of</a:t>
            </a:r>
            <a:r>
              <a:rPr dirty="0" sz="1800" spc="-125">
                <a:latin typeface="Arial"/>
                <a:cs typeface="Arial"/>
              </a:rPr>
              <a:t> </a:t>
            </a:r>
            <a:r>
              <a:rPr dirty="0" sz="1800" spc="-10">
                <a:latin typeface="Arial"/>
                <a:cs typeface="Arial"/>
              </a:rPr>
              <a:t>Agriculture:</a:t>
            </a:r>
            <a:endParaRPr sz="1800">
              <a:latin typeface="Arial"/>
              <a:cs typeface="Arial"/>
            </a:endParaRPr>
          </a:p>
        </p:txBody>
      </p:sp>
      <p:grpSp>
        <p:nvGrpSpPr>
          <p:cNvPr id="7" name="object 7"/>
          <p:cNvGrpSpPr/>
          <p:nvPr/>
        </p:nvGrpSpPr>
        <p:grpSpPr>
          <a:xfrm>
            <a:off x="3366193" y="2788097"/>
            <a:ext cx="814069" cy="171450"/>
            <a:chOff x="3366193" y="2788097"/>
            <a:chExt cx="814069" cy="171450"/>
          </a:xfrm>
        </p:grpSpPr>
        <p:sp>
          <p:nvSpPr>
            <p:cNvPr id="8" name="object 8"/>
            <p:cNvSpPr/>
            <p:nvPr/>
          </p:nvSpPr>
          <p:spPr>
            <a:xfrm>
              <a:off x="3509070" y="2873829"/>
              <a:ext cx="671195" cy="0"/>
            </a:xfrm>
            <a:custGeom>
              <a:avLst/>
              <a:gdLst/>
              <a:ahLst/>
              <a:cxnLst/>
              <a:rect l="l" t="t" r="r" b="b"/>
              <a:pathLst>
                <a:path w="671195" h="0">
                  <a:moveTo>
                    <a:pt x="671042" y="0"/>
                  </a:moveTo>
                  <a:lnTo>
                    <a:pt x="0" y="0"/>
                  </a:lnTo>
                </a:path>
              </a:pathLst>
            </a:custGeom>
            <a:ln w="57150">
              <a:solidFill>
                <a:srgbClr val="000000"/>
              </a:solidFill>
            </a:ln>
          </p:spPr>
          <p:txBody>
            <a:bodyPr wrap="square" lIns="0" tIns="0" rIns="0" bIns="0" rtlCol="0"/>
            <a:lstStyle/>
            <a:p/>
          </p:txBody>
        </p:sp>
        <p:sp>
          <p:nvSpPr>
            <p:cNvPr id="9" name="object 9"/>
            <p:cNvSpPr/>
            <p:nvPr/>
          </p:nvSpPr>
          <p:spPr>
            <a:xfrm>
              <a:off x="3366193" y="2788097"/>
              <a:ext cx="172085" cy="171450"/>
            </a:xfrm>
            <a:custGeom>
              <a:avLst/>
              <a:gdLst/>
              <a:ahLst/>
              <a:cxnLst/>
              <a:rect l="l" t="t" r="r" b="b"/>
              <a:pathLst>
                <a:path w="172085" h="171450">
                  <a:moveTo>
                    <a:pt x="171450" y="0"/>
                  </a:moveTo>
                  <a:lnTo>
                    <a:pt x="0" y="85737"/>
                  </a:lnTo>
                  <a:lnTo>
                    <a:pt x="171462" y="171450"/>
                  </a:lnTo>
                  <a:lnTo>
                    <a:pt x="171450" y="0"/>
                  </a:lnTo>
                  <a:close/>
                </a:path>
              </a:pathLst>
            </a:custGeom>
            <a:solidFill>
              <a:srgbClr val="000000"/>
            </a:solidFill>
          </p:spPr>
          <p:txBody>
            <a:bodyPr wrap="square" lIns="0" tIns="0" rIns="0" bIns="0" rtlCol="0"/>
            <a:lstStyle/>
            <a:p/>
          </p:txBody>
        </p:sp>
      </p:grpSp>
      <p:sp>
        <p:nvSpPr>
          <p:cNvPr id="10" name="object 10"/>
          <p:cNvSpPr txBox="1"/>
          <p:nvPr/>
        </p:nvSpPr>
        <p:spPr>
          <a:xfrm>
            <a:off x="607655" y="2716086"/>
            <a:ext cx="2652395" cy="299720"/>
          </a:xfrm>
          <a:prstGeom prst="rect">
            <a:avLst/>
          </a:prstGeom>
        </p:spPr>
        <p:txBody>
          <a:bodyPr wrap="square" lIns="0" tIns="12700" rIns="0" bIns="0" rtlCol="0" vert="horz">
            <a:spAutoFit/>
          </a:bodyPr>
          <a:lstStyle/>
          <a:p>
            <a:pPr marL="12700">
              <a:lnSpc>
                <a:spcPct val="100000"/>
              </a:lnSpc>
              <a:spcBef>
                <a:spcPts val="100"/>
              </a:spcBef>
            </a:pPr>
            <a:r>
              <a:rPr dirty="0" sz="1800" spc="-10">
                <a:latin typeface="Arial"/>
                <a:cs typeface="Arial"/>
              </a:rPr>
              <a:t>Direct-to-</a:t>
            </a:r>
            <a:r>
              <a:rPr dirty="0" sz="1800">
                <a:latin typeface="Arial"/>
                <a:cs typeface="Arial"/>
              </a:rPr>
              <a:t>Consumer</a:t>
            </a:r>
            <a:r>
              <a:rPr dirty="0" sz="1800" spc="10">
                <a:latin typeface="Arial"/>
                <a:cs typeface="Arial"/>
              </a:rPr>
              <a:t> </a:t>
            </a:r>
            <a:r>
              <a:rPr dirty="0" sz="1800" spc="-20">
                <a:latin typeface="Arial"/>
                <a:cs typeface="Arial"/>
              </a:rPr>
              <a:t>Sales</a:t>
            </a:r>
            <a:endParaRPr sz="18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p:spPr>
        <p:txBody>
          <a:bodyPr wrap="square" lIns="0" tIns="74295" rIns="0" bIns="0" rtlCol="0" vert="horz">
            <a:spAutoFit/>
          </a:bodyPr>
          <a:lstStyle/>
          <a:p>
            <a:pPr marL="2945130" marR="5080" indent="-2418715">
              <a:lnSpc>
                <a:spcPts val="3890"/>
              </a:lnSpc>
              <a:spcBef>
                <a:spcPts val="585"/>
              </a:spcBef>
            </a:pPr>
            <a:r>
              <a:rPr dirty="0" sz="3600" spc="-10" b="1">
                <a:latin typeface="Arial"/>
                <a:cs typeface="Arial"/>
              </a:rPr>
              <a:t>Nationally,</a:t>
            </a:r>
            <a:r>
              <a:rPr dirty="0" sz="3600" spc="-60" b="1">
                <a:latin typeface="Arial"/>
                <a:cs typeface="Arial"/>
              </a:rPr>
              <a:t> </a:t>
            </a:r>
            <a:r>
              <a:rPr dirty="0" sz="3600" b="1">
                <a:latin typeface="Arial"/>
                <a:cs typeface="Arial"/>
              </a:rPr>
              <a:t>most</a:t>
            </a:r>
            <a:r>
              <a:rPr dirty="0" sz="3600" spc="-60" b="1">
                <a:latin typeface="Arial"/>
                <a:cs typeface="Arial"/>
              </a:rPr>
              <a:t> </a:t>
            </a:r>
            <a:r>
              <a:rPr dirty="0" sz="3600" b="1">
                <a:latin typeface="Arial"/>
                <a:cs typeface="Arial"/>
              </a:rPr>
              <a:t>local</a:t>
            </a:r>
            <a:r>
              <a:rPr dirty="0" sz="3600" spc="-65" b="1">
                <a:latin typeface="Arial"/>
                <a:cs typeface="Arial"/>
              </a:rPr>
              <a:t> </a:t>
            </a:r>
            <a:r>
              <a:rPr dirty="0" sz="3600" b="1">
                <a:latin typeface="Arial"/>
                <a:cs typeface="Arial"/>
              </a:rPr>
              <a:t>food</a:t>
            </a:r>
            <a:r>
              <a:rPr dirty="0" sz="3600" spc="-45" b="1">
                <a:latin typeface="Arial"/>
                <a:cs typeface="Arial"/>
              </a:rPr>
              <a:t> </a:t>
            </a:r>
            <a:r>
              <a:rPr dirty="0" sz="3600" b="1">
                <a:latin typeface="Arial"/>
                <a:cs typeface="Arial"/>
              </a:rPr>
              <a:t>sales</a:t>
            </a:r>
            <a:r>
              <a:rPr dirty="0" sz="3600" spc="-70" b="1">
                <a:latin typeface="Arial"/>
                <a:cs typeface="Arial"/>
              </a:rPr>
              <a:t> </a:t>
            </a:r>
            <a:r>
              <a:rPr dirty="0" sz="3600" b="1">
                <a:latin typeface="Arial"/>
                <a:cs typeface="Arial"/>
              </a:rPr>
              <a:t>are</a:t>
            </a:r>
            <a:r>
              <a:rPr dirty="0" sz="3600" spc="-70" b="1">
                <a:latin typeface="Arial"/>
                <a:cs typeface="Arial"/>
              </a:rPr>
              <a:t> </a:t>
            </a:r>
            <a:r>
              <a:rPr dirty="0" sz="3600" spc="-10" b="1">
                <a:latin typeface="Arial"/>
                <a:cs typeface="Arial"/>
              </a:rPr>
              <a:t>through </a:t>
            </a:r>
            <a:r>
              <a:rPr dirty="0" sz="3600" b="1">
                <a:latin typeface="Arial"/>
                <a:cs typeface="Arial"/>
              </a:rPr>
              <a:t>intermediated</a:t>
            </a:r>
            <a:r>
              <a:rPr dirty="0" sz="3600" spc="-65" b="1">
                <a:latin typeface="Arial"/>
                <a:cs typeface="Arial"/>
              </a:rPr>
              <a:t> </a:t>
            </a:r>
            <a:r>
              <a:rPr dirty="0" sz="3600" spc="-10" b="1">
                <a:latin typeface="Arial"/>
                <a:cs typeface="Arial"/>
              </a:rPr>
              <a:t>markets</a:t>
            </a:r>
            <a:endParaRPr sz="3600">
              <a:latin typeface="Arial"/>
              <a:cs typeface="Arial"/>
            </a:endParaRPr>
          </a:p>
        </p:txBody>
      </p:sp>
      <p:sp>
        <p:nvSpPr>
          <p:cNvPr id="3" name="object 3"/>
          <p:cNvSpPr txBox="1"/>
          <p:nvPr/>
        </p:nvSpPr>
        <p:spPr>
          <a:xfrm>
            <a:off x="9239877" y="4413641"/>
            <a:ext cx="2499995" cy="1549400"/>
          </a:xfrm>
          <a:prstGeom prst="rect">
            <a:avLst/>
          </a:prstGeom>
        </p:spPr>
        <p:txBody>
          <a:bodyPr wrap="square" lIns="0" tIns="12065" rIns="0" bIns="0" rtlCol="0" vert="horz">
            <a:spAutoFit/>
          </a:bodyPr>
          <a:lstStyle/>
          <a:p>
            <a:pPr marL="12700" marR="41275">
              <a:lnSpc>
                <a:spcPct val="100000"/>
              </a:lnSpc>
              <a:spcBef>
                <a:spcPts val="95"/>
              </a:spcBef>
            </a:pPr>
            <a:r>
              <a:rPr dirty="0" sz="1000">
                <a:latin typeface="Arial"/>
                <a:cs typeface="Arial"/>
              </a:rPr>
              <a:t>Note:</a:t>
            </a:r>
            <a:r>
              <a:rPr dirty="0" sz="1000" spc="-25">
                <a:latin typeface="Arial"/>
                <a:cs typeface="Arial"/>
              </a:rPr>
              <a:t> </a:t>
            </a:r>
            <a:r>
              <a:rPr dirty="0" sz="1000">
                <a:latin typeface="Arial"/>
                <a:cs typeface="Arial"/>
              </a:rPr>
              <a:t>Sales</a:t>
            </a:r>
            <a:r>
              <a:rPr dirty="0" sz="1000" spc="-15">
                <a:latin typeface="Arial"/>
                <a:cs typeface="Arial"/>
              </a:rPr>
              <a:t> </a:t>
            </a:r>
            <a:r>
              <a:rPr dirty="0" sz="1000">
                <a:latin typeface="Arial"/>
                <a:cs typeface="Arial"/>
              </a:rPr>
              <a:t>have</a:t>
            </a:r>
            <a:r>
              <a:rPr dirty="0" sz="1000" spc="-25">
                <a:latin typeface="Arial"/>
                <a:cs typeface="Arial"/>
              </a:rPr>
              <a:t> </a:t>
            </a:r>
            <a:r>
              <a:rPr dirty="0" sz="1000">
                <a:latin typeface="Arial"/>
                <a:cs typeface="Arial"/>
              </a:rPr>
              <a:t>been</a:t>
            </a:r>
            <a:r>
              <a:rPr dirty="0" sz="1000" spc="-35">
                <a:latin typeface="Arial"/>
                <a:cs typeface="Arial"/>
              </a:rPr>
              <a:t> </a:t>
            </a:r>
            <a:r>
              <a:rPr dirty="0" sz="1000">
                <a:latin typeface="Arial"/>
                <a:cs typeface="Arial"/>
              </a:rPr>
              <a:t>adjusted</a:t>
            </a:r>
            <a:r>
              <a:rPr dirty="0" sz="1000" spc="-35">
                <a:latin typeface="Arial"/>
                <a:cs typeface="Arial"/>
              </a:rPr>
              <a:t> </a:t>
            </a:r>
            <a:r>
              <a:rPr dirty="0" sz="1000">
                <a:latin typeface="Arial"/>
                <a:cs typeface="Arial"/>
              </a:rPr>
              <a:t>for</a:t>
            </a:r>
            <a:r>
              <a:rPr dirty="0" sz="1000" spc="-30">
                <a:latin typeface="Arial"/>
                <a:cs typeface="Arial"/>
              </a:rPr>
              <a:t> </a:t>
            </a:r>
            <a:r>
              <a:rPr dirty="0" sz="1000" spc="-10">
                <a:latin typeface="Arial"/>
                <a:cs typeface="Arial"/>
              </a:rPr>
              <a:t>inflation </a:t>
            </a:r>
            <a:r>
              <a:rPr dirty="0" sz="1000">
                <a:latin typeface="Arial"/>
                <a:cs typeface="Arial"/>
              </a:rPr>
              <a:t>to</a:t>
            </a:r>
            <a:r>
              <a:rPr dirty="0" sz="1000" spc="-30">
                <a:latin typeface="Arial"/>
                <a:cs typeface="Arial"/>
              </a:rPr>
              <a:t> </a:t>
            </a:r>
            <a:r>
              <a:rPr dirty="0" sz="1000">
                <a:latin typeface="Arial"/>
                <a:cs typeface="Arial"/>
              </a:rPr>
              <a:t>reflect</a:t>
            </a:r>
            <a:r>
              <a:rPr dirty="0" sz="1000" spc="-30">
                <a:latin typeface="Arial"/>
                <a:cs typeface="Arial"/>
              </a:rPr>
              <a:t> </a:t>
            </a:r>
            <a:r>
              <a:rPr dirty="0" sz="1000">
                <a:latin typeface="Arial"/>
                <a:cs typeface="Arial"/>
              </a:rPr>
              <a:t>2022</a:t>
            </a:r>
            <a:r>
              <a:rPr dirty="0" sz="1000" spc="-40">
                <a:latin typeface="Arial"/>
                <a:cs typeface="Arial"/>
              </a:rPr>
              <a:t> </a:t>
            </a:r>
            <a:r>
              <a:rPr dirty="0" sz="1000">
                <a:latin typeface="Arial"/>
                <a:cs typeface="Arial"/>
              </a:rPr>
              <a:t>dollars</a:t>
            </a:r>
            <a:r>
              <a:rPr dirty="0" sz="1000" spc="-5">
                <a:latin typeface="Arial"/>
                <a:cs typeface="Arial"/>
              </a:rPr>
              <a:t> </a:t>
            </a:r>
            <a:r>
              <a:rPr dirty="0" sz="1000">
                <a:latin typeface="Arial"/>
                <a:cs typeface="Arial"/>
              </a:rPr>
              <a:t>using</a:t>
            </a:r>
            <a:r>
              <a:rPr dirty="0" sz="1000" spc="-40">
                <a:latin typeface="Arial"/>
                <a:cs typeface="Arial"/>
              </a:rPr>
              <a:t> </a:t>
            </a:r>
            <a:r>
              <a:rPr dirty="0" sz="1000">
                <a:latin typeface="Arial"/>
                <a:cs typeface="Arial"/>
              </a:rPr>
              <a:t>the</a:t>
            </a:r>
            <a:r>
              <a:rPr dirty="0" sz="1000" spc="-25">
                <a:latin typeface="Arial"/>
                <a:cs typeface="Arial"/>
              </a:rPr>
              <a:t> </a:t>
            </a:r>
            <a:r>
              <a:rPr dirty="0" sz="1000" spc="-20">
                <a:latin typeface="Arial"/>
                <a:cs typeface="Arial"/>
              </a:rPr>
              <a:t>gross </a:t>
            </a:r>
            <a:r>
              <a:rPr dirty="0" sz="1000">
                <a:latin typeface="Arial"/>
                <a:cs typeface="Arial"/>
              </a:rPr>
              <a:t>domestic</a:t>
            </a:r>
            <a:r>
              <a:rPr dirty="0" sz="1000" spc="-40">
                <a:latin typeface="Arial"/>
                <a:cs typeface="Arial"/>
              </a:rPr>
              <a:t> </a:t>
            </a:r>
            <a:r>
              <a:rPr dirty="0" sz="1000">
                <a:latin typeface="Arial"/>
                <a:cs typeface="Arial"/>
              </a:rPr>
              <a:t>product</a:t>
            </a:r>
            <a:r>
              <a:rPr dirty="0" sz="1000" spc="-35">
                <a:latin typeface="Arial"/>
                <a:cs typeface="Arial"/>
              </a:rPr>
              <a:t> </a:t>
            </a:r>
            <a:r>
              <a:rPr dirty="0" sz="1000" spc="-10">
                <a:latin typeface="Arial"/>
                <a:cs typeface="Arial"/>
              </a:rPr>
              <a:t>(chain-</a:t>
            </a:r>
            <a:r>
              <a:rPr dirty="0" sz="1000">
                <a:latin typeface="Arial"/>
                <a:cs typeface="Arial"/>
              </a:rPr>
              <a:t>type</a:t>
            </a:r>
            <a:r>
              <a:rPr dirty="0" sz="1000" spc="10">
                <a:latin typeface="Arial"/>
                <a:cs typeface="Arial"/>
              </a:rPr>
              <a:t> </a:t>
            </a:r>
            <a:r>
              <a:rPr dirty="0" sz="1000">
                <a:latin typeface="Arial"/>
                <a:cs typeface="Arial"/>
              </a:rPr>
              <a:t>price</a:t>
            </a:r>
            <a:r>
              <a:rPr dirty="0" sz="1000" spc="-25">
                <a:latin typeface="Arial"/>
                <a:cs typeface="Arial"/>
              </a:rPr>
              <a:t> </a:t>
            </a:r>
            <a:r>
              <a:rPr dirty="0" sz="1000" spc="-10">
                <a:latin typeface="Arial"/>
                <a:cs typeface="Arial"/>
              </a:rPr>
              <a:t>index) </a:t>
            </a:r>
            <a:r>
              <a:rPr dirty="0" sz="1000">
                <a:latin typeface="Arial"/>
                <a:cs typeface="Arial"/>
              </a:rPr>
              <a:t>from</a:t>
            </a:r>
            <a:r>
              <a:rPr dirty="0" sz="1000" spc="-30">
                <a:latin typeface="Arial"/>
                <a:cs typeface="Arial"/>
              </a:rPr>
              <a:t> </a:t>
            </a:r>
            <a:r>
              <a:rPr dirty="0" sz="1000">
                <a:latin typeface="Arial"/>
                <a:cs typeface="Arial"/>
              </a:rPr>
              <a:t>the</a:t>
            </a:r>
            <a:r>
              <a:rPr dirty="0" sz="1000" spc="-40">
                <a:latin typeface="Arial"/>
                <a:cs typeface="Arial"/>
              </a:rPr>
              <a:t> </a:t>
            </a:r>
            <a:r>
              <a:rPr dirty="0" sz="1000">
                <a:latin typeface="Arial"/>
                <a:cs typeface="Arial"/>
              </a:rPr>
              <a:t>Federal</a:t>
            </a:r>
            <a:r>
              <a:rPr dirty="0" sz="1000" spc="-30">
                <a:latin typeface="Arial"/>
                <a:cs typeface="Arial"/>
              </a:rPr>
              <a:t> </a:t>
            </a:r>
            <a:r>
              <a:rPr dirty="0" sz="1000">
                <a:latin typeface="Arial"/>
                <a:cs typeface="Arial"/>
              </a:rPr>
              <a:t>Reserve</a:t>
            </a:r>
            <a:r>
              <a:rPr dirty="0" sz="1000" spc="-20">
                <a:latin typeface="Arial"/>
                <a:cs typeface="Arial"/>
              </a:rPr>
              <a:t> </a:t>
            </a:r>
            <a:r>
              <a:rPr dirty="0" sz="1000">
                <a:latin typeface="Arial"/>
                <a:cs typeface="Arial"/>
              </a:rPr>
              <a:t>Economic</a:t>
            </a:r>
            <a:r>
              <a:rPr dirty="0" sz="1000" spc="-40">
                <a:latin typeface="Arial"/>
                <a:cs typeface="Arial"/>
              </a:rPr>
              <a:t> </a:t>
            </a:r>
            <a:r>
              <a:rPr dirty="0" sz="1000" spc="-20">
                <a:latin typeface="Arial"/>
                <a:cs typeface="Arial"/>
              </a:rPr>
              <a:t>Data </a:t>
            </a:r>
            <a:r>
              <a:rPr dirty="0" sz="1000" spc="-10">
                <a:latin typeface="Arial"/>
                <a:cs typeface="Arial"/>
              </a:rPr>
              <a:t>(FRED).</a:t>
            </a:r>
            <a:endParaRPr sz="1000">
              <a:latin typeface="Arial"/>
              <a:cs typeface="Arial"/>
            </a:endParaRPr>
          </a:p>
          <a:p>
            <a:pPr marL="12700" marR="5080">
              <a:lnSpc>
                <a:spcPct val="100000"/>
              </a:lnSpc>
            </a:pPr>
            <a:r>
              <a:rPr dirty="0" sz="1000">
                <a:latin typeface="Arial"/>
                <a:cs typeface="Arial"/>
              </a:rPr>
              <a:t>Source:</a:t>
            </a:r>
            <a:r>
              <a:rPr dirty="0" sz="1000" spc="-45">
                <a:latin typeface="Arial"/>
                <a:cs typeface="Arial"/>
              </a:rPr>
              <a:t> </a:t>
            </a:r>
            <a:r>
              <a:rPr dirty="0" sz="1000">
                <a:latin typeface="Arial"/>
                <a:cs typeface="Arial"/>
              </a:rPr>
              <a:t>USDA,</a:t>
            </a:r>
            <a:r>
              <a:rPr dirty="0" sz="1000" spc="-30">
                <a:latin typeface="Arial"/>
                <a:cs typeface="Arial"/>
              </a:rPr>
              <a:t> </a:t>
            </a:r>
            <a:r>
              <a:rPr dirty="0" sz="1000">
                <a:latin typeface="Arial"/>
                <a:cs typeface="Arial"/>
              </a:rPr>
              <a:t>National</a:t>
            </a:r>
            <a:r>
              <a:rPr dirty="0" sz="1000" spc="-30">
                <a:latin typeface="Arial"/>
                <a:cs typeface="Arial"/>
              </a:rPr>
              <a:t> </a:t>
            </a:r>
            <a:r>
              <a:rPr dirty="0" sz="1000" spc="-10">
                <a:latin typeface="Arial"/>
                <a:cs typeface="Arial"/>
              </a:rPr>
              <a:t>Agricultural </a:t>
            </a:r>
            <a:r>
              <a:rPr dirty="0" sz="1000">
                <a:latin typeface="Arial"/>
                <a:cs typeface="Arial"/>
              </a:rPr>
              <a:t>Statistics</a:t>
            </a:r>
            <a:r>
              <a:rPr dirty="0" sz="1000" spc="-30">
                <a:latin typeface="Arial"/>
                <a:cs typeface="Arial"/>
              </a:rPr>
              <a:t> </a:t>
            </a:r>
            <a:r>
              <a:rPr dirty="0" sz="1000">
                <a:latin typeface="Arial"/>
                <a:cs typeface="Arial"/>
              </a:rPr>
              <a:t>Service,</a:t>
            </a:r>
            <a:r>
              <a:rPr dirty="0" sz="1000" spc="-25">
                <a:latin typeface="Arial"/>
                <a:cs typeface="Arial"/>
              </a:rPr>
              <a:t> </a:t>
            </a:r>
            <a:r>
              <a:rPr dirty="0" sz="1000">
                <a:latin typeface="Arial"/>
                <a:cs typeface="Arial"/>
              </a:rPr>
              <a:t>2017</a:t>
            </a:r>
            <a:r>
              <a:rPr dirty="0" sz="1000" spc="-50">
                <a:latin typeface="Arial"/>
                <a:cs typeface="Arial"/>
              </a:rPr>
              <a:t> </a:t>
            </a:r>
            <a:r>
              <a:rPr dirty="0" sz="1000">
                <a:latin typeface="Arial"/>
                <a:cs typeface="Arial"/>
              </a:rPr>
              <a:t>and</a:t>
            </a:r>
            <a:r>
              <a:rPr dirty="0" sz="1000" spc="-30">
                <a:latin typeface="Arial"/>
                <a:cs typeface="Arial"/>
              </a:rPr>
              <a:t> </a:t>
            </a:r>
            <a:r>
              <a:rPr dirty="0" sz="1000">
                <a:latin typeface="Arial"/>
                <a:cs typeface="Arial"/>
              </a:rPr>
              <a:t>2022</a:t>
            </a:r>
            <a:r>
              <a:rPr dirty="0" sz="1000" spc="-50">
                <a:latin typeface="Arial"/>
                <a:cs typeface="Arial"/>
              </a:rPr>
              <a:t> </a:t>
            </a:r>
            <a:r>
              <a:rPr dirty="0" sz="1000">
                <a:latin typeface="Arial"/>
                <a:cs typeface="Arial"/>
              </a:rPr>
              <a:t>Census</a:t>
            </a:r>
            <a:r>
              <a:rPr dirty="0" sz="1000" spc="-35">
                <a:latin typeface="Arial"/>
                <a:cs typeface="Arial"/>
              </a:rPr>
              <a:t> </a:t>
            </a:r>
            <a:r>
              <a:rPr dirty="0" sz="1000" spc="-25">
                <a:latin typeface="Arial"/>
                <a:cs typeface="Arial"/>
              </a:rPr>
              <a:t>of </a:t>
            </a:r>
            <a:r>
              <a:rPr dirty="0" sz="1000">
                <a:latin typeface="Arial"/>
                <a:cs typeface="Arial"/>
              </a:rPr>
              <a:t>Agriculture,</a:t>
            </a:r>
            <a:r>
              <a:rPr dirty="0" sz="1000" spc="-10">
                <a:latin typeface="Arial"/>
                <a:cs typeface="Arial"/>
              </a:rPr>
              <a:t> </a:t>
            </a:r>
            <a:r>
              <a:rPr dirty="0" sz="1000">
                <a:latin typeface="Arial"/>
                <a:cs typeface="Arial"/>
              </a:rPr>
              <a:t>Census</a:t>
            </a:r>
            <a:r>
              <a:rPr dirty="0" sz="1000" spc="-20">
                <a:latin typeface="Arial"/>
                <a:cs typeface="Arial"/>
              </a:rPr>
              <a:t> </a:t>
            </a:r>
            <a:r>
              <a:rPr dirty="0" sz="1000">
                <a:latin typeface="Arial"/>
                <a:cs typeface="Arial"/>
              </a:rPr>
              <a:t>of</a:t>
            </a:r>
            <a:r>
              <a:rPr dirty="0" sz="1000" spc="-20">
                <a:latin typeface="Arial"/>
                <a:cs typeface="Arial"/>
              </a:rPr>
              <a:t> </a:t>
            </a:r>
            <a:r>
              <a:rPr dirty="0" sz="1000" spc="-10">
                <a:latin typeface="Arial"/>
                <a:cs typeface="Arial"/>
              </a:rPr>
              <a:t>Agriculture</a:t>
            </a:r>
            <a:r>
              <a:rPr dirty="0" sz="1000" spc="-15">
                <a:latin typeface="Arial"/>
                <a:cs typeface="Arial"/>
              </a:rPr>
              <a:t> </a:t>
            </a:r>
            <a:r>
              <a:rPr dirty="0" sz="1000">
                <a:latin typeface="Arial"/>
                <a:cs typeface="Arial"/>
              </a:rPr>
              <a:t>and</a:t>
            </a:r>
            <a:r>
              <a:rPr dirty="0" sz="1000" spc="-20">
                <a:latin typeface="Arial"/>
                <a:cs typeface="Arial"/>
              </a:rPr>
              <a:t> 2015 </a:t>
            </a:r>
            <a:r>
              <a:rPr dirty="0" sz="1000">
                <a:latin typeface="Arial"/>
                <a:cs typeface="Arial"/>
              </a:rPr>
              <a:t>and</a:t>
            </a:r>
            <a:r>
              <a:rPr dirty="0" sz="1000" spc="-40">
                <a:latin typeface="Arial"/>
                <a:cs typeface="Arial"/>
              </a:rPr>
              <a:t> </a:t>
            </a:r>
            <a:r>
              <a:rPr dirty="0" sz="1000">
                <a:latin typeface="Arial"/>
                <a:cs typeface="Arial"/>
              </a:rPr>
              <a:t>2020</a:t>
            </a:r>
            <a:r>
              <a:rPr dirty="0" sz="1000" spc="-25">
                <a:latin typeface="Arial"/>
                <a:cs typeface="Arial"/>
              </a:rPr>
              <a:t> </a:t>
            </a:r>
            <a:r>
              <a:rPr dirty="0" sz="1000">
                <a:latin typeface="Arial"/>
                <a:cs typeface="Arial"/>
              </a:rPr>
              <a:t>Local</a:t>
            </a:r>
            <a:r>
              <a:rPr dirty="0" sz="1000" spc="-40">
                <a:latin typeface="Arial"/>
                <a:cs typeface="Arial"/>
              </a:rPr>
              <a:t> </a:t>
            </a:r>
            <a:r>
              <a:rPr dirty="0" sz="1000">
                <a:latin typeface="Arial"/>
                <a:cs typeface="Arial"/>
              </a:rPr>
              <a:t>Food</a:t>
            </a:r>
            <a:r>
              <a:rPr dirty="0" sz="1000" spc="-25">
                <a:latin typeface="Arial"/>
                <a:cs typeface="Arial"/>
              </a:rPr>
              <a:t> </a:t>
            </a:r>
            <a:r>
              <a:rPr dirty="0" sz="1000">
                <a:latin typeface="Arial"/>
                <a:cs typeface="Arial"/>
              </a:rPr>
              <a:t>Marketing</a:t>
            </a:r>
            <a:r>
              <a:rPr dirty="0" sz="1000" spc="-40">
                <a:latin typeface="Arial"/>
                <a:cs typeface="Arial"/>
              </a:rPr>
              <a:t> </a:t>
            </a:r>
            <a:r>
              <a:rPr dirty="0" sz="1000" spc="-10">
                <a:latin typeface="Arial"/>
                <a:cs typeface="Arial"/>
              </a:rPr>
              <a:t>Practices Survey.</a:t>
            </a:r>
            <a:endParaRPr sz="1000">
              <a:latin typeface="Arial"/>
              <a:cs typeface="Arial"/>
            </a:endParaRPr>
          </a:p>
        </p:txBody>
      </p:sp>
      <p:grpSp>
        <p:nvGrpSpPr>
          <p:cNvPr id="4" name="object 4"/>
          <p:cNvGrpSpPr/>
          <p:nvPr/>
        </p:nvGrpSpPr>
        <p:grpSpPr>
          <a:xfrm>
            <a:off x="683287" y="1429956"/>
            <a:ext cx="9921875" cy="4585335"/>
            <a:chOff x="683287" y="1429956"/>
            <a:chExt cx="9921875" cy="4585335"/>
          </a:xfrm>
        </p:grpSpPr>
        <p:pic>
          <p:nvPicPr>
            <p:cNvPr id="5" name="object 5"/>
            <p:cNvPicPr/>
            <p:nvPr/>
          </p:nvPicPr>
          <p:blipFill>
            <a:blip r:embed="rId2" cstate="print"/>
            <a:stretch>
              <a:fillRect/>
            </a:stretch>
          </p:blipFill>
          <p:spPr>
            <a:xfrm>
              <a:off x="683287" y="1460141"/>
              <a:ext cx="8293313" cy="4554743"/>
            </a:xfrm>
            <a:prstGeom prst="rect">
              <a:avLst/>
            </a:prstGeom>
          </p:spPr>
        </p:pic>
        <p:sp>
          <p:nvSpPr>
            <p:cNvPr id="6" name="object 6"/>
            <p:cNvSpPr/>
            <p:nvPr/>
          </p:nvSpPr>
          <p:spPr>
            <a:xfrm>
              <a:off x="2160511" y="1429956"/>
              <a:ext cx="8444865" cy="831215"/>
            </a:xfrm>
            <a:custGeom>
              <a:avLst/>
              <a:gdLst/>
              <a:ahLst/>
              <a:cxnLst/>
              <a:rect l="l" t="t" r="r" b="b"/>
              <a:pathLst>
                <a:path w="8444865" h="831214">
                  <a:moveTo>
                    <a:pt x="8444547" y="0"/>
                  </a:moveTo>
                  <a:lnTo>
                    <a:pt x="0" y="0"/>
                  </a:lnTo>
                  <a:lnTo>
                    <a:pt x="0" y="830999"/>
                  </a:lnTo>
                  <a:lnTo>
                    <a:pt x="8444547" y="830999"/>
                  </a:lnTo>
                  <a:lnTo>
                    <a:pt x="8444547" y="0"/>
                  </a:lnTo>
                  <a:close/>
                </a:path>
              </a:pathLst>
            </a:custGeom>
            <a:solidFill>
              <a:srgbClr val="FFFFFF"/>
            </a:solidFill>
          </p:spPr>
          <p:txBody>
            <a:bodyPr wrap="square" lIns="0" tIns="0" rIns="0" bIns="0" rtlCol="0"/>
            <a:lstStyle/>
            <a:p/>
          </p:txBody>
        </p:sp>
      </p:grpSp>
      <p:sp>
        <p:nvSpPr>
          <p:cNvPr id="7" name="object 7"/>
          <p:cNvSpPr txBox="1"/>
          <p:nvPr/>
        </p:nvSpPr>
        <p:spPr>
          <a:xfrm>
            <a:off x="2333893" y="1455356"/>
            <a:ext cx="8098790" cy="756920"/>
          </a:xfrm>
          <a:prstGeom prst="rect">
            <a:avLst/>
          </a:prstGeom>
        </p:spPr>
        <p:txBody>
          <a:bodyPr wrap="square" lIns="0" tIns="12700" rIns="0" bIns="0" rtlCol="0" vert="horz">
            <a:spAutoFit/>
          </a:bodyPr>
          <a:lstStyle/>
          <a:p>
            <a:pPr marL="455930" marR="5080" indent="-443865">
              <a:lnSpc>
                <a:spcPct val="100000"/>
              </a:lnSpc>
              <a:spcBef>
                <a:spcPts val="100"/>
              </a:spcBef>
            </a:pPr>
            <a:r>
              <a:rPr dirty="0" sz="2400">
                <a:latin typeface="Arial"/>
                <a:cs typeface="Arial"/>
              </a:rPr>
              <a:t>Local</a:t>
            </a:r>
            <a:r>
              <a:rPr dirty="0" sz="2400" spc="-55">
                <a:latin typeface="Arial"/>
                <a:cs typeface="Arial"/>
              </a:rPr>
              <a:t> </a:t>
            </a:r>
            <a:r>
              <a:rPr dirty="0" sz="2400">
                <a:latin typeface="Arial"/>
                <a:cs typeface="Arial"/>
              </a:rPr>
              <a:t>food</a:t>
            </a:r>
            <a:r>
              <a:rPr dirty="0" sz="2400" spc="-60">
                <a:latin typeface="Arial"/>
                <a:cs typeface="Arial"/>
              </a:rPr>
              <a:t> </a:t>
            </a:r>
            <a:r>
              <a:rPr dirty="0" sz="2400">
                <a:latin typeface="Arial"/>
                <a:cs typeface="Arial"/>
              </a:rPr>
              <a:t>sales</a:t>
            </a:r>
            <a:r>
              <a:rPr dirty="0" sz="2400" spc="-50">
                <a:latin typeface="Arial"/>
                <a:cs typeface="Arial"/>
              </a:rPr>
              <a:t> </a:t>
            </a:r>
            <a:r>
              <a:rPr dirty="0" sz="2400">
                <a:latin typeface="Arial"/>
                <a:cs typeface="Arial"/>
              </a:rPr>
              <a:t>($</a:t>
            </a:r>
            <a:r>
              <a:rPr dirty="0" sz="2400" spc="-70">
                <a:latin typeface="Arial"/>
                <a:cs typeface="Arial"/>
              </a:rPr>
              <a:t> </a:t>
            </a:r>
            <a:r>
              <a:rPr dirty="0" sz="2400">
                <a:latin typeface="Arial"/>
                <a:cs typeface="Arial"/>
              </a:rPr>
              <a:t>billions,</a:t>
            </a:r>
            <a:r>
              <a:rPr dirty="0" sz="2400" spc="-20">
                <a:latin typeface="Arial"/>
                <a:cs typeface="Arial"/>
              </a:rPr>
              <a:t> </a:t>
            </a:r>
            <a:r>
              <a:rPr dirty="0" sz="2400">
                <a:latin typeface="Arial"/>
                <a:cs typeface="Arial"/>
              </a:rPr>
              <a:t>2022</a:t>
            </a:r>
            <a:r>
              <a:rPr dirty="0" sz="2400" spc="-50">
                <a:latin typeface="Arial"/>
                <a:cs typeface="Arial"/>
              </a:rPr>
              <a:t> </a:t>
            </a:r>
            <a:r>
              <a:rPr dirty="0" sz="2400">
                <a:latin typeface="Arial"/>
                <a:cs typeface="Arial"/>
              </a:rPr>
              <a:t>dollars)</a:t>
            </a:r>
            <a:r>
              <a:rPr dirty="0" sz="2400" spc="-35">
                <a:latin typeface="Arial"/>
                <a:cs typeface="Arial"/>
              </a:rPr>
              <a:t> </a:t>
            </a:r>
            <a:r>
              <a:rPr dirty="0" sz="2400">
                <a:latin typeface="Arial"/>
                <a:cs typeface="Arial"/>
              </a:rPr>
              <a:t>from</a:t>
            </a:r>
            <a:r>
              <a:rPr dirty="0" sz="2400" spc="-75">
                <a:latin typeface="Arial"/>
                <a:cs typeface="Arial"/>
              </a:rPr>
              <a:t> </a:t>
            </a:r>
            <a:r>
              <a:rPr dirty="0" sz="2400" spc="-25">
                <a:latin typeface="Arial"/>
                <a:cs typeface="Arial"/>
              </a:rPr>
              <a:t>2015-</a:t>
            </a:r>
            <a:r>
              <a:rPr dirty="0" sz="2400">
                <a:latin typeface="Arial"/>
                <a:cs typeface="Arial"/>
              </a:rPr>
              <a:t>2022</a:t>
            </a:r>
            <a:r>
              <a:rPr dirty="0" sz="2400" spc="-30">
                <a:latin typeface="Arial"/>
                <a:cs typeface="Arial"/>
              </a:rPr>
              <a:t> </a:t>
            </a:r>
            <a:r>
              <a:rPr dirty="0" sz="2400" spc="-25">
                <a:latin typeface="Arial"/>
                <a:cs typeface="Arial"/>
              </a:rPr>
              <a:t>in </a:t>
            </a:r>
            <a:r>
              <a:rPr dirty="0" sz="2400">
                <a:latin typeface="Arial"/>
                <a:cs typeface="Arial"/>
              </a:rPr>
              <a:t>direct</a:t>
            </a:r>
            <a:r>
              <a:rPr dirty="0" sz="2400" spc="-65">
                <a:latin typeface="Arial"/>
                <a:cs typeface="Arial"/>
              </a:rPr>
              <a:t> </a:t>
            </a:r>
            <a:r>
              <a:rPr dirty="0" sz="2400">
                <a:latin typeface="Arial"/>
                <a:cs typeface="Arial"/>
              </a:rPr>
              <a:t>to</a:t>
            </a:r>
            <a:r>
              <a:rPr dirty="0" sz="2400" spc="-75">
                <a:latin typeface="Arial"/>
                <a:cs typeface="Arial"/>
              </a:rPr>
              <a:t> </a:t>
            </a:r>
            <a:r>
              <a:rPr dirty="0" sz="2400">
                <a:latin typeface="Arial"/>
                <a:cs typeface="Arial"/>
              </a:rPr>
              <a:t>consumer</a:t>
            </a:r>
            <a:r>
              <a:rPr dirty="0" sz="2400" spc="-60">
                <a:latin typeface="Arial"/>
                <a:cs typeface="Arial"/>
              </a:rPr>
              <a:t> </a:t>
            </a:r>
            <a:r>
              <a:rPr dirty="0" sz="2400">
                <a:latin typeface="Arial"/>
                <a:cs typeface="Arial"/>
              </a:rPr>
              <a:t>and</a:t>
            </a:r>
            <a:r>
              <a:rPr dirty="0" sz="2400" spc="-60">
                <a:latin typeface="Arial"/>
                <a:cs typeface="Arial"/>
              </a:rPr>
              <a:t> </a:t>
            </a:r>
            <a:r>
              <a:rPr dirty="0" sz="2400">
                <a:latin typeface="Arial"/>
                <a:cs typeface="Arial"/>
              </a:rPr>
              <a:t>intermediate</a:t>
            </a:r>
            <a:r>
              <a:rPr dirty="0" sz="2400" spc="-60">
                <a:latin typeface="Arial"/>
                <a:cs typeface="Arial"/>
              </a:rPr>
              <a:t> </a:t>
            </a:r>
            <a:r>
              <a:rPr dirty="0" sz="2400">
                <a:latin typeface="Arial"/>
                <a:cs typeface="Arial"/>
              </a:rPr>
              <a:t>market</a:t>
            </a:r>
            <a:r>
              <a:rPr dirty="0" sz="2400" spc="-75">
                <a:latin typeface="Arial"/>
                <a:cs typeface="Arial"/>
              </a:rPr>
              <a:t> </a:t>
            </a:r>
            <a:r>
              <a:rPr dirty="0" sz="2400" spc="-10">
                <a:latin typeface="Arial"/>
                <a:cs typeface="Arial"/>
              </a:rPr>
              <a:t>channels</a:t>
            </a:r>
            <a:endParaRPr sz="2400">
              <a:latin typeface="Arial"/>
              <a:cs typeface="Arial"/>
            </a:endParaRPr>
          </a:p>
        </p:txBody>
      </p:sp>
      <p:sp>
        <p:nvSpPr>
          <p:cNvPr id="8" name="object 8"/>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99897" y="1365326"/>
            <a:ext cx="9568180" cy="4718050"/>
            <a:chOff x="599897" y="1365326"/>
            <a:chExt cx="9568180" cy="4718050"/>
          </a:xfrm>
        </p:grpSpPr>
        <p:pic>
          <p:nvPicPr>
            <p:cNvPr id="3" name="object 3"/>
            <p:cNvPicPr/>
            <p:nvPr/>
          </p:nvPicPr>
          <p:blipFill>
            <a:blip r:embed="rId2" cstate="print"/>
            <a:stretch>
              <a:fillRect/>
            </a:stretch>
          </p:blipFill>
          <p:spPr>
            <a:xfrm>
              <a:off x="599897" y="1587639"/>
              <a:ext cx="8039633" cy="4495456"/>
            </a:xfrm>
            <a:prstGeom prst="rect">
              <a:avLst/>
            </a:prstGeom>
          </p:spPr>
        </p:pic>
        <p:sp>
          <p:nvSpPr>
            <p:cNvPr id="4" name="object 4"/>
            <p:cNvSpPr/>
            <p:nvPr/>
          </p:nvSpPr>
          <p:spPr>
            <a:xfrm>
              <a:off x="2024380" y="1365326"/>
              <a:ext cx="8143240" cy="658495"/>
            </a:xfrm>
            <a:custGeom>
              <a:avLst/>
              <a:gdLst/>
              <a:ahLst/>
              <a:cxnLst/>
              <a:rect l="l" t="t" r="r" b="b"/>
              <a:pathLst>
                <a:path w="8143240" h="658494">
                  <a:moveTo>
                    <a:pt x="8143227" y="0"/>
                  </a:moveTo>
                  <a:lnTo>
                    <a:pt x="0" y="0"/>
                  </a:lnTo>
                  <a:lnTo>
                    <a:pt x="0" y="658164"/>
                  </a:lnTo>
                  <a:lnTo>
                    <a:pt x="8143227" y="658164"/>
                  </a:lnTo>
                  <a:lnTo>
                    <a:pt x="8143227" y="0"/>
                  </a:lnTo>
                  <a:close/>
                </a:path>
              </a:pathLst>
            </a:custGeom>
            <a:solidFill>
              <a:srgbClr val="FFFFFF"/>
            </a:solidFill>
          </p:spPr>
          <p:txBody>
            <a:bodyPr wrap="square" lIns="0" tIns="0" rIns="0" bIns="0" rtlCol="0"/>
            <a:lstStyle/>
            <a:p/>
          </p:txBody>
        </p:sp>
      </p:grpSp>
      <p:sp>
        <p:nvSpPr>
          <p:cNvPr id="5" name="object 5"/>
          <p:cNvSpPr txBox="1"/>
          <p:nvPr/>
        </p:nvSpPr>
        <p:spPr>
          <a:xfrm>
            <a:off x="2225357" y="1262505"/>
            <a:ext cx="7739380" cy="720725"/>
          </a:xfrm>
          <a:prstGeom prst="rect">
            <a:avLst/>
          </a:prstGeom>
        </p:spPr>
        <p:txBody>
          <a:bodyPr wrap="square" lIns="0" tIns="53975" rIns="0" bIns="0" rtlCol="0" vert="horz">
            <a:spAutoFit/>
          </a:bodyPr>
          <a:lstStyle/>
          <a:p>
            <a:pPr marL="693420" marR="5080" indent="-681355">
              <a:lnSpc>
                <a:spcPts val="2590"/>
              </a:lnSpc>
              <a:spcBef>
                <a:spcPts val="425"/>
              </a:spcBef>
            </a:pPr>
            <a:r>
              <a:rPr dirty="0" sz="2400">
                <a:latin typeface="Arial"/>
                <a:cs typeface="Arial"/>
              </a:rPr>
              <a:t>Number</a:t>
            </a:r>
            <a:r>
              <a:rPr dirty="0" sz="2400" spc="-40">
                <a:latin typeface="Arial"/>
                <a:cs typeface="Arial"/>
              </a:rPr>
              <a:t> </a:t>
            </a:r>
            <a:r>
              <a:rPr dirty="0" sz="2400">
                <a:latin typeface="Arial"/>
                <a:cs typeface="Arial"/>
              </a:rPr>
              <a:t>of</a:t>
            </a:r>
            <a:r>
              <a:rPr dirty="0" sz="2400" spc="-60">
                <a:latin typeface="Arial"/>
                <a:cs typeface="Arial"/>
              </a:rPr>
              <a:t> </a:t>
            </a:r>
            <a:r>
              <a:rPr dirty="0" sz="2400">
                <a:latin typeface="Arial"/>
                <a:cs typeface="Arial"/>
              </a:rPr>
              <a:t>local</a:t>
            </a:r>
            <a:r>
              <a:rPr dirty="0" sz="2400" spc="-50">
                <a:latin typeface="Arial"/>
                <a:cs typeface="Arial"/>
              </a:rPr>
              <a:t> </a:t>
            </a:r>
            <a:r>
              <a:rPr dirty="0" sz="2400">
                <a:latin typeface="Arial"/>
                <a:cs typeface="Arial"/>
              </a:rPr>
              <a:t>food</a:t>
            </a:r>
            <a:r>
              <a:rPr dirty="0" sz="2400" spc="-55">
                <a:latin typeface="Arial"/>
                <a:cs typeface="Arial"/>
              </a:rPr>
              <a:t> </a:t>
            </a:r>
            <a:r>
              <a:rPr dirty="0" sz="2400">
                <a:latin typeface="Arial"/>
                <a:cs typeface="Arial"/>
              </a:rPr>
              <a:t>operations</a:t>
            </a:r>
            <a:r>
              <a:rPr dirty="0" sz="2400" spc="-35">
                <a:latin typeface="Arial"/>
                <a:cs typeface="Arial"/>
              </a:rPr>
              <a:t> </a:t>
            </a:r>
            <a:r>
              <a:rPr dirty="0" sz="2400">
                <a:latin typeface="Arial"/>
                <a:cs typeface="Arial"/>
              </a:rPr>
              <a:t>from</a:t>
            </a:r>
            <a:r>
              <a:rPr dirty="0" sz="2400" spc="-70">
                <a:latin typeface="Arial"/>
                <a:cs typeface="Arial"/>
              </a:rPr>
              <a:t> </a:t>
            </a:r>
            <a:r>
              <a:rPr dirty="0" sz="2400" spc="-25">
                <a:latin typeface="Arial"/>
                <a:cs typeface="Arial"/>
              </a:rPr>
              <a:t>2015-</a:t>
            </a:r>
            <a:r>
              <a:rPr dirty="0" sz="2400">
                <a:latin typeface="Arial"/>
                <a:cs typeface="Arial"/>
              </a:rPr>
              <a:t>2022</a:t>
            </a:r>
            <a:r>
              <a:rPr dirty="0" sz="2400" spc="-35">
                <a:latin typeface="Arial"/>
                <a:cs typeface="Arial"/>
              </a:rPr>
              <a:t> </a:t>
            </a:r>
            <a:r>
              <a:rPr dirty="0" sz="2400">
                <a:latin typeface="Arial"/>
                <a:cs typeface="Arial"/>
              </a:rPr>
              <a:t>in</a:t>
            </a:r>
            <a:r>
              <a:rPr dirty="0" sz="2400" spc="-45">
                <a:latin typeface="Arial"/>
                <a:cs typeface="Arial"/>
              </a:rPr>
              <a:t> </a:t>
            </a:r>
            <a:r>
              <a:rPr dirty="0" sz="2400" spc="-10">
                <a:latin typeface="Arial"/>
                <a:cs typeface="Arial"/>
              </a:rPr>
              <a:t>direct </a:t>
            </a:r>
            <a:r>
              <a:rPr dirty="0" sz="2400">
                <a:latin typeface="Arial"/>
                <a:cs typeface="Arial"/>
              </a:rPr>
              <a:t>to</a:t>
            </a:r>
            <a:r>
              <a:rPr dirty="0" sz="2400" spc="-80">
                <a:latin typeface="Arial"/>
                <a:cs typeface="Arial"/>
              </a:rPr>
              <a:t> </a:t>
            </a:r>
            <a:r>
              <a:rPr dirty="0" sz="2400">
                <a:latin typeface="Arial"/>
                <a:cs typeface="Arial"/>
              </a:rPr>
              <a:t>consumer</a:t>
            </a:r>
            <a:r>
              <a:rPr dirty="0" sz="2400" spc="-60">
                <a:latin typeface="Arial"/>
                <a:cs typeface="Arial"/>
              </a:rPr>
              <a:t> </a:t>
            </a:r>
            <a:r>
              <a:rPr dirty="0" sz="2400">
                <a:latin typeface="Arial"/>
                <a:cs typeface="Arial"/>
              </a:rPr>
              <a:t>and</a:t>
            </a:r>
            <a:r>
              <a:rPr dirty="0" sz="2400" spc="-65">
                <a:latin typeface="Arial"/>
                <a:cs typeface="Arial"/>
              </a:rPr>
              <a:t> </a:t>
            </a:r>
            <a:r>
              <a:rPr dirty="0" sz="2400">
                <a:latin typeface="Arial"/>
                <a:cs typeface="Arial"/>
              </a:rPr>
              <a:t>intermediate</a:t>
            </a:r>
            <a:r>
              <a:rPr dirty="0" sz="2400" spc="-60">
                <a:latin typeface="Arial"/>
                <a:cs typeface="Arial"/>
              </a:rPr>
              <a:t> </a:t>
            </a:r>
            <a:r>
              <a:rPr dirty="0" sz="2400">
                <a:latin typeface="Arial"/>
                <a:cs typeface="Arial"/>
              </a:rPr>
              <a:t>market</a:t>
            </a:r>
            <a:r>
              <a:rPr dirty="0" sz="2400" spc="-75">
                <a:latin typeface="Arial"/>
                <a:cs typeface="Arial"/>
              </a:rPr>
              <a:t> </a:t>
            </a:r>
            <a:r>
              <a:rPr dirty="0" sz="2400" spc="-10">
                <a:latin typeface="Arial"/>
                <a:cs typeface="Arial"/>
              </a:rPr>
              <a:t>channels</a:t>
            </a:r>
            <a:endParaRPr sz="2400">
              <a:latin typeface="Arial"/>
              <a:cs typeface="Arial"/>
            </a:endParaRPr>
          </a:p>
        </p:txBody>
      </p:sp>
      <p:sp>
        <p:nvSpPr>
          <p:cNvPr id="6" name="object 6"/>
          <p:cNvSpPr txBox="1"/>
          <p:nvPr/>
        </p:nvSpPr>
        <p:spPr>
          <a:xfrm>
            <a:off x="9078804" y="3278667"/>
            <a:ext cx="2571750" cy="2768600"/>
          </a:xfrm>
          <a:prstGeom prst="rect">
            <a:avLst/>
          </a:prstGeom>
        </p:spPr>
        <p:txBody>
          <a:bodyPr wrap="square" lIns="0" tIns="12065" rIns="0" bIns="0" rtlCol="0" vert="horz">
            <a:spAutoFit/>
          </a:bodyPr>
          <a:lstStyle/>
          <a:p>
            <a:pPr marL="12700" marR="5080">
              <a:lnSpc>
                <a:spcPct val="100000"/>
              </a:lnSpc>
              <a:spcBef>
                <a:spcPts val="95"/>
              </a:spcBef>
            </a:pPr>
            <a:r>
              <a:rPr dirty="0" sz="1000">
                <a:latin typeface="Arial"/>
                <a:cs typeface="Arial"/>
              </a:rPr>
              <a:t>Note:</a:t>
            </a:r>
            <a:r>
              <a:rPr dirty="0" sz="1000" spc="-30">
                <a:latin typeface="Arial"/>
                <a:cs typeface="Arial"/>
              </a:rPr>
              <a:t> </a:t>
            </a:r>
            <a:r>
              <a:rPr dirty="0" sz="1000">
                <a:latin typeface="Arial"/>
                <a:cs typeface="Arial"/>
              </a:rPr>
              <a:t>Categories</a:t>
            </a:r>
            <a:r>
              <a:rPr dirty="0" sz="1000" spc="-25">
                <a:latin typeface="Arial"/>
                <a:cs typeface="Arial"/>
              </a:rPr>
              <a:t> </a:t>
            </a:r>
            <a:r>
              <a:rPr dirty="0" sz="1000">
                <a:latin typeface="Arial"/>
                <a:cs typeface="Arial"/>
              </a:rPr>
              <a:t>are</a:t>
            </a:r>
            <a:r>
              <a:rPr dirty="0" sz="1000" spc="-40">
                <a:latin typeface="Arial"/>
                <a:cs typeface="Arial"/>
              </a:rPr>
              <a:t> </a:t>
            </a:r>
            <a:r>
              <a:rPr dirty="0" sz="1000">
                <a:latin typeface="Arial"/>
                <a:cs typeface="Arial"/>
              </a:rPr>
              <a:t>not</a:t>
            </a:r>
            <a:r>
              <a:rPr dirty="0" sz="1000" spc="-30">
                <a:latin typeface="Arial"/>
                <a:cs typeface="Arial"/>
              </a:rPr>
              <a:t> </a:t>
            </a:r>
            <a:r>
              <a:rPr dirty="0" sz="1000">
                <a:latin typeface="Arial"/>
                <a:cs typeface="Arial"/>
              </a:rPr>
              <a:t>exclusive,</a:t>
            </a:r>
            <a:r>
              <a:rPr dirty="0" sz="1000" spc="-20">
                <a:latin typeface="Arial"/>
                <a:cs typeface="Arial"/>
              </a:rPr>
              <a:t> </a:t>
            </a:r>
            <a:r>
              <a:rPr dirty="0" sz="1000">
                <a:latin typeface="Arial"/>
                <a:cs typeface="Arial"/>
              </a:rPr>
              <a:t>if</a:t>
            </a:r>
            <a:r>
              <a:rPr dirty="0" sz="1000" spc="-25">
                <a:latin typeface="Arial"/>
                <a:cs typeface="Arial"/>
              </a:rPr>
              <a:t> </a:t>
            </a:r>
            <a:r>
              <a:rPr dirty="0" sz="1000">
                <a:latin typeface="Arial"/>
                <a:cs typeface="Arial"/>
              </a:rPr>
              <a:t>a</a:t>
            </a:r>
            <a:r>
              <a:rPr dirty="0" sz="1000" spc="-30">
                <a:latin typeface="Arial"/>
                <a:cs typeface="Arial"/>
              </a:rPr>
              <a:t> </a:t>
            </a:r>
            <a:r>
              <a:rPr dirty="0" sz="1000" spc="-20">
                <a:latin typeface="Arial"/>
                <a:cs typeface="Arial"/>
              </a:rPr>
              <a:t>farm </a:t>
            </a:r>
            <a:r>
              <a:rPr dirty="0" sz="1000">
                <a:latin typeface="Arial"/>
                <a:cs typeface="Arial"/>
              </a:rPr>
              <a:t>sells</a:t>
            </a:r>
            <a:r>
              <a:rPr dirty="0" sz="1000" spc="-10">
                <a:latin typeface="Arial"/>
                <a:cs typeface="Arial"/>
              </a:rPr>
              <a:t> </a:t>
            </a:r>
            <a:r>
              <a:rPr dirty="0" sz="1000">
                <a:latin typeface="Arial"/>
                <a:cs typeface="Arial"/>
              </a:rPr>
              <a:t>through</a:t>
            </a:r>
            <a:r>
              <a:rPr dirty="0" sz="1000" spc="-40">
                <a:latin typeface="Arial"/>
                <a:cs typeface="Arial"/>
              </a:rPr>
              <a:t> </a:t>
            </a:r>
            <a:r>
              <a:rPr dirty="0" sz="1000">
                <a:latin typeface="Arial"/>
                <a:cs typeface="Arial"/>
              </a:rPr>
              <a:t>both</a:t>
            </a:r>
            <a:r>
              <a:rPr dirty="0" sz="1000" spc="-35">
                <a:latin typeface="Arial"/>
                <a:cs typeface="Arial"/>
              </a:rPr>
              <a:t> </a:t>
            </a:r>
            <a:r>
              <a:rPr dirty="0" sz="1000">
                <a:latin typeface="Arial"/>
                <a:cs typeface="Arial"/>
              </a:rPr>
              <a:t>DTC</a:t>
            </a:r>
            <a:r>
              <a:rPr dirty="0" sz="1000" spc="-25">
                <a:latin typeface="Arial"/>
                <a:cs typeface="Arial"/>
              </a:rPr>
              <a:t> </a:t>
            </a:r>
            <a:r>
              <a:rPr dirty="0" sz="1000">
                <a:latin typeface="Arial"/>
                <a:cs typeface="Arial"/>
              </a:rPr>
              <a:t>and</a:t>
            </a:r>
            <a:r>
              <a:rPr dirty="0" sz="1000" spc="-40">
                <a:latin typeface="Arial"/>
                <a:cs typeface="Arial"/>
              </a:rPr>
              <a:t> </a:t>
            </a:r>
            <a:r>
              <a:rPr dirty="0" sz="1000" spc="-10">
                <a:latin typeface="Arial"/>
                <a:cs typeface="Arial"/>
              </a:rPr>
              <a:t>intermediated </a:t>
            </a:r>
            <a:r>
              <a:rPr dirty="0" sz="1000">
                <a:latin typeface="Arial"/>
                <a:cs typeface="Arial"/>
              </a:rPr>
              <a:t>market</a:t>
            </a:r>
            <a:r>
              <a:rPr dirty="0" sz="1000" spc="-60">
                <a:latin typeface="Arial"/>
                <a:cs typeface="Arial"/>
              </a:rPr>
              <a:t> </a:t>
            </a:r>
            <a:r>
              <a:rPr dirty="0" sz="1000">
                <a:latin typeface="Arial"/>
                <a:cs typeface="Arial"/>
              </a:rPr>
              <a:t>channels</a:t>
            </a:r>
            <a:r>
              <a:rPr dirty="0" sz="1000" spc="-30">
                <a:latin typeface="Arial"/>
                <a:cs typeface="Arial"/>
              </a:rPr>
              <a:t> </a:t>
            </a:r>
            <a:r>
              <a:rPr dirty="0" sz="1000">
                <a:latin typeface="Arial"/>
                <a:cs typeface="Arial"/>
              </a:rPr>
              <a:t>it</a:t>
            </a:r>
            <a:r>
              <a:rPr dirty="0" sz="1000" spc="-15">
                <a:latin typeface="Arial"/>
                <a:cs typeface="Arial"/>
              </a:rPr>
              <a:t> </a:t>
            </a:r>
            <a:r>
              <a:rPr dirty="0" sz="1000">
                <a:latin typeface="Arial"/>
                <a:cs typeface="Arial"/>
              </a:rPr>
              <a:t>will</a:t>
            </a:r>
            <a:r>
              <a:rPr dirty="0" sz="1000" spc="5">
                <a:latin typeface="Arial"/>
                <a:cs typeface="Arial"/>
              </a:rPr>
              <a:t> </a:t>
            </a:r>
            <a:r>
              <a:rPr dirty="0" sz="1000">
                <a:latin typeface="Arial"/>
                <a:cs typeface="Arial"/>
              </a:rPr>
              <a:t>be</a:t>
            </a:r>
            <a:r>
              <a:rPr dirty="0" sz="1000" spc="-25">
                <a:latin typeface="Arial"/>
                <a:cs typeface="Arial"/>
              </a:rPr>
              <a:t> </a:t>
            </a:r>
            <a:r>
              <a:rPr dirty="0" sz="1000">
                <a:latin typeface="Arial"/>
                <a:cs typeface="Arial"/>
              </a:rPr>
              <a:t>counted</a:t>
            </a:r>
            <a:r>
              <a:rPr dirty="0" sz="1000" spc="-40">
                <a:latin typeface="Arial"/>
                <a:cs typeface="Arial"/>
              </a:rPr>
              <a:t> </a:t>
            </a:r>
            <a:r>
              <a:rPr dirty="0" sz="1000">
                <a:latin typeface="Arial"/>
                <a:cs typeface="Arial"/>
              </a:rPr>
              <a:t>in</a:t>
            </a:r>
            <a:r>
              <a:rPr dirty="0" sz="1000" spc="-25">
                <a:latin typeface="Arial"/>
                <a:cs typeface="Arial"/>
              </a:rPr>
              <a:t> </a:t>
            </a:r>
            <a:r>
              <a:rPr dirty="0" sz="1000">
                <a:latin typeface="Arial"/>
                <a:cs typeface="Arial"/>
              </a:rPr>
              <a:t>each</a:t>
            </a:r>
            <a:r>
              <a:rPr dirty="0" sz="1000" spc="-40">
                <a:latin typeface="Arial"/>
                <a:cs typeface="Arial"/>
              </a:rPr>
              <a:t> </a:t>
            </a:r>
            <a:r>
              <a:rPr dirty="0" sz="1000" spc="-25">
                <a:latin typeface="Arial"/>
                <a:cs typeface="Arial"/>
              </a:rPr>
              <a:t>but </a:t>
            </a:r>
            <a:r>
              <a:rPr dirty="0" sz="1000">
                <a:latin typeface="Arial"/>
                <a:cs typeface="Arial"/>
              </a:rPr>
              <a:t>will</a:t>
            </a:r>
            <a:r>
              <a:rPr dirty="0" sz="1000" spc="15">
                <a:latin typeface="Arial"/>
                <a:cs typeface="Arial"/>
              </a:rPr>
              <a:t> </a:t>
            </a:r>
            <a:r>
              <a:rPr dirty="0" sz="1000">
                <a:latin typeface="Arial"/>
                <a:cs typeface="Arial"/>
              </a:rPr>
              <a:t>only</a:t>
            </a:r>
            <a:r>
              <a:rPr dirty="0" sz="1000" spc="-20">
                <a:latin typeface="Arial"/>
                <a:cs typeface="Arial"/>
              </a:rPr>
              <a:t> </a:t>
            </a:r>
            <a:r>
              <a:rPr dirty="0" sz="1000">
                <a:latin typeface="Arial"/>
                <a:cs typeface="Arial"/>
              </a:rPr>
              <a:t>be</a:t>
            </a:r>
            <a:r>
              <a:rPr dirty="0" sz="1000" spc="-40">
                <a:latin typeface="Arial"/>
                <a:cs typeface="Arial"/>
              </a:rPr>
              <a:t> </a:t>
            </a:r>
            <a:r>
              <a:rPr dirty="0" sz="1000">
                <a:latin typeface="Arial"/>
                <a:cs typeface="Arial"/>
              </a:rPr>
              <a:t>counted</a:t>
            </a:r>
            <a:r>
              <a:rPr dirty="0" sz="1000" spc="-40">
                <a:latin typeface="Arial"/>
                <a:cs typeface="Arial"/>
              </a:rPr>
              <a:t> </a:t>
            </a:r>
            <a:r>
              <a:rPr dirty="0" sz="1000">
                <a:latin typeface="Arial"/>
                <a:cs typeface="Arial"/>
              </a:rPr>
              <a:t>once</a:t>
            </a:r>
            <a:r>
              <a:rPr dirty="0" sz="1000" spc="-35">
                <a:latin typeface="Arial"/>
                <a:cs typeface="Arial"/>
              </a:rPr>
              <a:t> </a:t>
            </a:r>
            <a:r>
              <a:rPr dirty="0" sz="1000">
                <a:latin typeface="Arial"/>
                <a:cs typeface="Arial"/>
              </a:rPr>
              <a:t>in</a:t>
            </a:r>
            <a:r>
              <a:rPr dirty="0" sz="1000" spc="-25">
                <a:latin typeface="Arial"/>
                <a:cs typeface="Arial"/>
              </a:rPr>
              <a:t> </a:t>
            </a:r>
            <a:r>
              <a:rPr dirty="0" sz="1000">
                <a:latin typeface="Arial"/>
                <a:cs typeface="Arial"/>
              </a:rPr>
              <a:t>the</a:t>
            </a:r>
            <a:r>
              <a:rPr dirty="0" sz="1000" spc="-25">
                <a:latin typeface="Arial"/>
                <a:cs typeface="Arial"/>
              </a:rPr>
              <a:t> </a:t>
            </a:r>
            <a:r>
              <a:rPr dirty="0" sz="1000">
                <a:latin typeface="Arial"/>
                <a:cs typeface="Arial"/>
              </a:rPr>
              <a:t>all</a:t>
            </a:r>
            <a:r>
              <a:rPr dirty="0" sz="1000" spc="-20">
                <a:latin typeface="Arial"/>
                <a:cs typeface="Arial"/>
              </a:rPr>
              <a:t> local </a:t>
            </a:r>
            <a:r>
              <a:rPr dirty="0" sz="1000">
                <a:latin typeface="Arial"/>
                <a:cs typeface="Arial"/>
              </a:rPr>
              <a:t>category.</a:t>
            </a:r>
            <a:r>
              <a:rPr dirty="0" sz="1000" spc="-10">
                <a:latin typeface="Arial"/>
                <a:cs typeface="Arial"/>
              </a:rPr>
              <a:t> </a:t>
            </a:r>
            <a:r>
              <a:rPr dirty="0" sz="1000">
                <a:latin typeface="Arial"/>
                <a:cs typeface="Arial"/>
              </a:rPr>
              <a:t>Number</a:t>
            </a:r>
            <a:r>
              <a:rPr dirty="0" sz="1000" spc="-50">
                <a:latin typeface="Arial"/>
                <a:cs typeface="Arial"/>
              </a:rPr>
              <a:t> </a:t>
            </a:r>
            <a:r>
              <a:rPr dirty="0" sz="1000">
                <a:latin typeface="Arial"/>
                <a:cs typeface="Arial"/>
              </a:rPr>
              <a:t>of</a:t>
            </a:r>
            <a:r>
              <a:rPr dirty="0" sz="1000" spc="-35">
                <a:latin typeface="Arial"/>
                <a:cs typeface="Arial"/>
              </a:rPr>
              <a:t> </a:t>
            </a:r>
            <a:r>
              <a:rPr dirty="0" sz="1000" spc="-10">
                <a:latin typeface="Arial"/>
                <a:cs typeface="Arial"/>
              </a:rPr>
              <a:t>intermediated</a:t>
            </a:r>
            <a:r>
              <a:rPr dirty="0" sz="1000" spc="500">
                <a:latin typeface="Arial"/>
                <a:cs typeface="Arial"/>
              </a:rPr>
              <a:t> </a:t>
            </a:r>
            <a:r>
              <a:rPr dirty="0" sz="1000">
                <a:latin typeface="Arial"/>
                <a:cs typeface="Arial"/>
              </a:rPr>
              <a:t>operations</a:t>
            </a:r>
            <a:r>
              <a:rPr dirty="0" sz="1000" spc="-35">
                <a:latin typeface="Arial"/>
                <a:cs typeface="Arial"/>
              </a:rPr>
              <a:t> </a:t>
            </a:r>
            <a:r>
              <a:rPr dirty="0" sz="1000">
                <a:latin typeface="Arial"/>
                <a:cs typeface="Arial"/>
              </a:rPr>
              <a:t>in</a:t>
            </a:r>
            <a:r>
              <a:rPr dirty="0" sz="1000" spc="-15">
                <a:latin typeface="Arial"/>
                <a:cs typeface="Arial"/>
              </a:rPr>
              <a:t> </a:t>
            </a:r>
            <a:r>
              <a:rPr dirty="0" sz="1000">
                <a:latin typeface="Arial"/>
                <a:cs typeface="Arial"/>
              </a:rPr>
              <a:t>2015</a:t>
            </a:r>
            <a:r>
              <a:rPr dirty="0" sz="1000" spc="-40">
                <a:latin typeface="Arial"/>
                <a:cs typeface="Arial"/>
              </a:rPr>
              <a:t> </a:t>
            </a:r>
            <a:r>
              <a:rPr dirty="0" sz="1000">
                <a:latin typeface="Arial"/>
                <a:cs typeface="Arial"/>
              </a:rPr>
              <a:t>and</a:t>
            </a:r>
            <a:r>
              <a:rPr dirty="0" sz="1000" spc="-30">
                <a:latin typeface="Arial"/>
                <a:cs typeface="Arial"/>
              </a:rPr>
              <a:t> </a:t>
            </a:r>
            <a:r>
              <a:rPr dirty="0" sz="1000">
                <a:latin typeface="Arial"/>
                <a:cs typeface="Arial"/>
              </a:rPr>
              <a:t>2020</a:t>
            </a:r>
            <a:r>
              <a:rPr dirty="0" sz="1000" spc="-40">
                <a:latin typeface="Arial"/>
                <a:cs typeface="Arial"/>
              </a:rPr>
              <a:t> </a:t>
            </a:r>
            <a:r>
              <a:rPr dirty="0" sz="1000">
                <a:latin typeface="Arial"/>
                <a:cs typeface="Arial"/>
              </a:rPr>
              <a:t>was</a:t>
            </a:r>
            <a:r>
              <a:rPr dirty="0" sz="1000" spc="-10">
                <a:latin typeface="Arial"/>
                <a:cs typeface="Arial"/>
              </a:rPr>
              <a:t> calculated </a:t>
            </a:r>
            <a:r>
              <a:rPr dirty="0" sz="1000">
                <a:latin typeface="Arial"/>
                <a:cs typeface="Arial"/>
              </a:rPr>
              <a:t>by</a:t>
            </a:r>
            <a:r>
              <a:rPr dirty="0" sz="1000" spc="-30">
                <a:latin typeface="Arial"/>
                <a:cs typeface="Arial"/>
              </a:rPr>
              <a:t> </a:t>
            </a:r>
            <a:r>
              <a:rPr dirty="0" sz="1000">
                <a:latin typeface="Arial"/>
                <a:cs typeface="Arial"/>
              </a:rPr>
              <a:t>the</a:t>
            </a:r>
            <a:r>
              <a:rPr dirty="0" sz="1000" spc="-25">
                <a:latin typeface="Arial"/>
                <a:cs typeface="Arial"/>
              </a:rPr>
              <a:t> </a:t>
            </a:r>
            <a:r>
              <a:rPr dirty="0" sz="1000">
                <a:latin typeface="Arial"/>
                <a:cs typeface="Arial"/>
              </a:rPr>
              <a:t>author</a:t>
            </a:r>
            <a:r>
              <a:rPr dirty="0" sz="1000" spc="-30">
                <a:latin typeface="Arial"/>
                <a:cs typeface="Arial"/>
              </a:rPr>
              <a:t> </a:t>
            </a:r>
            <a:r>
              <a:rPr dirty="0" sz="1000">
                <a:latin typeface="Arial"/>
                <a:cs typeface="Arial"/>
              </a:rPr>
              <a:t>using</a:t>
            </a:r>
            <a:r>
              <a:rPr dirty="0" sz="1000" spc="-25">
                <a:latin typeface="Arial"/>
                <a:cs typeface="Arial"/>
              </a:rPr>
              <a:t> </a:t>
            </a:r>
            <a:r>
              <a:rPr dirty="0" sz="1000">
                <a:latin typeface="Arial"/>
                <a:cs typeface="Arial"/>
              </a:rPr>
              <a:t>the</a:t>
            </a:r>
            <a:r>
              <a:rPr dirty="0" sz="1000" spc="-20">
                <a:latin typeface="Arial"/>
                <a:cs typeface="Arial"/>
              </a:rPr>
              <a:t> </a:t>
            </a:r>
            <a:r>
              <a:rPr dirty="0" sz="1000">
                <a:latin typeface="Arial"/>
                <a:cs typeface="Arial"/>
              </a:rPr>
              <a:t>restricted</a:t>
            </a:r>
            <a:r>
              <a:rPr dirty="0" sz="1000" spc="-40">
                <a:latin typeface="Arial"/>
                <a:cs typeface="Arial"/>
              </a:rPr>
              <a:t> </a:t>
            </a:r>
            <a:r>
              <a:rPr dirty="0" sz="1000" spc="-10">
                <a:latin typeface="Arial"/>
                <a:cs typeface="Arial"/>
              </a:rPr>
              <a:t>access </a:t>
            </a:r>
            <a:r>
              <a:rPr dirty="0" sz="1000">
                <a:latin typeface="Arial"/>
                <a:cs typeface="Arial"/>
              </a:rPr>
              <a:t>version</a:t>
            </a:r>
            <a:r>
              <a:rPr dirty="0" sz="1000" spc="-15">
                <a:latin typeface="Arial"/>
                <a:cs typeface="Arial"/>
              </a:rPr>
              <a:t> </a:t>
            </a:r>
            <a:r>
              <a:rPr dirty="0" sz="1000">
                <a:latin typeface="Arial"/>
                <a:cs typeface="Arial"/>
              </a:rPr>
              <a:t>of</a:t>
            </a:r>
            <a:r>
              <a:rPr dirty="0" sz="1000" spc="-35">
                <a:latin typeface="Arial"/>
                <a:cs typeface="Arial"/>
              </a:rPr>
              <a:t> </a:t>
            </a:r>
            <a:r>
              <a:rPr dirty="0" sz="1000">
                <a:latin typeface="Arial"/>
                <a:cs typeface="Arial"/>
              </a:rPr>
              <a:t>the</a:t>
            </a:r>
            <a:r>
              <a:rPr dirty="0" sz="1000" spc="-20">
                <a:latin typeface="Arial"/>
                <a:cs typeface="Arial"/>
              </a:rPr>
              <a:t> </a:t>
            </a:r>
            <a:r>
              <a:rPr dirty="0" sz="1000">
                <a:latin typeface="Arial"/>
                <a:cs typeface="Arial"/>
              </a:rPr>
              <a:t>Local</a:t>
            </a:r>
            <a:r>
              <a:rPr dirty="0" sz="1000" spc="-30">
                <a:latin typeface="Arial"/>
                <a:cs typeface="Arial"/>
              </a:rPr>
              <a:t> </a:t>
            </a:r>
            <a:r>
              <a:rPr dirty="0" sz="1000">
                <a:latin typeface="Arial"/>
                <a:cs typeface="Arial"/>
              </a:rPr>
              <a:t>Food</a:t>
            </a:r>
            <a:r>
              <a:rPr dirty="0" sz="1000" spc="-35">
                <a:latin typeface="Arial"/>
                <a:cs typeface="Arial"/>
              </a:rPr>
              <a:t> </a:t>
            </a:r>
            <a:r>
              <a:rPr dirty="0" sz="1000" spc="-10">
                <a:latin typeface="Arial"/>
                <a:cs typeface="Arial"/>
              </a:rPr>
              <a:t>Marketing</a:t>
            </a:r>
            <a:r>
              <a:rPr dirty="0" sz="1000" spc="500">
                <a:latin typeface="Arial"/>
                <a:cs typeface="Arial"/>
              </a:rPr>
              <a:t> </a:t>
            </a:r>
            <a:r>
              <a:rPr dirty="0" sz="1000">
                <a:latin typeface="Arial"/>
                <a:cs typeface="Arial"/>
              </a:rPr>
              <a:t>Practices</a:t>
            </a:r>
            <a:r>
              <a:rPr dirty="0" sz="1000" spc="-20">
                <a:latin typeface="Arial"/>
                <a:cs typeface="Arial"/>
              </a:rPr>
              <a:t> </a:t>
            </a:r>
            <a:r>
              <a:rPr dirty="0" sz="1000">
                <a:latin typeface="Arial"/>
                <a:cs typeface="Arial"/>
              </a:rPr>
              <a:t>Survey</a:t>
            </a:r>
            <a:r>
              <a:rPr dirty="0" sz="1000" spc="-20">
                <a:latin typeface="Arial"/>
                <a:cs typeface="Arial"/>
              </a:rPr>
              <a:t> </a:t>
            </a:r>
            <a:r>
              <a:rPr dirty="0" sz="1000">
                <a:latin typeface="Arial"/>
                <a:cs typeface="Arial"/>
              </a:rPr>
              <a:t>and</a:t>
            </a:r>
            <a:r>
              <a:rPr dirty="0" sz="1000" spc="-40">
                <a:latin typeface="Arial"/>
                <a:cs typeface="Arial"/>
              </a:rPr>
              <a:t> </a:t>
            </a:r>
            <a:r>
              <a:rPr dirty="0" sz="1000">
                <a:latin typeface="Arial"/>
                <a:cs typeface="Arial"/>
              </a:rPr>
              <a:t>number</a:t>
            </a:r>
            <a:r>
              <a:rPr dirty="0" sz="1000" spc="-40">
                <a:latin typeface="Arial"/>
                <a:cs typeface="Arial"/>
              </a:rPr>
              <a:t> </a:t>
            </a:r>
            <a:r>
              <a:rPr dirty="0" sz="1000">
                <a:latin typeface="Arial"/>
                <a:cs typeface="Arial"/>
              </a:rPr>
              <a:t>of</a:t>
            </a:r>
            <a:r>
              <a:rPr dirty="0" sz="1000" spc="-25">
                <a:latin typeface="Arial"/>
                <a:cs typeface="Arial"/>
              </a:rPr>
              <a:t> </a:t>
            </a:r>
            <a:r>
              <a:rPr dirty="0" sz="1000">
                <a:latin typeface="Arial"/>
                <a:cs typeface="Arial"/>
              </a:rPr>
              <a:t>all</a:t>
            </a:r>
            <a:r>
              <a:rPr dirty="0" sz="1000" spc="-15">
                <a:latin typeface="Arial"/>
                <a:cs typeface="Arial"/>
              </a:rPr>
              <a:t> </a:t>
            </a:r>
            <a:r>
              <a:rPr dirty="0" sz="1000" spc="-20">
                <a:latin typeface="Arial"/>
                <a:cs typeface="Arial"/>
              </a:rPr>
              <a:t>local </a:t>
            </a:r>
            <a:r>
              <a:rPr dirty="0" sz="1000">
                <a:latin typeface="Arial"/>
                <a:cs typeface="Arial"/>
              </a:rPr>
              <a:t>operations</a:t>
            </a:r>
            <a:r>
              <a:rPr dirty="0" sz="1000" spc="-35">
                <a:latin typeface="Arial"/>
                <a:cs typeface="Arial"/>
              </a:rPr>
              <a:t> </a:t>
            </a:r>
            <a:r>
              <a:rPr dirty="0" sz="1000">
                <a:latin typeface="Arial"/>
                <a:cs typeface="Arial"/>
              </a:rPr>
              <a:t>in</a:t>
            </a:r>
            <a:r>
              <a:rPr dirty="0" sz="1000" spc="-20">
                <a:latin typeface="Arial"/>
                <a:cs typeface="Arial"/>
              </a:rPr>
              <a:t> </a:t>
            </a:r>
            <a:r>
              <a:rPr dirty="0" sz="1000">
                <a:latin typeface="Arial"/>
                <a:cs typeface="Arial"/>
              </a:rPr>
              <a:t>2017</a:t>
            </a:r>
            <a:r>
              <a:rPr dirty="0" sz="1000" spc="-40">
                <a:latin typeface="Arial"/>
                <a:cs typeface="Arial"/>
              </a:rPr>
              <a:t> </a:t>
            </a:r>
            <a:r>
              <a:rPr dirty="0" sz="1000">
                <a:latin typeface="Arial"/>
                <a:cs typeface="Arial"/>
              </a:rPr>
              <a:t>and</a:t>
            </a:r>
            <a:r>
              <a:rPr dirty="0" sz="1000" spc="-30">
                <a:latin typeface="Arial"/>
                <a:cs typeface="Arial"/>
              </a:rPr>
              <a:t> </a:t>
            </a:r>
            <a:r>
              <a:rPr dirty="0" sz="1000">
                <a:latin typeface="Arial"/>
                <a:cs typeface="Arial"/>
              </a:rPr>
              <a:t>2022</a:t>
            </a:r>
            <a:r>
              <a:rPr dirty="0" sz="1000" spc="-45">
                <a:latin typeface="Arial"/>
                <a:cs typeface="Arial"/>
              </a:rPr>
              <a:t> </a:t>
            </a:r>
            <a:r>
              <a:rPr dirty="0" sz="1000">
                <a:latin typeface="Arial"/>
                <a:cs typeface="Arial"/>
              </a:rPr>
              <a:t>were</a:t>
            </a:r>
            <a:r>
              <a:rPr dirty="0" sz="1000" spc="-20">
                <a:latin typeface="Arial"/>
                <a:cs typeface="Arial"/>
              </a:rPr>
              <a:t> </a:t>
            </a:r>
            <a:r>
              <a:rPr dirty="0" sz="1000" spc="-10">
                <a:latin typeface="Arial"/>
                <a:cs typeface="Arial"/>
              </a:rPr>
              <a:t>calculated </a:t>
            </a:r>
            <a:r>
              <a:rPr dirty="0" sz="1000">
                <a:latin typeface="Arial"/>
                <a:cs typeface="Arial"/>
              </a:rPr>
              <a:t>by</a:t>
            </a:r>
            <a:r>
              <a:rPr dirty="0" sz="1000" spc="-30">
                <a:latin typeface="Arial"/>
                <a:cs typeface="Arial"/>
              </a:rPr>
              <a:t> </a:t>
            </a:r>
            <a:r>
              <a:rPr dirty="0" sz="1000">
                <a:latin typeface="Arial"/>
                <a:cs typeface="Arial"/>
              </a:rPr>
              <a:t>the</a:t>
            </a:r>
            <a:r>
              <a:rPr dirty="0" sz="1000" spc="-25">
                <a:latin typeface="Arial"/>
                <a:cs typeface="Arial"/>
              </a:rPr>
              <a:t> </a:t>
            </a:r>
            <a:r>
              <a:rPr dirty="0" sz="1000">
                <a:latin typeface="Arial"/>
                <a:cs typeface="Arial"/>
              </a:rPr>
              <a:t>author</a:t>
            </a:r>
            <a:r>
              <a:rPr dirty="0" sz="1000" spc="-30">
                <a:latin typeface="Arial"/>
                <a:cs typeface="Arial"/>
              </a:rPr>
              <a:t> </a:t>
            </a:r>
            <a:r>
              <a:rPr dirty="0" sz="1000">
                <a:latin typeface="Arial"/>
                <a:cs typeface="Arial"/>
              </a:rPr>
              <a:t>using</a:t>
            </a:r>
            <a:r>
              <a:rPr dirty="0" sz="1000" spc="-25">
                <a:latin typeface="Arial"/>
                <a:cs typeface="Arial"/>
              </a:rPr>
              <a:t> </a:t>
            </a:r>
            <a:r>
              <a:rPr dirty="0" sz="1000">
                <a:latin typeface="Arial"/>
                <a:cs typeface="Arial"/>
              </a:rPr>
              <a:t>the</a:t>
            </a:r>
            <a:r>
              <a:rPr dirty="0" sz="1000" spc="-20">
                <a:latin typeface="Arial"/>
                <a:cs typeface="Arial"/>
              </a:rPr>
              <a:t> </a:t>
            </a:r>
            <a:r>
              <a:rPr dirty="0" sz="1000">
                <a:latin typeface="Arial"/>
                <a:cs typeface="Arial"/>
              </a:rPr>
              <a:t>restricted</a:t>
            </a:r>
            <a:r>
              <a:rPr dirty="0" sz="1000" spc="-40">
                <a:latin typeface="Arial"/>
                <a:cs typeface="Arial"/>
              </a:rPr>
              <a:t> </a:t>
            </a:r>
            <a:r>
              <a:rPr dirty="0" sz="1000" spc="-10">
                <a:latin typeface="Arial"/>
                <a:cs typeface="Arial"/>
              </a:rPr>
              <a:t>access </a:t>
            </a:r>
            <a:r>
              <a:rPr dirty="0" sz="1000">
                <a:latin typeface="Arial"/>
                <a:cs typeface="Arial"/>
              </a:rPr>
              <a:t>Census</a:t>
            </a:r>
            <a:r>
              <a:rPr dirty="0" sz="1000" spc="-40">
                <a:latin typeface="Arial"/>
                <a:cs typeface="Arial"/>
              </a:rPr>
              <a:t> </a:t>
            </a:r>
            <a:r>
              <a:rPr dirty="0" sz="1000">
                <a:latin typeface="Arial"/>
                <a:cs typeface="Arial"/>
              </a:rPr>
              <a:t>of</a:t>
            </a:r>
            <a:r>
              <a:rPr dirty="0" sz="1000" spc="-30">
                <a:latin typeface="Arial"/>
                <a:cs typeface="Arial"/>
              </a:rPr>
              <a:t> </a:t>
            </a:r>
            <a:r>
              <a:rPr dirty="0" sz="1000">
                <a:latin typeface="Arial"/>
                <a:cs typeface="Arial"/>
              </a:rPr>
              <a:t>Agriculture</a:t>
            </a:r>
            <a:r>
              <a:rPr dirty="0" sz="1000" spc="-25">
                <a:latin typeface="Arial"/>
                <a:cs typeface="Arial"/>
              </a:rPr>
              <a:t> </a:t>
            </a:r>
            <a:r>
              <a:rPr dirty="0" sz="1000">
                <a:latin typeface="Arial"/>
                <a:cs typeface="Arial"/>
              </a:rPr>
              <a:t>data,</a:t>
            </a:r>
            <a:r>
              <a:rPr dirty="0" sz="1000" spc="-40">
                <a:latin typeface="Arial"/>
                <a:cs typeface="Arial"/>
              </a:rPr>
              <a:t> </a:t>
            </a:r>
            <a:r>
              <a:rPr dirty="0" sz="1000" spc="-10">
                <a:latin typeface="Arial"/>
                <a:cs typeface="Arial"/>
              </a:rPr>
              <a:t>remaining </a:t>
            </a:r>
            <a:r>
              <a:rPr dirty="0" sz="1000">
                <a:latin typeface="Arial"/>
                <a:cs typeface="Arial"/>
              </a:rPr>
              <a:t>statistics</a:t>
            </a:r>
            <a:r>
              <a:rPr dirty="0" sz="1000" spc="-40">
                <a:latin typeface="Arial"/>
                <a:cs typeface="Arial"/>
              </a:rPr>
              <a:t> </a:t>
            </a:r>
            <a:r>
              <a:rPr dirty="0" sz="1000">
                <a:latin typeface="Arial"/>
                <a:cs typeface="Arial"/>
              </a:rPr>
              <a:t>were</a:t>
            </a:r>
            <a:r>
              <a:rPr dirty="0" sz="1000" spc="-30">
                <a:latin typeface="Arial"/>
                <a:cs typeface="Arial"/>
              </a:rPr>
              <a:t> </a:t>
            </a:r>
            <a:r>
              <a:rPr dirty="0" sz="1000">
                <a:latin typeface="Arial"/>
                <a:cs typeface="Arial"/>
              </a:rPr>
              <a:t>available</a:t>
            </a:r>
            <a:r>
              <a:rPr dirty="0" sz="1000" spc="-20">
                <a:latin typeface="Arial"/>
                <a:cs typeface="Arial"/>
              </a:rPr>
              <a:t> </a:t>
            </a:r>
            <a:r>
              <a:rPr dirty="0" sz="1000">
                <a:latin typeface="Arial"/>
                <a:cs typeface="Arial"/>
              </a:rPr>
              <a:t>in</a:t>
            </a:r>
            <a:r>
              <a:rPr dirty="0" sz="1000" spc="-45">
                <a:latin typeface="Arial"/>
                <a:cs typeface="Arial"/>
              </a:rPr>
              <a:t> </a:t>
            </a:r>
            <a:r>
              <a:rPr dirty="0" sz="1000">
                <a:latin typeface="Arial"/>
                <a:cs typeface="Arial"/>
              </a:rPr>
              <a:t>the</a:t>
            </a:r>
            <a:r>
              <a:rPr dirty="0" sz="1000" spc="-40">
                <a:latin typeface="Arial"/>
                <a:cs typeface="Arial"/>
              </a:rPr>
              <a:t> </a:t>
            </a:r>
            <a:r>
              <a:rPr dirty="0" sz="1000">
                <a:latin typeface="Arial"/>
                <a:cs typeface="Arial"/>
              </a:rPr>
              <a:t>public</a:t>
            </a:r>
            <a:r>
              <a:rPr dirty="0" sz="1000" spc="-35">
                <a:latin typeface="Arial"/>
                <a:cs typeface="Arial"/>
              </a:rPr>
              <a:t> </a:t>
            </a:r>
            <a:r>
              <a:rPr dirty="0" sz="1000" spc="-10">
                <a:latin typeface="Arial"/>
                <a:cs typeface="Arial"/>
              </a:rPr>
              <a:t>data.</a:t>
            </a:r>
            <a:endParaRPr sz="1000">
              <a:latin typeface="Arial"/>
              <a:cs typeface="Arial"/>
            </a:endParaRPr>
          </a:p>
          <a:p>
            <a:pPr marL="12700" marR="76200">
              <a:lnSpc>
                <a:spcPct val="100000"/>
              </a:lnSpc>
            </a:pPr>
            <a:r>
              <a:rPr dirty="0" sz="1000">
                <a:latin typeface="Arial"/>
                <a:cs typeface="Arial"/>
              </a:rPr>
              <a:t>Source:</a:t>
            </a:r>
            <a:r>
              <a:rPr dirty="0" sz="1000" spc="-45">
                <a:latin typeface="Arial"/>
                <a:cs typeface="Arial"/>
              </a:rPr>
              <a:t> </a:t>
            </a:r>
            <a:r>
              <a:rPr dirty="0" sz="1000">
                <a:latin typeface="Arial"/>
                <a:cs typeface="Arial"/>
              </a:rPr>
              <a:t>USDA,</a:t>
            </a:r>
            <a:r>
              <a:rPr dirty="0" sz="1000" spc="-30">
                <a:latin typeface="Arial"/>
                <a:cs typeface="Arial"/>
              </a:rPr>
              <a:t> </a:t>
            </a:r>
            <a:r>
              <a:rPr dirty="0" sz="1000">
                <a:latin typeface="Arial"/>
                <a:cs typeface="Arial"/>
              </a:rPr>
              <a:t>National</a:t>
            </a:r>
            <a:r>
              <a:rPr dirty="0" sz="1000" spc="-30">
                <a:latin typeface="Arial"/>
                <a:cs typeface="Arial"/>
              </a:rPr>
              <a:t> </a:t>
            </a:r>
            <a:r>
              <a:rPr dirty="0" sz="1000" spc="-10">
                <a:latin typeface="Arial"/>
                <a:cs typeface="Arial"/>
              </a:rPr>
              <a:t>Agricultural </a:t>
            </a:r>
            <a:r>
              <a:rPr dirty="0" sz="1000">
                <a:latin typeface="Arial"/>
                <a:cs typeface="Arial"/>
              </a:rPr>
              <a:t>Statistics</a:t>
            </a:r>
            <a:r>
              <a:rPr dirty="0" sz="1000" spc="-30">
                <a:latin typeface="Arial"/>
                <a:cs typeface="Arial"/>
              </a:rPr>
              <a:t> </a:t>
            </a:r>
            <a:r>
              <a:rPr dirty="0" sz="1000">
                <a:latin typeface="Arial"/>
                <a:cs typeface="Arial"/>
              </a:rPr>
              <a:t>Service,</a:t>
            </a:r>
            <a:r>
              <a:rPr dirty="0" sz="1000" spc="-25">
                <a:latin typeface="Arial"/>
                <a:cs typeface="Arial"/>
              </a:rPr>
              <a:t> </a:t>
            </a:r>
            <a:r>
              <a:rPr dirty="0" sz="1000">
                <a:latin typeface="Arial"/>
                <a:cs typeface="Arial"/>
              </a:rPr>
              <a:t>2017</a:t>
            </a:r>
            <a:r>
              <a:rPr dirty="0" sz="1000" spc="-50">
                <a:latin typeface="Arial"/>
                <a:cs typeface="Arial"/>
              </a:rPr>
              <a:t> </a:t>
            </a:r>
            <a:r>
              <a:rPr dirty="0" sz="1000">
                <a:latin typeface="Arial"/>
                <a:cs typeface="Arial"/>
              </a:rPr>
              <a:t>and</a:t>
            </a:r>
            <a:r>
              <a:rPr dirty="0" sz="1000" spc="-30">
                <a:latin typeface="Arial"/>
                <a:cs typeface="Arial"/>
              </a:rPr>
              <a:t> </a:t>
            </a:r>
            <a:r>
              <a:rPr dirty="0" sz="1000">
                <a:latin typeface="Arial"/>
                <a:cs typeface="Arial"/>
              </a:rPr>
              <a:t>2022</a:t>
            </a:r>
            <a:r>
              <a:rPr dirty="0" sz="1000" spc="-50">
                <a:latin typeface="Arial"/>
                <a:cs typeface="Arial"/>
              </a:rPr>
              <a:t> </a:t>
            </a:r>
            <a:r>
              <a:rPr dirty="0" sz="1000">
                <a:latin typeface="Arial"/>
                <a:cs typeface="Arial"/>
              </a:rPr>
              <a:t>Census</a:t>
            </a:r>
            <a:r>
              <a:rPr dirty="0" sz="1000" spc="-35">
                <a:latin typeface="Arial"/>
                <a:cs typeface="Arial"/>
              </a:rPr>
              <a:t> </a:t>
            </a:r>
            <a:r>
              <a:rPr dirty="0" sz="1000" spc="-25">
                <a:latin typeface="Arial"/>
                <a:cs typeface="Arial"/>
              </a:rPr>
              <a:t>of </a:t>
            </a:r>
            <a:r>
              <a:rPr dirty="0" sz="1000">
                <a:latin typeface="Arial"/>
                <a:cs typeface="Arial"/>
              </a:rPr>
              <a:t>Agriculture,</a:t>
            </a:r>
            <a:r>
              <a:rPr dirty="0" sz="1000" spc="-10">
                <a:latin typeface="Arial"/>
                <a:cs typeface="Arial"/>
              </a:rPr>
              <a:t> </a:t>
            </a:r>
            <a:r>
              <a:rPr dirty="0" sz="1000">
                <a:latin typeface="Arial"/>
                <a:cs typeface="Arial"/>
              </a:rPr>
              <a:t>Census</a:t>
            </a:r>
            <a:r>
              <a:rPr dirty="0" sz="1000" spc="-20">
                <a:latin typeface="Arial"/>
                <a:cs typeface="Arial"/>
              </a:rPr>
              <a:t> </a:t>
            </a:r>
            <a:r>
              <a:rPr dirty="0" sz="1000">
                <a:latin typeface="Arial"/>
                <a:cs typeface="Arial"/>
              </a:rPr>
              <a:t>of</a:t>
            </a:r>
            <a:r>
              <a:rPr dirty="0" sz="1000" spc="-20">
                <a:latin typeface="Arial"/>
                <a:cs typeface="Arial"/>
              </a:rPr>
              <a:t> </a:t>
            </a:r>
            <a:r>
              <a:rPr dirty="0" sz="1000" spc="-10">
                <a:latin typeface="Arial"/>
                <a:cs typeface="Arial"/>
              </a:rPr>
              <a:t>Agriculture</a:t>
            </a:r>
            <a:r>
              <a:rPr dirty="0" sz="1000" spc="-15">
                <a:latin typeface="Arial"/>
                <a:cs typeface="Arial"/>
              </a:rPr>
              <a:t> </a:t>
            </a:r>
            <a:r>
              <a:rPr dirty="0" sz="1000">
                <a:latin typeface="Arial"/>
                <a:cs typeface="Arial"/>
              </a:rPr>
              <a:t>and</a:t>
            </a:r>
            <a:r>
              <a:rPr dirty="0" sz="1000" spc="-20">
                <a:latin typeface="Arial"/>
                <a:cs typeface="Arial"/>
              </a:rPr>
              <a:t> 2015 </a:t>
            </a:r>
            <a:r>
              <a:rPr dirty="0" sz="1000">
                <a:latin typeface="Arial"/>
                <a:cs typeface="Arial"/>
              </a:rPr>
              <a:t>and</a:t>
            </a:r>
            <a:r>
              <a:rPr dirty="0" sz="1000" spc="-40">
                <a:latin typeface="Arial"/>
                <a:cs typeface="Arial"/>
              </a:rPr>
              <a:t> </a:t>
            </a:r>
            <a:r>
              <a:rPr dirty="0" sz="1000">
                <a:latin typeface="Arial"/>
                <a:cs typeface="Arial"/>
              </a:rPr>
              <a:t>2020</a:t>
            </a:r>
            <a:r>
              <a:rPr dirty="0" sz="1000" spc="-25">
                <a:latin typeface="Arial"/>
                <a:cs typeface="Arial"/>
              </a:rPr>
              <a:t> </a:t>
            </a:r>
            <a:r>
              <a:rPr dirty="0" sz="1000">
                <a:latin typeface="Arial"/>
                <a:cs typeface="Arial"/>
              </a:rPr>
              <a:t>Local</a:t>
            </a:r>
            <a:r>
              <a:rPr dirty="0" sz="1000" spc="-40">
                <a:latin typeface="Arial"/>
                <a:cs typeface="Arial"/>
              </a:rPr>
              <a:t> </a:t>
            </a:r>
            <a:r>
              <a:rPr dirty="0" sz="1000">
                <a:latin typeface="Arial"/>
                <a:cs typeface="Arial"/>
              </a:rPr>
              <a:t>Food</a:t>
            </a:r>
            <a:r>
              <a:rPr dirty="0" sz="1000" spc="-25">
                <a:latin typeface="Arial"/>
                <a:cs typeface="Arial"/>
              </a:rPr>
              <a:t> </a:t>
            </a:r>
            <a:r>
              <a:rPr dirty="0" sz="1000">
                <a:latin typeface="Arial"/>
                <a:cs typeface="Arial"/>
              </a:rPr>
              <a:t>Marketing</a:t>
            </a:r>
            <a:r>
              <a:rPr dirty="0" sz="1000" spc="-40">
                <a:latin typeface="Arial"/>
                <a:cs typeface="Arial"/>
              </a:rPr>
              <a:t> </a:t>
            </a:r>
            <a:r>
              <a:rPr dirty="0" sz="1000" spc="-10">
                <a:latin typeface="Arial"/>
                <a:cs typeface="Arial"/>
              </a:rPr>
              <a:t>Practices Survey.</a:t>
            </a:r>
            <a:endParaRPr sz="1000">
              <a:latin typeface="Arial"/>
              <a:cs typeface="Arial"/>
            </a:endParaRPr>
          </a:p>
        </p:txBody>
      </p:sp>
      <p:sp>
        <p:nvSpPr>
          <p:cNvPr id="7" name="object 7"/>
          <p:cNvSpPr/>
          <p:nvPr/>
        </p:nvSpPr>
        <p:spPr>
          <a:xfrm>
            <a:off x="599897" y="151955"/>
            <a:ext cx="10874375" cy="1200785"/>
          </a:xfrm>
          <a:custGeom>
            <a:avLst/>
            <a:gdLst/>
            <a:ahLst/>
            <a:cxnLst/>
            <a:rect l="l" t="t" r="r" b="b"/>
            <a:pathLst>
              <a:path w="10874375" h="1200785">
                <a:moveTo>
                  <a:pt x="10874070" y="0"/>
                </a:moveTo>
                <a:lnTo>
                  <a:pt x="0" y="0"/>
                </a:lnTo>
                <a:lnTo>
                  <a:pt x="0" y="1200327"/>
                </a:lnTo>
                <a:lnTo>
                  <a:pt x="10874070" y="1200327"/>
                </a:lnTo>
                <a:lnTo>
                  <a:pt x="10874070" y="0"/>
                </a:lnTo>
                <a:close/>
              </a:path>
            </a:pathLst>
          </a:custGeom>
          <a:solidFill>
            <a:srgbClr val="FFFFFF"/>
          </a:solidFill>
        </p:spPr>
        <p:txBody>
          <a:bodyPr wrap="square" lIns="0" tIns="0" rIns="0" bIns="0" rtlCol="0"/>
          <a:lstStyle/>
          <a:p/>
        </p:txBody>
      </p:sp>
      <p:sp>
        <p:nvSpPr>
          <p:cNvPr id="8" name="object 8" descr="$PPTXTitle"/>
          <p:cNvSpPr txBox="1">
            <a:spLocks noGrp="1"/>
          </p:cNvSpPr>
          <p:nvPr>
            <p:ph type="title"/>
          </p:nvPr>
        </p:nvSpPr>
        <p:spPr>
          <a:xfrm>
            <a:off x="1060114" y="172782"/>
            <a:ext cx="9954260" cy="1122680"/>
          </a:xfrm>
          <a:prstGeom prst="rect"/>
        </p:spPr>
        <p:txBody>
          <a:bodyPr wrap="square" lIns="0" tIns="12700" rIns="0" bIns="0" rtlCol="0" vert="horz">
            <a:spAutoFit/>
          </a:bodyPr>
          <a:lstStyle/>
          <a:p>
            <a:pPr marL="3564890" marR="5080" indent="-3552825">
              <a:lnSpc>
                <a:spcPct val="100000"/>
              </a:lnSpc>
              <a:spcBef>
                <a:spcPts val="100"/>
              </a:spcBef>
            </a:pPr>
            <a:r>
              <a:rPr dirty="0" sz="3600" b="1">
                <a:latin typeface="Arial"/>
                <a:cs typeface="Arial"/>
              </a:rPr>
              <a:t>Nationally,</a:t>
            </a:r>
            <a:r>
              <a:rPr dirty="0" sz="3600" spc="-35" b="1">
                <a:latin typeface="Arial"/>
                <a:cs typeface="Arial"/>
              </a:rPr>
              <a:t> </a:t>
            </a:r>
            <a:r>
              <a:rPr dirty="0" sz="3600" b="1">
                <a:latin typeface="Arial"/>
                <a:cs typeface="Arial"/>
              </a:rPr>
              <a:t>most</a:t>
            </a:r>
            <a:r>
              <a:rPr dirty="0" sz="3600" spc="-40" b="1">
                <a:latin typeface="Arial"/>
                <a:cs typeface="Arial"/>
              </a:rPr>
              <a:t> </a:t>
            </a:r>
            <a:r>
              <a:rPr dirty="0" sz="3600" b="1">
                <a:latin typeface="Arial"/>
                <a:cs typeface="Arial"/>
              </a:rPr>
              <a:t>local</a:t>
            </a:r>
            <a:r>
              <a:rPr dirty="0" sz="3600" spc="-30" b="1">
                <a:latin typeface="Arial"/>
                <a:cs typeface="Arial"/>
              </a:rPr>
              <a:t> </a:t>
            </a:r>
            <a:r>
              <a:rPr dirty="0" sz="3600" b="1">
                <a:latin typeface="Arial"/>
                <a:cs typeface="Arial"/>
              </a:rPr>
              <a:t>food</a:t>
            </a:r>
            <a:r>
              <a:rPr dirty="0" sz="3600" spc="-35" b="1">
                <a:latin typeface="Arial"/>
                <a:cs typeface="Arial"/>
              </a:rPr>
              <a:t> </a:t>
            </a:r>
            <a:r>
              <a:rPr dirty="0" sz="3600" b="1">
                <a:latin typeface="Arial"/>
                <a:cs typeface="Arial"/>
              </a:rPr>
              <a:t>farms</a:t>
            </a:r>
            <a:r>
              <a:rPr dirty="0" sz="3600" spc="-45" b="1">
                <a:latin typeface="Arial"/>
                <a:cs typeface="Arial"/>
              </a:rPr>
              <a:t> </a:t>
            </a:r>
            <a:r>
              <a:rPr dirty="0" sz="3600" b="1">
                <a:latin typeface="Arial"/>
                <a:cs typeface="Arial"/>
              </a:rPr>
              <a:t>sell</a:t>
            </a:r>
            <a:r>
              <a:rPr dirty="0" sz="3600" spc="-40" b="1">
                <a:latin typeface="Arial"/>
                <a:cs typeface="Arial"/>
              </a:rPr>
              <a:t> </a:t>
            </a:r>
            <a:r>
              <a:rPr dirty="0" sz="3600" spc="-10" b="1">
                <a:latin typeface="Arial"/>
                <a:cs typeface="Arial"/>
              </a:rPr>
              <a:t>through </a:t>
            </a:r>
            <a:r>
              <a:rPr dirty="0" sz="3600" b="1">
                <a:latin typeface="Arial"/>
                <a:cs typeface="Arial"/>
              </a:rPr>
              <a:t>DTC</a:t>
            </a:r>
            <a:r>
              <a:rPr dirty="0" sz="3600" spc="-90" b="1">
                <a:latin typeface="Arial"/>
                <a:cs typeface="Arial"/>
              </a:rPr>
              <a:t> </a:t>
            </a:r>
            <a:r>
              <a:rPr dirty="0" sz="3600" spc="-10" b="1">
                <a:latin typeface="Arial"/>
                <a:cs typeface="Arial"/>
              </a:rPr>
              <a:t>markets</a:t>
            </a:r>
            <a:endParaRPr sz="3600">
              <a:latin typeface="Arial"/>
              <a:cs typeface="Arial"/>
            </a:endParaRPr>
          </a:p>
        </p:txBody>
      </p:sp>
      <p:sp>
        <p:nvSpPr>
          <p:cNvPr id="9" name="object 9"/>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screen shot of a phone  AI-generated content may be incorrect."/>
          <p:cNvPicPr/>
          <p:nvPr/>
        </p:nvPicPr>
        <p:blipFill>
          <a:blip r:embed="rId2" cstate="print"/>
          <a:stretch>
            <a:fillRect/>
          </a:stretch>
        </p:blipFill>
        <p:spPr>
          <a:xfrm>
            <a:off x="1313688" y="964691"/>
            <a:ext cx="4134611" cy="5288279"/>
          </a:xfrm>
          <a:prstGeom prst="rect">
            <a:avLst/>
          </a:prstGeom>
        </p:spPr>
      </p:pic>
      <p:sp>
        <p:nvSpPr>
          <p:cNvPr id="3" name="object 3" descr="$PPTXTitle"/>
          <p:cNvSpPr txBox="1">
            <a:spLocks noGrp="1"/>
          </p:cNvSpPr>
          <p:nvPr>
            <p:ph type="title"/>
          </p:nvPr>
        </p:nvSpPr>
        <p:spPr>
          <a:xfrm>
            <a:off x="718819" y="218579"/>
            <a:ext cx="2753360" cy="574040"/>
          </a:xfrm>
          <a:prstGeom prst="rect"/>
        </p:spPr>
        <p:txBody>
          <a:bodyPr wrap="square" lIns="0" tIns="12700" rIns="0" bIns="0" rtlCol="0" vert="horz">
            <a:spAutoFit/>
          </a:bodyPr>
          <a:lstStyle/>
          <a:p>
            <a:pPr marL="12700">
              <a:lnSpc>
                <a:spcPct val="100000"/>
              </a:lnSpc>
              <a:spcBef>
                <a:spcPts val="100"/>
              </a:spcBef>
            </a:pPr>
            <a:r>
              <a:rPr dirty="0" sz="3600" spc="-10"/>
              <a:t>Co-authors</a:t>
            </a:r>
            <a:endParaRPr sz="3600"/>
          </a:p>
        </p:txBody>
      </p:sp>
      <p:sp>
        <p:nvSpPr>
          <p:cNvPr id="4" name="object 4"/>
          <p:cNvSpPr txBox="1"/>
          <p:nvPr/>
        </p:nvSpPr>
        <p:spPr>
          <a:xfrm>
            <a:off x="6409764" y="1167562"/>
            <a:ext cx="4624070" cy="4780915"/>
          </a:xfrm>
          <a:prstGeom prst="rect">
            <a:avLst/>
          </a:prstGeom>
        </p:spPr>
        <p:txBody>
          <a:bodyPr wrap="square" lIns="0" tIns="13335" rIns="0" bIns="0" rtlCol="0" vert="horz">
            <a:spAutoFit/>
          </a:bodyPr>
          <a:lstStyle/>
          <a:p>
            <a:pPr marL="12700" marR="5080">
              <a:lnSpc>
                <a:spcPct val="100000"/>
              </a:lnSpc>
              <a:spcBef>
                <a:spcPts val="105"/>
              </a:spcBef>
            </a:pPr>
            <a:r>
              <a:rPr dirty="0" sz="2600">
                <a:latin typeface="Arial"/>
                <a:cs typeface="Arial"/>
              </a:rPr>
              <a:t>2025/26</a:t>
            </a:r>
            <a:r>
              <a:rPr dirty="0" sz="2600" spc="-55">
                <a:latin typeface="Arial"/>
                <a:cs typeface="Arial"/>
              </a:rPr>
              <a:t> </a:t>
            </a:r>
            <a:r>
              <a:rPr dirty="0" sz="2600">
                <a:latin typeface="Arial"/>
                <a:cs typeface="Arial"/>
              </a:rPr>
              <a:t>Update</a:t>
            </a:r>
            <a:r>
              <a:rPr dirty="0" sz="2600" spc="-65">
                <a:latin typeface="Arial"/>
                <a:cs typeface="Arial"/>
              </a:rPr>
              <a:t> </a:t>
            </a:r>
            <a:r>
              <a:rPr dirty="0" sz="2600">
                <a:latin typeface="Arial"/>
                <a:cs typeface="Arial"/>
              </a:rPr>
              <a:t>to</a:t>
            </a:r>
            <a:r>
              <a:rPr dirty="0" sz="2600" spc="-45">
                <a:latin typeface="Arial"/>
                <a:cs typeface="Arial"/>
              </a:rPr>
              <a:t> </a:t>
            </a:r>
            <a:r>
              <a:rPr dirty="0" sz="2600" spc="-25">
                <a:latin typeface="Arial"/>
                <a:cs typeface="Arial"/>
              </a:rPr>
              <a:t>the </a:t>
            </a:r>
            <a:r>
              <a:rPr dirty="0" sz="2600" spc="-10">
                <a:latin typeface="Arial"/>
                <a:cs typeface="Arial"/>
              </a:rPr>
              <a:t>Congressionally-mandated </a:t>
            </a:r>
            <a:r>
              <a:rPr dirty="0" sz="2600">
                <a:latin typeface="Arial"/>
                <a:cs typeface="Arial"/>
              </a:rPr>
              <a:t>2015</a:t>
            </a:r>
            <a:r>
              <a:rPr dirty="0" sz="2600" spc="-105">
                <a:latin typeface="Arial"/>
                <a:cs typeface="Arial"/>
              </a:rPr>
              <a:t> </a:t>
            </a:r>
            <a:r>
              <a:rPr dirty="0" sz="2600">
                <a:latin typeface="Arial"/>
                <a:cs typeface="Arial"/>
              </a:rPr>
              <a:t>Trends</a:t>
            </a:r>
            <a:r>
              <a:rPr dirty="0" sz="2600" spc="-80">
                <a:latin typeface="Arial"/>
                <a:cs typeface="Arial"/>
              </a:rPr>
              <a:t> </a:t>
            </a:r>
            <a:r>
              <a:rPr dirty="0" sz="2600">
                <a:latin typeface="Arial"/>
                <a:cs typeface="Arial"/>
              </a:rPr>
              <a:t>in</a:t>
            </a:r>
            <a:r>
              <a:rPr dirty="0" sz="2600" spc="-55">
                <a:latin typeface="Arial"/>
                <a:cs typeface="Arial"/>
              </a:rPr>
              <a:t> </a:t>
            </a:r>
            <a:r>
              <a:rPr dirty="0" sz="2600">
                <a:latin typeface="Arial"/>
                <a:cs typeface="Arial"/>
              </a:rPr>
              <a:t>Local</a:t>
            </a:r>
            <a:r>
              <a:rPr dirty="0" sz="2600" spc="-60">
                <a:latin typeface="Arial"/>
                <a:cs typeface="Arial"/>
              </a:rPr>
              <a:t> </a:t>
            </a:r>
            <a:r>
              <a:rPr dirty="0" sz="2600" spc="-25">
                <a:latin typeface="Arial"/>
                <a:cs typeface="Arial"/>
              </a:rPr>
              <a:t>and </a:t>
            </a:r>
            <a:r>
              <a:rPr dirty="0" sz="2600">
                <a:latin typeface="Arial"/>
                <a:cs typeface="Arial"/>
              </a:rPr>
              <a:t>Regional</a:t>
            </a:r>
            <a:r>
              <a:rPr dirty="0" sz="2600" spc="-75">
                <a:latin typeface="Arial"/>
                <a:cs typeface="Arial"/>
              </a:rPr>
              <a:t> </a:t>
            </a:r>
            <a:r>
              <a:rPr dirty="0" sz="2600">
                <a:latin typeface="Arial"/>
                <a:cs typeface="Arial"/>
              </a:rPr>
              <a:t>Food</a:t>
            </a:r>
            <a:r>
              <a:rPr dirty="0" sz="2600" spc="-60">
                <a:latin typeface="Arial"/>
                <a:cs typeface="Arial"/>
              </a:rPr>
              <a:t> </a:t>
            </a:r>
            <a:r>
              <a:rPr dirty="0" sz="2600">
                <a:latin typeface="Arial"/>
                <a:cs typeface="Arial"/>
              </a:rPr>
              <a:t>Systems</a:t>
            </a:r>
            <a:r>
              <a:rPr dirty="0" sz="2600" spc="-80">
                <a:latin typeface="Arial"/>
                <a:cs typeface="Arial"/>
              </a:rPr>
              <a:t> </a:t>
            </a:r>
            <a:r>
              <a:rPr dirty="0" sz="2600" spc="-10">
                <a:latin typeface="Arial"/>
                <a:cs typeface="Arial"/>
              </a:rPr>
              <a:t>Report</a:t>
            </a:r>
            <a:endParaRPr sz="2600">
              <a:latin typeface="Arial"/>
              <a:cs typeface="Arial"/>
            </a:endParaRPr>
          </a:p>
          <a:p>
            <a:pPr>
              <a:lnSpc>
                <a:spcPct val="100000"/>
              </a:lnSpc>
              <a:spcBef>
                <a:spcPts val="125"/>
              </a:spcBef>
            </a:pPr>
            <a:endParaRPr sz="2600">
              <a:latin typeface="Arial"/>
              <a:cs typeface="Arial"/>
            </a:endParaRPr>
          </a:p>
          <a:p>
            <a:pPr marL="12700" marR="248920">
              <a:lnSpc>
                <a:spcPct val="100000"/>
              </a:lnSpc>
            </a:pPr>
            <a:r>
              <a:rPr dirty="0" sz="2600" b="1">
                <a:latin typeface="Arial"/>
                <a:cs typeface="Arial"/>
              </a:rPr>
              <a:t>Katherine</a:t>
            </a:r>
            <a:r>
              <a:rPr dirty="0" sz="2600" spc="-70" b="1">
                <a:latin typeface="Arial"/>
                <a:cs typeface="Arial"/>
              </a:rPr>
              <a:t> </a:t>
            </a:r>
            <a:r>
              <a:rPr dirty="0" sz="2600" b="1">
                <a:latin typeface="Arial"/>
                <a:cs typeface="Arial"/>
              </a:rPr>
              <a:t>Lacy</a:t>
            </a:r>
            <a:r>
              <a:rPr dirty="0" sz="2600" spc="-40" b="1">
                <a:latin typeface="Arial"/>
                <a:cs typeface="Arial"/>
              </a:rPr>
              <a:t> </a:t>
            </a:r>
            <a:r>
              <a:rPr dirty="0" sz="2600">
                <a:latin typeface="Arial"/>
                <a:cs typeface="Arial"/>
              </a:rPr>
              <a:t>(USDA</a:t>
            </a:r>
            <a:r>
              <a:rPr dirty="0" sz="2600" spc="-180">
                <a:latin typeface="Arial"/>
                <a:cs typeface="Arial"/>
              </a:rPr>
              <a:t> </a:t>
            </a:r>
            <a:r>
              <a:rPr dirty="0" sz="2600" spc="-20">
                <a:latin typeface="Arial"/>
                <a:cs typeface="Arial"/>
              </a:rPr>
              <a:t>ERS) </a:t>
            </a:r>
            <a:r>
              <a:rPr dirty="0" sz="2600">
                <a:latin typeface="Arial"/>
                <a:cs typeface="Arial"/>
              </a:rPr>
              <a:t>is</a:t>
            </a:r>
            <a:r>
              <a:rPr dirty="0" sz="2600" spc="-35">
                <a:latin typeface="Arial"/>
                <a:cs typeface="Arial"/>
              </a:rPr>
              <a:t> </a:t>
            </a:r>
            <a:r>
              <a:rPr dirty="0" sz="2600">
                <a:latin typeface="Arial"/>
                <a:cs typeface="Arial"/>
              </a:rPr>
              <a:t>the</a:t>
            </a:r>
            <a:r>
              <a:rPr dirty="0" sz="2600" spc="-30">
                <a:latin typeface="Arial"/>
                <a:cs typeface="Arial"/>
              </a:rPr>
              <a:t> </a:t>
            </a:r>
            <a:r>
              <a:rPr dirty="0" sz="2600">
                <a:latin typeface="Arial"/>
                <a:cs typeface="Arial"/>
              </a:rPr>
              <a:t>lead</a:t>
            </a:r>
            <a:r>
              <a:rPr dirty="0" sz="2600" spc="-30">
                <a:latin typeface="Arial"/>
                <a:cs typeface="Arial"/>
              </a:rPr>
              <a:t> </a:t>
            </a:r>
            <a:r>
              <a:rPr dirty="0" sz="2600" spc="-10">
                <a:latin typeface="Arial"/>
                <a:cs typeface="Arial"/>
              </a:rPr>
              <a:t>author.</a:t>
            </a:r>
            <a:endParaRPr sz="2600">
              <a:latin typeface="Arial"/>
              <a:cs typeface="Arial"/>
            </a:endParaRPr>
          </a:p>
          <a:p>
            <a:pPr>
              <a:lnSpc>
                <a:spcPct val="100000"/>
              </a:lnSpc>
              <a:spcBef>
                <a:spcPts val="130"/>
              </a:spcBef>
            </a:pPr>
            <a:endParaRPr sz="2600">
              <a:latin typeface="Arial"/>
              <a:cs typeface="Arial"/>
            </a:endParaRPr>
          </a:p>
          <a:p>
            <a:pPr marL="12700" marR="66675">
              <a:lnSpc>
                <a:spcPct val="100000"/>
              </a:lnSpc>
            </a:pPr>
            <a:r>
              <a:rPr dirty="0" sz="2600" b="1">
                <a:latin typeface="Arial"/>
                <a:cs typeface="Arial"/>
              </a:rPr>
              <a:t>Allie</a:t>
            </a:r>
            <a:r>
              <a:rPr dirty="0" sz="2600" spc="-20" b="1">
                <a:latin typeface="Arial"/>
                <a:cs typeface="Arial"/>
              </a:rPr>
              <a:t> </a:t>
            </a:r>
            <a:r>
              <a:rPr dirty="0" sz="2600" b="1">
                <a:latin typeface="Arial"/>
                <a:cs typeface="Arial"/>
              </a:rPr>
              <a:t>Bauman</a:t>
            </a:r>
            <a:r>
              <a:rPr dirty="0" sz="2600" spc="-70" b="1">
                <a:latin typeface="Arial"/>
                <a:cs typeface="Arial"/>
              </a:rPr>
              <a:t> </a:t>
            </a:r>
            <a:r>
              <a:rPr dirty="0" sz="2600">
                <a:latin typeface="Arial"/>
                <a:cs typeface="Arial"/>
              </a:rPr>
              <a:t>(Cornell)</a:t>
            </a:r>
            <a:r>
              <a:rPr dirty="0" sz="2600" spc="-50">
                <a:latin typeface="Arial"/>
                <a:cs typeface="Arial"/>
              </a:rPr>
              <a:t> </a:t>
            </a:r>
            <a:r>
              <a:rPr dirty="0" sz="2600">
                <a:latin typeface="Arial"/>
                <a:cs typeface="Arial"/>
              </a:rPr>
              <a:t>led</a:t>
            </a:r>
            <a:r>
              <a:rPr dirty="0" sz="2600" spc="-25">
                <a:latin typeface="Arial"/>
                <a:cs typeface="Arial"/>
              </a:rPr>
              <a:t> the </a:t>
            </a:r>
            <a:r>
              <a:rPr dirty="0" sz="2600">
                <a:latin typeface="Arial"/>
                <a:cs typeface="Arial"/>
              </a:rPr>
              <a:t>analysis</a:t>
            </a:r>
            <a:r>
              <a:rPr dirty="0" sz="2600" spc="-60">
                <a:latin typeface="Arial"/>
                <a:cs typeface="Arial"/>
              </a:rPr>
              <a:t> </a:t>
            </a:r>
            <a:r>
              <a:rPr dirty="0" sz="2600">
                <a:latin typeface="Arial"/>
                <a:cs typeface="Arial"/>
              </a:rPr>
              <a:t>of</a:t>
            </a:r>
            <a:r>
              <a:rPr dirty="0" sz="2600" spc="-45">
                <a:latin typeface="Arial"/>
                <a:cs typeface="Arial"/>
              </a:rPr>
              <a:t> </a:t>
            </a:r>
            <a:r>
              <a:rPr dirty="0" sz="2600">
                <a:latin typeface="Arial"/>
                <a:cs typeface="Arial"/>
              </a:rPr>
              <a:t>much</a:t>
            </a:r>
            <a:r>
              <a:rPr dirty="0" sz="2600" spc="-45">
                <a:latin typeface="Arial"/>
                <a:cs typeface="Arial"/>
              </a:rPr>
              <a:t> </a:t>
            </a:r>
            <a:r>
              <a:rPr dirty="0" sz="2600">
                <a:latin typeface="Arial"/>
                <a:cs typeface="Arial"/>
              </a:rPr>
              <a:t>of</a:t>
            </a:r>
            <a:r>
              <a:rPr dirty="0" sz="2600" spc="-35">
                <a:latin typeface="Arial"/>
                <a:cs typeface="Arial"/>
              </a:rPr>
              <a:t> </a:t>
            </a:r>
            <a:r>
              <a:rPr dirty="0" sz="2600">
                <a:latin typeface="Arial"/>
                <a:cs typeface="Arial"/>
              </a:rPr>
              <a:t>the</a:t>
            </a:r>
            <a:r>
              <a:rPr dirty="0" sz="2600" spc="-35">
                <a:latin typeface="Arial"/>
                <a:cs typeface="Arial"/>
              </a:rPr>
              <a:t> </a:t>
            </a:r>
            <a:r>
              <a:rPr dirty="0" sz="2600" spc="-20">
                <a:latin typeface="Arial"/>
                <a:cs typeface="Arial"/>
              </a:rPr>
              <a:t>USDA </a:t>
            </a:r>
            <a:r>
              <a:rPr dirty="0" sz="2600">
                <a:latin typeface="Arial"/>
                <a:cs typeface="Arial"/>
              </a:rPr>
              <a:t>micro</a:t>
            </a:r>
            <a:r>
              <a:rPr dirty="0" sz="2600" spc="-50">
                <a:latin typeface="Arial"/>
                <a:cs typeface="Arial"/>
              </a:rPr>
              <a:t> </a:t>
            </a:r>
            <a:r>
              <a:rPr dirty="0" sz="2600">
                <a:latin typeface="Arial"/>
                <a:cs typeface="Arial"/>
              </a:rPr>
              <a:t>data</a:t>
            </a:r>
            <a:r>
              <a:rPr dirty="0" sz="2600" spc="-35">
                <a:latin typeface="Arial"/>
                <a:cs typeface="Arial"/>
              </a:rPr>
              <a:t> </a:t>
            </a:r>
            <a:r>
              <a:rPr dirty="0" sz="2600">
                <a:latin typeface="Arial"/>
                <a:cs typeface="Arial"/>
              </a:rPr>
              <a:t>used</a:t>
            </a:r>
            <a:r>
              <a:rPr dirty="0" sz="2600" spc="-45">
                <a:latin typeface="Arial"/>
                <a:cs typeface="Arial"/>
              </a:rPr>
              <a:t> </a:t>
            </a:r>
            <a:r>
              <a:rPr dirty="0" sz="2600">
                <a:latin typeface="Arial"/>
                <a:cs typeface="Arial"/>
              </a:rPr>
              <a:t>in</a:t>
            </a:r>
            <a:r>
              <a:rPr dirty="0" sz="2600" spc="-35">
                <a:latin typeface="Arial"/>
                <a:cs typeface="Arial"/>
              </a:rPr>
              <a:t> </a:t>
            </a:r>
            <a:r>
              <a:rPr dirty="0" sz="2600" spc="-20">
                <a:latin typeface="Arial"/>
                <a:cs typeface="Arial"/>
              </a:rPr>
              <a:t>this </a:t>
            </a:r>
            <a:r>
              <a:rPr dirty="0" sz="2600" spc="-10">
                <a:latin typeface="Arial"/>
                <a:cs typeface="Arial"/>
              </a:rPr>
              <a:t>presentation.</a:t>
            </a:r>
            <a:endParaRPr sz="2600">
              <a:latin typeface="Arial"/>
              <a:cs typeface="Arial"/>
            </a:endParaRPr>
          </a:p>
        </p:txBody>
      </p:sp>
      <p:sp>
        <p:nvSpPr>
          <p:cNvPr id="5" name="object 5"/>
          <p:cNvSpPr txBox="1"/>
          <p:nvPr/>
        </p:nvSpPr>
        <p:spPr>
          <a:xfrm>
            <a:off x="1627568" y="5951601"/>
            <a:ext cx="3588385" cy="177800"/>
          </a:xfrm>
          <a:prstGeom prst="rect">
            <a:avLst/>
          </a:prstGeom>
        </p:spPr>
        <p:txBody>
          <a:bodyPr wrap="square" lIns="0" tIns="12065" rIns="0" bIns="0" rtlCol="0" vert="horz">
            <a:spAutoFit/>
          </a:bodyPr>
          <a:lstStyle/>
          <a:p>
            <a:pPr marL="12700">
              <a:lnSpc>
                <a:spcPct val="100000"/>
              </a:lnSpc>
              <a:spcBef>
                <a:spcPts val="95"/>
              </a:spcBef>
            </a:pPr>
            <a:r>
              <a:rPr dirty="0" sz="1000" spc="-10">
                <a:latin typeface="Arial"/>
                <a:cs typeface="Arial"/>
                <a:hlinkClick r:id="rId3"/>
              </a:rPr>
              <a:t>https://www.ers.usda.gov/publications/pub-details?pubid=42807</a:t>
            </a:r>
            <a:endParaRPr sz="10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61256" y="1340180"/>
            <a:ext cx="9015730" cy="4772025"/>
            <a:chOff x="261256" y="1340180"/>
            <a:chExt cx="9015730" cy="4772025"/>
          </a:xfrm>
        </p:grpSpPr>
        <p:pic>
          <p:nvPicPr>
            <p:cNvPr id="3" name="object 3"/>
            <p:cNvPicPr/>
            <p:nvPr/>
          </p:nvPicPr>
          <p:blipFill>
            <a:blip r:embed="rId2" cstate="print"/>
            <a:stretch>
              <a:fillRect/>
            </a:stretch>
          </p:blipFill>
          <p:spPr>
            <a:xfrm>
              <a:off x="261256" y="1340180"/>
              <a:ext cx="9015356" cy="4771720"/>
            </a:xfrm>
            <a:prstGeom prst="rect">
              <a:avLst/>
            </a:prstGeom>
          </p:spPr>
        </p:pic>
        <p:sp>
          <p:nvSpPr>
            <p:cNvPr id="4" name="object 4"/>
            <p:cNvSpPr/>
            <p:nvPr/>
          </p:nvSpPr>
          <p:spPr>
            <a:xfrm>
              <a:off x="1937702" y="1468285"/>
              <a:ext cx="5662930" cy="658495"/>
            </a:xfrm>
            <a:custGeom>
              <a:avLst/>
              <a:gdLst/>
              <a:ahLst/>
              <a:cxnLst/>
              <a:rect l="l" t="t" r="r" b="b"/>
              <a:pathLst>
                <a:path w="5662930" h="658494">
                  <a:moveTo>
                    <a:pt x="5662460" y="0"/>
                  </a:moveTo>
                  <a:lnTo>
                    <a:pt x="0" y="0"/>
                  </a:lnTo>
                  <a:lnTo>
                    <a:pt x="0" y="658164"/>
                  </a:lnTo>
                  <a:lnTo>
                    <a:pt x="5662460" y="658164"/>
                  </a:lnTo>
                  <a:lnTo>
                    <a:pt x="5662460" y="0"/>
                  </a:lnTo>
                  <a:close/>
                </a:path>
              </a:pathLst>
            </a:custGeom>
            <a:solidFill>
              <a:srgbClr val="FFFFFF"/>
            </a:solidFill>
          </p:spPr>
          <p:txBody>
            <a:bodyPr wrap="square" lIns="0" tIns="0" rIns="0" bIns="0" rtlCol="0"/>
            <a:lstStyle/>
            <a:p/>
          </p:txBody>
        </p:sp>
      </p:grpSp>
      <p:sp>
        <p:nvSpPr>
          <p:cNvPr id="5" name="object 5"/>
          <p:cNvSpPr txBox="1"/>
          <p:nvPr/>
        </p:nvSpPr>
        <p:spPr>
          <a:xfrm>
            <a:off x="9430250" y="3587332"/>
            <a:ext cx="2550795" cy="2463800"/>
          </a:xfrm>
          <a:prstGeom prst="rect">
            <a:avLst/>
          </a:prstGeom>
        </p:spPr>
        <p:txBody>
          <a:bodyPr wrap="square" lIns="0" tIns="12065" rIns="0" bIns="0" rtlCol="0" vert="horz">
            <a:spAutoFit/>
          </a:bodyPr>
          <a:lstStyle/>
          <a:p>
            <a:pPr marL="12700" marR="19685">
              <a:lnSpc>
                <a:spcPct val="100000"/>
              </a:lnSpc>
              <a:spcBef>
                <a:spcPts val="95"/>
              </a:spcBef>
            </a:pPr>
            <a:r>
              <a:rPr dirty="0" sz="1000">
                <a:latin typeface="Arial"/>
                <a:cs typeface="Arial"/>
              </a:rPr>
              <a:t>Note:</a:t>
            </a:r>
            <a:r>
              <a:rPr dirty="0" sz="1000" spc="-30">
                <a:latin typeface="Arial"/>
                <a:cs typeface="Arial"/>
              </a:rPr>
              <a:t> </a:t>
            </a:r>
            <a:r>
              <a:rPr dirty="0" sz="1000">
                <a:latin typeface="Arial"/>
                <a:cs typeface="Arial"/>
              </a:rPr>
              <a:t>Prior</a:t>
            </a:r>
            <a:r>
              <a:rPr dirty="0" sz="1000" spc="-15">
                <a:latin typeface="Arial"/>
                <a:cs typeface="Arial"/>
              </a:rPr>
              <a:t> </a:t>
            </a:r>
            <a:r>
              <a:rPr dirty="0" sz="1000">
                <a:latin typeface="Arial"/>
                <a:cs typeface="Arial"/>
              </a:rPr>
              <a:t>to</a:t>
            </a:r>
            <a:r>
              <a:rPr dirty="0" sz="1000" spc="-45">
                <a:latin typeface="Arial"/>
                <a:cs typeface="Arial"/>
              </a:rPr>
              <a:t> </a:t>
            </a:r>
            <a:r>
              <a:rPr dirty="0" sz="1000">
                <a:latin typeface="Arial"/>
                <a:cs typeface="Arial"/>
              </a:rPr>
              <a:t>2007,</a:t>
            </a:r>
            <a:r>
              <a:rPr dirty="0" sz="1000" spc="-30">
                <a:latin typeface="Arial"/>
                <a:cs typeface="Arial"/>
              </a:rPr>
              <a:t> </a:t>
            </a:r>
            <a:r>
              <a:rPr dirty="0" sz="1000" spc="-10">
                <a:latin typeface="Arial"/>
                <a:cs typeface="Arial"/>
              </a:rPr>
              <a:t>unprocessed/value-</a:t>
            </a:r>
            <a:r>
              <a:rPr dirty="0" sz="1000">
                <a:latin typeface="Arial"/>
                <a:cs typeface="Arial"/>
              </a:rPr>
              <a:t>added</a:t>
            </a:r>
            <a:r>
              <a:rPr dirty="0" sz="1000" spc="-55">
                <a:latin typeface="Arial"/>
                <a:cs typeface="Arial"/>
              </a:rPr>
              <a:t> </a:t>
            </a:r>
            <a:r>
              <a:rPr dirty="0" sz="1000">
                <a:latin typeface="Arial"/>
                <a:cs typeface="Arial"/>
              </a:rPr>
              <a:t>sales</a:t>
            </a:r>
            <a:r>
              <a:rPr dirty="0" sz="1000" spc="-35">
                <a:latin typeface="Arial"/>
                <a:cs typeface="Arial"/>
              </a:rPr>
              <a:t> </a:t>
            </a:r>
            <a:r>
              <a:rPr dirty="0" sz="1000">
                <a:latin typeface="Arial"/>
                <a:cs typeface="Arial"/>
              </a:rPr>
              <a:t>were</a:t>
            </a:r>
            <a:r>
              <a:rPr dirty="0" sz="1000" spc="-35">
                <a:latin typeface="Arial"/>
                <a:cs typeface="Arial"/>
              </a:rPr>
              <a:t> </a:t>
            </a:r>
            <a:r>
              <a:rPr dirty="0" sz="1000">
                <a:latin typeface="Arial"/>
                <a:cs typeface="Arial"/>
              </a:rPr>
              <a:t>neither</a:t>
            </a:r>
            <a:r>
              <a:rPr dirty="0" sz="1000" spc="-35">
                <a:latin typeface="Arial"/>
                <a:cs typeface="Arial"/>
              </a:rPr>
              <a:t> </a:t>
            </a:r>
            <a:r>
              <a:rPr dirty="0" sz="1000">
                <a:latin typeface="Arial"/>
                <a:cs typeface="Arial"/>
              </a:rPr>
              <a:t>explicitly</a:t>
            </a:r>
            <a:r>
              <a:rPr dirty="0" sz="1000" spc="-20">
                <a:latin typeface="Arial"/>
                <a:cs typeface="Arial"/>
              </a:rPr>
              <a:t> </a:t>
            </a:r>
            <a:r>
              <a:rPr dirty="0" sz="1000" spc="-10">
                <a:latin typeface="Arial"/>
                <a:cs typeface="Arial"/>
              </a:rPr>
              <a:t>included </a:t>
            </a:r>
            <a:r>
              <a:rPr dirty="0" sz="1000">
                <a:latin typeface="Arial"/>
                <a:cs typeface="Arial"/>
              </a:rPr>
              <a:t>nor</a:t>
            </a:r>
            <a:r>
              <a:rPr dirty="0" sz="1000" spc="-20">
                <a:latin typeface="Arial"/>
                <a:cs typeface="Arial"/>
              </a:rPr>
              <a:t> </a:t>
            </a:r>
            <a:r>
              <a:rPr dirty="0" sz="1000">
                <a:latin typeface="Arial"/>
                <a:cs typeface="Arial"/>
              </a:rPr>
              <a:t>excluded.</a:t>
            </a:r>
            <a:r>
              <a:rPr dirty="0" sz="1000" spc="-30">
                <a:latin typeface="Arial"/>
                <a:cs typeface="Arial"/>
              </a:rPr>
              <a:t> </a:t>
            </a:r>
            <a:r>
              <a:rPr dirty="0" sz="1000">
                <a:latin typeface="Arial"/>
                <a:cs typeface="Arial"/>
              </a:rPr>
              <a:t>In</a:t>
            </a:r>
            <a:r>
              <a:rPr dirty="0" sz="1000" spc="-30">
                <a:latin typeface="Arial"/>
                <a:cs typeface="Arial"/>
              </a:rPr>
              <a:t> </a:t>
            </a:r>
            <a:r>
              <a:rPr dirty="0" sz="1000">
                <a:latin typeface="Arial"/>
                <a:cs typeface="Arial"/>
              </a:rPr>
              <a:t>2007</a:t>
            </a:r>
            <a:r>
              <a:rPr dirty="0" sz="1000" spc="-20">
                <a:latin typeface="Arial"/>
                <a:cs typeface="Arial"/>
              </a:rPr>
              <a:t> </a:t>
            </a:r>
            <a:r>
              <a:rPr dirty="0" sz="1000">
                <a:latin typeface="Arial"/>
                <a:cs typeface="Arial"/>
              </a:rPr>
              <a:t>and</a:t>
            </a:r>
            <a:r>
              <a:rPr dirty="0" sz="1000" spc="-35">
                <a:latin typeface="Arial"/>
                <a:cs typeface="Arial"/>
              </a:rPr>
              <a:t> </a:t>
            </a:r>
            <a:r>
              <a:rPr dirty="0" sz="1000">
                <a:latin typeface="Arial"/>
                <a:cs typeface="Arial"/>
              </a:rPr>
              <a:t>2012,</a:t>
            </a:r>
            <a:r>
              <a:rPr dirty="0" sz="1000" spc="-30">
                <a:latin typeface="Arial"/>
                <a:cs typeface="Arial"/>
              </a:rPr>
              <a:t> </a:t>
            </a:r>
            <a:r>
              <a:rPr dirty="0" sz="1000">
                <a:latin typeface="Arial"/>
                <a:cs typeface="Arial"/>
              </a:rPr>
              <a:t>the</a:t>
            </a:r>
            <a:r>
              <a:rPr dirty="0" sz="1000" spc="-20">
                <a:latin typeface="Arial"/>
                <a:cs typeface="Arial"/>
              </a:rPr>
              <a:t> </a:t>
            </a:r>
            <a:r>
              <a:rPr dirty="0" sz="1000" spc="-10">
                <a:latin typeface="Arial"/>
                <a:cs typeface="Arial"/>
              </a:rPr>
              <a:t>survey </a:t>
            </a:r>
            <a:r>
              <a:rPr dirty="0" sz="1000">
                <a:latin typeface="Arial"/>
                <a:cs typeface="Arial"/>
              </a:rPr>
              <a:t>asked</a:t>
            </a:r>
            <a:r>
              <a:rPr dirty="0" sz="1000" spc="-50">
                <a:latin typeface="Arial"/>
                <a:cs typeface="Arial"/>
              </a:rPr>
              <a:t> </a:t>
            </a:r>
            <a:r>
              <a:rPr dirty="0" sz="1000">
                <a:latin typeface="Arial"/>
                <a:cs typeface="Arial"/>
              </a:rPr>
              <a:t>for</a:t>
            </a:r>
            <a:r>
              <a:rPr dirty="0" sz="1000" spc="-25">
                <a:latin typeface="Arial"/>
                <a:cs typeface="Arial"/>
              </a:rPr>
              <a:t> </a:t>
            </a:r>
            <a:r>
              <a:rPr dirty="0" sz="1000">
                <a:latin typeface="Arial"/>
                <a:cs typeface="Arial"/>
              </a:rPr>
              <a:t>unprocessed</a:t>
            </a:r>
            <a:r>
              <a:rPr dirty="0" sz="1000" spc="-55">
                <a:latin typeface="Arial"/>
                <a:cs typeface="Arial"/>
              </a:rPr>
              <a:t> </a:t>
            </a:r>
            <a:r>
              <a:rPr dirty="0" sz="1000">
                <a:latin typeface="Arial"/>
                <a:cs typeface="Arial"/>
              </a:rPr>
              <a:t>sales</a:t>
            </a:r>
            <a:r>
              <a:rPr dirty="0" sz="1000" spc="-15">
                <a:latin typeface="Arial"/>
                <a:cs typeface="Arial"/>
              </a:rPr>
              <a:t> </a:t>
            </a:r>
            <a:r>
              <a:rPr dirty="0" sz="1000">
                <a:latin typeface="Arial"/>
                <a:cs typeface="Arial"/>
              </a:rPr>
              <a:t>only.</a:t>
            </a:r>
            <a:r>
              <a:rPr dirty="0" sz="1000" spc="10">
                <a:latin typeface="Arial"/>
                <a:cs typeface="Arial"/>
              </a:rPr>
              <a:t> </a:t>
            </a:r>
            <a:r>
              <a:rPr dirty="0" sz="1000">
                <a:latin typeface="Arial"/>
                <a:cs typeface="Arial"/>
              </a:rPr>
              <a:t>In</a:t>
            </a:r>
            <a:r>
              <a:rPr dirty="0" sz="1000" spc="-20">
                <a:latin typeface="Arial"/>
                <a:cs typeface="Arial"/>
              </a:rPr>
              <a:t> 2017 </a:t>
            </a:r>
            <a:r>
              <a:rPr dirty="0" sz="1000">
                <a:latin typeface="Arial"/>
                <a:cs typeface="Arial"/>
              </a:rPr>
              <a:t>and</a:t>
            </a:r>
            <a:r>
              <a:rPr dirty="0" sz="1000" spc="-35">
                <a:latin typeface="Arial"/>
                <a:cs typeface="Arial"/>
              </a:rPr>
              <a:t> </a:t>
            </a:r>
            <a:r>
              <a:rPr dirty="0" sz="1000">
                <a:latin typeface="Arial"/>
                <a:cs typeface="Arial"/>
              </a:rPr>
              <a:t>2022,</a:t>
            </a:r>
            <a:r>
              <a:rPr dirty="0" sz="1000" spc="-15">
                <a:latin typeface="Arial"/>
                <a:cs typeface="Arial"/>
              </a:rPr>
              <a:t> </a:t>
            </a:r>
            <a:r>
              <a:rPr dirty="0" sz="1000">
                <a:latin typeface="Arial"/>
                <a:cs typeface="Arial"/>
              </a:rPr>
              <a:t>the</a:t>
            </a:r>
            <a:r>
              <a:rPr dirty="0" sz="1000" spc="-35">
                <a:latin typeface="Arial"/>
                <a:cs typeface="Arial"/>
              </a:rPr>
              <a:t> </a:t>
            </a:r>
            <a:r>
              <a:rPr dirty="0" sz="1000">
                <a:latin typeface="Arial"/>
                <a:cs typeface="Arial"/>
              </a:rPr>
              <a:t>survey</a:t>
            </a:r>
            <a:r>
              <a:rPr dirty="0" sz="1000" spc="-10">
                <a:latin typeface="Arial"/>
                <a:cs typeface="Arial"/>
              </a:rPr>
              <a:t> </a:t>
            </a:r>
            <a:r>
              <a:rPr dirty="0" sz="1000">
                <a:latin typeface="Arial"/>
                <a:cs typeface="Arial"/>
              </a:rPr>
              <a:t>asks</a:t>
            </a:r>
            <a:r>
              <a:rPr dirty="0" sz="1000" spc="-35">
                <a:latin typeface="Arial"/>
                <a:cs typeface="Arial"/>
              </a:rPr>
              <a:t> </a:t>
            </a:r>
            <a:r>
              <a:rPr dirty="0" sz="1000">
                <a:latin typeface="Arial"/>
                <a:cs typeface="Arial"/>
              </a:rPr>
              <a:t>for</a:t>
            </a:r>
            <a:r>
              <a:rPr dirty="0" sz="1000" spc="-35">
                <a:latin typeface="Arial"/>
                <a:cs typeface="Arial"/>
              </a:rPr>
              <a:t> </a:t>
            </a:r>
            <a:r>
              <a:rPr dirty="0" sz="1000" spc="-20">
                <a:latin typeface="Arial"/>
                <a:cs typeface="Arial"/>
              </a:rPr>
              <a:t>both</a:t>
            </a:r>
            <a:r>
              <a:rPr dirty="0" sz="1000" spc="500">
                <a:latin typeface="Arial"/>
                <a:cs typeface="Arial"/>
              </a:rPr>
              <a:t> </a:t>
            </a:r>
            <a:r>
              <a:rPr dirty="0" sz="1000">
                <a:latin typeface="Arial"/>
                <a:cs typeface="Arial"/>
              </a:rPr>
              <a:t>processed</a:t>
            </a:r>
            <a:r>
              <a:rPr dirty="0" sz="1000" spc="5">
                <a:latin typeface="Arial"/>
                <a:cs typeface="Arial"/>
              </a:rPr>
              <a:t> </a:t>
            </a:r>
            <a:r>
              <a:rPr dirty="0" sz="1000">
                <a:latin typeface="Arial"/>
                <a:cs typeface="Arial"/>
              </a:rPr>
              <a:t>and</a:t>
            </a:r>
            <a:r>
              <a:rPr dirty="0" sz="1000" spc="35">
                <a:latin typeface="Arial"/>
                <a:cs typeface="Arial"/>
              </a:rPr>
              <a:t> </a:t>
            </a:r>
            <a:r>
              <a:rPr dirty="0" sz="1000" spc="-10">
                <a:latin typeface="Arial"/>
                <a:cs typeface="Arial"/>
              </a:rPr>
              <a:t>unprocessed/value-added </a:t>
            </a:r>
            <a:r>
              <a:rPr dirty="0" sz="1000">
                <a:latin typeface="Arial"/>
                <a:cs typeface="Arial"/>
              </a:rPr>
              <a:t>sales</a:t>
            </a:r>
            <a:r>
              <a:rPr dirty="0" sz="1000" spc="-20">
                <a:latin typeface="Arial"/>
                <a:cs typeface="Arial"/>
              </a:rPr>
              <a:t> </a:t>
            </a:r>
            <a:r>
              <a:rPr dirty="0" sz="1000">
                <a:latin typeface="Arial"/>
                <a:cs typeface="Arial"/>
              </a:rPr>
              <a:t>to</a:t>
            </a:r>
            <a:r>
              <a:rPr dirty="0" sz="1000" spc="-30">
                <a:latin typeface="Arial"/>
                <a:cs typeface="Arial"/>
              </a:rPr>
              <a:t> </a:t>
            </a:r>
            <a:r>
              <a:rPr dirty="0" sz="1000">
                <a:latin typeface="Arial"/>
                <a:cs typeface="Arial"/>
              </a:rPr>
              <a:t>be</a:t>
            </a:r>
            <a:r>
              <a:rPr dirty="0" sz="1000" spc="-20">
                <a:latin typeface="Arial"/>
                <a:cs typeface="Arial"/>
              </a:rPr>
              <a:t> </a:t>
            </a:r>
            <a:r>
              <a:rPr dirty="0" sz="1000">
                <a:latin typeface="Arial"/>
                <a:cs typeface="Arial"/>
              </a:rPr>
              <a:t>included.</a:t>
            </a:r>
            <a:r>
              <a:rPr dirty="0" sz="1000" spc="-25">
                <a:latin typeface="Arial"/>
                <a:cs typeface="Arial"/>
              </a:rPr>
              <a:t> </a:t>
            </a:r>
            <a:r>
              <a:rPr dirty="0" sz="1000">
                <a:latin typeface="Arial"/>
                <a:cs typeface="Arial"/>
              </a:rPr>
              <a:t>Local</a:t>
            </a:r>
            <a:r>
              <a:rPr dirty="0" sz="1000" spc="-20">
                <a:latin typeface="Arial"/>
                <a:cs typeface="Arial"/>
              </a:rPr>
              <a:t> </a:t>
            </a:r>
            <a:r>
              <a:rPr dirty="0" sz="1000">
                <a:latin typeface="Arial"/>
                <a:cs typeface="Arial"/>
              </a:rPr>
              <a:t>food</a:t>
            </a:r>
            <a:r>
              <a:rPr dirty="0" sz="1000" spc="-45">
                <a:latin typeface="Arial"/>
                <a:cs typeface="Arial"/>
              </a:rPr>
              <a:t> </a:t>
            </a:r>
            <a:r>
              <a:rPr dirty="0" sz="1000">
                <a:latin typeface="Arial"/>
                <a:cs typeface="Arial"/>
              </a:rPr>
              <a:t>data</a:t>
            </a:r>
            <a:r>
              <a:rPr dirty="0" sz="1000" spc="-20">
                <a:latin typeface="Arial"/>
                <a:cs typeface="Arial"/>
              </a:rPr>
              <a:t> were</a:t>
            </a:r>
            <a:r>
              <a:rPr dirty="0" sz="1000" spc="500">
                <a:latin typeface="Arial"/>
                <a:cs typeface="Arial"/>
              </a:rPr>
              <a:t> </a:t>
            </a:r>
            <a:r>
              <a:rPr dirty="0" sz="1000">
                <a:latin typeface="Arial"/>
                <a:cs typeface="Arial"/>
              </a:rPr>
              <a:t>not</a:t>
            </a:r>
            <a:r>
              <a:rPr dirty="0" sz="1000" spc="-40">
                <a:latin typeface="Arial"/>
                <a:cs typeface="Arial"/>
              </a:rPr>
              <a:t> </a:t>
            </a:r>
            <a:r>
              <a:rPr dirty="0" sz="1000">
                <a:latin typeface="Arial"/>
                <a:cs typeface="Arial"/>
              </a:rPr>
              <a:t>collected</a:t>
            </a:r>
            <a:r>
              <a:rPr dirty="0" sz="1000" spc="-25">
                <a:latin typeface="Arial"/>
                <a:cs typeface="Arial"/>
              </a:rPr>
              <a:t> </a:t>
            </a:r>
            <a:r>
              <a:rPr dirty="0" sz="1000">
                <a:latin typeface="Arial"/>
                <a:cs typeface="Arial"/>
              </a:rPr>
              <a:t>in</a:t>
            </a:r>
            <a:r>
              <a:rPr dirty="0" sz="1000" spc="-15">
                <a:latin typeface="Arial"/>
                <a:cs typeface="Arial"/>
              </a:rPr>
              <a:t> </a:t>
            </a:r>
            <a:r>
              <a:rPr dirty="0" sz="1000">
                <a:latin typeface="Arial"/>
                <a:cs typeface="Arial"/>
              </a:rPr>
              <a:t>1987.</a:t>
            </a:r>
            <a:r>
              <a:rPr dirty="0" sz="1000" spc="-40">
                <a:latin typeface="Arial"/>
                <a:cs typeface="Arial"/>
              </a:rPr>
              <a:t> </a:t>
            </a:r>
            <a:r>
              <a:rPr dirty="0" sz="1000">
                <a:latin typeface="Arial"/>
                <a:cs typeface="Arial"/>
              </a:rPr>
              <a:t>Sales</a:t>
            </a:r>
            <a:r>
              <a:rPr dirty="0" sz="1000" spc="-20">
                <a:latin typeface="Arial"/>
                <a:cs typeface="Arial"/>
              </a:rPr>
              <a:t> </a:t>
            </a:r>
            <a:r>
              <a:rPr dirty="0" sz="1000">
                <a:latin typeface="Arial"/>
                <a:cs typeface="Arial"/>
              </a:rPr>
              <a:t>have</a:t>
            </a:r>
            <a:r>
              <a:rPr dirty="0" sz="1000" spc="-25">
                <a:latin typeface="Arial"/>
                <a:cs typeface="Arial"/>
              </a:rPr>
              <a:t> </a:t>
            </a:r>
            <a:r>
              <a:rPr dirty="0" sz="1000" spc="-20">
                <a:latin typeface="Arial"/>
                <a:cs typeface="Arial"/>
              </a:rPr>
              <a:t>been </a:t>
            </a:r>
            <a:r>
              <a:rPr dirty="0" sz="1000">
                <a:latin typeface="Arial"/>
                <a:cs typeface="Arial"/>
              </a:rPr>
              <a:t>adjusted</a:t>
            </a:r>
            <a:r>
              <a:rPr dirty="0" sz="1000" spc="-50">
                <a:latin typeface="Arial"/>
                <a:cs typeface="Arial"/>
              </a:rPr>
              <a:t> </a:t>
            </a:r>
            <a:r>
              <a:rPr dirty="0" sz="1000">
                <a:latin typeface="Arial"/>
                <a:cs typeface="Arial"/>
              </a:rPr>
              <a:t>for</a:t>
            </a:r>
            <a:r>
              <a:rPr dirty="0" sz="1000" spc="-30">
                <a:latin typeface="Arial"/>
                <a:cs typeface="Arial"/>
              </a:rPr>
              <a:t> </a:t>
            </a:r>
            <a:r>
              <a:rPr dirty="0" sz="1000">
                <a:latin typeface="Arial"/>
                <a:cs typeface="Arial"/>
              </a:rPr>
              <a:t>inflation</a:t>
            </a:r>
            <a:r>
              <a:rPr dirty="0" sz="1000" spc="-10">
                <a:latin typeface="Arial"/>
                <a:cs typeface="Arial"/>
              </a:rPr>
              <a:t> </a:t>
            </a:r>
            <a:r>
              <a:rPr dirty="0" sz="1000">
                <a:latin typeface="Arial"/>
                <a:cs typeface="Arial"/>
              </a:rPr>
              <a:t>to</a:t>
            </a:r>
            <a:r>
              <a:rPr dirty="0" sz="1000" spc="-40">
                <a:latin typeface="Arial"/>
                <a:cs typeface="Arial"/>
              </a:rPr>
              <a:t> </a:t>
            </a:r>
            <a:r>
              <a:rPr dirty="0" sz="1000">
                <a:latin typeface="Arial"/>
                <a:cs typeface="Arial"/>
              </a:rPr>
              <a:t>reflect</a:t>
            </a:r>
            <a:r>
              <a:rPr dirty="0" sz="1000" spc="-35">
                <a:latin typeface="Arial"/>
                <a:cs typeface="Arial"/>
              </a:rPr>
              <a:t> </a:t>
            </a:r>
            <a:r>
              <a:rPr dirty="0" sz="1000">
                <a:latin typeface="Arial"/>
                <a:cs typeface="Arial"/>
              </a:rPr>
              <a:t>2022</a:t>
            </a:r>
            <a:r>
              <a:rPr dirty="0" sz="1000" spc="-35">
                <a:latin typeface="Arial"/>
                <a:cs typeface="Arial"/>
              </a:rPr>
              <a:t> </a:t>
            </a:r>
            <a:r>
              <a:rPr dirty="0" sz="1000" spc="-10">
                <a:latin typeface="Arial"/>
                <a:cs typeface="Arial"/>
              </a:rPr>
              <a:t>dollars </a:t>
            </a:r>
            <a:r>
              <a:rPr dirty="0" sz="1000">
                <a:latin typeface="Arial"/>
                <a:cs typeface="Arial"/>
              </a:rPr>
              <a:t>using</a:t>
            </a:r>
            <a:r>
              <a:rPr dirty="0" sz="1000" spc="-20">
                <a:latin typeface="Arial"/>
                <a:cs typeface="Arial"/>
              </a:rPr>
              <a:t> </a:t>
            </a:r>
            <a:r>
              <a:rPr dirty="0" sz="1000">
                <a:latin typeface="Arial"/>
                <a:cs typeface="Arial"/>
              </a:rPr>
              <a:t>the</a:t>
            </a:r>
            <a:r>
              <a:rPr dirty="0" sz="1000" spc="-30">
                <a:latin typeface="Arial"/>
                <a:cs typeface="Arial"/>
              </a:rPr>
              <a:t> </a:t>
            </a:r>
            <a:r>
              <a:rPr dirty="0" sz="1000">
                <a:latin typeface="Arial"/>
                <a:cs typeface="Arial"/>
              </a:rPr>
              <a:t>gross</a:t>
            </a:r>
            <a:r>
              <a:rPr dirty="0" sz="1000" spc="-20">
                <a:latin typeface="Arial"/>
                <a:cs typeface="Arial"/>
              </a:rPr>
              <a:t> </a:t>
            </a:r>
            <a:r>
              <a:rPr dirty="0" sz="1000">
                <a:latin typeface="Arial"/>
                <a:cs typeface="Arial"/>
              </a:rPr>
              <a:t>domestic</a:t>
            </a:r>
            <a:r>
              <a:rPr dirty="0" sz="1000" spc="-20">
                <a:latin typeface="Arial"/>
                <a:cs typeface="Arial"/>
              </a:rPr>
              <a:t> </a:t>
            </a:r>
            <a:r>
              <a:rPr dirty="0" sz="1000">
                <a:latin typeface="Arial"/>
                <a:cs typeface="Arial"/>
              </a:rPr>
              <a:t>product</a:t>
            </a:r>
            <a:r>
              <a:rPr dirty="0" sz="1000" spc="-25">
                <a:latin typeface="Arial"/>
                <a:cs typeface="Arial"/>
              </a:rPr>
              <a:t> </a:t>
            </a:r>
            <a:r>
              <a:rPr dirty="0" sz="1000" spc="-10">
                <a:latin typeface="Arial"/>
                <a:cs typeface="Arial"/>
              </a:rPr>
              <a:t>(chain-</a:t>
            </a:r>
            <a:r>
              <a:rPr dirty="0" sz="1000" spc="-20">
                <a:latin typeface="Arial"/>
                <a:cs typeface="Arial"/>
              </a:rPr>
              <a:t>type </a:t>
            </a:r>
            <a:r>
              <a:rPr dirty="0" sz="1000">
                <a:latin typeface="Arial"/>
                <a:cs typeface="Arial"/>
              </a:rPr>
              <a:t>price</a:t>
            </a:r>
            <a:r>
              <a:rPr dirty="0" sz="1000" spc="-30">
                <a:latin typeface="Arial"/>
                <a:cs typeface="Arial"/>
              </a:rPr>
              <a:t> </a:t>
            </a:r>
            <a:r>
              <a:rPr dirty="0" sz="1000">
                <a:latin typeface="Arial"/>
                <a:cs typeface="Arial"/>
              </a:rPr>
              <a:t>index)</a:t>
            </a:r>
            <a:r>
              <a:rPr dirty="0" sz="1000" spc="-25">
                <a:latin typeface="Arial"/>
                <a:cs typeface="Arial"/>
              </a:rPr>
              <a:t> </a:t>
            </a:r>
            <a:r>
              <a:rPr dirty="0" sz="1000">
                <a:latin typeface="Arial"/>
                <a:cs typeface="Arial"/>
              </a:rPr>
              <a:t>from</a:t>
            </a:r>
            <a:r>
              <a:rPr dirty="0" sz="1000" spc="-25">
                <a:latin typeface="Arial"/>
                <a:cs typeface="Arial"/>
              </a:rPr>
              <a:t> </a:t>
            </a:r>
            <a:r>
              <a:rPr dirty="0" sz="1000">
                <a:latin typeface="Arial"/>
                <a:cs typeface="Arial"/>
              </a:rPr>
              <a:t>the</a:t>
            </a:r>
            <a:r>
              <a:rPr dirty="0" sz="1000" spc="-40">
                <a:latin typeface="Arial"/>
                <a:cs typeface="Arial"/>
              </a:rPr>
              <a:t> </a:t>
            </a:r>
            <a:r>
              <a:rPr dirty="0" sz="1000">
                <a:latin typeface="Arial"/>
                <a:cs typeface="Arial"/>
              </a:rPr>
              <a:t>Federal</a:t>
            </a:r>
            <a:r>
              <a:rPr dirty="0" sz="1000" spc="-35">
                <a:latin typeface="Arial"/>
                <a:cs typeface="Arial"/>
              </a:rPr>
              <a:t> </a:t>
            </a:r>
            <a:r>
              <a:rPr dirty="0" sz="1000" spc="-10">
                <a:latin typeface="Arial"/>
                <a:cs typeface="Arial"/>
              </a:rPr>
              <a:t>Reserve </a:t>
            </a:r>
            <a:r>
              <a:rPr dirty="0" sz="1000">
                <a:latin typeface="Arial"/>
                <a:cs typeface="Arial"/>
              </a:rPr>
              <a:t>Economic</a:t>
            </a:r>
            <a:r>
              <a:rPr dirty="0" sz="1000" spc="-40">
                <a:latin typeface="Arial"/>
                <a:cs typeface="Arial"/>
              </a:rPr>
              <a:t> </a:t>
            </a:r>
            <a:r>
              <a:rPr dirty="0" sz="1000">
                <a:latin typeface="Arial"/>
                <a:cs typeface="Arial"/>
              </a:rPr>
              <a:t>Data</a:t>
            </a:r>
            <a:r>
              <a:rPr dirty="0" sz="1000" spc="-25">
                <a:latin typeface="Arial"/>
                <a:cs typeface="Arial"/>
              </a:rPr>
              <a:t> </a:t>
            </a:r>
            <a:r>
              <a:rPr dirty="0" sz="1000" spc="-10">
                <a:latin typeface="Arial"/>
                <a:cs typeface="Arial"/>
              </a:rPr>
              <a:t>(FRED).</a:t>
            </a:r>
            <a:endParaRPr sz="1000">
              <a:latin typeface="Arial"/>
              <a:cs typeface="Arial"/>
            </a:endParaRPr>
          </a:p>
          <a:p>
            <a:pPr marL="12700" marR="132715">
              <a:lnSpc>
                <a:spcPct val="100000"/>
              </a:lnSpc>
            </a:pPr>
            <a:r>
              <a:rPr dirty="0" sz="1000">
                <a:latin typeface="Arial"/>
                <a:cs typeface="Arial"/>
              </a:rPr>
              <a:t>Source:</a:t>
            </a:r>
            <a:r>
              <a:rPr dirty="0" sz="1000" spc="-45">
                <a:latin typeface="Arial"/>
                <a:cs typeface="Arial"/>
              </a:rPr>
              <a:t> </a:t>
            </a:r>
            <a:r>
              <a:rPr dirty="0" sz="1000">
                <a:latin typeface="Arial"/>
                <a:cs typeface="Arial"/>
              </a:rPr>
              <a:t>USDA,</a:t>
            </a:r>
            <a:r>
              <a:rPr dirty="0" sz="1000" spc="-30">
                <a:latin typeface="Arial"/>
                <a:cs typeface="Arial"/>
              </a:rPr>
              <a:t> </a:t>
            </a:r>
            <a:r>
              <a:rPr dirty="0" sz="1000">
                <a:latin typeface="Arial"/>
                <a:cs typeface="Arial"/>
              </a:rPr>
              <a:t>National</a:t>
            </a:r>
            <a:r>
              <a:rPr dirty="0" sz="1000" spc="-30">
                <a:latin typeface="Arial"/>
                <a:cs typeface="Arial"/>
              </a:rPr>
              <a:t> </a:t>
            </a:r>
            <a:r>
              <a:rPr dirty="0" sz="1000" spc="-10">
                <a:latin typeface="Arial"/>
                <a:cs typeface="Arial"/>
              </a:rPr>
              <a:t>Agricultural </a:t>
            </a:r>
            <a:r>
              <a:rPr dirty="0" sz="1000">
                <a:latin typeface="Arial"/>
                <a:cs typeface="Arial"/>
              </a:rPr>
              <a:t>Statistics</a:t>
            </a:r>
            <a:r>
              <a:rPr dirty="0" sz="1000" spc="-40">
                <a:latin typeface="Arial"/>
                <a:cs typeface="Arial"/>
              </a:rPr>
              <a:t> </a:t>
            </a:r>
            <a:r>
              <a:rPr dirty="0" sz="1000">
                <a:latin typeface="Arial"/>
                <a:cs typeface="Arial"/>
              </a:rPr>
              <a:t>Service,</a:t>
            </a:r>
            <a:r>
              <a:rPr dirty="0" sz="1000" spc="-30">
                <a:latin typeface="Arial"/>
                <a:cs typeface="Arial"/>
              </a:rPr>
              <a:t> </a:t>
            </a:r>
            <a:r>
              <a:rPr dirty="0" sz="1000">
                <a:latin typeface="Arial"/>
                <a:cs typeface="Arial"/>
              </a:rPr>
              <a:t>1978,</a:t>
            </a:r>
            <a:r>
              <a:rPr dirty="0" sz="1000" spc="-45">
                <a:latin typeface="Arial"/>
                <a:cs typeface="Arial"/>
              </a:rPr>
              <a:t> </a:t>
            </a:r>
            <a:r>
              <a:rPr dirty="0" sz="1000">
                <a:latin typeface="Arial"/>
                <a:cs typeface="Arial"/>
              </a:rPr>
              <a:t>1982,</a:t>
            </a:r>
            <a:r>
              <a:rPr dirty="0" sz="1000" spc="-50">
                <a:latin typeface="Arial"/>
                <a:cs typeface="Arial"/>
              </a:rPr>
              <a:t> </a:t>
            </a:r>
            <a:r>
              <a:rPr dirty="0" sz="1000">
                <a:latin typeface="Arial"/>
                <a:cs typeface="Arial"/>
              </a:rPr>
              <a:t>1992,</a:t>
            </a:r>
            <a:r>
              <a:rPr dirty="0" sz="1000" spc="-40">
                <a:latin typeface="Arial"/>
                <a:cs typeface="Arial"/>
              </a:rPr>
              <a:t> </a:t>
            </a:r>
            <a:r>
              <a:rPr dirty="0" sz="1000" spc="-10">
                <a:latin typeface="Arial"/>
                <a:cs typeface="Arial"/>
              </a:rPr>
              <a:t>1997,</a:t>
            </a:r>
            <a:endParaRPr sz="1000">
              <a:latin typeface="Arial"/>
              <a:cs typeface="Arial"/>
            </a:endParaRPr>
          </a:p>
          <a:p>
            <a:pPr marL="12700">
              <a:lnSpc>
                <a:spcPct val="100000"/>
              </a:lnSpc>
            </a:pPr>
            <a:r>
              <a:rPr dirty="0" sz="1000">
                <a:latin typeface="Arial"/>
                <a:cs typeface="Arial"/>
              </a:rPr>
              <a:t>2002,</a:t>
            </a:r>
            <a:r>
              <a:rPr dirty="0" sz="1000" spc="-35">
                <a:latin typeface="Arial"/>
                <a:cs typeface="Arial"/>
              </a:rPr>
              <a:t> </a:t>
            </a:r>
            <a:r>
              <a:rPr dirty="0" sz="1000">
                <a:latin typeface="Arial"/>
                <a:cs typeface="Arial"/>
              </a:rPr>
              <a:t>2007,</a:t>
            </a:r>
            <a:r>
              <a:rPr dirty="0" sz="1000" spc="-30">
                <a:latin typeface="Arial"/>
                <a:cs typeface="Arial"/>
              </a:rPr>
              <a:t> </a:t>
            </a:r>
            <a:r>
              <a:rPr dirty="0" sz="1000">
                <a:latin typeface="Arial"/>
                <a:cs typeface="Arial"/>
              </a:rPr>
              <a:t>2012,</a:t>
            </a:r>
            <a:r>
              <a:rPr dirty="0" sz="1000" spc="-35">
                <a:latin typeface="Arial"/>
                <a:cs typeface="Arial"/>
              </a:rPr>
              <a:t> </a:t>
            </a:r>
            <a:r>
              <a:rPr dirty="0" sz="1000">
                <a:latin typeface="Arial"/>
                <a:cs typeface="Arial"/>
              </a:rPr>
              <a:t>2017,</a:t>
            </a:r>
            <a:r>
              <a:rPr dirty="0" sz="1000" spc="-20">
                <a:latin typeface="Arial"/>
                <a:cs typeface="Arial"/>
              </a:rPr>
              <a:t> </a:t>
            </a:r>
            <a:r>
              <a:rPr dirty="0" sz="1000">
                <a:latin typeface="Arial"/>
                <a:cs typeface="Arial"/>
              </a:rPr>
              <a:t>and</a:t>
            </a:r>
            <a:r>
              <a:rPr dirty="0" sz="1000" spc="-40">
                <a:latin typeface="Arial"/>
                <a:cs typeface="Arial"/>
              </a:rPr>
              <a:t> </a:t>
            </a:r>
            <a:r>
              <a:rPr dirty="0" sz="1000">
                <a:latin typeface="Arial"/>
                <a:cs typeface="Arial"/>
              </a:rPr>
              <a:t>2022</a:t>
            </a:r>
            <a:r>
              <a:rPr dirty="0" sz="1000" spc="-35">
                <a:latin typeface="Arial"/>
                <a:cs typeface="Arial"/>
              </a:rPr>
              <a:t> </a:t>
            </a:r>
            <a:r>
              <a:rPr dirty="0" sz="1000">
                <a:latin typeface="Arial"/>
                <a:cs typeface="Arial"/>
              </a:rPr>
              <a:t>Census</a:t>
            </a:r>
            <a:r>
              <a:rPr dirty="0" sz="1000" spc="-20">
                <a:latin typeface="Arial"/>
                <a:cs typeface="Arial"/>
              </a:rPr>
              <a:t> </a:t>
            </a:r>
            <a:r>
              <a:rPr dirty="0" sz="1000" spc="-25">
                <a:latin typeface="Arial"/>
                <a:cs typeface="Arial"/>
              </a:rPr>
              <a:t>of</a:t>
            </a:r>
            <a:endParaRPr sz="1000">
              <a:latin typeface="Arial"/>
              <a:cs typeface="Arial"/>
            </a:endParaRPr>
          </a:p>
          <a:p>
            <a:pPr marL="12700">
              <a:lnSpc>
                <a:spcPct val="100000"/>
              </a:lnSpc>
            </a:pPr>
            <a:r>
              <a:rPr dirty="0" sz="1000" spc="-10">
                <a:latin typeface="Arial"/>
                <a:cs typeface="Arial"/>
              </a:rPr>
              <a:t>Agriculture.</a:t>
            </a:r>
            <a:endParaRPr sz="1000">
              <a:latin typeface="Arial"/>
              <a:cs typeface="Arial"/>
            </a:endParaRPr>
          </a:p>
        </p:txBody>
      </p:sp>
      <p:sp>
        <p:nvSpPr>
          <p:cNvPr id="8" name="object 8"/>
          <p:cNvSpPr txBox="1"/>
          <p:nvPr/>
        </p:nvSpPr>
        <p:spPr>
          <a:xfrm>
            <a:off x="4636134" y="6385293"/>
            <a:ext cx="2919095" cy="281305"/>
          </a:xfrm>
          <a:prstGeom prst="rect">
            <a:avLst/>
          </a:prstGeom>
        </p:spPr>
        <p:txBody>
          <a:bodyPr wrap="square" lIns="0" tIns="0" rIns="0" bIns="0" rtlCol="0" vert="horz">
            <a:spAutoFit/>
          </a:bodyPr>
          <a:lstStyle/>
          <a:p>
            <a:pPr marL="12700">
              <a:lnSpc>
                <a:spcPts val="2090"/>
              </a:lnSpc>
            </a:pPr>
            <a:r>
              <a:rPr dirty="0" sz="1800">
                <a:latin typeface="Arial"/>
                <a:cs typeface="Arial"/>
              </a:rPr>
              <a:t>Not</a:t>
            </a:r>
            <a:r>
              <a:rPr dirty="0" sz="1800" spc="-25">
                <a:latin typeface="Arial"/>
                <a:cs typeface="Arial"/>
              </a:rPr>
              <a:t> </a:t>
            </a:r>
            <a:r>
              <a:rPr dirty="0" sz="1800">
                <a:latin typeface="Arial"/>
                <a:cs typeface="Arial"/>
              </a:rPr>
              <a:t>for</a:t>
            </a:r>
            <a:r>
              <a:rPr dirty="0" sz="1800" spc="-30">
                <a:latin typeface="Arial"/>
                <a:cs typeface="Arial"/>
              </a:rPr>
              <a:t> </a:t>
            </a:r>
            <a:r>
              <a:rPr dirty="0" sz="1800">
                <a:latin typeface="Arial"/>
                <a:cs typeface="Arial"/>
              </a:rPr>
              <a:t>distribution</a:t>
            </a:r>
            <a:r>
              <a:rPr dirty="0" sz="1800" spc="-20">
                <a:latin typeface="Arial"/>
                <a:cs typeface="Arial"/>
              </a:rPr>
              <a:t> </a:t>
            </a:r>
            <a:r>
              <a:rPr dirty="0" sz="1800">
                <a:latin typeface="Arial"/>
                <a:cs typeface="Arial"/>
              </a:rPr>
              <a:t>of</a:t>
            </a:r>
            <a:r>
              <a:rPr dirty="0" sz="1800" spc="-25">
                <a:latin typeface="Arial"/>
                <a:cs typeface="Arial"/>
              </a:rPr>
              <a:t> </a:t>
            </a:r>
            <a:r>
              <a:rPr dirty="0" sz="1800" spc="-10">
                <a:latin typeface="Arial"/>
                <a:cs typeface="Arial"/>
              </a:rPr>
              <a:t>citation</a:t>
            </a:r>
            <a:endParaRPr sz="1800">
              <a:latin typeface="Arial"/>
              <a:cs typeface="Arial"/>
            </a:endParaRPr>
          </a:p>
        </p:txBody>
      </p:sp>
      <p:sp>
        <p:nvSpPr>
          <p:cNvPr id="6" name="object 6"/>
          <p:cNvSpPr txBox="1"/>
          <p:nvPr/>
        </p:nvSpPr>
        <p:spPr>
          <a:xfrm>
            <a:off x="2256274" y="1365473"/>
            <a:ext cx="5024755" cy="720725"/>
          </a:xfrm>
          <a:prstGeom prst="rect">
            <a:avLst/>
          </a:prstGeom>
        </p:spPr>
        <p:txBody>
          <a:bodyPr wrap="square" lIns="0" tIns="53975" rIns="0" bIns="0" rtlCol="0" vert="horz">
            <a:spAutoFit/>
          </a:bodyPr>
          <a:lstStyle/>
          <a:p>
            <a:pPr marL="894715" marR="5080" indent="-882650">
              <a:lnSpc>
                <a:spcPts val="2590"/>
              </a:lnSpc>
              <a:spcBef>
                <a:spcPts val="425"/>
              </a:spcBef>
            </a:pPr>
            <a:r>
              <a:rPr dirty="0" sz="2400">
                <a:latin typeface="Arial"/>
                <a:cs typeface="Arial"/>
              </a:rPr>
              <a:t>DTC</a:t>
            </a:r>
            <a:r>
              <a:rPr dirty="0" sz="2400" spc="-75">
                <a:latin typeface="Arial"/>
                <a:cs typeface="Arial"/>
              </a:rPr>
              <a:t> </a:t>
            </a:r>
            <a:r>
              <a:rPr dirty="0" sz="2400">
                <a:latin typeface="Arial"/>
                <a:cs typeface="Arial"/>
              </a:rPr>
              <a:t>farms</a:t>
            </a:r>
            <a:r>
              <a:rPr dirty="0" sz="2400" spc="-90">
                <a:latin typeface="Arial"/>
                <a:cs typeface="Arial"/>
              </a:rPr>
              <a:t> </a:t>
            </a:r>
            <a:r>
              <a:rPr dirty="0" sz="2400">
                <a:latin typeface="Arial"/>
                <a:cs typeface="Arial"/>
              </a:rPr>
              <a:t>and</a:t>
            </a:r>
            <a:r>
              <a:rPr dirty="0" sz="2400" spc="-75">
                <a:latin typeface="Arial"/>
                <a:cs typeface="Arial"/>
              </a:rPr>
              <a:t> </a:t>
            </a:r>
            <a:r>
              <a:rPr dirty="0" sz="2400">
                <a:latin typeface="Arial"/>
                <a:cs typeface="Arial"/>
              </a:rPr>
              <a:t>sales</a:t>
            </a:r>
            <a:r>
              <a:rPr dirty="0" sz="2400" spc="-60">
                <a:latin typeface="Arial"/>
                <a:cs typeface="Arial"/>
              </a:rPr>
              <a:t> </a:t>
            </a:r>
            <a:r>
              <a:rPr dirty="0" sz="2400">
                <a:latin typeface="Arial"/>
                <a:cs typeface="Arial"/>
              </a:rPr>
              <a:t>($billions,</a:t>
            </a:r>
            <a:r>
              <a:rPr dirty="0" sz="2400" spc="-30">
                <a:latin typeface="Arial"/>
                <a:cs typeface="Arial"/>
              </a:rPr>
              <a:t> </a:t>
            </a:r>
            <a:r>
              <a:rPr dirty="0" sz="2400" spc="-20">
                <a:latin typeface="Arial"/>
                <a:cs typeface="Arial"/>
              </a:rPr>
              <a:t>2022 </a:t>
            </a:r>
            <a:r>
              <a:rPr dirty="0" sz="2400">
                <a:latin typeface="Arial"/>
                <a:cs typeface="Arial"/>
              </a:rPr>
              <a:t>dollars)</a:t>
            </a:r>
            <a:r>
              <a:rPr dirty="0" sz="2400" spc="-35">
                <a:latin typeface="Arial"/>
                <a:cs typeface="Arial"/>
              </a:rPr>
              <a:t> </a:t>
            </a:r>
            <a:r>
              <a:rPr dirty="0" sz="2400">
                <a:latin typeface="Arial"/>
                <a:cs typeface="Arial"/>
              </a:rPr>
              <a:t>from</a:t>
            </a:r>
            <a:r>
              <a:rPr dirty="0" sz="2400" spc="-50">
                <a:latin typeface="Arial"/>
                <a:cs typeface="Arial"/>
              </a:rPr>
              <a:t> </a:t>
            </a:r>
            <a:r>
              <a:rPr dirty="0" sz="2400" spc="-25">
                <a:latin typeface="Arial"/>
                <a:cs typeface="Arial"/>
              </a:rPr>
              <a:t>1978-</a:t>
            </a:r>
            <a:r>
              <a:rPr dirty="0" sz="2400" spc="-20">
                <a:latin typeface="Arial"/>
                <a:cs typeface="Arial"/>
              </a:rPr>
              <a:t>2022</a:t>
            </a:r>
            <a:endParaRPr sz="2400">
              <a:latin typeface="Arial"/>
              <a:cs typeface="Arial"/>
            </a:endParaRPr>
          </a:p>
        </p:txBody>
      </p:sp>
      <p:sp>
        <p:nvSpPr>
          <p:cNvPr id="7" name="object 7" descr="$PPTXTitle"/>
          <p:cNvSpPr txBox="1">
            <a:spLocks noGrp="1"/>
          </p:cNvSpPr>
          <p:nvPr>
            <p:ph type="title"/>
          </p:nvPr>
        </p:nvSpPr>
        <p:spPr>
          <a:prstGeom prst="rect"/>
        </p:spPr>
        <p:txBody>
          <a:bodyPr wrap="square" lIns="0" tIns="12700" rIns="0" bIns="0" rtlCol="0" vert="horz">
            <a:spAutoFit/>
          </a:bodyPr>
          <a:lstStyle/>
          <a:p>
            <a:pPr marL="2312670" marR="5080" indent="-2299970">
              <a:lnSpc>
                <a:spcPct val="100000"/>
              </a:lnSpc>
              <a:spcBef>
                <a:spcPts val="100"/>
              </a:spcBef>
            </a:pPr>
            <a:r>
              <a:rPr dirty="0" sz="3600" b="1">
                <a:latin typeface="Arial"/>
                <a:cs typeface="Arial"/>
              </a:rPr>
              <a:t>Nationally,</a:t>
            </a:r>
            <a:r>
              <a:rPr dirty="0" sz="3600" spc="-45" b="1">
                <a:latin typeface="Arial"/>
                <a:cs typeface="Arial"/>
              </a:rPr>
              <a:t> </a:t>
            </a:r>
            <a:r>
              <a:rPr dirty="0" sz="3600" b="1">
                <a:latin typeface="Arial"/>
                <a:cs typeface="Arial"/>
              </a:rPr>
              <a:t>the</a:t>
            </a:r>
            <a:r>
              <a:rPr dirty="0" sz="3600" spc="-45" b="1">
                <a:latin typeface="Arial"/>
                <a:cs typeface="Arial"/>
              </a:rPr>
              <a:t> </a:t>
            </a:r>
            <a:r>
              <a:rPr dirty="0" sz="3600" b="1">
                <a:latin typeface="Arial"/>
                <a:cs typeface="Arial"/>
              </a:rPr>
              <a:t>number</a:t>
            </a:r>
            <a:r>
              <a:rPr dirty="0" sz="3600" spc="-35" b="1">
                <a:latin typeface="Arial"/>
                <a:cs typeface="Arial"/>
              </a:rPr>
              <a:t> </a:t>
            </a:r>
            <a:r>
              <a:rPr dirty="0" sz="3600" b="1">
                <a:latin typeface="Arial"/>
                <a:cs typeface="Arial"/>
              </a:rPr>
              <a:t>of</a:t>
            </a:r>
            <a:r>
              <a:rPr dirty="0" sz="3600" spc="-45" b="1">
                <a:latin typeface="Arial"/>
                <a:cs typeface="Arial"/>
              </a:rPr>
              <a:t> </a:t>
            </a:r>
            <a:r>
              <a:rPr dirty="0" sz="3600" b="1">
                <a:latin typeface="Arial"/>
                <a:cs typeface="Arial"/>
              </a:rPr>
              <a:t>farms</a:t>
            </a:r>
            <a:r>
              <a:rPr dirty="0" sz="3600" spc="-60" b="1">
                <a:latin typeface="Arial"/>
                <a:cs typeface="Arial"/>
              </a:rPr>
              <a:t> </a:t>
            </a:r>
            <a:r>
              <a:rPr dirty="0" sz="3600" b="1">
                <a:latin typeface="Arial"/>
                <a:cs typeface="Arial"/>
              </a:rPr>
              <a:t>with</a:t>
            </a:r>
            <a:r>
              <a:rPr dirty="0" sz="3600" spc="-30" b="1">
                <a:latin typeface="Arial"/>
                <a:cs typeface="Arial"/>
              </a:rPr>
              <a:t> </a:t>
            </a:r>
            <a:r>
              <a:rPr dirty="0" sz="3600" b="1">
                <a:latin typeface="Arial"/>
                <a:cs typeface="Arial"/>
              </a:rPr>
              <a:t>DTC</a:t>
            </a:r>
            <a:r>
              <a:rPr dirty="0" sz="3600" spc="-50" b="1">
                <a:latin typeface="Arial"/>
                <a:cs typeface="Arial"/>
              </a:rPr>
              <a:t> </a:t>
            </a:r>
            <a:r>
              <a:rPr dirty="0" sz="3600" b="1">
                <a:latin typeface="Arial"/>
                <a:cs typeface="Arial"/>
              </a:rPr>
              <a:t>sales</a:t>
            </a:r>
            <a:r>
              <a:rPr dirty="0" sz="3600" spc="-60" b="1">
                <a:latin typeface="Arial"/>
                <a:cs typeface="Arial"/>
              </a:rPr>
              <a:t> </a:t>
            </a:r>
            <a:r>
              <a:rPr dirty="0" sz="3600" spc="-25" b="1">
                <a:latin typeface="Arial"/>
                <a:cs typeface="Arial"/>
              </a:rPr>
              <a:t>is </a:t>
            </a:r>
            <a:r>
              <a:rPr dirty="0" sz="3600" b="1">
                <a:latin typeface="Arial"/>
                <a:cs typeface="Arial"/>
              </a:rPr>
              <a:t>declining,</a:t>
            </a:r>
            <a:r>
              <a:rPr dirty="0" sz="3600" spc="-40" b="1">
                <a:latin typeface="Arial"/>
                <a:cs typeface="Arial"/>
              </a:rPr>
              <a:t> </a:t>
            </a:r>
            <a:r>
              <a:rPr dirty="0" sz="3600" b="1">
                <a:latin typeface="Arial"/>
                <a:cs typeface="Arial"/>
              </a:rPr>
              <a:t>sales</a:t>
            </a:r>
            <a:r>
              <a:rPr dirty="0" sz="3600" spc="-55" b="1">
                <a:latin typeface="Arial"/>
                <a:cs typeface="Arial"/>
              </a:rPr>
              <a:t> </a:t>
            </a:r>
            <a:r>
              <a:rPr dirty="0" sz="3600" b="1">
                <a:latin typeface="Arial"/>
                <a:cs typeface="Arial"/>
              </a:rPr>
              <a:t>have</a:t>
            </a:r>
            <a:r>
              <a:rPr dirty="0" sz="3600" spc="-65" b="1">
                <a:latin typeface="Arial"/>
                <a:cs typeface="Arial"/>
              </a:rPr>
              <a:t> </a:t>
            </a:r>
            <a:r>
              <a:rPr dirty="0" sz="3600" spc="-10" b="1">
                <a:latin typeface="Arial"/>
                <a:cs typeface="Arial"/>
              </a:rPr>
              <a:t>stalled</a:t>
            </a:r>
            <a:endParaRPr sz="36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41931" y="5998229"/>
            <a:ext cx="9698355"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Source:</a:t>
            </a:r>
            <a:r>
              <a:rPr dirty="0" sz="1200" spc="-30">
                <a:latin typeface="Arial"/>
                <a:cs typeface="Arial"/>
              </a:rPr>
              <a:t> </a:t>
            </a:r>
            <a:r>
              <a:rPr dirty="0" sz="1200">
                <a:latin typeface="Arial"/>
                <a:cs typeface="Arial"/>
              </a:rPr>
              <a:t>USDA,</a:t>
            </a:r>
            <a:r>
              <a:rPr dirty="0" sz="1200" spc="-15">
                <a:latin typeface="Arial"/>
                <a:cs typeface="Arial"/>
              </a:rPr>
              <a:t> </a:t>
            </a:r>
            <a:r>
              <a:rPr dirty="0" sz="1200" spc="-10">
                <a:latin typeface="Arial"/>
                <a:cs typeface="Arial"/>
              </a:rPr>
              <a:t>National</a:t>
            </a:r>
            <a:r>
              <a:rPr dirty="0" sz="1200" spc="-110">
                <a:latin typeface="Arial"/>
                <a:cs typeface="Arial"/>
              </a:rPr>
              <a:t> </a:t>
            </a:r>
            <a:r>
              <a:rPr dirty="0" sz="1200">
                <a:latin typeface="Arial"/>
                <a:cs typeface="Arial"/>
              </a:rPr>
              <a:t>Agricultural</a:t>
            </a:r>
            <a:r>
              <a:rPr dirty="0" sz="1200" spc="-30">
                <a:latin typeface="Arial"/>
                <a:cs typeface="Arial"/>
              </a:rPr>
              <a:t> </a:t>
            </a:r>
            <a:r>
              <a:rPr dirty="0" sz="1200">
                <a:latin typeface="Arial"/>
                <a:cs typeface="Arial"/>
              </a:rPr>
              <a:t>Statistics</a:t>
            </a:r>
            <a:r>
              <a:rPr dirty="0" sz="1200" spc="-5">
                <a:latin typeface="Arial"/>
                <a:cs typeface="Arial"/>
              </a:rPr>
              <a:t> </a:t>
            </a:r>
            <a:r>
              <a:rPr dirty="0" sz="1200">
                <a:latin typeface="Arial"/>
                <a:cs typeface="Arial"/>
              </a:rPr>
              <a:t>Service,</a:t>
            </a:r>
            <a:r>
              <a:rPr dirty="0" sz="1200" spc="-10">
                <a:latin typeface="Arial"/>
                <a:cs typeface="Arial"/>
              </a:rPr>
              <a:t> </a:t>
            </a:r>
            <a:r>
              <a:rPr dirty="0" sz="1200">
                <a:latin typeface="Arial"/>
                <a:cs typeface="Arial"/>
              </a:rPr>
              <a:t>2022</a:t>
            </a:r>
            <a:r>
              <a:rPr dirty="0" sz="1200" spc="-35">
                <a:latin typeface="Arial"/>
                <a:cs typeface="Arial"/>
              </a:rPr>
              <a:t> </a:t>
            </a:r>
            <a:r>
              <a:rPr dirty="0" sz="1200">
                <a:latin typeface="Arial"/>
                <a:cs typeface="Arial"/>
              </a:rPr>
              <a:t>Census</a:t>
            </a:r>
            <a:r>
              <a:rPr dirty="0" sz="1200" spc="-30">
                <a:latin typeface="Arial"/>
                <a:cs typeface="Arial"/>
              </a:rPr>
              <a:t> </a:t>
            </a:r>
            <a:r>
              <a:rPr dirty="0" sz="1200">
                <a:latin typeface="Arial"/>
                <a:cs typeface="Arial"/>
              </a:rPr>
              <a:t>of</a:t>
            </a:r>
            <a:r>
              <a:rPr dirty="0" sz="1200" spc="-75">
                <a:latin typeface="Arial"/>
                <a:cs typeface="Arial"/>
              </a:rPr>
              <a:t> </a:t>
            </a:r>
            <a:r>
              <a:rPr dirty="0" sz="1200">
                <a:latin typeface="Arial"/>
                <a:cs typeface="Arial"/>
              </a:rPr>
              <a:t>Agriculture,</a:t>
            </a:r>
            <a:r>
              <a:rPr dirty="0" sz="1200" spc="-25">
                <a:latin typeface="Arial"/>
                <a:cs typeface="Arial"/>
              </a:rPr>
              <a:t> </a:t>
            </a:r>
            <a:r>
              <a:rPr dirty="0" sz="1200">
                <a:latin typeface="Arial"/>
                <a:cs typeface="Arial"/>
              </a:rPr>
              <a:t>using</a:t>
            </a:r>
            <a:r>
              <a:rPr dirty="0" sz="1200" spc="-20">
                <a:latin typeface="Arial"/>
                <a:cs typeface="Arial"/>
              </a:rPr>
              <a:t> </a:t>
            </a:r>
            <a:r>
              <a:rPr dirty="0" sz="1200">
                <a:latin typeface="Arial"/>
                <a:cs typeface="Arial"/>
              </a:rPr>
              <a:t>the</a:t>
            </a:r>
            <a:r>
              <a:rPr dirty="0" sz="1200" spc="-25">
                <a:latin typeface="Arial"/>
                <a:cs typeface="Arial"/>
              </a:rPr>
              <a:t> </a:t>
            </a:r>
            <a:r>
              <a:rPr dirty="0" sz="1200">
                <a:latin typeface="Arial"/>
                <a:cs typeface="Arial"/>
              </a:rPr>
              <a:t>restricted</a:t>
            </a:r>
            <a:r>
              <a:rPr dirty="0" sz="1200" spc="-10">
                <a:latin typeface="Arial"/>
                <a:cs typeface="Arial"/>
              </a:rPr>
              <a:t> </a:t>
            </a:r>
            <a:r>
              <a:rPr dirty="0" sz="1200">
                <a:latin typeface="Arial"/>
                <a:cs typeface="Arial"/>
              </a:rPr>
              <a:t>access</a:t>
            </a:r>
            <a:r>
              <a:rPr dirty="0" sz="1200" spc="-30">
                <a:latin typeface="Arial"/>
                <a:cs typeface="Arial"/>
              </a:rPr>
              <a:t> </a:t>
            </a:r>
            <a:r>
              <a:rPr dirty="0" sz="1200">
                <a:latin typeface="Arial"/>
                <a:cs typeface="Arial"/>
              </a:rPr>
              <a:t>data</a:t>
            </a:r>
            <a:r>
              <a:rPr dirty="0" sz="1200" spc="-25">
                <a:latin typeface="Arial"/>
                <a:cs typeface="Arial"/>
              </a:rPr>
              <a:t> </a:t>
            </a:r>
            <a:r>
              <a:rPr dirty="0" sz="1200">
                <a:latin typeface="Arial"/>
                <a:cs typeface="Arial"/>
              </a:rPr>
              <a:t>and</a:t>
            </a:r>
            <a:r>
              <a:rPr dirty="0" sz="1200" spc="-25">
                <a:latin typeface="Arial"/>
                <a:cs typeface="Arial"/>
              </a:rPr>
              <a:t> </a:t>
            </a:r>
            <a:r>
              <a:rPr dirty="0" sz="1200">
                <a:latin typeface="Arial"/>
                <a:cs typeface="Arial"/>
              </a:rPr>
              <a:t>compiled</a:t>
            </a:r>
            <a:r>
              <a:rPr dirty="0" sz="1200" spc="-50">
                <a:latin typeface="Arial"/>
                <a:cs typeface="Arial"/>
              </a:rPr>
              <a:t> </a:t>
            </a:r>
            <a:r>
              <a:rPr dirty="0" sz="1200">
                <a:latin typeface="Arial"/>
                <a:cs typeface="Arial"/>
              </a:rPr>
              <a:t>by</a:t>
            </a:r>
            <a:r>
              <a:rPr dirty="0" sz="1200" spc="-10">
                <a:latin typeface="Arial"/>
                <a:cs typeface="Arial"/>
              </a:rPr>
              <a:t> </a:t>
            </a:r>
            <a:r>
              <a:rPr dirty="0" sz="1200">
                <a:latin typeface="Arial"/>
                <a:cs typeface="Arial"/>
              </a:rPr>
              <a:t>the</a:t>
            </a:r>
            <a:r>
              <a:rPr dirty="0" sz="1200" spc="-10">
                <a:latin typeface="Arial"/>
                <a:cs typeface="Arial"/>
              </a:rPr>
              <a:t> author.</a:t>
            </a:r>
            <a:endParaRPr sz="1200">
              <a:latin typeface="Arial"/>
              <a:cs typeface="Arial"/>
            </a:endParaRPr>
          </a:p>
        </p:txBody>
      </p:sp>
      <p:grpSp>
        <p:nvGrpSpPr>
          <p:cNvPr id="3" name="object 3"/>
          <p:cNvGrpSpPr/>
          <p:nvPr/>
        </p:nvGrpSpPr>
        <p:grpSpPr>
          <a:xfrm>
            <a:off x="663194" y="1196352"/>
            <a:ext cx="11095355" cy="4831080"/>
            <a:chOff x="663194" y="1196352"/>
            <a:chExt cx="11095355" cy="4831080"/>
          </a:xfrm>
        </p:grpSpPr>
        <p:pic>
          <p:nvPicPr>
            <p:cNvPr id="4" name="object 4"/>
            <p:cNvPicPr/>
            <p:nvPr/>
          </p:nvPicPr>
          <p:blipFill>
            <a:blip r:embed="rId2" cstate="print"/>
            <a:stretch>
              <a:fillRect/>
            </a:stretch>
          </p:blipFill>
          <p:spPr>
            <a:xfrm>
              <a:off x="663194" y="1196352"/>
              <a:ext cx="10865612" cy="4830940"/>
            </a:xfrm>
            <a:prstGeom prst="rect">
              <a:avLst/>
            </a:prstGeom>
          </p:spPr>
        </p:pic>
        <p:sp>
          <p:nvSpPr>
            <p:cNvPr id="5" name="object 5"/>
            <p:cNvSpPr/>
            <p:nvPr/>
          </p:nvSpPr>
          <p:spPr>
            <a:xfrm>
              <a:off x="1848675" y="1196352"/>
              <a:ext cx="9909810" cy="658495"/>
            </a:xfrm>
            <a:custGeom>
              <a:avLst/>
              <a:gdLst/>
              <a:ahLst/>
              <a:cxnLst/>
              <a:rect l="l" t="t" r="r" b="b"/>
              <a:pathLst>
                <a:path w="9909810" h="658494">
                  <a:moveTo>
                    <a:pt x="9909314" y="0"/>
                  </a:moveTo>
                  <a:lnTo>
                    <a:pt x="0" y="0"/>
                  </a:lnTo>
                  <a:lnTo>
                    <a:pt x="0" y="658164"/>
                  </a:lnTo>
                  <a:lnTo>
                    <a:pt x="9909314" y="658164"/>
                  </a:lnTo>
                  <a:lnTo>
                    <a:pt x="9909314" y="0"/>
                  </a:lnTo>
                  <a:close/>
                </a:path>
              </a:pathLst>
            </a:custGeom>
            <a:solidFill>
              <a:srgbClr val="FFFFFF"/>
            </a:solidFill>
          </p:spPr>
          <p:txBody>
            <a:bodyPr wrap="square" lIns="0" tIns="0" rIns="0" bIns="0" rtlCol="0"/>
            <a:lstStyle/>
            <a:p/>
          </p:txBody>
        </p:sp>
      </p:grpSp>
      <p:sp>
        <p:nvSpPr>
          <p:cNvPr id="6" name="object 6"/>
          <p:cNvSpPr txBox="1"/>
          <p:nvPr/>
        </p:nvSpPr>
        <p:spPr>
          <a:xfrm>
            <a:off x="1982985" y="1422717"/>
            <a:ext cx="9641840" cy="391160"/>
          </a:xfrm>
          <a:prstGeom prst="rect">
            <a:avLst/>
          </a:prstGeom>
        </p:spPr>
        <p:txBody>
          <a:bodyPr wrap="square" lIns="0" tIns="12700" rIns="0" bIns="0" rtlCol="0" vert="horz">
            <a:spAutoFit/>
          </a:bodyPr>
          <a:lstStyle/>
          <a:p>
            <a:pPr marL="12700">
              <a:lnSpc>
                <a:spcPct val="100000"/>
              </a:lnSpc>
              <a:spcBef>
                <a:spcPts val="100"/>
              </a:spcBef>
            </a:pPr>
            <a:r>
              <a:rPr dirty="0" sz="2400">
                <a:latin typeface="Arial"/>
                <a:cs typeface="Arial"/>
              </a:rPr>
              <a:t>Sales</a:t>
            </a:r>
            <a:r>
              <a:rPr dirty="0" sz="2400" spc="-80">
                <a:latin typeface="Arial"/>
                <a:cs typeface="Arial"/>
              </a:rPr>
              <a:t> </a:t>
            </a:r>
            <a:r>
              <a:rPr dirty="0" sz="2400">
                <a:latin typeface="Arial"/>
                <a:cs typeface="Arial"/>
              </a:rPr>
              <a:t>($billions)</a:t>
            </a:r>
            <a:r>
              <a:rPr dirty="0" sz="2400" spc="-45">
                <a:latin typeface="Arial"/>
                <a:cs typeface="Arial"/>
              </a:rPr>
              <a:t> </a:t>
            </a:r>
            <a:r>
              <a:rPr dirty="0" sz="2400">
                <a:latin typeface="Arial"/>
                <a:cs typeface="Arial"/>
              </a:rPr>
              <a:t>and</a:t>
            </a:r>
            <a:r>
              <a:rPr dirty="0" sz="2400" spc="-90">
                <a:latin typeface="Arial"/>
                <a:cs typeface="Arial"/>
              </a:rPr>
              <a:t> </a:t>
            </a:r>
            <a:r>
              <a:rPr dirty="0" sz="2400">
                <a:latin typeface="Arial"/>
                <a:cs typeface="Arial"/>
              </a:rPr>
              <a:t>operations</a:t>
            </a:r>
            <a:r>
              <a:rPr dirty="0" sz="2400" spc="-70">
                <a:latin typeface="Arial"/>
                <a:cs typeface="Arial"/>
              </a:rPr>
              <a:t> </a:t>
            </a:r>
            <a:r>
              <a:rPr dirty="0" sz="2400">
                <a:latin typeface="Arial"/>
                <a:cs typeface="Arial"/>
              </a:rPr>
              <a:t>by</a:t>
            </a:r>
            <a:r>
              <a:rPr dirty="0" sz="2400" spc="-85">
                <a:latin typeface="Arial"/>
                <a:cs typeface="Arial"/>
              </a:rPr>
              <a:t> </a:t>
            </a:r>
            <a:r>
              <a:rPr dirty="0" sz="2400">
                <a:latin typeface="Arial"/>
                <a:cs typeface="Arial"/>
              </a:rPr>
              <a:t>intermediated</a:t>
            </a:r>
            <a:r>
              <a:rPr dirty="0" sz="2400" spc="-80">
                <a:latin typeface="Arial"/>
                <a:cs typeface="Arial"/>
              </a:rPr>
              <a:t> </a:t>
            </a:r>
            <a:r>
              <a:rPr dirty="0" sz="2400">
                <a:latin typeface="Arial"/>
                <a:cs typeface="Arial"/>
              </a:rPr>
              <a:t>market</a:t>
            </a:r>
            <a:r>
              <a:rPr dirty="0" sz="2400" spc="-95">
                <a:latin typeface="Arial"/>
                <a:cs typeface="Arial"/>
              </a:rPr>
              <a:t> </a:t>
            </a:r>
            <a:r>
              <a:rPr dirty="0" sz="2400">
                <a:latin typeface="Arial"/>
                <a:cs typeface="Arial"/>
              </a:rPr>
              <a:t>channel,</a:t>
            </a:r>
            <a:r>
              <a:rPr dirty="0" sz="2400" spc="-65">
                <a:latin typeface="Arial"/>
                <a:cs typeface="Arial"/>
              </a:rPr>
              <a:t> </a:t>
            </a:r>
            <a:r>
              <a:rPr dirty="0" sz="2400" spc="-20">
                <a:latin typeface="Arial"/>
                <a:cs typeface="Arial"/>
              </a:rPr>
              <a:t>2022</a:t>
            </a:r>
            <a:endParaRPr sz="2400">
              <a:latin typeface="Arial"/>
              <a:cs typeface="Arial"/>
            </a:endParaRPr>
          </a:p>
        </p:txBody>
      </p:sp>
      <p:sp>
        <p:nvSpPr>
          <p:cNvPr id="7" name="object 7"/>
          <p:cNvSpPr/>
          <p:nvPr/>
        </p:nvSpPr>
        <p:spPr>
          <a:xfrm>
            <a:off x="0" y="215391"/>
            <a:ext cx="12192000" cy="1016000"/>
          </a:xfrm>
          <a:custGeom>
            <a:avLst/>
            <a:gdLst/>
            <a:ahLst/>
            <a:cxnLst/>
            <a:rect l="l" t="t" r="r" b="b"/>
            <a:pathLst>
              <a:path w="12192000" h="1016000">
                <a:moveTo>
                  <a:pt x="12192000" y="0"/>
                </a:moveTo>
                <a:lnTo>
                  <a:pt x="0" y="0"/>
                </a:lnTo>
                <a:lnTo>
                  <a:pt x="0" y="1015657"/>
                </a:lnTo>
                <a:lnTo>
                  <a:pt x="12192000" y="1015657"/>
                </a:lnTo>
                <a:lnTo>
                  <a:pt x="12192000" y="0"/>
                </a:lnTo>
                <a:close/>
              </a:path>
            </a:pathLst>
          </a:custGeom>
          <a:solidFill>
            <a:srgbClr val="FFFFFF"/>
          </a:solidFill>
        </p:spPr>
        <p:txBody>
          <a:bodyPr wrap="square" lIns="0" tIns="0" rIns="0" bIns="0" rtlCol="0"/>
          <a:lstStyle/>
          <a:p/>
        </p:txBody>
      </p:sp>
      <p:sp>
        <p:nvSpPr>
          <p:cNvPr id="8" name="object 8" descr="$PPTXTitle"/>
          <p:cNvSpPr txBox="1"/>
          <p:nvPr/>
        </p:nvSpPr>
        <p:spPr>
          <a:xfrm>
            <a:off x="323215" y="237737"/>
            <a:ext cx="11543665" cy="939800"/>
          </a:xfrm>
          <a:prstGeom prst="rect">
            <a:avLst/>
          </a:prstGeom>
        </p:spPr>
        <p:txBody>
          <a:bodyPr wrap="square" lIns="0" tIns="12700" rIns="0" bIns="0" rtlCol="0" vert="horz">
            <a:spAutoFit/>
          </a:bodyPr>
          <a:lstStyle/>
          <a:p>
            <a:pPr marL="12700" marR="5080" indent="78740">
              <a:lnSpc>
                <a:spcPct val="100000"/>
              </a:lnSpc>
              <a:spcBef>
                <a:spcPts val="100"/>
              </a:spcBef>
            </a:pPr>
            <a:r>
              <a:rPr dirty="0" sz="3000" spc="-10" b="1">
                <a:latin typeface="Arial"/>
                <a:cs typeface="Arial"/>
              </a:rPr>
              <a:t>Nationally,</a:t>
            </a:r>
            <a:r>
              <a:rPr dirty="0" sz="3000" spc="-50" b="1">
                <a:latin typeface="Arial"/>
                <a:cs typeface="Arial"/>
              </a:rPr>
              <a:t> </a:t>
            </a:r>
            <a:r>
              <a:rPr dirty="0" sz="3000" b="1">
                <a:latin typeface="Arial"/>
                <a:cs typeface="Arial"/>
              </a:rPr>
              <a:t>intermediated</a:t>
            </a:r>
            <a:r>
              <a:rPr dirty="0" sz="3000" spc="-60" b="1">
                <a:latin typeface="Arial"/>
                <a:cs typeface="Arial"/>
              </a:rPr>
              <a:t> </a:t>
            </a:r>
            <a:r>
              <a:rPr dirty="0" sz="3000" b="1">
                <a:latin typeface="Arial"/>
                <a:cs typeface="Arial"/>
              </a:rPr>
              <a:t>sales</a:t>
            </a:r>
            <a:r>
              <a:rPr dirty="0" sz="3000" spc="-80" b="1">
                <a:latin typeface="Arial"/>
                <a:cs typeface="Arial"/>
              </a:rPr>
              <a:t> </a:t>
            </a:r>
            <a:r>
              <a:rPr dirty="0" sz="3000" b="1">
                <a:latin typeface="Arial"/>
                <a:cs typeface="Arial"/>
              </a:rPr>
              <a:t>between</a:t>
            </a:r>
            <a:r>
              <a:rPr dirty="0" sz="3000" spc="-60" b="1">
                <a:latin typeface="Arial"/>
                <a:cs typeface="Arial"/>
              </a:rPr>
              <a:t> </a:t>
            </a:r>
            <a:r>
              <a:rPr dirty="0" sz="3000" b="1">
                <a:latin typeface="Arial"/>
                <a:cs typeface="Arial"/>
              </a:rPr>
              <a:t>retail</a:t>
            </a:r>
            <a:r>
              <a:rPr dirty="0" sz="3000" spc="-70" b="1">
                <a:latin typeface="Arial"/>
                <a:cs typeface="Arial"/>
              </a:rPr>
              <a:t> </a:t>
            </a:r>
            <a:r>
              <a:rPr dirty="0" sz="3000" b="1">
                <a:latin typeface="Arial"/>
                <a:cs typeface="Arial"/>
              </a:rPr>
              <a:t>and</a:t>
            </a:r>
            <a:r>
              <a:rPr dirty="0" sz="3000" spc="-60" b="1">
                <a:latin typeface="Arial"/>
                <a:cs typeface="Arial"/>
              </a:rPr>
              <a:t> </a:t>
            </a:r>
            <a:r>
              <a:rPr dirty="0" sz="3000" spc="-10" b="1">
                <a:latin typeface="Arial"/>
                <a:cs typeface="Arial"/>
              </a:rPr>
              <a:t>intermediate </a:t>
            </a:r>
            <a:r>
              <a:rPr dirty="0" sz="3000" b="1">
                <a:latin typeface="Arial"/>
                <a:cs typeface="Arial"/>
              </a:rPr>
              <a:t>markets</a:t>
            </a:r>
            <a:r>
              <a:rPr dirty="0" sz="3000" spc="-105" b="1">
                <a:latin typeface="Arial"/>
                <a:cs typeface="Arial"/>
              </a:rPr>
              <a:t> </a:t>
            </a:r>
            <a:r>
              <a:rPr dirty="0" sz="3000" b="1">
                <a:latin typeface="Arial"/>
                <a:cs typeface="Arial"/>
              </a:rPr>
              <a:t>(e.g.,</a:t>
            </a:r>
            <a:r>
              <a:rPr dirty="0" sz="3000" spc="-65" b="1">
                <a:latin typeface="Arial"/>
                <a:cs typeface="Arial"/>
              </a:rPr>
              <a:t> </a:t>
            </a:r>
            <a:r>
              <a:rPr dirty="0" sz="3000" b="1">
                <a:latin typeface="Arial"/>
                <a:cs typeface="Arial"/>
              </a:rPr>
              <a:t>processors,</a:t>
            </a:r>
            <a:r>
              <a:rPr dirty="0" sz="3000" spc="-95" b="1">
                <a:latin typeface="Arial"/>
                <a:cs typeface="Arial"/>
              </a:rPr>
              <a:t> </a:t>
            </a:r>
            <a:r>
              <a:rPr dirty="0" sz="3000" b="1">
                <a:latin typeface="Arial"/>
                <a:cs typeface="Arial"/>
              </a:rPr>
              <a:t>distributors,</a:t>
            </a:r>
            <a:r>
              <a:rPr dirty="0" sz="3000" spc="-65" b="1">
                <a:latin typeface="Arial"/>
                <a:cs typeface="Arial"/>
              </a:rPr>
              <a:t> </a:t>
            </a:r>
            <a:r>
              <a:rPr dirty="0" sz="3000" b="1">
                <a:latin typeface="Arial"/>
                <a:cs typeface="Arial"/>
              </a:rPr>
              <a:t>wholesalers,</a:t>
            </a:r>
            <a:r>
              <a:rPr dirty="0" sz="3000" spc="-75" b="1">
                <a:latin typeface="Arial"/>
                <a:cs typeface="Arial"/>
              </a:rPr>
              <a:t> </a:t>
            </a:r>
            <a:r>
              <a:rPr dirty="0" sz="3000" b="1">
                <a:latin typeface="Arial"/>
                <a:cs typeface="Arial"/>
              </a:rPr>
              <a:t>food</a:t>
            </a:r>
            <a:r>
              <a:rPr dirty="0" sz="3000" spc="-75" b="1">
                <a:latin typeface="Arial"/>
                <a:cs typeface="Arial"/>
              </a:rPr>
              <a:t> </a:t>
            </a:r>
            <a:r>
              <a:rPr dirty="0" sz="3000" spc="-10" b="1">
                <a:latin typeface="Arial"/>
                <a:cs typeface="Arial"/>
              </a:rPr>
              <a:t>hubs)</a:t>
            </a:r>
            <a:endParaRPr sz="3000">
              <a:latin typeface="Arial"/>
              <a:cs typeface="Arial"/>
            </a:endParaRPr>
          </a:p>
        </p:txBody>
      </p:sp>
      <p:sp>
        <p:nvSpPr>
          <p:cNvPr id="9" name="object 9"/>
          <p:cNvSpPr txBox="1"/>
          <p:nvPr/>
        </p:nvSpPr>
        <p:spPr>
          <a:xfrm>
            <a:off x="4636134" y="6385293"/>
            <a:ext cx="2919095" cy="281305"/>
          </a:xfrm>
          <a:prstGeom prst="rect">
            <a:avLst/>
          </a:prstGeom>
        </p:spPr>
        <p:txBody>
          <a:bodyPr wrap="square" lIns="0" tIns="0" rIns="0" bIns="0" rtlCol="0" vert="horz">
            <a:spAutoFit/>
          </a:bodyPr>
          <a:lstStyle/>
          <a:p>
            <a:pPr marL="12700">
              <a:lnSpc>
                <a:spcPts val="2090"/>
              </a:lnSpc>
            </a:pPr>
            <a:r>
              <a:rPr dirty="0" sz="1800">
                <a:latin typeface="Arial"/>
                <a:cs typeface="Arial"/>
              </a:rPr>
              <a:t>Not</a:t>
            </a:r>
            <a:r>
              <a:rPr dirty="0" sz="1800" spc="-25">
                <a:latin typeface="Arial"/>
                <a:cs typeface="Arial"/>
              </a:rPr>
              <a:t> </a:t>
            </a:r>
            <a:r>
              <a:rPr dirty="0" sz="1800">
                <a:latin typeface="Arial"/>
                <a:cs typeface="Arial"/>
              </a:rPr>
              <a:t>for</a:t>
            </a:r>
            <a:r>
              <a:rPr dirty="0" sz="1800" spc="-30">
                <a:latin typeface="Arial"/>
                <a:cs typeface="Arial"/>
              </a:rPr>
              <a:t> </a:t>
            </a:r>
            <a:r>
              <a:rPr dirty="0" sz="1800">
                <a:latin typeface="Arial"/>
                <a:cs typeface="Arial"/>
              </a:rPr>
              <a:t>distribution</a:t>
            </a:r>
            <a:r>
              <a:rPr dirty="0" sz="1800" spc="-20">
                <a:latin typeface="Arial"/>
                <a:cs typeface="Arial"/>
              </a:rPr>
              <a:t> </a:t>
            </a:r>
            <a:r>
              <a:rPr dirty="0" sz="1800">
                <a:latin typeface="Arial"/>
                <a:cs typeface="Arial"/>
              </a:rPr>
              <a:t>of</a:t>
            </a:r>
            <a:r>
              <a:rPr dirty="0" sz="1800" spc="-25">
                <a:latin typeface="Arial"/>
                <a:cs typeface="Arial"/>
              </a:rPr>
              <a:t> </a:t>
            </a:r>
            <a:r>
              <a:rPr dirty="0" sz="1800" spc="-10">
                <a:latin typeface="Arial"/>
                <a:cs typeface="Arial"/>
              </a:rPr>
              <a:t>citation</a:t>
            </a:r>
            <a:endParaRPr sz="18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94950" y="558331"/>
            <a:ext cx="10805160" cy="1068070"/>
          </a:xfrm>
          <a:prstGeom prst="rect"/>
        </p:spPr>
        <p:txBody>
          <a:bodyPr wrap="square" lIns="0" tIns="74295" rIns="0" bIns="0" rtlCol="0" vert="horz">
            <a:spAutoFit/>
          </a:bodyPr>
          <a:lstStyle/>
          <a:p>
            <a:pPr marL="12700" marR="5080" indent="26034">
              <a:lnSpc>
                <a:spcPts val="3890"/>
              </a:lnSpc>
              <a:spcBef>
                <a:spcPts val="585"/>
              </a:spcBef>
            </a:pPr>
            <a:r>
              <a:rPr dirty="0" sz="3600" spc="-10"/>
              <a:t>Nationally,</a:t>
            </a:r>
            <a:r>
              <a:rPr dirty="0" sz="3600" spc="-85"/>
              <a:t> </a:t>
            </a:r>
            <a:r>
              <a:rPr dirty="0" sz="3600"/>
              <a:t>most</a:t>
            </a:r>
            <a:r>
              <a:rPr dirty="0" sz="3600" spc="-70"/>
              <a:t> </a:t>
            </a:r>
            <a:r>
              <a:rPr dirty="0" sz="3600"/>
              <a:t>operations</a:t>
            </a:r>
            <a:r>
              <a:rPr dirty="0" sz="3600" spc="-70"/>
              <a:t> </a:t>
            </a:r>
            <a:r>
              <a:rPr dirty="0" sz="3600"/>
              <a:t>with</a:t>
            </a:r>
            <a:r>
              <a:rPr dirty="0" sz="3600" spc="-65"/>
              <a:t> </a:t>
            </a:r>
            <a:r>
              <a:rPr dirty="0" sz="3600"/>
              <a:t>local</a:t>
            </a:r>
            <a:r>
              <a:rPr dirty="0" sz="3600" spc="-80"/>
              <a:t> </a:t>
            </a:r>
            <a:r>
              <a:rPr dirty="0" sz="3600" spc="-20"/>
              <a:t>food </a:t>
            </a:r>
            <a:r>
              <a:rPr dirty="0" sz="3600"/>
              <a:t>sales</a:t>
            </a:r>
            <a:r>
              <a:rPr dirty="0" sz="3600" spc="-35"/>
              <a:t> </a:t>
            </a:r>
            <a:r>
              <a:rPr dirty="0" sz="3600"/>
              <a:t>also</a:t>
            </a:r>
            <a:r>
              <a:rPr dirty="0" sz="3600" spc="-45"/>
              <a:t> </a:t>
            </a:r>
            <a:r>
              <a:rPr dirty="0" sz="3600"/>
              <a:t>sell</a:t>
            </a:r>
            <a:r>
              <a:rPr dirty="0" sz="3600" spc="-45"/>
              <a:t> </a:t>
            </a:r>
            <a:r>
              <a:rPr dirty="0" sz="3600"/>
              <a:t>through</a:t>
            </a:r>
            <a:r>
              <a:rPr dirty="0" sz="3600" spc="-30"/>
              <a:t> </a:t>
            </a:r>
            <a:r>
              <a:rPr dirty="0" sz="3600"/>
              <a:t>commodity</a:t>
            </a:r>
            <a:r>
              <a:rPr dirty="0" sz="3600" spc="-35"/>
              <a:t> </a:t>
            </a:r>
            <a:r>
              <a:rPr dirty="0" sz="3600" spc="-10"/>
              <a:t>markets</a:t>
            </a:r>
            <a:endParaRPr sz="3600"/>
          </a:p>
        </p:txBody>
      </p:sp>
      <p:sp>
        <p:nvSpPr>
          <p:cNvPr id="3" name="object 3"/>
          <p:cNvSpPr txBox="1"/>
          <p:nvPr/>
        </p:nvSpPr>
        <p:spPr>
          <a:xfrm>
            <a:off x="106655" y="2311610"/>
            <a:ext cx="11971655" cy="3824604"/>
          </a:xfrm>
          <a:prstGeom prst="rect">
            <a:avLst/>
          </a:prstGeom>
        </p:spPr>
        <p:txBody>
          <a:bodyPr wrap="square" lIns="0" tIns="78105" rIns="0" bIns="0" rtlCol="0" vert="horz">
            <a:spAutoFit/>
          </a:bodyPr>
          <a:lstStyle/>
          <a:p>
            <a:pPr algn="ctr" marL="1270">
              <a:lnSpc>
                <a:spcPct val="100000"/>
              </a:lnSpc>
              <a:spcBef>
                <a:spcPts val="615"/>
              </a:spcBef>
              <a:tabLst>
                <a:tab pos="4573270" algn="l"/>
              </a:tabLst>
            </a:pPr>
            <a:r>
              <a:rPr dirty="0" sz="4000">
                <a:latin typeface="Arial"/>
                <a:cs typeface="Arial"/>
              </a:rPr>
              <a:t>69%</a:t>
            </a:r>
            <a:r>
              <a:rPr dirty="0" sz="4000" spc="-85">
                <a:latin typeface="Arial"/>
                <a:cs typeface="Arial"/>
              </a:rPr>
              <a:t> </a:t>
            </a:r>
            <a:r>
              <a:rPr dirty="0" sz="4000" spc="-10">
                <a:latin typeface="Arial"/>
                <a:cs typeface="Arial"/>
              </a:rPr>
              <a:t>(2017)</a:t>
            </a:r>
            <a:r>
              <a:rPr dirty="0" sz="4000">
                <a:latin typeface="Arial"/>
                <a:cs typeface="Arial"/>
              </a:rPr>
              <a:t>	72%</a:t>
            </a:r>
            <a:r>
              <a:rPr dirty="0" sz="4000" spc="-85">
                <a:latin typeface="Arial"/>
                <a:cs typeface="Arial"/>
              </a:rPr>
              <a:t> </a:t>
            </a:r>
            <a:r>
              <a:rPr dirty="0" sz="4000" spc="-10">
                <a:latin typeface="Arial"/>
                <a:cs typeface="Arial"/>
              </a:rPr>
              <a:t>(2022)</a:t>
            </a:r>
            <a:endParaRPr sz="4000">
              <a:latin typeface="Arial"/>
              <a:cs typeface="Arial"/>
            </a:endParaRPr>
          </a:p>
          <a:p>
            <a:pPr algn="ctr">
              <a:lnSpc>
                <a:spcPct val="100000"/>
              </a:lnSpc>
              <a:spcBef>
                <a:spcPts val="515"/>
              </a:spcBef>
            </a:pPr>
            <a:r>
              <a:rPr dirty="0" sz="4000">
                <a:latin typeface="Arial"/>
                <a:cs typeface="Arial"/>
              </a:rPr>
              <a:t>of</a:t>
            </a:r>
            <a:r>
              <a:rPr dirty="0" sz="4000" spc="-85">
                <a:latin typeface="Arial"/>
                <a:cs typeface="Arial"/>
              </a:rPr>
              <a:t> </a:t>
            </a:r>
            <a:r>
              <a:rPr dirty="0" sz="4000">
                <a:latin typeface="Arial"/>
                <a:cs typeface="Arial"/>
              </a:rPr>
              <a:t>local</a:t>
            </a:r>
            <a:r>
              <a:rPr dirty="0" sz="4000" spc="-90">
                <a:latin typeface="Arial"/>
                <a:cs typeface="Arial"/>
              </a:rPr>
              <a:t> </a:t>
            </a:r>
            <a:r>
              <a:rPr dirty="0" sz="4000">
                <a:latin typeface="Arial"/>
                <a:cs typeface="Arial"/>
              </a:rPr>
              <a:t>food</a:t>
            </a:r>
            <a:r>
              <a:rPr dirty="0" sz="4000" spc="-85">
                <a:latin typeface="Arial"/>
                <a:cs typeface="Arial"/>
              </a:rPr>
              <a:t> </a:t>
            </a:r>
            <a:r>
              <a:rPr dirty="0" sz="4000">
                <a:latin typeface="Arial"/>
                <a:cs typeface="Arial"/>
              </a:rPr>
              <a:t>farms</a:t>
            </a:r>
            <a:r>
              <a:rPr dirty="0" sz="4000" spc="-70">
                <a:latin typeface="Arial"/>
                <a:cs typeface="Arial"/>
              </a:rPr>
              <a:t> </a:t>
            </a:r>
            <a:r>
              <a:rPr dirty="0" sz="4000">
                <a:latin typeface="Arial"/>
                <a:cs typeface="Arial"/>
              </a:rPr>
              <a:t>also</a:t>
            </a:r>
            <a:r>
              <a:rPr dirty="0" sz="4000" spc="-90">
                <a:latin typeface="Arial"/>
                <a:cs typeface="Arial"/>
              </a:rPr>
              <a:t> </a:t>
            </a:r>
            <a:r>
              <a:rPr dirty="0" sz="4000">
                <a:latin typeface="Arial"/>
                <a:cs typeface="Arial"/>
              </a:rPr>
              <a:t>had</a:t>
            </a:r>
            <a:r>
              <a:rPr dirty="0" sz="4000" spc="-85">
                <a:latin typeface="Arial"/>
                <a:cs typeface="Arial"/>
              </a:rPr>
              <a:t> </a:t>
            </a:r>
            <a:r>
              <a:rPr dirty="0" sz="4000">
                <a:latin typeface="Arial"/>
                <a:cs typeface="Arial"/>
              </a:rPr>
              <a:t>commodity</a:t>
            </a:r>
            <a:r>
              <a:rPr dirty="0" sz="4000" spc="-65">
                <a:latin typeface="Arial"/>
                <a:cs typeface="Arial"/>
              </a:rPr>
              <a:t> </a:t>
            </a:r>
            <a:r>
              <a:rPr dirty="0" sz="4000" spc="-10">
                <a:latin typeface="Arial"/>
                <a:cs typeface="Arial"/>
              </a:rPr>
              <a:t>sales</a:t>
            </a:r>
            <a:endParaRPr sz="4000">
              <a:latin typeface="Arial"/>
              <a:cs typeface="Arial"/>
            </a:endParaRPr>
          </a:p>
          <a:p>
            <a:pPr>
              <a:lnSpc>
                <a:spcPct val="100000"/>
              </a:lnSpc>
              <a:spcBef>
                <a:spcPts val="1785"/>
              </a:spcBef>
            </a:pPr>
            <a:endParaRPr sz="4000">
              <a:latin typeface="Arial"/>
              <a:cs typeface="Arial"/>
            </a:endParaRPr>
          </a:p>
          <a:p>
            <a:pPr algn="ctr" marL="12700" marR="5080">
              <a:lnSpc>
                <a:spcPts val="4320"/>
              </a:lnSpc>
              <a:spcBef>
                <a:spcPts val="5"/>
              </a:spcBef>
            </a:pPr>
            <a:r>
              <a:rPr dirty="0" sz="4000">
                <a:latin typeface="Arial"/>
                <a:cs typeface="Arial"/>
              </a:rPr>
              <a:t>For</a:t>
            </a:r>
            <a:r>
              <a:rPr dirty="0" sz="4000" spc="-95">
                <a:latin typeface="Arial"/>
                <a:cs typeface="Arial"/>
              </a:rPr>
              <a:t> </a:t>
            </a:r>
            <a:r>
              <a:rPr dirty="0" sz="4000">
                <a:latin typeface="Arial"/>
                <a:cs typeface="Arial"/>
              </a:rPr>
              <a:t>those</a:t>
            </a:r>
            <a:r>
              <a:rPr dirty="0" sz="4000" spc="-105">
                <a:latin typeface="Arial"/>
                <a:cs typeface="Arial"/>
              </a:rPr>
              <a:t> </a:t>
            </a:r>
            <a:r>
              <a:rPr dirty="0" sz="4000">
                <a:latin typeface="Arial"/>
                <a:cs typeface="Arial"/>
              </a:rPr>
              <a:t>operations</a:t>
            </a:r>
            <a:r>
              <a:rPr dirty="0" sz="4000" spc="-80">
                <a:latin typeface="Arial"/>
                <a:cs typeface="Arial"/>
              </a:rPr>
              <a:t> </a:t>
            </a:r>
            <a:r>
              <a:rPr dirty="0" sz="4000">
                <a:latin typeface="Arial"/>
                <a:cs typeface="Arial"/>
              </a:rPr>
              <a:t>with</a:t>
            </a:r>
            <a:r>
              <a:rPr dirty="0" sz="4000" spc="-105">
                <a:latin typeface="Arial"/>
                <a:cs typeface="Arial"/>
              </a:rPr>
              <a:t> </a:t>
            </a:r>
            <a:r>
              <a:rPr dirty="0" sz="4000">
                <a:latin typeface="Arial"/>
                <a:cs typeface="Arial"/>
              </a:rPr>
              <a:t>local</a:t>
            </a:r>
            <a:r>
              <a:rPr dirty="0" sz="4000" spc="-90">
                <a:latin typeface="Arial"/>
                <a:cs typeface="Arial"/>
              </a:rPr>
              <a:t> </a:t>
            </a:r>
            <a:r>
              <a:rPr dirty="0" sz="4000">
                <a:latin typeface="Arial"/>
                <a:cs typeface="Arial"/>
              </a:rPr>
              <a:t>and</a:t>
            </a:r>
            <a:r>
              <a:rPr dirty="0" sz="4000" spc="-100">
                <a:latin typeface="Arial"/>
                <a:cs typeface="Arial"/>
              </a:rPr>
              <a:t> </a:t>
            </a:r>
            <a:r>
              <a:rPr dirty="0" sz="4000">
                <a:latin typeface="Arial"/>
                <a:cs typeface="Arial"/>
              </a:rPr>
              <a:t>commodity</a:t>
            </a:r>
            <a:r>
              <a:rPr dirty="0" sz="4000" spc="-80">
                <a:latin typeface="Arial"/>
                <a:cs typeface="Arial"/>
              </a:rPr>
              <a:t> </a:t>
            </a:r>
            <a:r>
              <a:rPr dirty="0" sz="4000" spc="-10">
                <a:latin typeface="Arial"/>
                <a:cs typeface="Arial"/>
              </a:rPr>
              <a:t>sales, </a:t>
            </a:r>
            <a:r>
              <a:rPr dirty="0" sz="4000">
                <a:latin typeface="Arial"/>
                <a:cs typeface="Arial"/>
              </a:rPr>
              <a:t>local</a:t>
            </a:r>
            <a:r>
              <a:rPr dirty="0" sz="4000" spc="-80">
                <a:latin typeface="Arial"/>
                <a:cs typeface="Arial"/>
              </a:rPr>
              <a:t> </a:t>
            </a:r>
            <a:r>
              <a:rPr dirty="0" sz="4000">
                <a:latin typeface="Arial"/>
                <a:cs typeface="Arial"/>
              </a:rPr>
              <a:t>sales</a:t>
            </a:r>
            <a:r>
              <a:rPr dirty="0" sz="4000" spc="-70">
                <a:latin typeface="Arial"/>
                <a:cs typeface="Arial"/>
              </a:rPr>
              <a:t> </a:t>
            </a:r>
            <a:r>
              <a:rPr dirty="0" sz="4000">
                <a:latin typeface="Arial"/>
                <a:cs typeface="Arial"/>
              </a:rPr>
              <a:t>made</a:t>
            </a:r>
            <a:r>
              <a:rPr dirty="0" sz="4000" spc="-60">
                <a:latin typeface="Arial"/>
                <a:cs typeface="Arial"/>
              </a:rPr>
              <a:t> </a:t>
            </a:r>
            <a:r>
              <a:rPr dirty="0" sz="4000">
                <a:latin typeface="Arial"/>
                <a:cs typeface="Arial"/>
              </a:rPr>
              <a:t>up</a:t>
            </a:r>
            <a:r>
              <a:rPr dirty="0" sz="4000" spc="-70">
                <a:latin typeface="Arial"/>
                <a:cs typeface="Arial"/>
              </a:rPr>
              <a:t> </a:t>
            </a:r>
            <a:r>
              <a:rPr dirty="0" sz="4000">
                <a:latin typeface="Arial"/>
                <a:cs typeface="Arial"/>
              </a:rPr>
              <a:t>an</a:t>
            </a:r>
            <a:r>
              <a:rPr dirty="0" sz="4000" spc="-75">
                <a:latin typeface="Arial"/>
                <a:cs typeface="Arial"/>
              </a:rPr>
              <a:t> </a:t>
            </a:r>
            <a:r>
              <a:rPr dirty="0" sz="4000">
                <a:latin typeface="Arial"/>
                <a:cs typeface="Arial"/>
              </a:rPr>
              <a:t>average</a:t>
            </a:r>
            <a:r>
              <a:rPr dirty="0" sz="4000" spc="-60">
                <a:latin typeface="Arial"/>
                <a:cs typeface="Arial"/>
              </a:rPr>
              <a:t> </a:t>
            </a:r>
            <a:r>
              <a:rPr dirty="0" sz="4000">
                <a:latin typeface="Arial"/>
                <a:cs typeface="Arial"/>
              </a:rPr>
              <a:t>of</a:t>
            </a:r>
            <a:r>
              <a:rPr dirty="0" sz="4000" spc="-60">
                <a:latin typeface="Arial"/>
                <a:cs typeface="Arial"/>
              </a:rPr>
              <a:t> </a:t>
            </a:r>
            <a:r>
              <a:rPr dirty="0" sz="4000" b="1">
                <a:latin typeface="Arial"/>
                <a:cs typeface="Arial"/>
              </a:rPr>
              <a:t>35%</a:t>
            </a:r>
            <a:r>
              <a:rPr dirty="0" sz="4000" spc="-70" b="1">
                <a:latin typeface="Arial"/>
                <a:cs typeface="Arial"/>
              </a:rPr>
              <a:t> </a:t>
            </a:r>
            <a:r>
              <a:rPr dirty="0" sz="4000" b="1">
                <a:latin typeface="Arial"/>
                <a:cs typeface="Arial"/>
              </a:rPr>
              <a:t>of</a:t>
            </a:r>
            <a:r>
              <a:rPr dirty="0" sz="4000" spc="-65" b="1">
                <a:latin typeface="Arial"/>
                <a:cs typeface="Arial"/>
              </a:rPr>
              <a:t> </a:t>
            </a:r>
            <a:r>
              <a:rPr dirty="0" sz="4000" spc="-10" b="1">
                <a:latin typeface="Arial"/>
                <a:cs typeface="Arial"/>
              </a:rPr>
              <a:t>total </a:t>
            </a:r>
            <a:r>
              <a:rPr dirty="0" sz="4000" b="1">
                <a:latin typeface="Arial"/>
                <a:cs typeface="Arial"/>
              </a:rPr>
              <a:t>sales</a:t>
            </a:r>
            <a:r>
              <a:rPr dirty="0" sz="4000" spc="-65" b="1">
                <a:latin typeface="Arial"/>
                <a:cs typeface="Arial"/>
              </a:rPr>
              <a:t> </a:t>
            </a:r>
            <a:r>
              <a:rPr dirty="0" sz="4000">
                <a:latin typeface="Arial"/>
                <a:cs typeface="Arial"/>
              </a:rPr>
              <a:t>in</a:t>
            </a:r>
            <a:r>
              <a:rPr dirty="0" sz="4000" spc="-80">
                <a:latin typeface="Arial"/>
                <a:cs typeface="Arial"/>
              </a:rPr>
              <a:t> </a:t>
            </a:r>
            <a:r>
              <a:rPr dirty="0" sz="4000">
                <a:latin typeface="Arial"/>
                <a:cs typeface="Arial"/>
              </a:rPr>
              <a:t>both</a:t>
            </a:r>
            <a:r>
              <a:rPr dirty="0" sz="4000" spc="-70">
                <a:latin typeface="Arial"/>
                <a:cs typeface="Arial"/>
              </a:rPr>
              <a:t> </a:t>
            </a:r>
            <a:r>
              <a:rPr dirty="0" sz="4000">
                <a:latin typeface="Arial"/>
                <a:cs typeface="Arial"/>
              </a:rPr>
              <a:t>2017</a:t>
            </a:r>
            <a:r>
              <a:rPr dirty="0" sz="4000" spc="-70">
                <a:latin typeface="Arial"/>
                <a:cs typeface="Arial"/>
              </a:rPr>
              <a:t> </a:t>
            </a:r>
            <a:r>
              <a:rPr dirty="0" sz="4000">
                <a:latin typeface="Arial"/>
                <a:cs typeface="Arial"/>
              </a:rPr>
              <a:t>and</a:t>
            </a:r>
            <a:r>
              <a:rPr dirty="0" sz="4000" spc="-70">
                <a:latin typeface="Arial"/>
                <a:cs typeface="Arial"/>
              </a:rPr>
              <a:t> </a:t>
            </a:r>
            <a:r>
              <a:rPr dirty="0" sz="4000" spc="-20">
                <a:latin typeface="Arial"/>
                <a:cs typeface="Arial"/>
              </a:rPr>
              <a:t>2022</a:t>
            </a:r>
            <a:endParaRPr sz="4000">
              <a:latin typeface="Arial"/>
              <a:cs typeface="Arial"/>
            </a:endParaRPr>
          </a:p>
        </p:txBody>
      </p:sp>
      <p:grpSp>
        <p:nvGrpSpPr>
          <p:cNvPr id="4" name="object 4"/>
          <p:cNvGrpSpPr/>
          <p:nvPr/>
        </p:nvGrpSpPr>
        <p:grpSpPr>
          <a:xfrm>
            <a:off x="5225143" y="2672539"/>
            <a:ext cx="1738630" cy="171450"/>
            <a:chOff x="5225143" y="2672539"/>
            <a:chExt cx="1738630" cy="171450"/>
          </a:xfrm>
        </p:grpSpPr>
        <p:sp>
          <p:nvSpPr>
            <p:cNvPr id="5" name="object 5"/>
            <p:cNvSpPr/>
            <p:nvPr/>
          </p:nvSpPr>
          <p:spPr>
            <a:xfrm>
              <a:off x="5225143" y="2758272"/>
              <a:ext cx="1595755" cy="0"/>
            </a:xfrm>
            <a:custGeom>
              <a:avLst/>
              <a:gdLst/>
              <a:ahLst/>
              <a:cxnLst/>
              <a:rect l="l" t="t" r="r" b="b"/>
              <a:pathLst>
                <a:path w="1595754" h="0">
                  <a:moveTo>
                    <a:pt x="0" y="0"/>
                  </a:moveTo>
                  <a:lnTo>
                    <a:pt x="1595488" y="0"/>
                  </a:lnTo>
                </a:path>
              </a:pathLst>
            </a:custGeom>
            <a:ln w="57150">
              <a:solidFill>
                <a:srgbClr val="000000"/>
              </a:solidFill>
            </a:ln>
          </p:spPr>
          <p:txBody>
            <a:bodyPr wrap="square" lIns="0" tIns="0" rIns="0" bIns="0" rtlCol="0"/>
            <a:lstStyle/>
            <a:p/>
          </p:txBody>
        </p:sp>
        <p:sp>
          <p:nvSpPr>
            <p:cNvPr id="6" name="object 6"/>
            <p:cNvSpPr/>
            <p:nvPr/>
          </p:nvSpPr>
          <p:spPr>
            <a:xfrm>
              <a:off x="6792048" y="2672539"/>
              <a:ext cx="172085" cy="171450"/>
            </a:xfrm>
            <a:custGeom>
              <a:avLst/>
              <a:gdLst/>
              <a:ahLst/>
              <a:cxnLst/>
              <a:rect l="l" t="t" r="r" b="b"/>
              <a:pathLst>
                <a:path w="172084" h="171450">
                  <a:moveTo>
                    <a:pt x="12" y="0"/>
                  </a:moveTo>
                  <a:lnTo>
                    <a:pt x="0" y="171450"/>
                  </a:lnTo>
                  <a:lnTo>
                    <a:pt x="171462" y="85737"/>
                  </a:lnTo>
                  <a:lnTo>
                    <a:pt x="12" y="0"/>
                  </a:lnTo>
                  <a:close/>
                </a:path>
              </a:pathLst>
            </a:custGeom>
            <a:solidFill>
              <a:srgbClr val="000000"/>
            </a:solidFill>
          </p:spPr>
          <p:txBody>
            <a:bodyPr wrap="square" lIns="0" tIns="0" rIns="0" bIns="0" rtlCol="0"/>
            <a:lstStyle/>
            <a:p/>
          </p:txBody>
        </p:sp>
      </p:grpSp>
      <p:sp>
        <p:nvSpPr>
          <p:cNvPr id="7" name="object 7"/>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8124" y="987724"/>
            <a:ext cx="8655050" cy="1094105"/>
          </a:xfrm>
          <a:prstGeom prst="rect">
            <a:avLst/>
          </a:prstGeom>
        </p:spPr>
        <p:txBody>
          <a:bodyPr wrap="square" lIns="0" tIns="140335" rIns="0" bIns="0" rtlCol="0" vert="horz">
            <a:spAutoFit/>
          </a:bodyPr>
          <a:lstStyle/>
          <a:p>
            <a:pPr algn="ctr">
              <a:lnSpc>
                <a:spcPct val="100000"/>
              </a:lnSpc>
              <a:spcBef>
                <a:spcPts val="1105"/>
              </a:spcBef>
            </a:pPr>
            <a:r>
              <a:rPr dirty="0" sz="2400">
                <a:latin typeface="Arial"/>
                <a:cs typeface="Arial"/>
              </a:rPr>
              <a:t>Percent</a:t>
            </a:r>
            <a:r>
              <a:rPr dirty="0" sz="2400" spc="-60">
                <a:latin typeface="Arial"/>
                <a:cs typeface="Arial"/>
              </a:rPr>
              <a:t> </a:t>
            </a:r>
            <a:r>
              <a:rPr dirty="0" sz="2400">
                <a:latin typeface="Arial"/>
                <a:cs typeface="Arial"/>
              </a:rPr>
              <a:t>of</a:t>
            </a:r>
            <a:r>
              <a:rPr dirty="0" sz="2400" spc="-65">
                <a:latin typeface="Arial"/>
                <a:cs typeface="Arial"/>
              </a:rPr>
              <a:t> </a:t>
            </a:r>
            <a:r>
              <a:rPr dirty="0" sz="2400">
                <a:latin typeface="Arial"/>
                <a:cs typeface="Arial"/>
              </a:rPr>
              <a:t>operations</a:t>
            </a:r>
            <a:r>
              <a:rPr dirty="0" sz="2400" spc="-55">
                <a:latin typeface="Arial"/>
                <a:cs typeface="Arial"/>
              </a:rPr>
              <a:t> </a:t>
            </a:r>
            <a:r>
              <a:rPr dirty="0" sz="2400">
                <a:latin typeface="Arial"/>
                <a:cs typeface="Arial"/>
              </a:rPr>
              <a:t>in</a:t>
            </a:r>
            <a:r>
              <a:rPr dirty="0" sz="2400" spc="-55">
                <a:latin typeface="Arial"/>
                <a:cs typeface="Arial"/>
              </a:rPr>
              <a:t> </a:t>
            </a:r>
            <a:r>
              <a:rPr dirty="0" sz="2400">
                <a:latin typeface="Arial"/>
                <a:cs typeface="Arial"/>
              </a:rPr>
              <a:t>each</a:t>
            </a:r>
            <a:r>
              <a:rPr dirty="0" sz="2400" spc="-65">
                <a:latin typeface="Arial"/>
                <a:cs typeface="Arial"/>
              </a:rPr>
              <a:t> </a:t>
            </a:r>
            <a:r>
              <a:rPr dirty="0" sz="2400" spc="-20">
                <a:latin typeface="Arial"/>
                <a:cs typeface="Arial"/>
              </a:rPr>
              <a:t>rural-</a:t>
            </a:r>
            <a:r>
              <a:rPr dirty="0" sz="2400">
                <a:latin typeface="Arial"/>
                <a:cs typeface="Arial"/>
              </a:rPr>
              <a:t>urban</a:t>
            </a:r>
            <a:r>
              <a:rPr dirty="0" sz="2400" spc="-40">
                <a:latin typeface="Arial"/>
                <a:cs typeface="Arial"/>
              </a:rPr>
              <a:t> </a:t>
            </a:r>
            <a:r>
              <a:rPr dirty="0" sz="2400">
                <a:latin typeface="Arial"/>
                <a:cs typeface="Arial"/>
              </a:rPr>
              <a:t>continuum</a:t>
            </a:r>
            <a:r>
              <a:rPr dirty="0" sz="2400" spc="-50">
                <a:latin typeface="Arial"/>
                <a:cs typeface="Arial"/>
              </a:rPr>
              <a:t> </a:t>
            </a:r>
            <a:r>
              <a:rPr dirty="0" sz="2400">
                <a:latin typeface="Arial"/>
                <a:cs typeface="Arial"/>
              </a:rPr>
              <a:t>code,</a:t>
            </a:r>
            <a:r>
              <a:rPr dirty="0" sz="2400" spc="-55">
                <a:latin typeface="Arial"/>
                <a:cs typeface="Arial"/>
              </a:rPr>
              <a:t> </a:t>
            </a:r>
            <a:r>
              <a:rPr dirty="0" sz="2400" spc="-20">
                <a:latin typeface="Arial"/>
                <a:cs typeface="Arial"/>
              </a:rPr>
              <a:t>2022</a:t>
            </a:r>
            <a:endParaRPr sz="2400">
              <a:latin typeface="Arial"/>
              <a:cs typeface="Arial"/>
            </a:endParaRPr>
          </a:p>
          <a:p>
            <a:pPr algn="ctr">
              <a:lnSpc>
                <a:spcPct val="100000"/>
              </a:lnSpc>
              <a:spcBef>
                <a:spcPts val="1165"/>
              </a:spcBef>
              <a:tabLst>
                <a:tab pos="4333875" algn="l"/>
              </a:tabLst>
            </a:pPr>
            <a:r>
              <a:rPr dirty="0" sz="2800" spc="-25">
                <a:solidFill>
                  <a:srgbClr val="585858"/>
                </a:solidFill>
                <a:latin typeface="Arial"/>
                <a:cs typeface="Arial"/>
              </a:rPr>
              <a:t>DTC</a:t>
            </a:r>
            <a:r>
              <a:rPr dirty="0" sz="2800">
                <a:solidFill>
                  <a:srgbClr val="585858"/>
                </a:solidFill>
                <a:latin typeface="Arial"/>
                <a:cs typeface="Arial"/>
              </a:rPr>
              <a:t>	</a:t>
            </a:r>
            <a:r>
              <a:rPr dirty="0" sz="2800" spc="-10">
                <a:solidFill>
                  <a:srgbClr val="585858"/>
                </a:solidFill>
                <a:latin typeface="Arial"/>
                <a:cs typeface="Arial"/>
              </a:rPr>
              <a:t>Intermediated</a:t>
            </a:r>
            <a:endParaRPr sz="2800">
              <a:latin typeface="Arial"/>
              <a:cs typeface="Arial"/>
            </a:endParaRPr>
          </a:p>
        </p:txBody>
      </p:sp>
      <p:sp>
        <p:nvSpPr>
          <p:cNvPr id="3" name="object 3"/>
          <p:cNvSpPr txBox="1"/>
          <p:nvPr/>
        </p:nvSpPr>
        <p:spPr>
          <a:xfrm>
            <a:off x="10227572" y="4829336"/>
            <a:ext cx="1520825" cy="1092200"/>
          </a:xfrm>
          <a:prstGeom prst="rect">
            <a:avLst/>
          </a:prstGeom>
        </p:spPr>
        <p:txBody>
          <a:bodyPr wrap="square" lIns="0" tIns="12065" rIns="0" bIns="0" rtlCol="0" vert="horz">
            <a:spAutoFit/>
          </a:bodyPr>
          <a:lstStyle/>
          <a:p>
            <a:pPr marL="12700" marR="5080">
              <a:lnSpc>
                <a:spcPct val="100000"/>
              </a:lnSpc>
              <a:spcBef>
                <a:spcPts val="95"/>
              </a:spcBef>
            </a:pPr>
            <a:r>
              <a:rPr dirty="0" sz="1000">
                <a:latin typeface="Arial"/>
                <a:cs typeface="Arial"/>
              </a:rPr>
              <a:t>Source:</a:t>
            </a:r>
            <a:r>
              <a:rPr dirty="0" sz="1000" spc="-40">
                <a:latin typeface="Arial"/>
                <a:cs typeface="Arial"/>
              </a:rPr>
              <a:t> </a:t>
            </a:r>
            <a:r>
              <a:rPr dirty="0" sz="1000">
                <a:latin typeface="Arial"/>
                <a:cs typeface="Arial"/>
              </a:rPr>
              <a:t>USDA,</a:t>
            </a:r>
            <a:r>
              <a:rPr dirty="0" sz="1000" spc="-15">
                <a:latin typeface="Arial"/>
                <a:cs typeface="Arial"/>
              </a:rPr>
              <a:t> </a:t>
            </a:r>
            <a:r>
              <a:rPr dirty="0" sz="1000" spc="-10">
                <a:latin typeface="Arial"/>
                <a:cs typeface="Arial"/>
              </a:rPr>
              <a:t>National </a:t>
            </a:r>
            <a:r>
              <a:rPr dirty="0" sz="1000">
                <a:latin typeface="Arial"/>
                <a:cs typeface="Arial"/>
              </a:rPr>
              <a:t>Agricultural</a:t>
            </a:r>
            <a:r>
              <a:rPr dirty="0" sz="1000" spc="-55">
                <a:latin typeface="Arial"/>
                <a:cs typeface="Arial"/>
              </a:rPr>
              <a:t> </a:t>
            </a:r>
            <a:r>
              <a:rPr dirty="0" sz="1000" spc="-10">
                <a:latin typeface="Arial"/>
                <a:cs typeface="Arial"/>
              </a:rPr>
              <a:t>Statistics </a:t>
            </a:r>
            <a:r>
              <a:rPr dirty="0" sz="1000">
                <a:latin typeface="Arial"/>
                <a:cs typeface="Arial"/>
              </a:rPr>
              <a:t>Service,</a:t>
            </a:r>
            <a:r>
              <a:rPr dirty="0" sz="1000" spc="-25">
                <a:latin typeface="Arial"/>
                <a:cs typeface="Arial"/>
              </a:rPr>
              <a:t> </a:t>
            </a:r>
            <a:r>
              <a:rPr dirty="0" sz="1000">
                <a:latin typeface="Arial"/>
                <a:cs typeface="Arial"/>
              </a:rPr>
              <a:t>2022</a:t>
            </a:r>
            <a:r>
              <a:rPr dirty="0" sz="1000" spc="-50">
                <a:latin typeface="Arial"/>
                <a:cs typeface="Arial"/>
              </a:rPr>
              <a:t> </a:t>
            </a:r>
            <a:r>
              <a:rPr dirty="0" sz="1000">
                <a:latin typeface="Arial"/>
                <a:cs typeface="Arial"/>
              </a:rPr>
              <a:t>Census</a:t>
            </a:r>
            <a:r>
              <a:rPr dirty="0" sz="1000" spc="-40">
                <a:latin typeface="Arial"/>
                <a:cs typeface="Arial"/>
              </a:rPr>
              <a:t> </a:t>
            </a:r>
            <a:r>
              <a:rPr dirty="0" sz="1000" spc="-25">
                <a:latin typeface="Arial"/>
                <a:cs typeface="Arial"/>
              </a:rPr>
              <a:t>of </a:t>
            </a:r>
            <a:r>
              <a:rPr dirty="0" sz="1000">
                <a:latin typeface="Arial"/>
                <a:cs typeface="Arial"/>
              </a:rPr>
              <a:t>Agriculture,</a:t>
            </a:r>
            <a:r>
              <a:rPr dirty="0" sz="1000" spc="-70">
                <a:latin typeface="Arial"/>
                <a:cs typeface="Arial"/>
              </a:rPr>
              <a:t> </a:t>
            </a:r>
            <a:r>
              <a:rPr dirty="0" sz="1000" spc="-20">
                <a:latin typeface="Arial"/>
                <a:cs typeface="Arial"/>
              </a:rPr>
              <a:t>USDA, </a:t>
            </a:r>
            <a:r>
              <a:rPr dirty="0" sz="1000">
                <a:latin typeface="Arial"/>
                <a:cs typeface="Arial"/>
              </a:rPr>
              <a:t>Economic</a:t>
            </a:r>
            <a:r>
              <a:rPr dirty="0" sz="1000" spc="-40">
                <a:latin typeface="Arial"/>
                <a:cs typeface="Arial"/>
              </a:rPr>
              <a:t> </a:t>
            </a:r>
            <a:r>
              <a:rPr dirty="0" sz="1000" spc="-10">
                <a:latin typeface="Arial"/>
                <a:cs typeface="Arial"/>
              </a:rPr>
              <a:t>Research </a:t>
            </a:r>
            <a:r>
              <a:rPr dirty="0" sz="1000">
                <a:latin typeface="Arial"/>
                <a:cs typeface="Arial"/>
              </a:rPr>
              <a:t>Service,</a:t>
            </a:r>
            <a:r>
              <a:rPr dirty="0" sz="1000" spc="-20">
                <a:latin typeface="Arial"/>
                <a:cs typeface="Arial"/>
              </a:rPr>
              <a:t> </a:t>
            </a:r>
            <a:r>
              <a:rPr dirty="0" sz="1000">
                <a:latin typeface="Arial"/>
                <a:cs typeface="Arial"/>
              </a:rPr>
              <a:t>2023</a:t>
            </a:r>
            <a:r>
              <a:rPr dirty="0" sz="1000" spc="-45">
                <a:latin typeface="Arial"/>
                <a:cs typeface="Arial"/>
              </a:rPr>
              <a:t> </a:t>
            </a:r>
            <a:r>
              <a:rPr dirty="0" sz="1000" spc="-10">
                <a:latin typeface="Arial"/>
                <a:cs typeface="Arial"/>
              </a:rPr>
              <a:t>Rural-</a:t>
            </a:r>
            <a:r>
              <a:rPr dirty="0" sz="1000" spc="-20">
                <a:latin typeface="Arial"/>
                <a:cs typeface="Arial"/>
              </a:rPr>
              <a:t>Urban </a:t>
            </a:r>
            <a:r>
              <a:rPr dirty="0" sz="1000">
                <a:latin typeface="Arial"/>
                <a:cs typeface="Arial"/>
              </a:rPr>
              <a:t>Continuum</a:t>
            </a:r>
            <a:r>
              <a:rPr dirty="0" sz="1000" spc="-50">
                <a:latin typeface="Arial"/>
                <a:cs typeface="Arial"/>
              </a:rPr>
              <a:t> </a:t>
            </a:r>
            <a:r>
              <a:rPr dirty="0" sz="1000" spc="-10">
                <a:latin typeface="Arial"/>
                <a:cs typeface="Arial"/>
              </a:rPr>
              <a:t>Codes.</a:t>
            </a:r>
            <a:endParaRPr sz="1000">
              <a:latin typeface="Arial"/>
              <a:cs typeface="Arial"/>
            </a:endParaRPr>
          </a:p>
        </p:txBody>
      </p:sp>
      <p:grpSp>
        <p:nvGrpSpPr>
          <p:cNvPr id="4" name="object 4"/>
          <p:cNvGrpSpPr/>
          <p:nvPr/>
        </p:nvGrpSpPr>
        <p:grpSpPr>
          <a:xfrm>
            <a:off x="1644630" y="2118603"/>
            <a:ext cx="3080385" cy="3080385"/>
            <a:chOff x="1644630" y="2118603"/>
            <a:chExt cx="3080385" cy="3080385"/>
          </a:xfrm>
        </p:grpSpPr>
        <p:sp>
          <p:nvSpPr>
            <p:cNvPr id="5" name="object 5"/>
            <p:cNvSpPr/>
            <p:nvPr/>
          </p:nvSpPr>
          <p:spPr>
            <a:xfrm>
              <a:off x="2302444" y="2128127"/>
              <a:ext cx="2422525" cy="3070860"/>
            </a:xfrm>
            <a:custGeom>
              <a:avLst/>
              <a:gdLst/>
              <a:ahLst/>
              <a:cxnLst/>
              <a:rect l="l" t="t" r="r" b="b"/>
              <a:pathLst>
                <a:path w="2422525" h="3070860">
                  <a:moveTo>
                    <a:pt x="887069" y="0"/>
                  </a:moveTo>
                  <a:lnTo>
                    <a:pt x="887069" y="1535328"/>
                  </a:lnTo>
                  <a:lnTo>
                    <a:pt x="0" y="2788450"/>
                  </a:lnTo>
                  <a:lnTo>
                    <a:pt x="41365" y="2816731"/>
                  </a:lnTo>
                  <a:lnTo>
                    <a:pt x="83534" y="2843588"/>
                  </a:lnTo>
                  <a:lnTo>
                    <a:pt x="126469" y="2869008"/>
                  </a:lnTo>
                  <a:lnTo>
                    <a:pt x="170132" y="2892980"/>
                  </a:lnTo>
                  <a:lnTo>
                    <a:pt x="214487" y="2915490"/>
                  </a:lnTo>
                  <a:lnTo>
                    <a:pt x="259495" y="2936529"/>
                  </a:lnTo>
                  <a:lnTo>
                    <a:pt x="305119" y="2956084"/>
                  </a:lnTo>
                  <a:lnTo>
                    <a:pt x="351323" y="2974142"/>
                  </a:lnTo>
                  <a:lnTo>
                    <a:pt x="398068" y="2990692"/>
                  </a:lnTo>
                  <a:lnTo>
                    <a:pt x="445317" y="3005723"/>
                  </a:lnTo>
                  <a:lnTo>
                    <a:pt x="493032" y="3019221"/>
                  </a:lnTo>
                  <a:lnTo>
                    <a:pt x="541177" y="3031176"/>
                  </a:lnTo>
                  <a:lnTo>
                    <a:pt x="589714" y="3041576"/>
                  </a:lnTo>
                  <a:lnTo>
                    <a:pt x="638605" y="3050408"/>
                  </a:lnTo>
                  <a:lnTo>
                    <a:pt x="687814" y="3057661"/>
                  </a:lnTo>
                  <a:lnTo>
                    <a:pt x="737301" y="3063323"/>
                  </a:lnTo>
                  <a:lnTo>
                    <a:pt x="787032" y="3067382"/>
                  </a:lnTo>
                  <a:lnTo>
                    <a:pt x="836967" y="3069826"/>
                  </a:lnTo>
                  <a:lnTo>
                    <a:pt x="887069" y="3070644"/>
                  </a:lnTo>
                  <a:lnTo>
                    <a:pt x="934891" y="3069913"/>
                  </a:lnTo>
                  <a:lnTo>
                    <a:pt x="982348" y="3067735"/>
                  </a:lnTo>
                  <a:lnTo>
                    <a:pt x="1029420" y="3064132"/>
                  </a:lnTo>
                  <a:lnTo>
                    <a:pt x="1076086" y="3059124"/>
                  </a:lnTo>
                  <a:lnTo>
                    <a:pt x="1122323" y="3052733"/>
                  </a:lnTo>
                  <a:lnTo>
                    <a:pt x="1168112" y="3044979"/>
                  </a:lnTo>
                  <a:lnTo>
                    <a:pt x="1213430" y="3035885"/>
                  </a:lnTo>
                  <a:lnTo>
                    <a:pt x="1258256" y="3025471"/>
                  </a:lnTo>
                  <a:lnTo>
                    <a:pt x="1302570" y="3013759"/>
                  </a:lnTo>
                  <a:lnTo>
                    <a:pt x="1346350" y="3000770"/>
                  </a:lnTo>
                  <a:lnTo>
                    <a:pt x="1389574" y="2986524"/>
                  </a:lnTo>
                  <a:lnTo>
                    <a:pt x="1432222" y="2971044"/>
                  </a:lnTo>
                  <a:lnTo>
                    <a:pt x="1474273" y="2954351"/>
                  </a:lnTo>
                  <a:lnTo>
                    <a:pt x="1515704" y="2936465"/>
                  </a:lnTo>
                  <a:lnTo>
                    <a:pt x="1556495" y="2917409"/>
                  </a:lnTo>
                  <a:lnTo>
                    <a:pt x="1596625" y="2897202"/>
                  </a:lnTo>
                  <a:lnTo>
                    <a:pt x="1636072" y="2875867"/>
                  </a:lnTo>
                  <a:lnTo>
                    <a:pt x="1674815" y="2853425"/>
                  </a:lnTo>
                  <a:lnTo>
                    <a:pt x="1712833" y="2829896"/>
                  </a:lnTo>
                  <a:lnTo>
                    <a:pt x="1750104" y="2805303"/>
                  </a:lnTo>
                  <a:lnTo>
                    <a:pt x="1786608" y="2779667"/>
                  </a:lnTo>
                  <a:lnTo>
                    <a:pt x="1822324" y="2753007"/>
                  </a:lnTo>
                  <a:lnTo>
                    <a:pt x="1857229" y="2725347"/>
                  </a:lnTo>
                  <a:lnTo>
                    <a:pt x="1891303" y="2696707"/>
                  </a:lnTo>
                  <a:lnTo>
                    <a:pt x="1924524" y="2667108"/>
                  </a:lnTo>
                  <a:lnTo>
                    <a:pt x="1956872" y="2636572"/>
                  </a:lnTo>
                  <a:lnTo>
                    <a:pt x="1988324" y="2605119"/>
                  </a:lnTo>
                  <a:lnTo>
                    <a:pt x="2018861" y="2572772"/>
                  </a:lnTo>
                  <a:lnTo>
                    <a:pt x="2048460" y="2539551"/>
                  </a:lnTo>
                  <a:lnTo>
                    <a:pt x="2077100" y="2505477"/>
                  </a:lnTo>
                  <a:lnTo>
                    <a:pt x="2104760" y="2470572"/>
                  </a:lnTo>
                  <a:lnTo>
                    <a:pt x="2131420" y="2434857"/>
                  </a:lnTo>
                  <a:lnTo>
                    <a:pt x="2157056" y="2398353"/>
                  </a:lnTo>
                  <a:lnTo>
                    <a:pt x="2181650" y="2361082"/>
                  </a:lnTo>
                  <a:lnTo>
                    <a:pt x="2205178" y="2323064"/>
                  </a:lnTo>
                  <a:lnTo>
                    <a:pt x="2227621" y="2284322"/>
                  </a:lnTo>
                  <a:lnTo>
                    <a:pt x="2248956" y="2244875"/>
                  </a:lnTo>
                  <a:lnTo>
                    <a:pt x="2269162" y="2204746"/>
                  </a:lnTo>
                  <a:lnTo>
                    <a:pt x="2288219" y="2163955"/>
                  </a:lnTo>
                  <a:lnTo>
                    <a:pt x="2306105" y="2122524"/>
                  </a:lnTo>
                  <a:lnTo>
                    <a:pt x="2322798" y="2080474"/>
                  </a:lnTo>
                  <a:lnTo>
                    <a:pt x="2338278" y="2037827"/>
                  </a:lnTo>
                  <a:lnTo>
                    <a:pt x="2352524" y="1994603"/>
                  </a:lnTo>
                  <a:lnTo>
                    <a:pt x="2365513" y="1950824"/>
                  </a:lnTo>
                  <a:lnTo>
                    <a:pt x="2377225" y="1906510"/>
                  </a:lnTo>
                  <a:lnTo>
                    <a:pt x="2387639" y="1861684"/>
                  </a:lnTo>
                  <a:lnTo>
                    <a:pt x="2396733" y="1816367"/>
                  </a:lnTo>
                  <a:lnTo>
                    <a:pt x="2404487" y="1770579"/>
                  </a:lnTo>
                  <a:lnTo>
                    <a:pt x="2410878" y="1724342"/>
                  </a:lnTo>
                  <a:lnTo>
                    <a:pt x="2415886" y="1677677"/>
                  </a:lnTo>
                  <a:lnTo>
                    <a:pt x="2419489" y="1630606"/>
                  </a:lnTo>
                  <a:lnTo>
                    <a:pt x="2421667" y="1583149"/>
                  </a:lnTo>
                  <a:lnTo>
                    <a:pt x="2422397" y="1535328"/>
                  </a:lnTo>
                  <a:lnTo>
                    <a:pt x="2421667" y="1487506"/>
                  </a:lnTo>
                  <a:lnTo>
                    <a:pt x="2419489" y="1440049"/>
                  </a:lnTo>
                  <a:lnTo>
                    <a:pt x="2415886" y="1392977"/>
                  </a:lnTo>
                  <a:lnTo>
                    <a:pt x="2410878" y="1346311"/>
                  </a:lnTo>
                  <a:lnTo>
                    <a:pt x="2404487" y="1300074"/>
                  </a:lnTo>
                  <a:lnTo>
                    <a:pt x="2396733" y="1254285"/>
                  </a:lnTo>
                  <a:lnTo>
                    <a:pt x="2387639" y="1208967"/>
                  </a:lnTo>
                  <a:lnTo>
                    <a:pt x="2377225" y="1164141"/>
                  </a:lnTo>
                  <a:lnTo>
                    <a:pt x="2365513" y="1119827"/>
                  </a:lnTo>
                  <a:lnTo>
                    <a:pt x="2352524" y="1076047"/>
                  </a:lnTo>
                  <a:lnTo>
                    <a:pt x="2338278" y="1032823"/>
                  </a:lnTo>
                  <a:lnTo>
                    <a:pt x="2322798" y="990175"/>
                  </a:lnTo>
                  <a:lnTo>
                    <a:pt x="2306105" y="948124"/>
                  </a:lnTo>
                  <a:lnTo>
                    <a:pt x="2288219" y="906693"/>
                  </a:lnTo>
                  <a:lnTo>
                    <a:pt x="2269162" y="865902"/>
                  </a:lnTo>
                  <a:lnTo>
                    <a:pt x="2248956" y="825772"/>
                  </a:lnTo>
                  <a:lnTo>
                    <a:pt x="2227621" y="786325"/>
                  </a:lnTo>
                  <a:lnTo>
                    <a:pt x="2205178" y="747582"/>
                  </a:lnTo>
                  <a:lnTo>
                    <a:pt x="2181650" y="709564"/>
                  </a:lnTo>
                  <a:lnTo>
                    <a:pt x="2157056" y="672293"/>
                  </a:lnTo>
                  <a:lnTo>
                    <a:pt x="2131420" y="635789"/>
                  </a:lnTo>
                  <a:lnTo>
                    <a:pt x="2104760" y="600073"/>
                  </a:lnTo>
                  <a:lnTo>
                    <a:pt x="2077100" y="565168"/>
                  </a:lnTo>
                  <a:lnTo>
                    <a:pt x="2048460" y="531094"/>
                  </a:lnTo>
                  <a:lnTo>
                    <a:pt x="2018861" y="497873"/>
                  </a:lnTo>
                  <a:lnTo>
                    <a:pt x="1988324" y="465525"/>
                  </a:lnTo>
                  <a:lnTo>
                    <a:pt x="1956872" y="434073"/>
                  </a:lnTo>
                  <a:lnTo>
                    <a:pt x="1924524" y="403536"/>
                  </a:lnTo>
                  <a:lnTo>
                    <a:pt x="1891303" y="373937"/>
                  </a:lnTo>
                  <a:lnTo>
                    <a:pt x="1857229" y="345297"/>
                  </a:lnTo>
                  <a:lnTo>
                    <a:pt x="1822324" y="317637"/>
                  </a:lnTo>
                  <a:lnTo>
                    <a:pt x="1786608" y="290977"/>
                  </a:lnTo>
                  <a:lnTo>
                    <a:pt x="1750104" y="265341"/>
                  </a:lnTo>
                  <a:lnTo>
                    <a:pt x="1712833" y="240747"/>
                  </a:lnTo>
                  <a:lnTo>
                    <a:pt x="1674815" y="217219"/>
                  </a:lnTo>
                  <a:lnTo>
                    <a:pt x="1636072" y="194776"/>
                  </a:lnTo>
                  <a:lnTo>
                    <a:pt x="1596625" y="173441"/>
                  </a:lnTo>
                  <a:lnTo>
                    <a:pt x="1556495" y="153235"/>
                  </a:lnTo>
                  <a:lnTo>
                    <a:pt x="1515704" y="134178"/>
                  </a:lnTo>
                  <a:lnTo>
                    <a:pt x="1474273" y="116292"/>
                  </a:lnTo>
                  <a:lnTo>
                    <a:pt x="1432222" y="99599"/>
                  </a:lnTo>
                  <a:lnTo>
                    <a:pt x="1389574" y="84119"/>
                  </a:lnTo>
                  <a:lnTo>
                    <a:pt x="1346350" y="69873"/>
                  </a:lnTo>
                  <a:lnTo>
                    <a:pt x="1302570" y="56884"/>
                  </a:lnTo>
                  <a:lnTo>
                    <a:pt x="1258256" y="45172"/>
                  </a:lnTo>
                  <a:lnTo>
                    <a:pt x="1213430" y="34758"/>
                  </a:lnTo>
                  <a:lnTo>
                    <a:pt x="1168112" y="25664"/>
                  </a:lnTo>
                  <a:lnTo>
                    <a:pt x="1122323" y="17910"/>
                  </a:lnTo>
                  <a:lnTo>
                    <a:pt x="1076086" y="11519"/>
                  </a:lnTo>
                  <a:lnTo>
                    <a:pt x="1029420" y="6511"/>
                  </a:lnTo>
                  <a:lnTo>
                    <a:pt x="982348" y="2908"/>
                  </a:lnTo>
                  <a:lnTo>
                    <a:pt x="934891" y="730"/>
                  </a:lnTo>
                  <a:lnTo>
                    <a:pt x="887069" y="0"/>
                  </a:lnTo>
                  <a:close/>
                </a:path>
              </a:pathLst>
            </a:custGeom>
            <a:solidFill>
              <a:srgbClr val="D3382C"/>
            </a:solidFill>
          </p:spPr>
          <p:txBody>
            <a:bodyPr wrap="square" lIns="0" tIns="0" rIns="0" bIns="0" rtlCol="0"/>
            <a:lstStyle/>
            <a:p/>
          </p:txBody>
        </p:sp>
        <p:sp>
          <p:nvSpPr>
            <p:cNvPr id="6" name="object 6"/>
            <p:cNvSpPr/>
            <p:nvPr/>
          </p:nvSpPr>
          <p:spPr>
            <a:xfrm>
              <a:off x="1654155" y="2128128"/>
              <a:ext cx="1535430" cy="2788920"/>
            </a:xfrm>
            <a:custGeom>
              <a:avLst/>
              <a:gdLst/>
              <a:ahLst/>
              <a:cxnLst/>
              <a:rect l="l" t="t" r="r" b="b"/>
              <a:pathLst>
                <a:path w="1535430" h="2788920">
                  <a:moveTo>
                    <a:pt x="1535357" y="0"/>
                  </a:moveTo>
                  <a:lnTo>
                    <a:pt x="1485652" y="802"/>
                  </a:lnTo>
                  <a:lnTo>
                    <a:pt x="1436187" y="3199"/>
                  </a:lnTo>
                  <a:lnTo>
                    <a:pt x="1386994" y="7173"/>
                  </a:lnTo>
                  <a:lnTo>
                    <a:pt x="1338106" y="12707"/>
                  </a:lnTo>
                  <a:lnTo>
                    <a:pt x="1289557" y="19783"/>
                  </a:lnTo>
                  <a:lnTo>
                    <a:pt x="1241379" y="28386"/>
                  </a:lnTo>
                  <a:lnTo>
                    <a:pt x="1193605" y="38497"/>
                  </a:lnTo>
                  <a:lnTo>
                    <a:pt x="1146268" y="50100"/>
                  </a:lnTo>
                  <a:lnTo>
                    <a:pt x="1099402" y="63177"/>
                  </a:lnTo>
                  <a:lnTo>
                    <a:pt x="1053039" y="77713"/>
                  </a:lnTo>
                  <a:lnTo>
                    <a:pt x="1007211" y="93688"/>
                  </a:lnTo>
                  <a:lnTo>
                    <a:pt x="961953" y="111088"/>
                  </a:lnTo>
                  <a:lnTo>
                    <a:pt x="917298" y="129893"/>
                  </a:lnTo>
                  <a:lnTo>
                    <a:pt x="873277" y="150088"/>
                  </a:lnTo>
                  <a:lnTo>
                    <a:pt x="829924" y="171656"/>
                  </a:lnTo>
                  <a:lnTo>
                    <a:pt x="787273" y="194579"/>
                  </a:lnTo>
                  <a:lnTo>
                    <a:pt x="745355" y="218839"/>
                  </a:lnTo>
                  <a:lnTo>
                    <a:pt x="704205" y="244421"/>
                  </a:lnTo>
                  <a:lnTo>
                    <a:pt x="663854" y="271307"/>
                  </a:lnTo>
                  <a:lnTo>
                    <a:pt x="624337" y="299481"/>
                  </a:lnTo>
                  <a:lnTo>
                    <a:pt x="585686" y="328924"/>
                  </a:lnTo>
                  <a:lnTo>
                    <a:pt x="547933" y="359620"/>
                  </a:lnTo>
                  <a:lnTo>
                    <a:pt x="511113" y="391551"/>
                  </a:lnTo>
                  <a:lnTo>
                    <a:pt x="475257" y="424702"/>
                  </a:lnTo>
                  <a:lnTo>
                    <a:pt x="440400" y="459055"/>
                  </a:lnTo>
                  <a:lnTo>
                    <a:pt x="406573" y="494592"/>
                  </a:lnTo>
                  <a:lnTo>
                    <a:pt x="373810" y="531296"/>
                  </a:lnTo>
                  <a:lnTo>
                    <a:pt x="342144" y="569152"/>
                  </a:lnTo>
                  <a:lnTo>
                    <a:pt x="311608" y="608140"/>
                  </a:lnTo>
                  <a:lnTo>
                    <a:pt x="282235" y="648246"/>
                  </a:lnTo>
                  <a:lnTo>
                    <a:pt x="255201" y="687700"/>
                  </a:lnTo>
                  <a:lnTo>
                    <a:pt x="229559" y="727692"/>
                  </a:lnTo>
                  <a:lnTo>
                    <a:pt x="205303" y="768194"/>
                  </a:lnTo>
                  <a:lnTo>
                    <a:pt x="182429" y="809176"/>
                  </a:lnTo>
                  <a:lnTo>
                    <a:pt x="160931" y="850608"/>
                  </a:lnTo>
                  <a:lnTo>
                    <a:pt x="140804" y="892460"/>
                  </a:lnTo>
                  <a:lnTo>
                    <a:pt x="122043" y="934703"/>
                  </a:lnTo>
                  <a:lnTo>
                    <a:pt x="104643" y="977307"/>
                  </a:lnTo>
                  <a:lnTo>
                    <a:pt x="88599" y="1020243"/>
                  </a:lnTo>
                  <a:lnTo>
                    <a:pt x="73906" y="1063481"/>
                  </a:lnTo>
                  <a:lnTo>
                    <a:pt x="60559" y="1106991"/>
                  </a:lnTo>
                  <a:lnTo>
                    <a:pt x="48553" y="1150744"/>
                  </a:lnTo>
                  <a:lnTo>
                    <a:pt x="37883" y="1194711"/>
                  </a:lnTo>
                  <a:lnTo>
                    <a:pt x="28543" y="1238861"/>
                  </a:lnTo>
                  <a:lnTo>
                    <a:pt x="20529" y="1283165"/>
                  </a:lnTo>
                  <a:lnTo>
                    <a:pt x="13835" y="1327593"/>
                  </a:lnTo>
                  <a:lnTo>
                    <a:pt x="8457" y="1372117"/>
                  </a:lnTo>
                  <a:lnTo>
                    <a:pt x="4390" y="1416706"/>
                  </a:lnTo>
                  <a:lnTo>
                    <a:pt x="1628" y="1461330"/>
                  </a:lnTo>
                  <a:lnTo>
                    <a:pt x="166" y="1505960"/>
                  </a:lnTo>
                  <a:lnTo>
                    <a:pt x="0" y="1550567"/>
                  </a:lnTo>
                  <a:lnTo>
                    <a:pt x="1123" y="1595121"/>
                  </a:lnTo>
                  <a:lnTo>
                    <a:pt x="3532" y="1639592"/>
                  </a:lnTo>
                  <a:lnTo>
                    <a:pt x="7221" y="1683951"/>
                  </a:lnTo>
                  <a:lnTo>
                    <a:pt x="12185" y="1728168"/>
                  </a:lnTo>
                  <a:lnTo>
                    <a:pt x="18419" y="1772213"/>
                  </a:lnTo>
                  <a:lnTo>
                    <a:pt x="25918" y="1816057"/>
                  </a:lnTo>
                  <a:lnTo>
                    <a:pt x="34676" y="1859670"/>
                  </a:lnTo>
                  <a:lnTo>
                    <a:pt x="44690" y="1903023"/>
                  </a:lnTo>
                  <a:lnTo>
                    <a:pt x="55953" y="1946087"/>
                  </a:lnTo>
                  <a:lnTo>
                    <a:pt x="68461" y="1988830"/>
                  </a:lnTo>
                  <a:lnTo>
                    <a:pt x="82208" y="2031225"/>
                  </a:lnTo>
                  <a:lnTo>
                    <a:pt x="97190" y="2073241"/>
                  </a:lnTo>
                  <a:lnTo>
                    <a:pt x="113402" y="2114848"/>
                  </a:lnTo>
                  <a:lnTo>
                    <a:pt x="130838" y="2156018"/>
                  </a:lnTo>
                  <a:lnTo>
                    <a:pt x="149493" y="2196720"/>
                  </a:lnTo>
                  <a:lnTo>
                    <a:pt x="169362" y="2236925"/>
                  </a:lnTo>
                  <a:lnTo>
                    <a:pt x="190441" y="2276604"/>
                  </a:lnTo>
                  <a:lnTo>
                    <a:pt x="212724" y="2315726"/>
                  </a:lnTo>
                  <a:lnTo>
                    <a:pt x="236206" y="2354262"/>
                  </a:lnTo>
                  <a:lnTo>
                    <a:pt x="260882" y="2392183"/>
                  </a:lnTo>
                  <a:lnTo>
                    <a:pt x="286747" y="2429458"/>
                  </a:lnTo>
                  <a:lnTo>
                    <a:pt x="313796" y="2466059"/>
                  </a:lnTo>
                  <a:lnTo>
                    <a:pt x="342024" y="2501956"/>
                  </a:lnTo>
                  <a:lnTo>
                    <a:pt x="371425" y="2537119"/>
                  </a:lnTo>
                  <a:lnTo>
                    <a:pt x="401996" y="2571518"/>
                  </a:lnTo>
                  <a:lnTo>
                    <a:pt x="433730" y="2605124"/>
                  </a:lnTo>
                  <a:lnTo>
                    <a:pt x="466622" y="2637908"/>
                  </a:lnTo>
                  <a:lnTo>
                    <a:pt x="500668" y="2669839"/>
                  </a:lnTo>
                  <a:lnTo>
                    <a:pt x="535863" y="2700888"/>
                  </a:lnTo>
                  <a:lnTo>
                    <a:pt x="572201" y="2731026"/>
                  </a:lnTo>
                  <a:lnTo>
                    <a:pt x="609677" y="2760223"/>
                  </a:lnTo>
                  <a:lnTo>
                    <a:pt x="648287" y="2788450"/>
                  </a:lnTo>
                  <a:lnTo>
                    <a:pt x="1535357" y="1535328"/>
                  </a:lnTo>
                  <a:lnTo>
                    <a:pt x="1535357" y="0"/>
                  </a:lnTo>
                  <a:close/>
                </a:path>
              </a:pathLst>
            </a:custGeom>
            <a:solidFill>
              <a:srgbClr val="F38E8A"/>
            </a:solidFill>
          </p:spPr>
          <p:txBody>
            <a:bodyPr wrap="square" lIns="0" tIns="0" rIns="0" bIns="0" rtlCol="0"/>
            <a:lstStyle/>
            <a:p/>
          </p:txBody>
        </p:sp>
        <p:sp>
          <p:nvSpPr>
            <p:cNvPr id="7" name="object 7"/>
            <p:cNvSpPr/>
            <p:nvPr/>
          </p:nvSpPr>
          <p:spPr>
            <a:xfrm>
              <a:off x="1654155" y="2128128"/>
              <a:ext cx="1535430" cy="2788920"/>
            </a:xfrm>
            <a:custGeom>
              <a:avLst/>
              <a:gdLst/>
              <a:ahLst/>
              <a:cxnLst/>
              <a:rect l="l" t="t" r="r" b="b"/>
              <a:pathLst>
                <a:path w="1535430" h="2788920">
                  <a:moveTo>
                    <a:pt x="648287" y="2788450"/>
                  </a:moveTo>
                  <a:lnTo>
                    <a:pt x="609677" y="2760223"/>
                  </a:lnTo>
                  <a:lnTo>
                    <a:pt x="572201" y="2731026"/>
                  </a:lnTo>
                  <a:lnTo>
                    <a:pt x="535863" y="2700888"/>
                  </a:lnTo>
                  <a:lnTo>
                    <a:pt x="500668" y="2669839"/>
                  </a:lnTo>
                  <a:lnTo>
                    <a:pt x="466622" y="2637908"/>
                  </a:lnTo>
                  <a:lnTo>
                    <a:pt x="433730" y="2605124"/>
                  </a:lnTo>
                  <a:lnTo>
                    <a:pt x="401996" y="2571518"/>
                  </a:lnTo>
                  <a:lnTo>
                    <a:pt x="371425" y="2537119"/>
                  </a:lnTo>
                  <a:lnTo>
                    <a:pt x="342024" y="2501956"/>
                  </a:lnTo>
                  <a:lnTo>
                    <a:pt x="313796" y="2466059"/>
                  </a:lnTo>
                  <a:lnTo>
                    <a:pt x="286747" y="2429458"/>
                  </a:lnTo>
                  <a:lnTo>
                    <a:pt x="260882" y="2392183"/>
                  </a:lnTo>
                  <a:lnTo>
                    <a:pt x="236206" y="2354262"/>
                  </a:lnTo>
                  <a:lnTo>
                    <a:pt x="212724" y="2315726"/>
                  </a:lnTo>
                  <a:lnTo>
                    <a:pt x="190441" y="2276604"/>
                  </a:lnTo>
                  <a:lnTo>
                    <a:pt x="169362" y="2236925"/>
                  </a:lnTo>
                  <a:lnTo>
                    <a:pt x="149493" y="2196720"/>
                  </a:lnTo>
                  <a:lnTo>
                    <a:pt x="130838" y="2156018"/>
                  </a:lnTo>
                  <a:lnTo>
                    <a:pt x="113402" y="2114848"/>
                  </a:lnTo>
                  <a:lnTo>
                    <a:pt x="97190" y="2073241"/>
                  </a:lnTo>
                  <a:lnTo>
                    <a:pt x="82208" y="2031225"/>
                  </a:lnTo>
                  <a:lnTo>
                    <a:pt x="68461" y="1988830"/>
                  </a:lnTo>
                  <a:lnTo>
                    <a:pt x="55953" y="1946087"/>
                  </a:lnTo>
                  <a:lnTo>
                    <a:pt x="44690" y="1903023"/>
                  </a:lnTo>
                  <a:lnTo>
                    <a:pt x="34676" y="1859670"/>
                  </a:lnTo>
                  <a:lnTo>
                    <a:pt x="25918" y="1816057"/>
                  </a:lnTo>
                  <a:lnTo>
                    <a:pt x="18419" y="1772213"/>
                  </a:lnTo>
                  <a:lnTo>
                    <a:pt x="12185" y="1728168"/>
                  </a:lnTo>
                  <a:lnTo>
                    <a:pt x="7221" y="1683951"/>
                  </a:lnTo>
                  <a:lnTo>
                    <a:pt x="3532" y="1639592"/>
                  </a:lnTo>
                  <a:lnTo>
                    <a:pt x="1123" y="1595121"/>
                  </a:lnTo>
                  <a:lnTo>
                    <a:pt x="0" y="1550567"/>
                  </a:lnTo>
                  <a:lnTo>
                    <a:pt x="166" y="1505960"/>
                  </a:lnTo>
                  <a:lnTo>
                    <a:pt x="1628" y="1461330"/>
                  </a:lnTo>
                  <a:lnTo>
                    <a:pt x="4390" y="1416706"/>
                  </a:lnTo>
                  <a:lnTo>
                    <a:pt x="8457" y="1372117"/>
                  </a:lnTo>
                  <a:lnTo>
                    <a:pt x="13835" y="1327593"/>
                  </a:lnTo>
                  <a:lnTo>
                    <a:pt x="20529" y="1283165"/>
                  </a:lnTo>
                  <a:lnTo>
                    <a:pt x="28543" y="1238861"/>
                  </a:lnTo>
                  <a:lnTo>
                    <a:pt x="37883" y="1194711"/>
                  </a:lnTo>
                  <a:lnTo>
                    <a:pt x="48553" y="1150744"/>
                  </a:lnTo>
                  <a:lnTo>
                    <a:pt x="60559" y="1106991"/>
                  </a:lnTo>
                  <a:lnTo>
                    <a:pt x="73906" y="1063481"/>
                  </a:lnTo>
                  <a:lnTo>
                    <a:pt x="88599" y="1020243"/>
                  </a:lnTo>
                  <a:lnTo>
                    <a:pt x="104643" y="977307"/>
                  </a:lnTo>
                  <a:lnTo>
                    <a:pt x="122043" y="934703"/>
                  </a:lnTo>
                  <a:lnTo>
                    <a:pt x="140804" y="892460"/>
                  </a:lnTo>
                  <a:lnTo>
                    <a:pt x="160931" y="850608"/>
                  </a:lnTo>
                  <a:lnTo>
                    <a:pt x="182429" y="809176"/>
                  </a:lnTo>
                  <a:lnTo>
                    <a:pt x="205303" y="768194"/>
                  </a:lnTo>
                  <a:lnTo>
                    <a:pt x="229559" y="727692"/>
                  </a:lnTo>
                  <a:lnTo>
                    <a:pt x="255201" y="687700"/>
                  </a:lnTo>
                  <a:lnTo>
                    <a:pt x="282235" y="648246"/>
                  </a:lnTo>
                  <a:lnTo>
                    <a:pt x="311608" y="608140"/>
                  </a:lnTo>
                  <a:lnTo>
                    <a:pt x="342144" y="569152"/>
                  </a:lnTo>
                  <a:lnTo>
                    <a:pt x="373810" y="531296"/>
                  </a:lnTo>
                  <a:lnTo>
                    <a:pt x="406573" y="494592"/>
                  </a:lnTo>
                  <a:lnTo>
                    <a:pt x="440400" y="459055"/>
                  </a:lnTo>
                  <a:lnTo>
                    <a:pt x="475257" y="424702"/>
                  </a:lnTo>
                  <a:lnTo>
                    <a:pt x="511113" y="391551"/>
                  </a:lnTo>
                  <a:lnTo>
                    <a:pt x="547933" y="359620"/>
                  </a:lnTo>
                  <a:lnTo>
                    <a:pt x="585686" y="328924"/>
                  </a:lnTo>
                  <a:lnTo>
                    <a:pt x="624337" y="299481"/>
                  </a:lnTo>
                  <a:lnTo>
                    <a:pt x="663854" y="271307"/>
                  </a:lnTo>
                  <a:lnTo>
                    <a:pt x="704205" y="244421"/>
                  </a:lnTo>
                  <a:lnTo>
                    <a:pt x="745355" y="218839"/>
                  </a:lnTo>
                  <a:lnTo>
                    <a:pt x="787273" y="194579"/>
                  </a:lnTo>
                  <a:lnTo>
                    <a:pt x="829924" y="171656"/>
                  </a:lnTo>
                  <a:lnTo>
                    <a:pt x="873277" y="150088"/>
                  </a:lnTo>
                  <a:lnTo>
                    <a:pt x="917298" y="129893"/>
                  </a:lnTo>
                  <a:lnTo>
                    <a:pt x="961953" y="111088"/>
                  </a:lnTo>
                  <a:lnTo>
                    <a:pt x="1007211" y="93688"/>
                  </a:lnTo>
                  <a:lnTo>
                    <a:pt x="1053039" y="77713"/>
                  </a:lnTo>
                  <a:lnTo>
                    <a:pt x="1099402" y="63177"/>
                  </a:lnTo>
                  <a:lnTo>
                    <a:pt x="1146268" y="50100"/>
                  </a:lnTo>
                  <a:lnTo>
                    <a:pt x="1193605" y="38497"/>
                  </a:lnTo>
                  <a:lnTo>
                    <a:pt x="1241379" y="28386"/>
                  </a:lnTo>
                  <a:lnTo>
                    <a:pt x="1289557" y="19783"/>
                  </a:lnTo>
                  <a:lnTo>
                    <a:pt x="1338106" y="12707"/>
                  </a:lnTo>
                  <a:lnTo>
                    <a:pt x="1386994" y="7173"/>
                  </a:lnTo>
                  <a:lnTo>
                    <a:pt x="1436187" y="3199"/>
                  </a:lnTo>
                  <a:lnTo>
                    <a:pt x="1485652" y="802"/>
                  </a:lnTo>
                  <a:lnTo>
                    <a:pt x="1535357" y="0"/>
                  </a:lnTo>
                  <a:lnTo>
                    <a:pt x="1535357" y="1535328"/>
                  </a:lnTo>
                  <a:lnTo>
                    <a:pt x="648287" y="2788450"/>
                  </a:lnTo>
                  <a:close/>
                </a:path>
              </a:pathLst>
            </a:custGeom>
            <a:ln w="19050">
              <a:solidFill>
                <a:srgbClr val="FFFFFF"/>
              </a:solidFill>
            </a:ln>
          </p:spPr>
          <p:txBody>
            <a:bodyPr wrap="square" lIns="0" tIns="0" rIns="0" bIns="0" rtlCol="0"/>
            <a:lstStyle/>
            <a:p/>
          </p:txBody>
        </p:sp>
      </p:grpSp>
      <p:sp>
        <p:nvSpPr>
          <p:cNvPr id="8" name="object 8"/>
          <p:cNvSpPr txBox="1"/>
          <p:nvPr/>
        </p:nvSpPr>
        <p:spPr>
          <a:xfrm>
            <a:off x="4021394" y="3895438"/>
            <a:ext cx="449580" cy="482600"/>
          </a:xfrm>
          <a:prstGeom prst="rect">
            <a:avLst/>
          </a:prstGeom>
        </p:spPr>
        <p:txBody>
          <a:bodyPr wrap="square" lIns="0" tIns="12700" rIns="0" bIns="0" rtlCol="0" vert="horz">
            <a:spAutoFit/>
          </a:bodyPr>
          <a:lstStyle/>
          <a:p>
            <a:pPr marL="12700">
              <a:lnSpc>
                <a:spcPct val="100000"/>
              </a:lnSpc>
              <a:spcBef>
                <a:spcPts val="100"/>
              </a:spcBef>
            </a:pPr>
            <a:r>
              <a:rPr dirty="0" sz="3000" spc="-25">
                <a:solidFill>
                  <a:srgbClr val="404040"/>
                </a:solidFill>
                <a:latin typeface="Arial"/>
                <a:cs typeface="Arial"/>
              </a:rPr>
              <a:t>61</a:t>
            </a:r>
            <a:endParaRPr sz="3000">
              <a:latin typeface="Arial"/>
              <a:cs typeface="Arial"/>
            </a:endParaRPr>
          </a:p>
        </p:txBody>
      </p:sp>
      <p:sp>
        <p:nvSpPr>
          <p:cNvPr id="9" name="object 9"/>
          <p:cNvSpPr txBox="1"/>
          <p:nvPr/>
        </p:nvSpPr>
        <p:spPr>
          <a:xfrm>
            <a:off x="1906844" y="2933414"/>
            <a:ext cx="449580" cy="482600"/>
          </a:xfrm>
          <a:prstGeom prst="rect">
            <a:avLst/>
          </a:prstGeom>
        </p:spPr>
        <p:txBody>
          <a:bodyPr wrap="square" lIns="0" tIns="12700" rIns="0" bIns="0" rtlCol="0" vert="horz">
            <a:spAutoFit/>
          </a:bodyPr>
          <a:lstStyle/>
          <a:p>
            <a:pPr marL="12700">
              <a:lnSpc>
                <a:spcPct val="100000"/>
              </a:lnSpc>
              <a:spcBef>
                <a:spcPts val="100"/>
              </a:spcBef>
            </a:pPr>
            <a:r>
              <a:rPr dirty="0" sz="3000" spc="-25">
                <a:solidFill>
                  <a:srgbClr val="404040"/>
                </a:solidFill>
                <a:latin typeface="Arial"/>
                <a:cs typeface="Arial"/>
              </a:rPr>
              <a:t>41</a:t>
            </a:r>
            <a:endParaRPr sz="3000">
              <a:latin typeface="Arial"/>
              <a:cs typeface="Arial"/>
            </a:endParaRPr>
          </a:p>
        </p:txBody>
      </p:sp>
      <p:sp>
        <p:nvSpPr>
          <p:cNvPr id="10" name="object 10"/>
          <p:cNvSpPr/>
          <p:nvPr/>
        </p:nvSpPr>
        <p:spPr>
          <a:xfrm>
            <a:off x="1819465" y="5707799"/>
            <a:ext cx="153670" cy="153670"/>
          </a:xfrm>
          <a:custGeom>
            <a:avLst/>
            <a:gdLst/>
            <a:ahLst/>
            <a:cxnLst/>
            <a:rect l="l" t="t" r="r" b="b"/>
            <a:pathLst>
              <a:path w="153669" h="153670">
                <a:moveTo>
                  <a:pt x="153225" y="0"/>
                </a:moveTo>
                <a:lnTo>
                  <a:pt x="0" y="0"/>
                </a:lnTo>
                <a:lnTo>
                  <a:pt x="0" y="153225"/>
                </a:lnTo>
                <a:lnTo>
                  <a:pt x="153225" y="153225"/>
                </a:lnTo>
                <a:lnTo>
                  <a:pt x="153225" y="0"/>
                </a:lnTo>
                <a:close/>
              </a:path>
            </a:pathLst>
          </a:custGeom>
          <a:solidFill>
            <a:srgbClr val="D3382C"/>
          </a:solidFill>
        </p:spPr>
        <p:txBody>
          <a:bodyPr wrap="square" lIns="0" tIns="0" rIns="0" bIns="0" rtlCol="0"/>
          <a:lstStyle/>
          <a:p/>
        </p:txBody>
      </p:sp>
      <p:sp>
        <p:nvSpPr>
          <p:cNvPr id="11" name="object 11"/>
          <p:cNvSpPr txBox="1"/>
          <p:nvPr/>
        </p:nvSpPr>
        <p:spPr>
          <a:xfrm>
            <a:off x="2031828" y="5563570"/>
            <a:ext cx="805180" cy="391160"/>
          </a:xfrm>
          <a:prstGeom prst="rect">
            <a:avLst/>
          </a:prstGeom>
        </p:spPr>
        <p:txBody>
          <a:bodyPr wrap="square" lIns="0" tIns="12700" rIns="0" bIns="0" rtlCol="0" vert="horz">
            <a:spAutoFit/>
          </a:bodyPr>
          <a:lstStyle/>
          <a:p>
            <a:pPr marL="12700">
              <a:lnSpc>
                <a:spcPct val="100000"/>
              </a:lnSpc>
              <a:spcBef>
                <a:spcPts val="100"/>
              </a:spcBef>
            </a:pPr>
            <a:r>
              <a:rPr dirty="0" sz="2400" spc="-10">
                <a:solidFill>
                  <a:srgbClr val="585858"/>
                </a:solidFill>
                <a:latin typeface="Arial"/>
                <a:cs typeface="Arial"/>
              </a:rPr>
              <a:t>Metro</a:t>
            </a:r>
            <a:endParaRPr sz="2400">
              <a:latin typeface="Arial"/>
              <a:cs typeface="Arial"/>
            </a:endParaRPr>
          </a:p>
        </p:txBody>
      </p:sp>
      <p:sp>
        <p:nvSpPr>
          <p:cNvPr id="12" name="object 12"/>
          <p:cNvSpPr/>
          <p:nvPr/>
        </p:nvSpPr>
        <p:spPr>
          <a:xfrm>
            <a:off x="3087065" y="5707799"/>
            <a:ext cx="153670" cy="153670"/>
          </a:xfrm>
          <a:custGeom>
            <a:avLst/>
            <a:gdLst/>
            <a:ahLst/>
            <a:cxnLst/>
            <a:rect l="l" t="t" r="r" b="b"/>
            <a:pathLst>
              <a:path w="153669" h="153670">
                <a:moveTo>
                  <a:pt x="153225" y="0"/>
                </a:moveTo>
                <a:lnTo>
                  <a:pt x="0" y="0"/>
                </a:lnTo>
                <a:lnTo>
                  <a:pt x="0" y="153225"/>
                </a:lnTo>
                <a:lnTo>
                  <a:pt x="153225" y="153225"/>
                </a:lnTo>
                <a:lnTo>
                  <a:pt x="153225" y="0"/>
                </a:lnTo>
                <a:close/>
              </a:path>
            </a:pathLst>
          </a:custGeom>
          <a:solidFill>
            <a:srgbClr val="F38E8A"/>
          </a:solidFill>
        </p:spPr>
        <p:txBody>
          <a:bodyPr wrap="square" lIns="0" tIns="0" rIns="0" bIns="0" rtlCol="0"/>
          <a:lstStyle/>
          <a:p/>
        </p:txBody>
      </p:sp>
      <p:sp>
        <p:nvSpPr>
          <p:cNvPr id="13" name="object 13"/>
          <p:cNvSpPr txBox="1"/>
          <p:nvPr/>
        </p:nvSpPr>
        <p:spPr>
          <a:xfrm>
            <a:off x="3299433" y="5563570"/>
            <a:ext cx="1363980" cy="391160"/>
          </a:xfrm>
          <a:prstGeom prst="rect">
            <a:avLst/>
          </a:prstGeom>
        </p:spPr>
        <p:txBody>
          <a:bodyPr wrap="square" lIns="0" tIns="12700" rIns="0" bIns="0" rtlCol="0" vert="horz">
            <a:spAutoFit/>
          </a:bodyPr>
          <a:lstStyle/>
          <a:p>
            <a:pPr marL="12700">
              <a:lnSpc>
                <a:spcPct val="100000"/>
              </a:lnSpc>
              <a:spcBef>
                <a:spcPts val="100"/>
              </a:spcBef>
            </a:pPr>
            <a:r>
              <a:rPr dirty="0" sz="2400" spc="-10">
                <a:solidFill>
                  <a:srgbClr val="585858"/>
                </a:solidFill>
                <a:latin typeface="Arial"/>
                <a:cs typeface="Arial"/>
              </a:rPr>
              <a:t>Nonmetro</a:t>
            </a:r>
            <a:endParaRPr sz="2400">
              <a:latin typeface="Arial"/>
              <a:cs typeface="Arial"/>
            </a:endParaRPr>
          </a:p>
        </p:txBody>
      </p:sp>
      <p:grpSp>
        <p:nvGrpSpPr>
          <p:cNvPr id="14" name="object 14"/>
          <p:cNvGrpSpPr/>
          <p:nvPr/>
        </p:nvGrpSpPr>
        <p:grpSpPr>
          <a:xfrm>
            <a:off x="6715478" y="2118598"/>
            <a:ext cx="3081020" cy="3080385"/>
            <a:chOff x="6715478" y="2118598"/>
            <a:chExt cx="3081020" cy="3080385"/>
          </a:xfrm>
        </p:grpSpPr>
        <p:sp>
          <p:nvSpPr>
            <p:cNvPr id="15" name="object 15"/>
            <p:cNvSpPr/>
            <p:nvPr/>
          </p:nvSpPr>
          <p:spPr>
            <a:xfrm>
              <a:off x="7606874" y="2128127"/>
              <a:ext cx="2189480" cy="3070860"/>
            </a:xfrm>
            <a:custGeom>
              <a:avLst/>
              <a:gdLst/>
              <a:ahLst/>
              <a:cxnLst/>
              <a:rect l="l" t="t" r="r" b="b"/>
              <a:pathLst>
                <a:path w="2189479" h="3070860">
                  <a:moveTo>
                    <a:pt x="653707" y="0"/>
                  </a:moveTo>
                  <a:lnTo>
                    <a:pt x="653707" y="1535328"/>
                  </a:lnTo>
                  <a:lnTo>
                    <a:pt x="0" y="2924530"/>
                  </a:lnTo>
                  <a:lnTo>
                    <a:pt x="47516" y="2945912"/>
                  </a:lnTo>
                  <a:lnTo>
                    <a:pt x="95653" y="2965639"/>
                  </a:lnTo>
                  <a:lnTo>
                    <a:pt x="144368" y="2983702"/>
                  </a:lnTo>
                  <a:lnTo>
                    <a:pt x="193617" y="3000090"/>
                  </a:lnTo>
                  <a:lnTo>
                    <a:pt x="243357" y="3014795"/>
                  </a:lnTo>
                  <a:lnTo>
                    <a:pt x="293543" y="3027805"/>
                  </a:lnTo>
                  <a:lnTo>
                    <a:pt x="344133" y="3039112"/>
                  </a:lnTo>
                  <a:lnTo>
                    <a:pt x="395083" y="3048707"/>
                  </a:lnTo>
                  <a:lnTo>
                    <a:pt x="446349" y="3056578"/>
                  </a:lnTo>
                  <a:lnTo>
                    <a:pt x="497888" y="3062717"/>
                  </a:lnTo>
                  <a:lnTo>
                    <a:pt x="549656" y="3067114"/>
                  </a:lnTo>
                  <a:lnTo>
                    <a:pt x="601610" y="3069760"/>
                  </a:lnTo>
                  <a:lnTo>
                    <a:pt x="653707" y="3070644"/>
                  </a:lnTo>
                  <a:lnTo>
                    <a:pt x="701528" y="3069913"/>
                  </a:lnTo>
                  <a:lnTo>
                    <a:pt x="748986" y="3067735"/>
                  </a:lnTo>
                  <a:lnTo>
                    <a:pt x="796058" y="3064132"/>
                  </a:lnTo>
                  <a:lnTo>
                    <a:pt x="842723" y="3059124"/>
                  </a:lnTo>
                  <a:lnTo>
                    <a:pt x="888961" y="3052733"/>
                  </a:lnTo>
                  <a:lnTo>
                    <a:pt x="934749" y="3044979"/>
                  </a:lnTo>
                  <a:lnTo>
                    <a:pt x="980067" y="3035885"/>
                  </a:lnTo>
                  <a:lnTo>
                    <a:pt x="1024894" y="3025471"/>
                  </a:lnTo>
                  <a:lnTo>
                    <a:pt x="1069208" y="3013759"/>
                  </a:lnTo>
                  <a:lnTo>
                    <a:pt x="1112987" y="3000770"/>
                  </a:lnTo>
                  <a:lnTo>
                    <a:pt x="1156212" y="2986524"/>
                  </a:lnTo>
                  <a:lnTo>
                    <a:pt x="1198860" y="2971044"/>
                  </a:lnTo>
                  <a:lnTo>
                    <a:pt x="1240910" y="2954351"/>
                  </a:lnTo>
                  <a:lnTo>
                    <a:pt x="1282341" y="2936465"/>
                  </a:lnTo>
                  <a:lnTo>
                    <a:pt x="1323132" y="2917409"/>
                  </a:lnTo>
                  <a:lnTo>
                    <a:pt x="1363262" y="2897202"/>
                  </a:lnTo>
                  <a:lnTo>
                    <a:pt x="1402709" y="2875867"/>
                  </a:lnTo>
                  <a:lnTo>
                    <a:pt x="1441452" y="2853425"/>
                  </a:lnTo>
                  <a:lnTo>
                    <a:pt x="1479470" y="2829896"/>
                  </a:lnTo>
                  <a:lnTo>
                    <a:pt x="1516742" y="2805303"/>
                  </a:lnTo>
                  <a:lnTo>
                    <a:pt x="1553246" y="2779667"/>
                  </a:lnTo>
                  <a:lnTo>
                    <a:pt x="1588961" y="2753007"/>
                  </a:lnTo>
                  <a:lnTo>
                    <a:pt x="1623866" y="2725347"/>
                  </a:lnTo>
                  <a:lnTo>
                    <a:pt x="1657940" y="2696707"/>
                  </a:lnTo>
                  <a:lnTo>
                    <a:pt x="1691161" y="2667108"/>
                  </a:lnTo>
                  <a:lnTo>
                    <a:pt x="1723509" y="2636572"/>
                  </a:lnTo>
                  <a:lnTo>
                    <a:pt x="1754962" y="2605119"/>
                  </a:lnTo>
                  <a:lnTo>
                    <a:pt x="1785498" y="2572772"/>
                  </a:lnTo>
                  <a:lnTo>
                    <a:pt x="1815097" y="2539551"/>
                  </a:lnTo>
                  <a:lnTo>
                    <a:pt x="1843737" y="2505477"/>
                  </a:lnTo>
                  <a:lnTo>
                    <a:pt x="1871398" y="2470572"/>
                  </a:lnTo>
                  <a:lnTo>
                    <a:pt x="1898057" y="2434857"/>
                  </a:lnTo>
                  <a:lnTo>
                    <a:pt x="1923694" y="2398353"/>
                  </a:lnTo>
                  <a:lnTo>
                    <a:pt x="1948287" y="2361082"/>
                  </a:lnTo>
                  <a:lnTo>
                    <a:pt x="1971816" y="2323064"/>
                  </a:lnTo>
                  <a:lnTo>
                    <a:pt x="1994258" y="2284322"/>
                  </a:lnTo>
                  <a:lnTo>
                    <a:pt x="2015593" y="2244875"/>
                  </a:lnTo>
                  <a:lnTo>
                    <a:pt x="2035800" y="2204746"/>
                  </a:lnTo>
                  <a:lnTo>
                    <a:pt x="2054856" y="2163955"/>
                  </a:lnTo>
                  <a:lnTo>
                    <a:pt x="2072742" y="2122524"/>
                  </a:lnTo>
                  <a:lnTo>
                    <a:pt x="2089436" y="2080474"/>
                  </a:lnTo>
                  <a:lnTo>
                    <a:pt x="2104916" y="2037827"/>
                  </a:lnTo>
                  <a:lnTo>
                    <a:pt x="2119161" y="1994603"/>
                  </a:lnTo>
                  <a:lnTo>
                    <a:pt x="2132150" y="1950824"/>
                  </a:lnTo>
                  <a:lnTo>
                    <a:pt x="2143863" y="1906510"/>
                  </a:lnTo>
                  <a:lnTo>
                    <a:pt x="2154277" y="1861684"/>
                  </a:lnTo>
                  <a:lnTo>
                    <a:pt x="2163371" y="1816367"/>
                  </a:lnTo>
                  <a:lnTo>
                    <a:pt x="2171124" y="1770579"/>
                  </a:lnTo>
                  <a:lnTo>
                    <a:pt x="2177515" y="1724342"/>
                  </a:lnTo>
                  <a:lnTo>
                    <a:pt x="2182523" y="1677677"/>
                  </a:lnTo>
                  <a:lnTo>
                    <a:pt x="2186127" y="1630606"/>
                  </a:lnTo>
                  <a:lnTo>
                    <a:pt x="2188304" y="1583149"/>
                  </a:lnTo>
                  <a:lnTo>
                    <a:pt x="2189035" y="1535328"/>
                  </a:lnTo>
                  <a:lnTo>
                    <a:pt x="2188304" y="1487506"/>
                  </a:lnTo>
                  <a:lnTo>
                    <a:pt x="2186127" y="1440049"/>
                  </a:lnTo>
                  <a:lnTo>
                    <a:pt x="2182523" y="1392977"/>
                  </a:lnTo>
                  <a:lnTo>
                    <a:pt x="2177515" y="1346311"/>
                  </a:lnTo>
                  <a:lnTo>
                    <a:pt x="2171124" y="1300074"/>
                  </a:lnTo>
                  <a:lnTo>
                    <a:pt x="2163371" y="1254285"/>
                  </a:lnTo>
                  <a:lnTo>
                    <a:pt x="2154277" y="1208967"/>
                  </a:lnTo>
                  <a:lnTo>
                    <a:pt x="2143863" y="1164141"/>
                  </a:lnTo>
                  <a:lnTo>
                    <a:pt x="2132150" y="1119827"/>
                  </a:lnTo>
                  <a:lnTo>
                    <a:pt x="2119161" y="1076047"/>
                  </a:lnTo>
                  <a:lnTo>
                    <a:pt x="2104916" y="1032823"/>
                  </a:lnTo>
                  <a:lnTo>
                    <a:pt x="2089436" y="990175"/>
                  </a:lnTo>
                  <a:lnTo>
                    <a:pt x="2072742" y="948124"/>
                  </a:lnTo>
                  <a:lnTo>
                    <a:pt x="2054856" y="906693"/>
                  </a:lnTo>
                  <a:lnTo>
                    <a:pt x="2035800" y="865902"/>
                  </a:lnTo>
                  <a:lnTo>
                    <a:pt x="2015593" y="825772"/>
                  </a:lnTo>
                  <a:lnTo>
                    <a:pt x="1994258" y="786325"/>
                  </a:lnTo>
                  <a:lnTo>
                    <a:pt x="1971816" y="747582"/>
                  </a:lnTo>
                  <a:lnTo>
                    <a:pt x="1948287" y="709564"/>
                  </a:lnTo>
                  <a:lnTo>
                    <a:pt x="1923694" y="672293"/>
                  </a:lnTo>
                  <a:lnTo>
                    <a:pt x="1898057" y="635789"/>
                  </a:lnTo>
                  <a:lnTo>
                    <a:pt x="1871398" y="600073"/>
                  </a:lnTo>
                  <a:lnTo>
                    <a:pt x="1843737" y="565168"/>
                  </a:lnTo>
                  <a:lnTo>
                    <a:pt x="1815097" y="531094"/>
                  </a:lnTo>
                  <a:lnTo>
                    <a:pt x="1785498" y="497873"/>
                  </a:lnTo>
                  <a:lnTo>
                    <a:pt x="1754962" y="465525"/>
                  </a:lnTo>
                  <a:lnTo>
                    <a:pt x="1723509" y="434073"/>
                  </a:lnTo>
                  <a:lnTo>
                    <a:pt x="1691161" y="403536"/>
                  </a:lnTo>
                  <a:lnTo>
                    <a:pt x="1657940" y="373937"/>
                  </a:lnTo>
                  <a:lnTo>
                    <a:pt x="1623866" y="345297"/>
                  </a:lnTo>
                  <a:lnTo>
                    <a:pt x="1588961" y="317637"/>
                  </a:lnTo>
                  <a:lnTo>
                    <a:pt x="1553246" y="290977"/>
                  </a:lnTo>
                  <a:lnTo>
                    <a:pt x="1516742" y="265341"/>
                  </a:lnTo>
                  <a:lnTo>
                    <a:pt x="1479470" y="240747"/>
                  </a:lnTo>
                  <a:lnTo>
                    <a:pt x="1441452" y="217219"/>
                  </a:lnTo>
                  <a:lnTo>
                    <a:pt x="1402709" y="194776"/>
                  </a:lnTo>
                  <a:lnTo>
                    <a:pt x="1363262" y="173441"/>
                  </a:lnTo>
                  <a:lnTo>
                    <a:pt x="1323132" y="153235"/>
                  </a:lnTo>
                  <a:lnTo>
                    <a:pt x="1282341" y="134178"/>
                  </a:lnTo>
                  <a:lnTo>
                    <a:pt x="1240910" y="116292"/>
                  </a:lnTo>
                  <a:lnTo>
                    <a:pt x="1198860" y="99599"/>
                  </a:lnTo>
                  <a:lnTo>
                    <a:pt x="1156212" y="84119"/>
                  </a:lnTo>
                  <a:lnTo>
                    <a:pt x="1112987" y="69873"/>
                  </a:lnTo>
                  <a:lnTo>
                    <a:pt x="1069208" y="56884"/>
                  </a:lnTo>
                  <a:lnTo>
                    <a:pt x="1024894" y="45172"/>
                  </a:lnTo>
                  <a:lnTo>
                    <a:pt x="980067" y="34758"/>
                  </a:lnTo>
                  <a:lnTo>
                    <a:pt x="934749" y="25664"/>
                  </a:lnTo>
                  <a:lnTo>
                    <a:pt x="888961" y="17910"/>
                  </a:lnTo>
                  <a:lnTo>
                    <a:pt x="842723" y="11519"/>
                  </a:lnTo>
                  <a:lnTo>
                    <a:pt x="796058" y="6511"/>
                  </a:lnTo>
                  <a:lnTo>
                    <a:pt x="748986" y="2908"/>
                  </a:lnTo>
                  <a:lnTo>
                    <a:pt x="701528" y="730"/>
                  </a:lnTo>
                  <a:lnTo>
                    <a:pt x="653707" y="0"/>
                  </a:lnTo>
                  <a:close/>
                </a:path>
              </a:pathLst>
            </a:custGeom>
            <a:solidFill>
              <a:srgbClr val="3786AF"/>
            </a:solidFill>
          </p:spPr>
          <p:txBody>
            <a:bodyPr wrap="square" lIns="0" tIns="0" rIns="0" bIns="0" rtlCol="0"/>
            <a:lstStyle/>
            <a:p/>
          </p:txBody>
        </p:sp>
        <p:sp>
          <p:nvSpPr>
            <p:cNvPr id="16" name="object 16"/>
            <p:cNvSpPr/>
            <p:nvPr/>
          </p:nvSpPr>
          <p:spPr>
            <a:xfrm>
              <a:off x="6725003" y="2128123"/>
              <a:ext cx="1536065" cy="2924810"/>
            </a:xfrm>
            <a:custGeom>
              <a:avLst/>
              <a:gdLst/>
              <a:ahLst/>
              <a:cxnLst/>
              <a:rect l="l" t="t" r="r" b="b"/>
              <a:pathLst>
                <a:path w="1536065" h="2924810">
                  <a:moveTo>
                    <a:pt x="1535577" y="0"/>
                  </a:moveTo>
                  <a:lnTo>
                    <a:pt x="1486144" y="791"/>
                  </a:lnTo>
                  <a:lnTo>
                    <a:pt x="1436989" y="3154"/>
                  </a:lnTo>
                  <a:lnTo>
                    <a:pt x="1388142" y="7069"/>
                  </a:lnTo>
                  <a:lnTo>
                    <a:pt x="1339633" y="12517"/>
                  </a:lnTo>
                  <a:lnTo>
                    <a:pt x="1291493" y="19478"/>
                  </a:lnTo>
                  <a:lnTo>
                    <a:pt x="1243751" y="27934"/>
                  </a:lnTo>
                  <a:lnTo>
                    <a:pt x="1196437" y="37865"/>
                  </a:lnTo>
                  <a:lnTo>
                    <a:pt x="1149583" y="49253"/>
                  </a:lnTo>
                  <a:lnTo>
                    <a:pt x="1103217" y="62077"/>
                  </a:lnTo>
                  <a:lnTo>
                    <a:pt x="1057371" y="76320"/>
                  </a:lnTo>
                  <a:lnTo>
                    <a:pt x="1012074" y="91961"/>
                  </a:lnTo>
                  <a:lnTo>
                    <a:pt x="967356" y="108982"/>
                  </a:lnTo>
                  <a:lnTo>
                    <a:pt x="923248" y="127363"/>
                  </a:lnTo>
                  <a:lnTo>
                    <a:pt x="879780" y="147086"/>
                  </a:lnTo>
                  <a:lnTo>
                    <a:pt x="836981" y="168131"/>
                  </a:lnTo>
                  <a:lnTo>
                    <a:pt x="794883" y="190480"/>
                  </a:lnTo>
                  <a:lnTo>
                    <a:pt x="753515" y="214112"/>
                  </a:lnTo>
                  <a:lnTo>
                    <a:pt x="712907" y="239009"/>
                  </a:lnTo>
                  <a:lnTo>
                    <a:pt x="673090" y="265151"/>
                  </a:lnTo>
                  <a:lnTo>
                    <a:pt x="634094" y="292521"/>
                  </a:lnTo>
                  <a:lnTo>
                    <a:pt x="595948" y="321097"/>
                  </a:lnTo>
                  <a:lnTo>
                    <a:pt x="558683" y="350862"/>
                  </a:lnTo>
                  <a:lnTo>
                    <a:pt x="522330" y="381796"/>
                  </a:lnTo>
                  <a:lnTo>
                    <a:pt x="486918" y="413880"/>
                  </a:lnTo>
                  <a:lnTo>
                    <a:pt x="452477" y="447095"/>
                  </a:lnTo>
                  <a:lnTo>
                    <a:pt x="419038" y="481422"/>
                  </a:lnTo>
                  <a:lnTo>
                    <a:pt x="386631" y="516841"/>
                  </a:lnTo>
                  <a:lnTo>
                    <a:pt x="355286" y="553333"/>
                  </a:lnTo>
                  <a:lnTo>
                    <a:pt x="325033" y="590880"/>
                  </a:lnTo>
                  <a:lnTo>
                    <a:pt x="295902" y="629462"/>
                  </a:lnTo>
                  <a:lnTo>
                    <a:pt x="267924" y="669060"/>
                  </a:lnTo>
                  <a:lnTo>
                    <a:pt x="241128" y="709655"/>
                  </a:lnTo>
                  <a:lnTo>
                    <a:pt x="215545" y="751228"/>
                  </a:lnTo>
                  <a:lnTo>
                    <a:pt x="191205" y="793759"/>
                  </a:lnTo>
                  <a:lnTo>
                    <a:pt x="168138" y="837230"/>
                  </a:lnTo>
                  <a:lnTo>
                    <a:pt x="146374" y="881621"/>
                  </a:lnTo>
                  <a:lnTo>
                    <a:pt x="126674" y="925202"/>
                  </a:lnTo>
                  <a:lnTo>
                    <a:pt x="108438" y="969069"/>
                  </a:lnTo>
                  <a:lnTo>
                    <a:pt x="91656" y="1013195"/>
                  </a:lnTo>
                  <a:lnTo>
                    <a:pt x="76318" y="1057551"/>
                  </a:lnTo>
                  <a:lnTo>
                    <a:pt x="62414" y="1102109"/>
                  </a:lnTo>
                  <a:lnTo>
                    <a:pt x="49934" y="1146841"/>
                  </a:lnTo>
                  <a:lnTo>
                    <a:pt x="38867" y="1191718"/>
                  </a:lnTo>
                  <a:lnTo>
                    <a:pt x="29204" y="1236712"/>
                  </a:lnTo>
                  <a:lnTo>
                    <a:pt x="20934" y="1281794"/>
                  </a:lnTo>
                  <a:lnTo>
                    <a:pt x="14047" y="1326938"/>
                  </a:lnTo>
                  <a:lnTo>
                    <a:pt x="8532" y="1372114"/>
                  </a:lnTo>
                  <a:lnTo>
                    <a:pt x="4381" y="1417293"/>
                  </a:lnTo>
                  <a:lnTo>
                    <a:pt x="1581" y="1462449"/>
                  </a:lnTo>
                  <a:lnTo>
                    <a:pt x="124" y="1507552"/>
                  </a:lnTo>
                  <a:lnTo>
                    <a:pt x="0" y="1552575"/>
                  </a:lnTo>
                  <a:lnTo>
                    <a:pt x="1197" y="1597489"/>
                  </a:lnTo>
                  <a:lnTo>
                    <a:pt x="3706" y="1642265"/>
                  </a:lnTo>
                  <a:lnTo>
                    <a:pt x="7516" y="1686876"/>
                  </a:lnTo>
                  <a:lnTo>
                    <a:pt x="12618" y="1731294"/>
                  </a:lnTo>
                  <a:lnTo>
                    <a:pt x="19001" y="1775489"/>
                  </a:lnTo>
                  <a:lnTo>
                    <a:pt x="26656" y="1819434"/>
                  </a:lnTo>
                  <a:lnTo>
                    <a:pt x="35571" y="1863101"/>
                  </a:lnTo>
                  <a:lnTo>
                    <a:pt x="45737" y="1906462"/>
                  </a:lnTo>
                  <a:lnTo>
                    <a:pt x="57144" y="1949487"/>
                  </a:lnTo>
                  <a:lnTo>
                    <a:pt x="69781" y="1992149"/>
                  </a:lnTo>
                  <a:lnTo>
                    <a:pt x="83638" y="2034420"/>
                  </a:lnTo>
                  <a:lnTo>
                    <a:pt x="98706" y="2076270"/>
                  </a:lnTo>
                  <a:lnTo>
                    <a:pt x="114973" y="2117674"/>
                  </a:lnTo>
                  <a:lnTo>
                    <a:pt x="132430" y="2158600"/>
                  </a:lnTo>
                  <a:lnTo>
                    <a:pt x="151067" y="2199023"/>
                  </a:lnTo>
                  <a:lnTo>
                    <a:pt x="170873" y="2238912"/>
                  </a:lnTo>
                  <a:lnTo>
                    <a:pt x="191838" y="2278241"/>
                  </a:lnTo>
                  <a:lnTo>
                    <a:pt x="213952" y="2316981"/>
                  </a:lnTo>
                  <a:lnTo>
                    <a:pt x="237205" y="2355103"/>
                  </a:lnTo>
                  <a:lnTo>
                    <a:pt x="261587" y="2392579"/>
                  </a:lnTo>
                  <a:lnTo>
                    <a:pt x="287087" y="2429381"/>
                  </a:lnTo>
                  <a:lnTo>
                    <a:pt x="313696" y="2465482"/>
                  </a:lnTo>
                  <a:lnTo>
                    <a:pt x="341403" y="2500851"/>
                  </a:lnTo>
                  <a:lnTo>
                    <a:pt x="370198" y="2535462"/>
                  </a:lnTo>
                  <a:lnTo>
                    <a:pt x="400070" y="2569286"/>
                  </a:lnTo>
                  <a:lnTo>
                    <a:pt x="431011" y="2602295"/>
                  </a:lnTo>
                  <a:lnTo>
                    <a:pt x="463008" y="2634461"/>
                  </a:lnTo>
                  <a:lnTo>
                    <a:pt x="496054" y="2665754"/>
                  </a:lnTo>
                  <a:lnTo>
                    <a:pt x="530136" y="2696148"/>
                  </a:lnTo>
                  <a:lnTo>
                    <a:pt x="565245" y="2725613"/>
                  </a:lnTo>
                  <a:lnTo>
                    <a:pt x="601371" y="2754122"/>
                  </a:lnTo>
                  <a:lnTo>
                    <a:pt x="638504" y="2781646"/>
                  </a:lnTo>
                  <a:lnTo>
                    <a:pt x="676633" y="2808158"/>
                  </a:lnTo>
                  <a:lnTo>
                    <a:pt x="715748" y="2833628"/>
                  </a:lnTo>
                  <a:lnTo>
                    <a:pt x="755840" y="2858028"/>
                  </a:lnTo>
                  <a:lnTo>
                    <a:pt x="796897" y="2881331"/>
                  </a:lnTo>
                  <a:lnTo>
                    <a:pt x="838911" y="2903508"/>
                  </a:lnTo>
                  <a:lnTo>
                    <a:pt x="881870" y="2924530"/>
                  </a:lnTo>
                  <a:lnTo>
                    <a:pt x="1535577" y="1535328"/>
                  </a:lnTo>
                  <a:lnTo>
                    <a:pt x="1535577" y="0"/>
                  </a:lnTo>
                  <a:close/>
                </a:path>
              </a:pathLst>
            </a:custGeom>
            <a:solidFill>
              <a:srgbClr val="6DB33E"/>
            </a:solidFill>
          </p:spPr>
          <p:txBody>
            <a:bodyPr wrap="square" lIns="0" tIns="0" rIns="0" bIns="0" rtlCol="0"/>
            <a:lstStyle/>
            <a:p/>
          </p:txBody>
        </p:sp>
        <p:sp>
          <p:nvSpPr>
            <p:cNvPr id="17" name="object 17"/>
            <p:cNvSpPr/>
            <p:nvPr/>
          </p:nvSpPr>
          <p:spPr>
            <a:xfrm>
              <a:off x="6725003" y="2128123"/>
              <a:ext cx="1536065" cy="2924810"/>
            </a:xfrm>
            <a:custGeom>
              <a:avLst/>
              <a:gdLst/>
              <a:ahLst/>
              <a:cxnLst/>
              <a:rect l="l" t="t" r="r" b="b"/>
              <a:pathLst>
                <a:path w="1536065" h="2924810">
                  <a:moveTo>
                    <a:pt x="881870" y="2924530"/>
                  </a:moveTo>
                  <a:lnTo>
                    <a:pt x="838911" y="2903508"/>
                  </a:lnTo>
                  <a:lnTo>
                    <a:pt x="796897" y="2881331"/>
                  </a:lnTo>
                  <a:lnTo>
                    <a:pt x="755840" y="2858028"/>
                  </a:lnTo>
                  <a:lnTo>
                    <a:pt x="715748" y="2833628"/>
                  </a:lnTo>
                  <a:lnTo>
                    <a:pt x="676633" y="2808158"/>
                  </a:lnTo>
                  <a:lnTo>
                    <a:pt x="638504" y="2781646"/>
                  </a:lnTo>
                  <a:lnTo>
                    <a:pt x="601371" y="2754122"/>
                  </a:lnTo>
                  <a:lnTo>
                    <a:pt x="565245" y="2725613"/>
                  </a:lnTo>
                  <a:lnTo>
                    <a:pt x="530136" y="2696148"/>
                  </a:lnTo>
                  <a:lnTo>
                    <a:pt x="496054" y="2665754"/>
                  </a:lnTo>
                  <a:lnTo>
                    <a:pt x="463008" y="2634461"/>
                  </a:lnTo>
                  <a:lnTo>
                    <a:pt x="431011" y="2602295"/>
                  </a:lnTo>
                  <a:lnTo>
                    <a:pt x="400070" y="2569286"/>
                  </a:lnTo>
                  <a:lnTo>
                    <a:pt x="370198" y="2535462"/>
                  </a:lnTo>
                  <a:lnTo>
                    <a:pt x="341403" y="2500851"/>
                  </a:lnTo>
                  <a:lnTo>
                    <a:pt x="313696" y="2465482"/>
                  </a:lnTo>
                  <a:lnTo>
                    <a:pt x="287087" y="2429381"/>
                  </a:lnTo>
                  <a:lnTo>
                    <a:pt x="261587" y="2392579"/>
                  </a:lnTo>
                  <a:lnTo>
                    <a:pt x="237205" y="2355103"/>
                  </a:lnTo>
                  <a:lnTo>
                    <a:pt x="213952" y="2316981"/>
                  </a:lnTo>
                  <a:lnTo>
                    <a:pt x="191838" y="2278241"/>
                  </a:lnTo>
                  <a:lnTo>
                    <a:pt x="170873" y="2238912"/>
                  </a:lnTo>
                  <a:lnTo>
                    <a:pt x="151067" y="2199023"/>
                  </a:lnTo>
                  <a:lnTo>
                    <a:pt x="132430" y="2158600"/>
                  </a:lnTo>
                  <a:lnTo>
                    <a:pt x="114973" y="2117674"/>
                  </a:lnTo>
                  <a:lnTo>
                    <a:pt x="98706" y="2076270"/>
                  </a:lnTo>
                  <a:lnTo>
                    <a:pt x="83638" y="2034420"/>
                  </a:lnTo>
                  <a:lnTo>
                    <a:pt x="69781" y="1992149"/>
                  </a:lnTo>
                  <a:lnTo>
                    <a:pt x="57144" y="1949487"/>
                  </a:lnTo>
                  <a:lnTo>
                    <a:pt x="45737" y="1906462"/>
                  </a:lnTo>
                  <a:lnTo>
                    <a:pt x="35571" y="1863101"/>
                  </a:lnTo>
                  <a:lnTo>
                    <a:pt x="26656" y="1819434"/>
                  </a:lnTo>
                  <a:lnTo>
                    <a:pt x="19001" y="1775489"/>
                  </a:lnTo>
                  <a:lnTo>
                    <a:pt x="12618" y="1731294"/>
                  </a:lnTo>
                  <a:lnTo>
                    <a:pt x="7516" y="1686876"/>
                  </a:lnTo>
                  <a:lnTo>
                    <a:pt x="3706" y="1642265"/>
                  </a:lnTo>
                  <a:lnTo>
                    <a:pt x="1197" y="1597489"/>
                  </a:lnTo>
                  <a:lnTo>
                    <a:pt x="0" y="1552575"/>
                  </a:lnTo>
                  <a:lnTo>
                    <a:pt x="124" y="1507552"/>
                  </a:lnTo>
                  <a:lnTo>
                    <a:pt x="1581" y="1462449"/>
                  </a:lnTo>
                  <a:lnTo>
                    <a:pt x="4381" y="1417293"/>
                  </a:lnTo>
                  <a:lnTo>
                    <a:pt x="8532" y="1372114"/>
                  </a:lnTo>
                  <a:lnTo>
                    <a:pt x="14047" y="1326938"/>
                  </a:lnTo>
                  <a:lnTo>
                    <a:pt x="20934" y="1281794"/>
                  </a:lnTo>
                  <a:lnTo>
                    <a:pt x="29204" y="1236712"/>
                  </a:lnTo>
                  <a:lnTo>
                    <a:pt x="38867" y="1191718"/>
                  </a:lnTo>
                  <a:lnTo>
                    <a:pt x="49934" y="1146841"/>
                  </a:lnTo>
                  <a:lnTo>
                    <a:pt x="62414" y="1102109"/>
                  </a:lnTo>
                  <a:lnTo>
                    <a:pt x="76318" y="1057551"/>
                  </a:lnTo>
                  <a:lnTo>
                    <a:pt x="91656" y="1013195"/>
                  </a:lnTo>
                  <a:lnTo>
                    <a:pt x="108438" y="969069"/>
                  </a:lnTo>
                  <a:lnTo>
                    <a:pt x="126674" y="925202"/>
                  </a:lnTo>
                  <a:lnTo>
                    <a:pt x="146374" y="881621"/>
                  </a:lnTo>
                  <a:lnTo>
                    <a:pt x="168138" y="837230"/>
                  </a:lnTo>
                  <a:lnTo>
                    <a:pt x="191205" y="793759"/>
                  </a:lnTo>
                  <a:lnTo>
                    <a:pt x="215545" y="751228"/>
                  </a:lnTo>
                  <a:lnTo>
                    <a:pt x="241128" y="709655"/>
                  </a:lnTo>
                  <a:lnTo>
                    <a:pt x="267924" y="669060"/>
                  </a:lnTo>
                  <a:lnTo>
                    <a:pt x="295902" y="629462"/>
                  </a:lnTo>
                  <a:lnTo>
                    <a:pt x="325033" y="590880"/>
                  </a:lnTo>
                  <a:lnTo>
                    <a:pt x="355286" y="553333"/>
                  </a:lnTo>
                  <a:lnTo>
                    <a:pt x="386631" y="516841"/>
                  </a:lnTo>
                  <a:lnTo>
                    <a:pt x="419038" y="481422"/>
                  </a:lnTo>
                  <a:lnTo>
                    <a:pt x="452477" y="447095"/>
                  </a:lnTo>
                  <a:lnTo>
                    <a:pt x="486918" y="413880"/>
                  </a:lnTo>
                  <a:lnTo>
                    <a:pt x="522330" y="381796"/>
                  </a:lnTo>
                  <a:lnTo>
                    <a:pt x="558683" y="350862"/>
                  </a:lnTo>
                  <a:lnTo>
                    <a:pt x="595948" y="321097"/>
                  </a:lnTo>
                  <a:lnTo>
                    <a:pt x="634094" y="292521"/>
                  </a:lnTo>
                  <a:lnTo>
                    <a:pt x="673090" y="265151"/>
                  </a:lnTo>
                  <a:lnTo>
                    <a:pt x="712907" y="239009"/>
                  </a:lnTo>
                  <a:lnTo>
                    <a:pt x="753515" y="214112"/>
                  </a:lnTo>
                  <a:lnTo>
                    <a:pt x="794883" y="190480"/>
                  </a:lnTo>
                  <a:lnTo>
                    <a:pt x="836981" y="168131"/>
                  </a:lnTo>
                  <a:lnTo>
                    <a:pt x="879780" y="147086"/>
                  </a:lnTo>
                  <a:lnTo>
                    <a:pt x="923248" y="127363"/>
                  </a:lnTo>
                  <a:lnTo>
                    <a:pt x="967356" y="108982"/>
                  </a:lnTo>
                  <a:lnTo>
                    <a:pt x="1012074" y="91961"/>
                  </a:lnTo>
                  <a:lnTo>
                    <a:pt x="1057371" y="76320"/>
                  </a:lnTo>
                  <a:lnTo>
                    <a:pt x="1103217" y="62077"/>
                  </a:lnTo>
                  <a:lnTo>
                    <a:pt x="1149583" y="49253"/>
                  </a:lnTo>
                  <a:lnTo>
                    <a:pt x="1196437" y="37865"/>
                  </a:lnTo>
                  <a:lnTo>
                    <a:pt x="1243751" y="27934"/>
                  </a:lnTo>
                  <a:lnTo>
                    <a:pt x="1291493" y="19478"/>
                  </a:lnTo>
                  <a:lnTo>
                    <a:pt x="1339633" y="12517"/>
                  </a:lnTo>
                  <a:lnTo>
                    <a:pt x="1388142" y="7069"/>
                  </a:lnTo>
                  <a:lnTo>
                    <a:pt x="1436989" y="3154"/>
                  </a:lnTo>
                  <a:lnTo>
                    <a:pt x="1486144" y="791"/>
                  </a:lnTo>
                  <a:lnTo>
                    <a:pt x="1535577" y="0"/>
                  </a:lnTo>
                  <a:lnTo>
                    <a:pt x="1535577" y="1535328"/>
                  </a:lnTo>
                  <a:lnTo>
                    <a:pt x="881870" y="2924530"/>
                  </a:lnTo>
                  <a:close/>
                </a:path>
              </a:pathLst>
            </a:custGeom>
            <a:ln w="19049">
              <a:solidFill>
                <a:srgbClr val="FFFFFF"/>
              </a:solidFill>
            </a:ln>
          </p:spPr>
          <p:txBody>
            <a:bodyPr wrap="square" lIns="0" tIns="0" rIns="0" bIns="0" rtlCol="0"/>
            <a:lstStyle/>
            <a:p/>
          </p:txBody>
        </p:sp>
      </p:grpSp>
      <p:sp>
        <p:nvSpPr>
          <p:cNvPr id="18" name="object 18"/>
          <p:cNvSpPr txBox="1"/>
          <p:nvPr/>
        </p:nvSpPr>
        <p:spPr>
          <a:xfrm>
            <a:off x="9110495" y="3819238"/>
            <a:ext cx="449580" cy="482600"/>
          </a:xfrm>
          <a:prstGeom prst="rect">
            <a:avLst/>
          </a:prstGeom>
        </p:spPr>
        <p:txBody>
          <a:bodyPr wrap="square" lIns="0" tIns="12700" rIns="0" bIns="0" rtlCol="0" vert="horz">
            <a:spAutoFit/>
          </a:bodyPr>
          <a:lstStyle/>
          <a:p>
            <a:pPr marL="12700">
              <a:lnSpc>
                <a:spcPct val="100000"/>
              </a:lnSpc>
              <a:spcBef>
                <a:spcPts val="100"/>
              </a:spcBef>
            </a:pPr>
            <a:r>
              <a:rPr dirty="0" sz="3000" spc="-25">
                <a:solidFill>
                  <a:srgbClr val="404040"/>
                </a:solidFill>
                <a:latin typeface="Arial"/>
                <a:cs typeface="Arial"/>
              </a:rPr>
              <a:t>57</a:t>
            </a:r>
            <a:endParaRPr sz="3000">
              <a:latin typeface="Arial"/>
              <a:cs typeface="Arial"/>
            </a:endParaRPr>
          </a:p>
        </p:txBody>
      </p:sp>
      <p:sp>
        <p:nvSpPr>
          <p:cNvPr id="19" name="object 19"/>
          <p:cNvSpPr txBox="1"/>
          <p:nvPr/>
        </p:nvSpPr>
        <p:spPr>
          <a:xfrm>
            <a:off x="6957845" y="3009614"/>
            <a:ext cx="449580" cy="482600"/>
          </a:xfrm>
          <a:prstGeom prst="rect">
            <a:avLst/>
          </a:prstGeom>
        </p:spPr>
        <p:txBody>
          <a:bodyPr wrap="square" lIns="0" tIns="12700" rIns="0" bIns="0" rtlCol="0" vert="horz">
            <a:spAutoFit/>
          </a:bodyPr>
          <a:lstStyle/>
          <a:p>
            <a:pPr marL="12700">
              <a:lnSpc>
                <a:spcPct val="100000"/>
              </a:lnSpc>
              <a:spcBef>
                <a:spcPts val="100"/>
              </a:spcBef>
            </a:pPr>
            <a:r>
              <a:rPr dirty="0" sz="3000" spc="-25">
                <a:solidFill>
                  <a:srgbClr val="404040"/>
                </a:solidFill>
                <a:latin typeface="Arial"/>
                <a:cs typeface="Arial"/>
              </a:rPr>
              <a:t>43</a:t>
            </a:r>
            <a:endParaRPr sz="3000">
              <a:latin typeface="Arial"/>
              <a:cs typeface="Arial"/>
            </a:endParaRPr>
          </a:p>
        </p:txBody>
      </p:sp>
      <p:sp>
        <p:nvSpPr>
          <p:cNvPr id="20" name="object 20"/>
          <p:cNvSpPr/>
          <p:nvPr/>
        </p:nvSpPr>
        <p:spPr>
          <a:xfrm>
            <a:off x="6890524" y="5707799"/>
            <a:ext cx="153670" cy="153670"/>
          </a:xfrm>
          <a:custGeom>
            <a:avLst/>
            <a:gdLst/>
            <a:ahLst/>
            <a:cxnLst/>
            <a:rect l="l" t="t" r="r" b="b"/>
            <a:pathLst>
              <a:path w="153670" h="153670">
                <a:moveTo>
                  <a:pt x="153225" y="0"/>
                </a:moveTo>
                <a:lnTo>
                  <a:pt x="0" y="0"/>
                </a:lnTo>
                <a:lnTo>
                  <a:pt x="0" y="153225"/>
                </a:lnTo>
                <a:lnTo>
                  <a:pt x="153225" y="153225"/>
                </a:lnTo>
                <a:lnTo>
                  <a:pt x="153225" y="0"/>
                </a:lnTo>
                <a:close/>
              </a:path>
            </a:pathLst>
          </a:custGeom>
          <a:solidFill>
            <a:srgbClr val="3786AF"/>
          </a:solidFill>
        </p:spPr>
        <p:txBody>
          <a:bodyPr wrap="square" lIns="0" tIns="0" rIns="0" bIns="0" rtlCol="0"/>
          <a:lstStyle/>
          <a:p/>
        </p:txBody>
      </p:sp>
      <p:sp>
        <p:nvSpPr>
          <p:cNvPr id="21" name="object 21"/>
          <p:cNvSpPr txBox="1"/>
          <p:nvPr/>
        </p:nvSpPr>
        <p:spPr>
          <a:xfrm>
            <a:off x="7102895" y="5563570"/>
            <a:ext cx="805180" cy="391160"/>
          </a:xfrm>
          <a:prstGeom prst="rect">
            <a:avLst/>
          </a:prstGeom>
        </p:spPr>
        <p:txBody>
          <a:bodyPr wrap="square" lIns="0" tIns="12700" rIns="0" bIns="0" rtlCol="0" vert="horz">
            <a:spAutoFit/>
          </a:bodyPr>
          <a:lstStyle/>
          <a:p>
            <a:pPr marL="12700">
              <a:lnSpc>
                <a:spcPct val="100000"/>
              </a:lnSpc>
              <a:spcBef>
                <a:spcPts val="100"/>
              </a:spcBef>
            </a:pPr>
            <a:r>
              <a:rPr dirty="0" sz="2400" spc="-10">
                <a:solidFill>
                  <a:srgbClr val="585858"/>
                </a:solidFill>
                <a:latin typeface="Arial"/>
                <a:cs typeface="Arial"/>
              </a:rPr>
              <a:t>Metro</a:t>
            </a:r>
            <a:endParaRPr sz="2400">
              <a:latin typeface="Arial"/>
              <a:cs typeface="Arial"/>
            </a:endParaRPr>
          </a:p>
        </p:txBody>
      </p:sp>
      <p:sp>
        <p:nvSpPr>
          <p:cNvPr id="22" name="object 22"/>
          <p:cNvSpPr/>
          <p:nvPr/>
        </p:nvSpPr>
        <p:spPr>
          <a:xfrm>
            <a:off x="8158136" y="5707799"/>
            <a:ext cx="153670" cy="153670"/>
          </a:xfrm>
          <a:custGeom>
            <a:avLst/>
            <a:gdLst/>
            <a:ahLst/>
            <a:cxnLst/>
            <a:rect l="l" t="t" r="r" b="b"/>
            <a:pathLst>
              <a:path w="153670" h="153670">
                <a:moveTo>
                  <a:pt x="153225" y="0"/>
                </a:moveTo>
                <a:lnTo>
                  <a:pt x="0" y="0"/>
                </a:lnTo>
                <a:lnTo>
                  <a:pt x="0" y="153225"/>
                </a:lnTo>
                <a:lnTo>
                  <a:pt x="153225" y="153225"/>
                </a:lnTo>
                <a:lnTo>
                  <a:pt x="153225" y="0"/>
                </a:lnTo>
                <a:close/>
              </a:path>
            </a:pathLst>
          </a:custGeom>
          <a:solidFill>
            <a:srgbClr val="6DB33E"/>
          </a:solidFill>
        </p:spPr>
        <p:txBody>
          <a:bodyPr wrap="square" lIns="0" tIns="0" rIns="0" bIns="0" rtlCol="0"/>
          <a:lstStyle/>
          <a:p/>
        </p:txBody>
      </p:sp>
      <p:sp>
        <p:nvSpPr>
          <p:cNvPr id="23" name="object 23"/>
          <p:cNvSpPr txBox="1"/>
          <p:nvPr/>
        </p:nvSpPr>
        <p:spPr>
          <a:xfrm>
            <a:off x="8370501" y="5563570"/>
            <a:ext cx="1363980" cy="391160"/>
          </a:xfrm>
          <a:prstGeom prst="rect">
            <a:avLst/>
          </a:prstGeom>
        </p:spPr>
        <p:txBody>
          <a:bodyPr wrap="square" lIns="0" tIns="12700" rIns="0" bIns="0" rtlCol="0" vert="horz">
            <a:spAutoFit/>
          </a:bodyPr>
          <a:lstStyle/>
          <a:p>
            <a:pPr marL="12700">
              <a:lnSpc>
                <a:spcPct val="100000"/>
              </a:lnSpc>
              <a:spcBef>
                <a:spcPts val="100"/>
              </a:spcBef>
            </a:pPr>
            <a:r>
              <a:rPr dirty="0" sz="2400" spc="-10">
                <a:solidFill>
                  <a:srgbClr val="585858"/>
                </a:solidFill>
                <a:latin typeface="Arial"/>
                <a:cs typeface="Arial"/>
              </a:rPr>
              <a:t>Nonmetro</a:t>
            </a:r>
            <a:endParaRPr sz="2400">
              <a:latin typeface="Arial"/>
              <a:cs typeface="Arial"/>
            </a:endParaRPr>
          </a:p>
        </p:txBody>
      </p:sp>
      <p:sp>
        <p:nvSpPr>
          <p:cNvPr id="25" name="object 25"/>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
        <p:nvSpPr>
          <p:cNvPr id="24" name="object 24" descr="$PPTXTitle"/>
          <p:cNvSpPr txBox="1">
            <a:spLocks noGrp="1"/>
          </p:cNvSpPr>
          <p:nvPr>
            <p:ph type="title"/>
          </p:nvPr>
        </p:nvSpPr>
        <p:spPr>
          <a:xfrm>
            <a:off x="1373281" y="174306"/>
            <a:ext cx="9443720" cy="939800"/>
          </a:xfrm>
          <a:prstGeom prst="rect"/>
        </p:spPr>
        <p:txBody>
          <a:bodyPr wrap="square" lIns="0" tIns="12700" rIns="0" bIns="0" rtlCol="0" vert="horz">
            <a:spAutoFit/>
          </a:bodyPr>
          <a:lstStyle/>
          <a:p>
            <a:pPr marL="2932430" marR="5080" indent="-2920365">
              <a:lnSpc>
                <a:spcPct val="100000"/>
              </a:lnSpc>
              <a:spcBef>
                <a:spcPts val="100"/>
              </a:spcBef>
            </a:pPr>
            <a:r>
              <a:rPr dirty="0" spc="-20" b="1">
                <a:latin typeface="Arial"/>
                <a:cs typeface="Arial"/>
              </a:rPr>
              <a:t>Nationally,</a:t>
            </a:r>
            <a:r>
              <a:rPr dirty="0" spc="-45" b="1">
                <a:latin typeface="Arial"/>
                <a:cs typeface="Arial"/>
              </a:rPr>
              <a:t> </a:t>
            </a:r>
            <a:r>
              <a:rPr dirty="0" b="1">
                <a:latin typeface="Arial"/>
                <a:cs typeface="Arial"/>
              </a:rPr>
              <a:t>local</a:t>
            </a:r>
            <a:r>
              <a:rPr dirty="0" spc="-60" b="1">
                <a:latin typeface="Arial"/>
                <a:cs typeface="Arial"/>
              </a:rPr>
              <a:t> </a:t>
            </a:r>
            <a:r>
              <a:rPr dirty="0" b="1">
                <a:latin typeface="Arial"/>
                <a:cs typeface="Arial"/>
              </a:rPr>
              <a:t>food</a:t>
            </a:r>
            <a:r>
              <a:rPr dirty="0" spc="-50" b="1">
                <a:latin typeface="Arial"/>
                <a:cs typeface="Arial"/>
              </a:rPr>
              <a:t> </a:t>
            </a:r>
            <a:r>
              <a:rPr dirty="0" b="1">
                <a:latin typeface="Arial"/>
                <a:cs typeface="Arial"/>
              </a:rPr>
              <a:t>operations</a:t>
            </a:r>
            <a:r>
              <a:rPr dirty="0" spc="-55" b="1">
                <a:latin typeface="Arial"/>
                <a:cs typeface="Arial"/>
              </a:rPr>
              <a:t> </a:t>
            </a:r>
            <a:r>
              <a:rPr dirty="0" b="1">
                <a:latin typeface="Arial"/>
                <a:cs typeface="Arial"/>
              </a:rPr>
              <a:t>more</a:t>
            </a:r>
            <a:r>
              <a:rPr dirty="0" spc="-75" b="1">
                <a:latin typeface="Arial"/>
                <a:cs typeface="Arial"/>
              </a:rPr>
              <a:t> </a:t>
            </a:r>
            <a:r>
              <a:rPr dirty="0" b="1">
                <a:latin typeface="Arial"/>
                <a:cs typeface="Arial"/>
              </a:rPr>
              <a:t>likely</a:t>
            </a:r>
            <a:r>
              <a:rPr dirty="0" spc="-50" b="1">
                <a:latin typeface="Arial"/>
                <a:cs typeface="Arial"/>
              </a:rPr>
              <a:t> </a:t>
            </a:r>
            <a:r>
              <a:rPr dirty="0" b="1">
                <a:latin typeface="Arial"/>
                <a:cs typeface="Arial"/>
              </a:rPr>
              <a:t>to</a:t>
            </a:r>
            <a:r>
              <a:rPr dirty="0" spc="-55" b="1">
                <a:latin typeface="Arial"/>
                <a:cs typeface="Arial"/>
              </a:rPr>
              <a:t> </a:t>
            </a:r>
            <a:r>
              <a:rPr dirty="0" b="1">
                <a:latin typeface="Arial"/>
                <a:cs typeface="Arial"/>
              </a:rPr>
              <a:t>be</a:t>
            </a:r>
            <a:r>
              <a:rPr dirty="0" spc="-60" b="1">
                <a:latin typeface="Arial"/>
                <a:cs typeface="Arial"/>
              </a:rPr>
              <a:t> </a:t>
            </a:r>
            <a:r>
              <a:rPr dirty="0" spc="-25" b="1">
                <a:latin typeface="Arial"/>
                <a:cs typeface="Arial"/>
              </a:rPr>
              <a:t>in </a:t>
            </a:r>
            <a:r>
              <a:rPr dirty="0" b="1">
                <a:latin typeface="Arial"/>
                <a:cs typeface="Arial"/>
              </a:rPr>
              <a:t>metro</a:t>
            </a:r>
            <a:r>
              <a:rPr dirty="0" spc="-60" b="1">
                <a:latin typeface="Arial"/>
                <a:cs typeface="Arial"/>
              </a:rPr>
              <a:t> </a:t>
            </a:r>
            <a:r>
              <a:rPr dirty="0" b="1">
                <a:latin typeface="Arial"/>
                <a:cs typeface="Arial"/>
              </a:rPr>
              <a:t>(urban)</a:t>
            </a:r>
            <a:r>
              <a:rPr dirty="0" spc="-65" b="1">
                <a:latin typeface="Arial"/>
                <a:cs typeface="Arial"/>
              </a:rPr>
              <a:t> </a:t>
            </a:r>
            <a:r>
              <a:rPr dirty="0" spc="-10" b="1">
                <a:latin typeface="Arial"/>
                <a:cs typeface="Arial"/>
              </a:rPr>
              <a:t>areas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8731" y="1254556"/>
            <a:ext cx="11130280" cy="5593715"/>
            <a:chOff x="418731" y="1254556"/>
            <a:chExt cx="11130280" cy="5593715"/>
          </a:xfrm>
        </p:grpSpPr>
        <p:pic>
          <p:nvPicPr>
            <p:cNvPr id="3" name="object 3"/>
            <p:cNvPicPr/>
            <p:nvPr/>
          </p:nvPicPr>
          <p:blipFill>
            <a:blip r:embed="rId2" cstate="print"/>
            <a:stretch>
              <a:fillRect/>
            </a:stretch>
          </p:blipFill>
          <p:spPr>
            <a:xfrm>
              <a:off x="733529" y="1272679"/>
              <a:ext cx="7365933" cy="4877940"/>
            </a:xfrm>
            <a:prstGeom prst="rect">
              <a:avLst/>
            </a:prstGeom>
          </p:spPr>
        </p:pic>
        <p:sp>
          <p:nvSpPr>
            <p:cNvPr id="4" name="object 4"/>
            <p:cNvSpPr/>
            <p:nvPr/>
          </p:nvSpPr>
          <p:spPr>
            <a:xfrm>
              <a:off x="1771561" y="1254556"/>
              <a:ext cx="8852535" cy="579755"/>
            </a:xfrm>
            <a:custGeom>
              <a:avLst/>
              <a:gdLst/>
              <a:ahLst/>
              <a:cxnLst/>
              <a:rect l="l" t="t" r="r" b="b"/>
              <a:pathLst>
                <a:path w="8852535" h="579755">
                  <a:moveTo>
                    <a:pt x="8851925" y="0"/>
                  </a:moveTo>
                  <a:lnTo>
                    <a:pt x="0" y="0"/>
                  </a:lnTo>
                  <a:lnTo>
                    <a:pt x="0" y="579259"/>
                  </a:lnTo>
                  <a:lnTo>
                    <a:pt x="8851925" y="579259"/>
                  </a:lnTo>
                  <a:lnTo>
                    <a:pt x="8851925" y="0"/>
                  </a:lnTo>
                  <a:close/>
                </a:path>
              </a:pathLst>
            </a:custGeom>
            <a:solidFill>
              <a:srgbClr val="FFFFFF"/>
            </a:solidFill>
          </p:spPr>
          <p:txBody>
            <a:bodyPr wrap="square" lIns="0" tIns="0" rIns="0" bIns="0" rtlCol="0"/>
            <a:lstStyle/>
            <a:p/>
          </p:txBody>
        </p:sp>
      </p:grpSp>
      <p:sp>
        <p:nvSpPr>
          <p:cNvPr id="5" name="object 5"/>
          <p:cNvSpPr txBox="1"/>
          <p:nvPr/>
        </p:nvSpPr>
        <p:spPr>
          <a:xfrm>
            <a:off x="8421016" y="4590236"/>
            <a:ext cx="3218180" cy="1549400"/>
          </a:xfrm>
          <a:prstGeom prst="rect">
            <a:avLst/>
          </a:prstGeom>
        </p:spPr>
        <p:txBody>
          <a:bodyPr wrap="square" lIns="0" tIns="12065" rIns="0" bIns="0" rtlCol="0" vert="horz">
            <a:spAutoFit/>
          </a:bodyPr>
          <a:lstStyle/>
          <a:p>
            <a:pPr marL="12700" marR="5080">
              <a:lnSpc>
                <a:spcPct val="100000"/>
              </a:lnSpc>
              <a:spcBef>
                <a:spcPts val="95"/>
              </a:spcBef>
            </a:pPr>
            <a:r>
              <a:rPr dirty="0" sz="1000">
                <a:latin typeface="Arial"/>
                <a:cs typeface="Arial"/>
              </a:rPr>
              <a:t>Notes:</a:t>
            </a:r>
            <a:r>
              <a:rPr dirty="0" sz="1000" spc="-40">
                <a:latin typeface="Arial"/>
                <a:cs typeface="Arial"/>
              </a:rPr>
              <a:t> </a:t>
            </a:r>
            <a:r>
              <a:rPr dirty="0" sz="1000">
                <a:latin typeface="Arial"/>
                <a:cs typeface="Arial"/>
              </a:rPr>
              <a:t>All</a:t>
            </a:r>
            <a:r>
              <a:rPr dirty="0" sz="1000" spc="-10">
                <a:latin typeface="Arial"/>
                <a:cs typeface="Arial"/>
              </a:rPr>
              <a:t> </a:t>
            </a:r>
            <a:r>
              <a:rPr dirty="0" sz="1000">
                <a:latin typeface="Arial"/>
                <a:cs typeface="Arial"/>
              </a:rPr>
              <a:t>beginning</a:t>
            </a:r>
            <a:r>
              <a:rPr dirty="0" sz="1000" spc="-30">
                <a:latin typeface="Arial"/>
                <a:cs typeface="Arial"/>
              </a:rPr>
              <a:t> </a:t>
            </a:r>
            <a:r>
              <a:rPr dirty="0" sz="1000">
                <a:latin typeface="Arial"/>
                <a:cs typeface="Arial"/>
              </a:rPr>
              <a:t>(N</a:t>
            </a:r>
            <a:r>
              <a:rPr dirty="0" sz="1000" spc="-15">
                <a:latin typeface="Arial"/>
                <a:cs typeface="Arial"/>
              </a:rPr>
              <a:t> </a:t>
            </a:r>
            <a:r>
              <a:rPr dirty="0" sz="1000">
                <a:latin typeface="Arial"/>
                <a:cs typeface="Arial"/>
              </a:rPr>
              <a:t>=</a:t>
            </a:r>
            <a:r>
              <a:rPr dirty="0" sz="1000" spc="-25">
                <a:latin typeface="Arial"/>
                <a:cs typeface="Arial"/>
              </a:rPr>
              <a:t> </a:t>
            </a:r>
            <a:r>
              <a:rPr dirty="0" sz="1000">
                <a:latin typeface="Arial"/>
                <a:cs typeface="Arial"/>
              </a:rPr>
              <a:t>443,426)</a:t>
            </a:r>
            <a:r>
              <a:rPr dirty="0" sz="1000" spc="-30">
                <a:latin typeface="Arial"/>
                <a:cs typeface="Arial"/>
              </a:rPr>
              <a:t> </a:t>
            </a:r>
            <a:r>
              <a:rPr dirty="0" sz="1000">
                <a:latin typeface="Arial"/>
                <a:cs typeface="Arial"/>
              </a:rPr>
              <a:t>=</a:t>
            </a:r>
            <a:r>
              <a:rPr dirty="0" sz="1000" spc="-25">
                <a:latin typeface="Arial"/>
                <a:cs typeface="Arial"/>
              </a:rPr>
              <a:t> </a:t>
            </a:r>
            <a:r>
              <a:rPr dirty="0" sz="1000">
                <a:latin typeface="Arial"/>
                <a:cs typeface="Arial"/>
              </a:rPr>
              <a:t>all</a:t>
            </a:r>
            <a:r>
              <a:rPr dirty="0" sz="1000" spc="-25">
                <a:latin typeface="Arial"/>
                <a:cs typeface="Arial"/>
              </a:rPr>
              <a:t> </a:t>
            </a:r>
            <a:r>
              <a:rPr dirty="0" sz="1000">
                <a:latin typeface="Arial"/>
                <a:cs typeface="Arial"/>
              </a:rPr>
              <a:t>operators</a:t>
            </a:r>
            <a:r>
              <a:rPr dirty="0" sz="1000" spc="-35">
                <a:latin typeface="Arial"/>
                <a:cs typeface="Arial"/>
              </a:rPr>
              <a:t> </a:t>
            </a:r>
            <a:r>
              <a:rPr dirty="0" sz="1000" spc="-10">
                <a:latin typeface="Arial"/>
                <a:cs typeface="Arial"/>
              </a:rPr>
              <a:t>having </a:t>
            </a:r>
            <a:r>
              <a:rPr dirty="0" sz="1000">
                <a:latin typeface="Arial"/>
                <a:cs typeface="Arial"/>
              </a:rPr>
              <a:t>no</a:t>
            </a:r>
            <a:r>
              <a:rPr dirty="0" sz="1000" spc="-20">
                <a:latin typeface="Arial"/>
                <a:cs typeface="Arial"/>
              </a:rPr>
              <a:t> </a:t>
            </a:r>
            <a:r>
              <a:rPr dirty="0" sz="1000">
                <a:latin typeface="Arial"/>
                <a:cs typeface="Arial"/>
              </a:rPr>
              <a:t>more</a:t>
            </a:r>
            <a:r>
              <a:rPr dirty="0" sz="1000" spc="-45">
                <a:latin typeface="Arial"/>
                <a:cs typeface="Arial"/>
              </a:rPr>
              <a:t> </a:t>
            </a:r>
            <a:r>
              <a:rPr dirty="0" sz="1000">
                <a:latin typeface="Arial"/>
                <a:cs typeface="Arial"/>
              </a:rPr>
              <a:t>than</a:t>
            </a:r>
            <a:r>
              <a:rPr dirty="0" sz="1000" spc="-35">
                <a:latin typeface="Arial"/>
                <a:cs typeface="Arial"/>
              </a:rPr>
              <a:t> </a:t>
            </a:r>
            <a:r>
              <a:rPr dirty="0" sz="1000">
                <a:latin typeface="Arial"/>
                <a:cs typeface="Arial"/>
              </a:rPr>
              <a:t>10</a:t>
            </a:r>
            <a:r>
              <a:rPr dirty="0" sz="1000" spc="-15">
                <a:latin typeface="Arial"/>
                <a:cs typeface="Arial"/>
              </a:rPr>
              <a:t> </a:t>
            </a:r>
            <a:r>
              <a:rPr dirty="0" sz="1000">
                <a:latin typeface="Arial"/>
                <a:cs typeface="Arial"/>
              </a:rPr>
              <a:t>years</a:t>
            </a:r>
            <a:r>
              <a:rPr dirty="0" sz="1000" spc="5">
                <a:latin typeface="Arial"/>
                <a:cs typeface="Arial"/>
              </a:rPr>
              <a:t> </a:t>
            </a:r>
            <a:r>
              <a:rPr dirty="0" sz="1000">
                <a:latin typeface="Arial"/>
                <a:cs typeface="Arial"/>
              </a:rPr>
              <a:t>of</a:t>
            </a:r>
            <a:r>
              <a:rPr dirty="0" sz="1000" spc="-15">
                <a:latin typeface="Arial"/>
                <a:cs typeface="Arial"/>
              </a:rPr>
              <a:t> </a:t>
            </a:r>
            <a:r>
              <a:rPr dirty="0" sz="1000">
                <a:latin typeface="Arial"/>
                <a:cs typeface="Arial"/>
              </a:rPr>
              <a:t>experience</a:t>
            </a:r>
            <a:r>
              <a:rPr dirty="0" sz="1000" spc="-35">
                <a:latin typeface="Arial"/>
                <a:cs typeface="Arial"/>
              </a:rPr>
              <a:t> </a:t>
            </a:r>
            <a:r>
              <a:rPr dirty="0" sz="1000">
                <a:latin typeface="Arial"/>
                <a:cs typeface="Arial"/>
              </a:rPr>
              <a:t>on</a:t>
            </a:r>
            <a:r>
              <a:rPr dirty="0" sz="1000" spc="-35">
                <a:latin typeface="Arial"/>
                <a:cs typeface="Arial"/>
              </a:rPr>
              <a:t> </a:t>
            </a:r>
            <a:r>
              <a:rPr dirty="0" sz="1000">
                <a:latin typeface="Arial"/>
                <a:cs typeface="Arial"/>
              </a:rPr>
              <a:t>any</a:t>
            </a:r>
            <a:r>
              <a:rPr dirty="0" sz="1000" spc="-15">
                <a:latin typeface="Arial"/>
                <a:cs typeface="Arial"/>
              </a:rPr>
              <a:t> </a:t>
            </a:r>
            <a:r>
              <a:rPr dirty="0" sz="1000">
                <a:latin typeface="Arial"/>
                <a:cs typeface="Arial"/>
              </a:rPr>
              <a:t>farm</a:t>
            </a:r>
            <a:r>
              <a:rPr dirty="0" sz="1000" spc="-30">
                <a:latin typeface="Arial"/>
                <a:cs typeface="Arial"/>
              </a:rPr>
              <a:t> </a:t>
            </a:r>
            <a:r>
              <a:rPr dirty="0" sz="1000" spc="-25">
                <a:latin typeface="Arial"/>
                <a:cs typeface="Arial"/>
              </a:rPr>
              <a:t>or </a:t>
            </a:r>
            <a:r>
              <a:rPr dirty="0" sz="1000">
                <a:latin typeface="Arial"/>
                <a:cs typeface="Arial"/>
              </a:rPr>
              <a:t>ranch;</a:t>
            </a:r>
            <a:r>
              <a:rPr dirty="0" sz="1000" spc="-35">
                <a:latin typeface="Arial"/>
                <a:cs typeface="Arial"/>
              </a:rPr>
              <a:t> </a:t>
            </a:r>
            <a:r>
              <a:rPr dirty="0" sz="1000">
                <a:latin typeface="Arial"/>
                <a:cs typeface="Arial"/>
              </a:rPr>
              <a:t>any</a:t>
            </a:r>
            <a:r>
              <a:rPr dirty="0" sz="1000" spc="-25">
                <a:latin typeface="Arial"/>
                <a:cs typeface="Arial"/>
              </a:rPr>
              <a:t> </a:t>
            </a:r>
            <a:r>
              <a:rPr dirty="0" sz="1000">
                <a:latin typeface="Arial"/>
                <a:cs typeface="Arial"/>
              </a:rPr>
              <a:t>beginning</a:t>
            </a:r>
            <a:r>
              <a:rPr dirty="0" sz="1000" spc="-15">
                <a:latin typeface="Arial"/>
                <a:cs typeface="Arial"/>
              </a:rPr>
              <a:t> </a:t>
            </a:r>
            <a:r>
              <a:rPr dirty="0" sz="1000">
                <a:latin typeface="Arial"/>
                <a:cs typeface="Arial"/>
              </a:rPr>
              <a:t>(N</a:t>
            </a:r>
            <a:r>
              <a:rPr dirty="0" sz="1000" spc="-25">
                <a:latin typeface="Arial"/>
                <a:cs typeface="Arial"/>
              </a:rPr>
              <a:t> </a:t>
            </a:r>
            <a:r>
              <a:rPr dirty="0" sz="1000">
                <a:latin typeface="Arial"/>
                <a:cs typeface="Arial"/>
              </a:rPr>
              <a:t>=</a:t>
            </a:r>
            <a:r>
              <a:rPr dirty="0" sz="1000" spc="-15">
                <a:latin typeface="Arial"/>
                <a:cs typeface="Arial"/>
              </a:rPr>
              <a:t> </a:t>
            </a:r>
            <a:r>
              <a:rPr dirty="0" sz="1000">
                <a:latin typeface="Arial"/>
                <a:cs typeface="Arial"/>
              </a:rPr>
              <a:t>186,690)=</a:t>
            </a:r>
            <a:r>
              <a:rPr dirty="0" sz="1000" spc="-30">
                <a:latin typeface="Arial"/>
                <a:cs typeface="Arial"/>
              </a:rPr>
              <a:t> </a:t>
            </a:r>
            <a:r>
              <a:rPr dirty="0" sz="1000">
                <a:latin typeface="Arial"/>
                <a:cs typeface="Arial"/>
              </a:rPr>
              <a:t>one</a:t>
            </a:r>
            <a:r>
              <a:rPr dirty="0" sz="1000" spc="-35">
                <a:latin typeface="Arial"/>
                <a:cs typeface="Arial"/>
              </a:rPr>
              <a:t> </a:t>
            </a:r>
            <a:r>
              <a:rPr dirty="0" sz="1000">
                <a:latin typeface="Arial"/>
                <a:cs typeface="Arial"/>
              </a:rPr>
              <a:t>or</a:t>
            </a:r>
            <a:r>
              <a:rPr dirty="0" sz="1000" spc="-15">
                <a:latin typeface="Arial"/>
                <a:cs typeface="Arial"/>
              </a:rPr>
              <a:t> </a:t>
            </a:r>
            <a:r>
              <a:rPr dirty="0" sz="1000">
                <a:latin typeface="Arial"/>
                <a:cs typeface="Arial"/>
              </a:rPr>
              <a:t>more</a:t>
            </a:r>
            <a:r>
              <a:rPr dirty="0" sz="1000" spc="-40">
                <a:latin typeface="Arial"/>
                <a:cs typeface="Arial"/>
              </a:rPr>
              <a:t> </a:t>
            </a:r>
            <a:r>
              <a:rPr dirty="0" sz="1000">
                <a:latin typeface="Arial"/>
                <a:cs typeface="Arial"/>
              </a:rPr>
              <a:t>but</a:t>
            </a:r>
            <a:r>
              <a:rPr dirty="0" sz="1000" spc="-30">
                <a:latin typeface="Arial"/>
                <a:cs typeface="Arial"/>
              </a:rPr>
              <a:t> </a:t>
            </a:r>
            <a:r>
              <a:rPr dirty="0" sz="1000" spc="-25">
                <a:latin typeface="Arial"/>
                <a:cs typeface="Arial"/>
              </a:rPr>
              <a:t>not </a:t>
            </a:r>
            <a:r>
              <a:rPr dirty="0" sz="1000">
                <a:latin typeface="Arial"/>
                <a:cs typeface="Arial"/>
              </a:rPr>
              <a:t>all</a:t>
            </a:r>
            <a:r>
              <a:rPr dirty="0" sz="1000" spc="-25">
                <a:latin typeface="Arial"/>
                <a:cs typeface="Arial"/>
              </a:rPr>
              <a:t> </a:t>
            </a:r>
            <a:r>
              <a:rPr dirty="0" sz="1000">
                <a:latin typeface="Arial"/>
                <a:cs typeface="Arial"/>
              </a:rPr>
              <a:t>operators</a:t>
            </a:r>
            <a:r>
              <a:rPr dirty="0" sz="1000" spc="-30">
                <a:latin typeface="Arial"/>
                <a:cs typeface="Arial"/>
              </a:rPr>
              <a:t> </a:t>
            </a:r>
            <a:r>
              <a:rPr dirty="0" sz="1000">
                <a:latin typeface="Arial"/>
                <a:cs typeface="Arial"/>
              </a:rPr>
              <a:t>having</a:t>
            </a:r>
            <a:r>
              <a:rPr dirty="0" sz="1000" spc="-15">
                <a:latin typeface="Arial"/>
                <a:cs typeface="Arial"/>
              </a:rPr>
              <a:t> </a:t>
            </a:r>
            <a:r>
              <a:rPr dirty="0" sz="1000">
                <a:latin typeface="Arial"/>
                <a:cs typeface="Arial"/>
              </a:rPr>
              <a:t>no</a:t>
            </a:r>
            <a:r>
              <a:rPr dirty="0" sz="1000" spc="-40">
                <a:latin typeface="Arial"/>
                <a:cs typeface="Arial"/>
              </a:rPr>
              <a:t> </a:t>
            </a:r>
            <a:r>
              <a:rPr dirty="0" sz="1000">
                <a:latin typeface="Arial"/>
                <a:cs typeface="Arial"/>
              </a:rPr>
              <a:t>more</a:t>
            </a:r>
            <a:r>
              <a:rPr dirty="0" sz="1000" spc="-40">
                <a:latin typeface="Arial"/>
                <a:cs typeface="Arial"/>
              </a:rPr>
              <a:t> </a:t>
            </a:r>
            <a:r>
              <a:rPr dirty="0" sz="1000">
                <a:latin typeface="Arial"/>
                <a:cs typeface="Arial"/>
              </a:rPr>
              <a:t>than</a:t>
            </a:r>
            <a:r>
              <a:rPr dirty="0" sz="1000" spc="-40">
                <a:latin typeface="Arial"/>
                <a:cs typeface="Arial"/>
              </a:rPr>
              <a:t> </a:t>
            </a:r>
            <a:r>
              <a:rPr dirty="0" sz="1000">
                <a:latin typeface="Arial"/>
                <a:cs typeface="Arial"/>
              </a:rPr>
              <a:t>10</a:t>
            </a:r>
            <a:r>
              <a:rPr dirty="0" sz="1000" spc="-30">
                <a:latin typeface="Arial"/>
                <a:cs typeface="Arial"/>
              </a:rPr>
              <a:t> </a:t>
            </a:r>
            <a:r>
              <a:rPr dirty="0" sz="1000">
                <a:latin typeface="Arial"/>
                <a:cs typeface="Arial"/>
              </a:rPr>
              <a:t>years</a:t>
            </a:r>
            <a:r>
              <a:rPr dirty="0" sz="1000" spc="5">
                <a:latin typeface="Arial"/>
                <a:cs typeface="Arial"/>
              </a:rPr>
              <a:t> </a:t>
            </a:r>
            <a:r>
              <a:rPr dirty="0" sz="1000">
                <a:latin typeface="Arial"/>
                <a:cs typeface="Arial"/>
              </a:rPr>
              <a:t>of</a:t>
            </a:r>
            <a:r>
              <a:rPr dirty="0" sz="1000" spc="-30">
                <a:latin typeface="Arial"/>
                <a:cs typeface="Arial"/>
              </a:rPr>
              <a:t> </a:t>
            </a:r>
            <a:r>
              <a:rPr dirty="0" sz="1000" spc="-10">
                <a:latin typeface="Arial"/>
                <a:cs typeface="Arial"/>
              </a:rPr>
              <a:t>experience </a:t>
            </a:r>
            <a:r>
              <a:rPr dirty="0" sz="1000">
                <a:latin typeface="Arial"/>
                <a:cs typeface="Arial"/>
              </a:rPr>
              <a:t>on</a:t>
            </a:r>
            <a:r>
              <a:rPr dirty="0" sz="1000" spc="-25">
                <a:latin typeface="Arial"/>
                <a:cs typeface="Arial"/>
              </a:rPr>
              <a:t> </a:t>
            </a:r>
            <a:r>
              <a:rPr dirty="0" sz="1000">
                <a:latin typeface="Arial"/>
                <a:cs typeface="Arial"/>
              </a:rPr>
              <a:t>any</a:t>
            </a:r>
            <a:r>
              <a:rPr dirty="0" sz="1000" spc="-25">
                <a:latin typeface="Arial"/>
                <a:cs typeface="Arial"/>
              </a:rPr>
              <a:t> </a:t>
            </a:r>
            <a:r>
              <a:rPr dirty="0" sz="1000">
                <a:latin typeface="Arial"/>
                <a:cs typeface="Arial"/>
              </a:rPr>
              <a:t>farm</a:t>
            </a:r>
            <a:r>
              <a:rPr dirty="0" sz="1000" spc="-35">
                <a:latin typeface="Arial"/>
                <a:cs typeface="Arial"/>
              </a:rPr>
              <a:t> </a:t>
            </a:r>
            <a:r>
              <a:rPr dirty="0" sz="1000">
                <a:latin typeface="Arial"/>
                <a:cs typeface="Arial"/>
              </a:rPr>
              <a:t>or</a:t>
            </a:r>
            <a:r>
              <a:rPr dirty="0" sz="1000" spc="-15">
                <a:latin typeface="Arial"/>
                <a:cs typeface="Arial"/>
              </a:rPr>
              <a:t> </a:t>
            </a:r>
            <a:r>
              <a:rPr dirty="0" sz="1000">
                <a:latin typeface="Arial"/>
                <a:cs typeface="Arial"/>
              </a:rPr>
              <a:t>ranch;</a:t>
            </a:r>
            <a:r>
              <a:rPr dirty="0" sz="1000" spc="-30">
                <a:latin typeface="Arial"/>
                <a:cs typeface="Arial"/>
              </a:rPr>
              <a:t> </a:t>
            </a:r>
            <a:r>
              <a:rPr dirty="0" sz="1000">
                <a:latin typeface="Arial"/>
                <a:cs typeface="Arial"/>
              </a:rPr>
              <a:t>established</a:t>
            </a:r>
            <a:r>
              <a:rPr dirty="0" sz="1000" spc="-25">
                <a:latin typeface="Arial"/>
                <a:cs typeface="Arial"/>
              </a:rPr>
              <a:t> </a:t>
            </a:r>
            <a:r>
              <a:rPr dirty="0" sz="1000">
                <a:latin typeface="Arial"/>
                <a:cs typeface="Arial"/>
              </a:rPr>
              <a:t>(N</a:t>
            </a:r>
            <a:r>
              <a:rPr dirty="0" sz="1000" spc="-5">
                <a:latin typeface="Arial"/>
                <a:cs typeface="Arial"/>
              </a:rPr>
              <a:t> </a:t>
            </a:r>
            <a:r>
              <a:rPr dirty="0" sz="1000">
                <a:latin typeface="Arial"/>
                <a:cs typeface="Arial"/>
              </a:rPr>
              <a:t>=</a:t>
            </a:r>
            <a:r>
              <a:rPr dirty="0" sz="1000" spc="-25">
                <a:latin typeface="Arial"/>
                <a:cs typeface="Arial"/>
              </a:rPr>
              <a:t> </a:t>
            </a:r>
            <a:r>
              <a:rPr dirty="0" sz="1000">
                <a:latin typeface="Arial"/>
                <a:cs typeface="Arial"/>
              </a:rPr>
              <a:t>1,270,371)</a:t>
            </a:r>
            <a:r>
              <a:rPr dirty="0" sz="1000" spc="-25">
                <a:latin typeface="Arial"/>
                <a:cs typeface="Arial"/>
              </a:rPr>
              <a:t> </a:t>
            </a:r>
            <a:r>
              <a:rPr dirty="0" sz="1000">
                <a:latin typeface="Arial"/>
                <a:cs typeface="Arial"/>
              </a:rPr>
              <a:t>=</a:t>
            </a:r>
            <a:r>
              <a:rPr dirty="0" sz="1000" spc="240">
                <a:latin typeface="Arial"/>
                <a:cs typeface="Arial"/>
              </a:rPr>
              <a:t> </a:t>
            </a:r>
            <a:r>
              <a:rPr dirty="0" sz="1000" spc="-25">
                <a:latin typeface="Arial"/>
                <a:cs typeface="Arial"/>
              </a:rPr>
              <a:t>all </a:t>
            </a:r>
            <a:r>
              <a:rPr dirty="0" sz="1000">
                <a:latin typeface="Arial"/>
                <a:cs typeface="Arial"/>
              </a:rPr>
              <a:t>operators</a:t>
            </a:r>
            <a:r>
              <a:rPr dirty="0" sz="1000" spc="-35">
                <a:latin typeface="Arial"/>
                <a:cs typeface="Arial"/>
              </a:rPr>
              <a:t> </a:t>
            </a:r>
            <a:r>
              <a:rPr dirty="0" sz="1000">
                <a:latin typeface="Arial"/>
                <a:cs typeface="Arial"/>
              </a:rPr>
              <a:t>having</a:t>
            </a:r>
            <a:r>
              <a:rPr dirty="0" sz="1000" spc="-20">
                <a:latin typeface="Arial"/>
                <a:cs typeface="Arial"/>
              </a:rPr>
              <a:t> </a:t>
            </a:r>
            <a:r>
              <a:rPr dirty="0" sz="1000">
                <a:latin typeface="Arial"/>
                <a:cs typeface="Arial"/>
              </a:rPr>
              <a:t>more</a:t>
            </a:r>
            <a:r>
              <a:rPr dirty="0" sz="1000" spc="-55">
                <a:latin typeface="Arial"/>
                <a:cs typeface="Arial"/>
              </a:rPr>
              <a:t> </a:t>
            </a:r>
            <a:r>
              <a:rPr dirty="0" sz="1000">
                <a:latin typeface="Arial"/>
                <a:cs typeface="Arial"/>
              </a:rPr>
              <a:t>than</a:t>
            </a:r>
            <a:r>
              <a:rPr dirty="0" sz="1000" spc="-40">
                <a:latin typeface="Arial"/>
                <a:cs typeface="Arial"/>
              </a:rPr>
              <a:t> </a:t>
            </a:r>
            <a:r>
              <a:rPr dirty="0" sz="1000">
                <a:latin typeface="Arial"/>
                <a:cs typeface="Arial"/>
              </a:rPr>
              <a:t>10</a:t>
            </a:r>
            <a:r>
              <a:rPr dirty="0" sz="1000" spc="-30">
                <a:latin typeface="Arial"/>
                <a:cs typeface="Arial"/>
              </a:rPr>
              <a:t> </a:t>
            </a:r>
            <a:r>
              <a:rPr dirty="0" sz="1000">
                <a:latin typeface="Arial"/>
                <a:cs typeface="Arial"/>
              </a:rPr>
              <a:t>years of</a:t>
            </a:r>
            <a:r>
              <a:rPr dirty="0" sz="1000" spc="-30">
                <a:latin typeface="Arial"/>
                <a:cs typeface="Arial"/>
              </a:rPr>
              <a:t> </a:t>
            </a:r>
            <a:r>
              <a:rPr dirty="0" sz="1000">
                <a:latin typeface="Arial"/>
                <a:cs typeface="Arial"/>
              </a:rPr>
              <a:t>experience</a:t>
            </a:r>
            <a:r>
              <a:rPr dirty="0" sz="1000" spc="-45">
                <a:latin typeface="Arial"/>
                <a:cs typeface="Arial"/>
              </a:rPr>
              <a:t> </a:t>
            </a:r>
            <a:r>
              <a:rPr dirty="0" sz="1000" spc="-25">
                <a:latin typeface="Arial"/>
                <a:cs typeface="Arial"/>
              </a:rPr>
              <a:t>on </a:t>
            </a:r>
            <a:r>
              <a:rPr dirty="0" sz="1000">
                <a:latin typeface="Arial"/>
                <a:cs typeface="Arial"/>
              </a:rPr>
              <a:t>any</a:t>
            </a:r>
            <a:r>
              <a:rPr dirty="0" sz="1000" spc="-25">
                <a:latin typeface="Arial"/>
                <a:cs typeface="Arial"/>
              </a:rPr>
              <a:t> </a:t>
            </a:r>
            <a:r>
              <a:rPr dirty="0" sz="1000">
                <a:latin typeface="Arial"/>
                <a:cs typeface="Arial"/>
              </a:rPr>
              <a:t>farm</a:t>
            </a:r>
            <a:r>
              <a:rPr dirty="0" sz="1000" spc="-15">
                <a:latin typeface="Arial"/>
                <a:cs typeface="Arial"/>
              </a:rPr>
              <a:t> </a:t>
            </a:r>
            <a:r>
              <a:rPr dirty="0" sz="1000">
                <a:latin typeface="Arial"/>
                <a:cs typeface="Arial"/>
              </a:rPr>
              <a:t>or</a:t>
            </a:r>
            <a:r>
              <a:rPr dirty="0" sz="1000" spc="-15">
                <a:latin typeface="Arial"/>
                <a:cs typeface="Arial"/>
              </a:rPr>
              <a:t> </a:t>
            </a:r>
            <a:r>
              <a:rPr dirty="0" sz="1000" spc="-10">
                <a:latin typeface="Arial"/>
                <a:cs typeface="Arial"/>
              </a:rPr>
              <a:t>ranch.</a:t>
            </a:r>
            <a:endParaRPr sz="1000">
              <a:latin typeface="Arial"/>
              <a:cs typeface="Arial"/>
            </a:endParaRPr>
          </a:p>
          <a:p>
            <a:pPr marL="12700" marR="6350">
              <a:lnSpc>
                <a:spcPct val="100000"/>
              </a:lnSpc>
            </a:pPr>
            <a:r>
              <a:rPr dirty="0" sz="1000">
                <a:latin typeface="Arial"/>
                <a:cs typeface="Arial"/>
              </a:rPr>
              <a:t>Source:</a:t>
            </a:r>
            <a:r>
              <a:rPr dirty="0" sz="1000" spc="-40">
                <a:latin typeface="Arial"/>
                <a:cs typeface="Arial"/>
              </a:rPr>
              <a:t> </a:t>
            </a:r>
            <a:r>
              <a:rPr dirty="0" sz="1000">
                <a:latin typeface="Arial"/>
                <a:cs typeface="Arial"/>
              </a:rPr>
              <a:t>USDA,</a:t>
            </a:r>
            <a:r>
              <a:rPr dirty="0" sz="1000" spc="-20">
                <a:latin typeface="Arial"/>
                <a:cs typeface="Arial"/>
              </a:rPr>
              <a:t> </a:t>
            </a:r>
            <a:r>
              <a:rPr dirty="0" sz="1000">
                <a:latin typeface="Arial"/>
                <a:cs typeface="Arial"/>
              </a:rPr>
              <a:t>Economic</a:t>
            </a:r>
            <a:r>
              <a:rPr dirty="0" sz="1000" spc="-35">
                <a:latin typeface="Arial"/>
                <a:cs typeface="Arial"/>
              </a:rPr>
              <a:t> </a:t>
            </a:r>
            <a:r>
              <a:rPr dirty="0" sz="1000">
                <a:latin typeface="Arial"/>
                <a:cs typeface="Arial"/>
              </a:rPr>
              <a:t>Research</a:t>
            </a:r>
            <a:r>
              <a:rPr dirty="0" sz="1000" spc="-40">
                <a:latin typeface="Arial"/>
                <a:cs typeface="Arial"/>
              </a:rPr>
              <a:t> </a:t>
            </a:r>
            <a:r>
              <a:rPr dirty="0" sz="1000">
                <a:latin typeface="Arial"/>
                <a:cs typeface="Arial"/>
              </a:rPr>
              <a:t>Service</a:t>
            </a:r>
            <a:r>
              <a:rPr dirty="0" sz="1000" spc="-20">
                <a:latin typeface="Arial"/>
                <a:cs typeface="Arial"/>
              </a:rPr>
              <a:t> </a:t>
            </a:r>
            <a:r>
              <a:rPr dirty="0" sz="1000">
                <a:latin typeface="Arial"/>
                <a:cs typeface="Arial"/>
              </a:rPr>
              <a:t>based</a:t>
            </a:r>
            <a:r>
              <a:rPr dirty="0" sz="1000" spc="-40">
                <a:latin typeface="Arial"/>
                <a:cs typeface="Arial"/>
              </a:rPr>
              <a:t> </a:t>
            </a:r>
            <a:r>
              <a:rPr dirty="0" sz="1000" spc="-25">
                <a:latin typeface="Arial"/>
                <a:cs typeface="Arial"/>
              </a:rPr>
              <a:t>on </a:t>
            </a:r>
            <a:r>
              <a:rPr dirty="0" sz="1000">
                <a:latin typeface="Arial"/>
                <a:cs typeface="Arial"/>
              </a:rPr>
              <a:t>USDA,</a:t>
            </a:r>
            <a:r>
              <a:rPr dirty="0" sz="1000" spc="-45">
                <a:latin typeface="Arial"/>
                <a:cs typeface="Arial"/>
              </a:rPr>
              <a:t> </a:t>
            </a:r>
            <a:r>
              <a:rPr dirty="0" sz="1000">
                <a:latin typeface="Arial"/>
                <a:cs typeface="Arial"/>
              </a:rPr>
              <a:t>National</a:t>
            </a:r>
            <a:r>
              <a:rPr dirty="0" sz="1000" spc="-45">
                <a:latin typeface="Arial"/>
                <a:cs typeface="Arial"/>
              </a:rPr>
              <a:t> </a:t>
            </a:r>
            <a:r>
              <a:rPr dirty="0" sz="1000">
                <a:latin typeface="Arial"/>
                <a:cs typeface="Arial"/>
              </a:rPr>
              <a:t>Agricultural</a:t>
            </a:r>
            <a:r>
              <a:rPr dirty="0" sz="1000" spc="-30">
                <a:latin typeface="Arial"/>
                <a:cs typeface="Arial"/>
              </a:rPr>
              <a:t> </a:t>
            </a:r>
            <a:r>
              <a:rPr dirty="0" sz="1000">
                <a:latin typeface="Arial"/>
                <a:cs typeface="Arial"/>
              </a:rPr>
              <a:t>Statistics</a:t>
            </a:r>
            <a:r>
              <a:rPr dirty="0" sz="1000" spc="-45">
                <a:latin typeface="Arial"/>
                <a:cs typeface="Arial"/>
              </a:rPr>
              <a:t> </a:t>
            </a:r>
            <a:r>
              <a:rPr dirty="0" sz="1000">
                <a:latin typeface="Arial"/>
                <a:cs typeface="Arial"/>
              </a:rPr>
              <a:t>Service,</a:t>
            </a:r>
            <a:r>
              <a:rPr dirty="0" sz="1000" spc="-40">
                <a:latin typeface="Arial"/>
                <a:cs typeface="Arial"/>
              </a:rPr>
              <a:t> </a:t>
            </a:r>
            <a:r>
              <a:rPr dirty="0" sz="1000">
                <a:latin typeface="Arial"/>
                <a:cs typeface="Arial"/>
              </a:rPr>
              <a:t>Census</a:t>
            </a:r>
            <a:r>
              <a:rPr dirty="0" sz="1000" spc="-55">
                <a:latin typeface="Arial"/>
                <a:cs typeface="Arial"/>
              </a:rPr>
              <a:t> </a:t>
            </a:r>
            <a:r>
              <a:rPr dirty="0" sz="1000" spc="-25">
                <a:latin typeface="Arial"/>
                <a:cs typeface="Arial"/>
              </a:rPr>
              <a:t>of </a:t>
            </a:r>
            <a:r>
              <a:rPr dirty="0" sz="1000">
                <a:latin typeface="Arial"/>
                <a:cs typeface="Arial"/>
              </a:rPr>
              <a:t>Agriculture,</a:t>
            </a:r>
            <a:r>
              <a:rPr dirty="0" sz="1000" spc="-70">
                <a:latin typeface="Arial"/>
                <a:cs typeface="Arial"/>
              </a:rPr>
              <a:t> </a:t>
            </a:r>
            <a:r>
              <a:rPr dirty="0" sz="1000" spc="-20">
                <a:latin typeface="Arial"/>
                <a:cs typeface="Arial"/>
              </a:rPr>
              <a:t>2022.</a:t>
            </a:r>
            <a:endParaRPr sz="1000">
              <a:latin typeface="Arial"/>
              <a:cs typeface="Arial"/>
            </a:endParaRPr>
          </a:p>
        </p:txBody>
      </p:sp>
      <p:sp>
        <p:nvSpPr>
          <p:cNvPr id="8" name="object 8"/>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
        <p:nvSpPr>
          <p:cNvPr id="6" name="object 6"/>
          <p:cNvSpPr txBox="1"/>
          <p:nvPr/>
        </p:nvSpPr>
        <p:spPr>
          <a:xfrm>
            <a:off x="1850297" y="1402024"/>
            <a:ext cx="7037070" cy="391160"/>
          </a:xfrm>
          <a:prstGeom prst="rect">
            <a:avLst/>
          </a:prstGeom>
        </p:spPr>
        <p:txBody>
          <a:bodyPr wrap="square" lIns="0" tIns="12700" rIns="0" bIns="0" rtlCol="0" vert="horz">
            <a:spAutoFit/>
          </a:bodyPr>
          <a:lstStyle/>
          <a:p>
            <a:pPr marL="12700">
              <a:lnSpc>
                <a:spcPct val="100000"/>
              </a:lnSpc>
              <a:spcBef>
                <a:spcPts val="100"/>
              </a:spcBef>
            </a:pPr>
            <a:r>
              <a:rPr dirty="0" sz="2400">
                <a:latin typeface="Arial"/>
                <a:cs typeface="Arial"/>
              </a:rPr>
              <a:t>Percent</a:t>
            </a:r>
            <a:r>
              <a:rPr dirty="0" sz="2400" spc="-55">
                <a:latin typeface="Arial"/>
                <a:cs typeface="Arial"/>
              </a:rPr>
              <a:t> </a:t>
            </a:r>
            <a:r>
              <a:rPr dirty="0" sz="2400">
                <a:latin typeface="Arial"/>
                <a:cs typeface="Arial"/>
              </a:rPr>
              <a:t>of</a:t>
            </a:r>
            <a:r>
              <a:rPr dirty="0" sz="2400" spc="-65">
                <a:latin typeface="Arial"/>
                <a:cs typeface="Arial"/>
              </a:rPr>
              <a:t> </a:t>
            </a:r>
            <a:r>
              <a:rPr dirty="0" sz="2400">
                <a:latin typeface="Arial"/>
                <a:cs typeface="Arial"/>
              </a:rPr>
              <a:t>operations</a:t>
            </a:r>
            <a:r>
              <a:rPr dirty="0" sz="2400" spc="-45">
                <a:latin typeface="Arial"/>
                <a:cs typeface="Arial"/>
              </a:rPr>
              <a:t> </a:t>
            </a:r>
            <a:r>
              <a:rPr dirty="0" sz="2400">
                <a:latin typeface="Arial"/>
                <a:cs typeface="Arial"/>
              </a:rPr>
              <a:t>with</a:t>
            </a:r>
            <a:r>
              <a:rPr dirty="0" sz="2400" spc="-50">
                <a:latin typeface="Arial"/>
                <a:cs typeface="Arial"/>
              </a:rPr>
              <a:t> </a:t>
            </a:r>
            <a:r>
              <a:rPr dirty="0" sz="2400" spc="-10">
                <a:latin typeface="Arial"/>
                <a:cs typeface="Arial"/>
              </a:rPr>
              <a:t>differentiated</a:t>
            </a:r>
            <a:r>
              <a:rPr dirty="0" sz="2400" spc="-55">
                <a:latin typeface="Arial"/>
                <a:cs typeface="Arial"/>
              </a:rPr>
              <a:t> </a:t>
            </a:r>
            <a:r>
              <a:rPr dirty="0" sz="2400">
                <a:latin typeface="Arial"/>
                <a:cs typeface="Arial"/>
              </a:rPr>
              <a:t>sales,</a:t>
            </a:r>
            <a:r>
              <a:rPr dirty="0" sz="2400" spc="-50">
                <a:latin typeface="Arial"/>
                <a:cs typeface="Arial"/>
              </a:rPr>
              <a:t> </a:t>
            </a:r>
            <a:r>
              <a:rPr dirty="0" sz="2400" spc="-20">
                <a:latin typeface="Arial"/>
                <a:cs typeface="Arial"/>
              </a:rPr>
              <a:t>2022</a:t>
            </a:r>
            <a:endParaRPr sz="2400">
              <a:latin typeface="Arial"/>
              <a:cs typeface="Arial"/>
            </a:endParaRPr>
          </a:p>
        </p:txBody>
      </p:sp>
      <p:sp>
        <p:nvSpPr>
          <p:cNvPr id="7" name="object 7" descr="$PPTXTitle"/>
          <p:cNvSpPr txBox="1">
            <a:spLocks noGrp="1"/>
          </p:cNvSpPr>
          <p:nvPr>
            <p:ph type="title"/>
          </p:nvPr>
        </p:nvSpPr>
        <p:spPr>
          <a:xfrm>
            <a:off x="294259" y="174306"/>
            <a:ext cx="11603355" cy="939800"/>
          </a:xfrm>
          <a:prstGeom prst="rect"/>
        </p:spPr>
        <p:txBody>
          <a:bodyPr wrap="square" lIns="0" tIns="12700" rIns="0" bIns="0" rtlCol="0" vert="horz">
            <a:spAutoFit/>
          </a:bodyPr>
          <a:lstStyle/>
          <a:p>
            <a:pPr marL="3272154" marR="5080" indent="-3260090">
              <a:lnSpc>
                <a:spcPct val="100000"/>
              </a:lnSpc>
              <a:spcBef>
                <a:spcPts val="100"/>
              </a:spcBef>
            </a:pPr>
            <a:r>
              <a:rPr dirty="0" spc="-20" b="1">
                <a:latin typeface="Arial"/>
                <a:cs typeface="Arial"/>
              </a:rPr>
              <a:t>Nationally,</a:t>
            </a:r>
            <a:r>
              <a:rPr dirty="0" spc="-30" b="1">
                <a:latin typeface="Arial"/>
                <a:cs typeface="Arial"/>
              </a:rPr>
              <a:t> </a:t>
            </a:r>
            <a:r>
              <a:rPr dirty="0" b="1">
                <a:latin typeface="Arial"/>
                <a:cs typeface="Arial"/>
              </a:rPr>
              <a:t>local</a:t>
            </a:r>
            <a:r>
              <a:rPr dirty="0" spc="-60" b="1">
                <a:latin typeface="Arial"/>
                <a:cs typeface="Arial"/>
              </a:rPr>
              <a:t> </a:t>
            </a:r>
            <a:r>
              <a:rPr dirty="0" b="1">
                <a:latin typeface="Arial"/>
                <a:cs typeface="Arial"/>
              </a:rPr>
              <a:t>food</a:t>
            </a:r>
            <a:r>
              <a:rPr dirty="0" spc="-35" b="1">
                <a:latin typeface="Arial"/>
                <a:cs typeface="Arial"/>
              </a:rPr>
              <a:t> </a:t>
            </a:r>
            <a:r>
              <a:rPr dirty="0" b="1">
                <a:latin typeface="Arial"/>
                <a:cs typeface="Arial"/>
              </a:rPr>
              <a:t>markets</a:t>
            </a:r>
            <a:r>
              <a:rPr dirty="0" spc="-70" b="1">
                <a:latin typeface="Arial"/>
                <a:cs typeface="Arial"/>
              </a:rPr>
              <a:t> </a:t>
            </a:r>
            <a:r>
              <a:rPr dirty="0" b="1">
                <a:latin typeface="Arial"/>
                <a:cs typeface="Arial"/>
              </a:rPr>
              <a:t>are</a:t>
            </a:r>
            <a:r>
              <a:rPr dirty="0" spc="-65" b="1">
                <a:latin typeface="Arial"/>
                <a:cs typeface="Arial"/>
              </a:rPr>
              <a:t> </a:t>
            </a:r>
            <a:r>
              <a:rPr dirty="0" b="1">
                <a:latin typeface="Arial"/>
                <a:cs typeface="Arial"/>
              </a:rPr>
              <a:t>used</a:t>
            </a:r>
            <a:r>
              <a:rPr dirty="0" spc="-60" b="1">
                <a:latin typeface="Arial"/>
                <a:cs typeface="Arial"/>
              </a:rPr>
              <a:t> </a:t>
            </a:r>
            <a:r>
              <a:rPr dirty="0" b="1">
                <a:latin typeface="Arial"/>
                <a:cs typeface="Arial"/>
              </a:rPr>
              <a:t>by</a:t>
            </a:r>
            <a:r>
              <a:rPr dirty="0" spc="-55" b="1">
                <a:latin typeface="Arial"/>
                <a:cs typeface="Arial"/>
              </a:rPr>
              <a:t> </a:t>
            </a:r>
            <a:r>
              <a:rPr dirty="0" b="1">
                <a:latin typeface="Arial"/>
                <a:cs typeface="Arial"/>
              </a:rPr>
              <a:t>beginning</a:t>
            </a:r>
            <a:r>
              <a:rPr dirty="0" spc="-25" b="1">
                <a:latin typeface="Arial"/>
                <a:cs typeface="Arial"/>
              </a:rPr>
              <a:t> </a:t>
            </a:r>
            <a:r>
              <a:rPr dirty="0" spc="-10" b="1">
                <a:latin typeface="Arial"/>
                <a:cs typeface="Arial"/>
              </a:rPr>
              <a:t>operations </a:t>
            </a:r>
            <a:r>
              <a:rPr dirty="0" b="1">
                <a:latin typeface="Arial"/>
                <a:cs typeface="Arial"/>
              </a:rPr>
              <a:t>(new</a:t>
            </a:r>
            <a:r>
              <a:rPr dirty="0" spc="-35" b="1">
                <a:latin typeface="Arial"/>
                <a:cs typeface="Arial"/>
              </a:rPr>
              <a:t> </a:t>
            </a:r>
            <a:r>
              <a:rPr dirty="0" b="1">
                <a:latin typeface="Arial"/>
                <a:cs typeface="Arial"/>
              </a:rPr>
              <a:t>and</a:t>
            </a:r>
            <a:r>
              <a:rPr dirty="0" spc="-50" b="1">
                <a:latin typeface="Arial"/>
                <a:cs typeface="Arial"/>
              </a:rPr>
              <a:t> </a:t>
            </a:r>
            <a:r>
              <a:rPr dirty="0" spc="-10" b="1">
                <a:latin typeface="Arial"/>
                <a:cs typeface="Arial"/>
              </a:rPr>
              <a:t>multigenerational)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4304" y="1180563"/>
            <a:ext cx="3873500" cy="3212465"/>
          </a:xfrm>
          <a:prstGeom prst="rect">
            <a:avLst/>
          </a:prstGeom>
        </p:spPr>
        <p:txBody>
          <a:bodyPr wrap="square" lIns="0" tIns="74295" rIns="0" bIns="0" rtlCol="0" vert="horz">
            <a:spAutoFit/>
          </a:bodyPr>
          <a:lstStyle/>
          <a:p>
            <a:pPr algn="ctr" marL="65405" marR="41275" indent="-15240">
              <a:lnSpc>
                <a:spcPts val="3890"/>
              </a:lnSpc>
              <a:spcBef>
                <a:spcPts val="585"/>
              </a:spcBef>
            </a:pPr>
            <a:r>
              <a:rPr dirty="0" sz="3600">
                <a:latin typeface="Arial"/>
                <a:cs typeface="Arial"/>
              </a:rPr>
              <a:t>In</a:t>
            </a:r>
            <a:r>
              <a:rPr dirty="0" sz="3600" spc="-5">
                <a:latin typeface="Arial"/>
                <a:cs typeface="Arial"/>
              </a:rPr>
              <a:t> </a:t>
            </a:r>
            <a:r>
              <a:rPr dirty="0" sz="3600">
                <a:latin typeface="Arial"/>
                <a:cs typeface="Arial"/>
              </a:rPr>
              <a:t>2022</a:t>
            </a:r>
            <a:r>
              <a:rPr dirty="0" sz="3600" spc="-15">
                <a:latin typeface="Arial"/>
                <a:cs typeface="Arial"/>
              </a:rPr>
              <a:t> </a:t>
            </a:r>
            <a:r>
              <a:rPr dirty="0" sz="3600">
                <a:latin typeface="Arial"/>
                <a:cs typeface="Arial"/>
              </a:rPr>
              <a:t>in </a:t>
            </a:r>
            <a:r>
              <a:rPr dirty="0" sz="3600" spc="-25">
                <a:latin typeface="Arial"/>
                <a:cs typeface="Arial"/>
              </a:rPr>
              <a:t>New </a:t>
            </a:r>
            <a:r>
              <a:rPr dirty="0" sz="3600" spc="-30">
                <a:latin typeface="Arial"/>
                <a:cs typeface="Arial"/>
              </a:rPr>
              <a:t>York,</a:t>
            </a:r>
            <a:r>
              <a:rPr dirty="0" sz="3600" spc="-90">
                <a:latin typeface="Arial"/>
                <a:cs typeface="Arial"/>
              </a:rPr>
              <a:t> </a:t>
            </a:r>
            <a:r>
              <a:rPr dirty="0" sz="3600">
                <a:latin typeface="Arial"/>
                <a:cs typeface="Arial"/>
              </a:rPr>
              <a:t>&gt;10%</a:t>
            </a:r>
            <a:r>
              <a:rPr dirty="0" sz="3600" spc="-90">
                <a:latin typeface="Arial"/>
                <a:cs typeface="Arial"/>
              </a:rPr>
              <a:t> </a:t>
            </a:r>
            <a:r>
              <a:rPr dirty="0" sz="3600">
                <a:latin typeface="Arial"/>
                <a:cs typeface="Arial"/>
              </a:rPr>
              <a:t>of</a:t>
            </a:r>
            <a:r>
              <a:rPr dirty="0" sz="3600" spc="-250">
                <a:latin typeface="Arial"/>
                <a:cs typeface="Arial"/>
              </a:rPr>
              <a:t> </a:t>
            </a:r>
            <a:r>
              <a:rPr dirty="0" sz="3600" spc="-25">
                <a:latin typeface="Arial"/>
                <a:cs typeface="Arial"/>
              </a:rPr>
              <a:t>ALL </a:t>
            </a:r>
            <a:r>
              <a:rPr dirty="0" sz="3600">
                <a:latin typeface="Arial"/>
                <a:cs typeface="Arial"/>
              </a:rPr>
              <a:t>ag</a:t>
            </a:r>
            <a:r>
              <a:rPr dirty="0" sz="3600" spc="-5">
                <a:latin typeface="Arial"/>
                <a:cs typeface="Arial"/>
              </a:rPr>
              <a:t> </a:t>
            </a:r>
            <a:r>
              <a:rPr dirty="0" sz="3600">
                <a:latin typeface="Arial"/>
                <a:cs typeface="Arial"/>
              </a:rPr>
              <a:t>sales</a:t>
            </a:r>
            <a:r>
              <a:rPr dirty="0" sz="3600" spc="-20">
                <a:latin typeface="Arial"/>
                <a:cs typeface="Arial"/>
              </a:rPr>
              <a:t> were </a:t>
            </a:r>
            <a:r>
              <a:rPr dirty="0" sz="3600">
                <a:latin typeface="Arial"/>
                <a:cs typeface="Arial"/>
              </a:rPr>
              <a:t>through</a:t>
            </a:r>
            <a:r>
              <a:rPr dirty="0" sz="3600" spc="-20">
                <a:latin typeface="Arial"/>
                <a:cs typeface="Arial"/>
              </a:rPr>
              <a:t> </a:t>
            </a:r>
            <a:r>
              <a:rPr dirty="0" sz="3600">
                <a:latin typeface="Arial"/>
                <a:cs typeface="Arial"/>
              </a:rPr>
              <a:t>local</a:t>
            </a:r>
            <a:r>
              <a:rPr dirty="0" sz="3600" spc="-15">
                <a:latin typeface="Arial"/>
                <a:cs typeface="Arial"/>
              </a:rPr>
              <a:t> </a:t>
            </a:r>
            <a:r>
              <a:rPr dirty="0" sz="3600" spc="-20">
                <a:latin typeface="Arial"/>
                <a:cs typeface="Arial"/>
              </a:rPr>
              <a:t>food </a:t>
            </a:r>
            <a:r>
              <a:rPr dirty="0" sz="3600" spc="-10">
                <a:latin typeface="Arial"/>
                <a:cs typeface="Arial"/>
              </a:rPr>
              <a:t>markets</a:t>
            </a:r>
            <a:endParaRPr sz="3600">
              <a:latin typeface="Arial"/>
              <a:cs typeface="Arial"/>
            </a:endParaRPr>
          </a:p>
          <a:p>
            <a:pPr algn="ctr" marL="12065" marR="5080" indent="-1905">
              <a:lnSpc>
                <a:spcPts val="2590"/>
              </a:lnSpc>
              <a:spcBef>
                <a:spcPts val="10"/>
              </a:spcBef>
            </a:pPr>
            <a:r>
              <a:rPr dirty="0" sz="2400">
                <a:latin typeface="Arial"/>
                <a:cs typeface="Arial"/>
              </a:rPr>
              <a:t>(note</a:t>
            </a:r>
            <a:r>
              <a:rPr dirty="0" sz="2400" spc="-60">
                <a:latin typeface="Arial"/>
                <a:cs typeface="Arial"/>
              </a:rPr>
              <a:t> </a:t>
            </a:r>
            <a:r>
              <a:rPr dirty="0" sz="2400">
                <a:latin typeface="Arial"/>
                <a:cs typeface="Arial"/>
              </a:rPr>
              <a:t>that</a:t>
            </a:r>
            <a:r>
              <a:rPr dirty="0" sz="2400" spc="-55">
                <a:latin typeface="Arial"/>
                <a:cs typeface="Arial"/>
              </a:rPr>
              <a:t> </a:t>
            </a:r>
            <a:r>
              <a:rPr dirty="0" sz="2400">
                <a:latin typeface="Arial"/>
                <a:cs typeface="Arial"/>
              </a:rPr>
              <a:t>this</a:t>
            </a:r>
            <a:r>
              <a:rPr dirty="0" sz="2400" spc="-40">
                <a:latin typeface="Arial"/>
                <a:cs typeface="Arial"/>
              </a:rPr>
              <a:t> </a:t>
            </a:r>
            <a:r>
              <a:rPr dirty="0" sz="2400">
                <a:latin typeface="Arial"/>
                <a:cs typeface="Arial"/>
              </a:rPr>
              <a:t>does</a:t>
            </a:r>
            <a:r>
              <a:rPr dirty="0" sz="2400" spc="-45">
                <a:latin typeface="Arial"/>
                <a:cs typeface="Arial"/>
              </a:rPr>
              <a:t> </a:t>
            </a:r>
            <a:r>
              <a:rPr dirty="0" sz="2400" spc="-25">
                <a:latin typeface="Arial"/>
                <a:cs typeface="Arial"/>
              </a:rPr>
              <a:t>not </a:t>
            </a:r>
            <a:r>
              <a:rPr dirty="0" sz="2400">
                <a:latin typeface="Arial"/>
                <a:cs typeface="Arial"/>
              </a:rPr>
              <a:t>include</a:t>
            </a:r>
            <a:r>
              <a:rPr dirty="0" sz="2400" spc="-95">
                <a:latin typeface="Arial"/>
                <a:cs typeface="Arial"/>
              </a:rPr>
              <a:t> </a:t>
            </a:r>
            <a:r>
              <a:rPr dirty="0" sz="2400">
                <a:latin typeface="Arial"/>
                <a:cs typeface="Arial"/>
              </a:rPr>
              <a:t>agritourism</a:t>
            </a:r>
            <a:r>
              <a:rPr dirty="0" sz="2400" spc="-110">
                <a:latin typeface="Arial"/>
                <a:cs typeface="Arial"/>
              </a:rPr>
              <a:t> </a:t>
            </a:r>
            <a:r>
              <a:rPr dirty="0" sz="2400" spc="-10">
                <a:latin typeface="Arial"/>
                <a:cs typeface="Arial"/>
              </a:rPr>
              <a:t>revenue)</a:t>
            </a:r>
            <a:endParaRPr sz="2400">
              <a:latin typeface="Arial"/>
              <a:cs typeface="Arial"/>
            </a:endParaRPr>
          </a:p>
        </p:txBody>
      </p:sp>
      <p:pic>
        <p:nvPicPr>
          <p:cNvPr id="3" name="object 3" descr="A graph of a number and a number  AI-generated content may be incorrect."/>
          <p:cNvPicPr/>
          <p:nvPr/>
        </p:nvPicPr>
        <p:blipFill>
          <a:blip r:embed="rId2" cstate="print"/>
          <a:stretch>
            <a:fillRect/>
          </a:stretch>
        </p:blipFill>
        <p:spPr>
          <a:xfrm>
            <a:off x="4325816" y="984739"/>
            <a:ext cx="7796690" cy="3763919"/>
          </a:xfrm>
          <a:prstGeom prst="rect">
            <a:avLst/>
          </a:prstGeom>
        </p:spPr>
      </p:pic>
      <p:sp>
        <p:nvSpPr>
          <p:cNvPr id="4" name="object 4"/>
          <p:cNvSpPr txBox="1"/>
          <p:nvPr/>
        </p:nvSpPr>
        <p:spPr>
          <a:xfrm>
            <a:off x="4290002" y="4758971"/>
            <a:ext cx="7783830" cy="1397000"/>
          </a:xfrm>
          <a:prstGeom prst="rect">
            <a:avLst/>
          </a:prstGeom>
        </p:spPr>
        <p:txBody>
          <a:bodyPr wrap="square" lIns="0" tIns="12065" rIns="0" bIns="0" rtlCol="0" vert="horz">
            <a:spAutoFit/>
          </a:bodyPr>
          <a:lstStyle/>
          <a:p>
            <a:pPr marL="12700" marR="5080">
              <a:lnSpc>
                <a:spcPct val="100000"/>
              </a:lnSpc>
              <a:spcBef>
                <a:spcPts val="95"/>
              </a:spcBef>
            </a:pPr>
            <a:r>
              <a:rPr dirty="0" sz="1000">
                <a:latin typeface="Arial"/>
                <a:cs typeface="Arial"/>
              </a:rPr>
              <a:t>Source:</a:t>
            </a:r>
            <a:r>
              <a:rPr dirty="0" sz="1000" spc="-40">
                <a:latin typeface="Arial"/>
                <a:cs typeface="Arial"/>
              </a:rPr>
              <a:t> </a:t>
            </a:r>
            <a:r>
              <a:rPr dirty="0" sz="1000">
                <a:latin typeface="Arial"/>
                <a:cs typeface="Arial"/>
              </a:rPr>
              <a:t>U.S.</a:t>
            </a:r>
            <a:r>
              <a:rPr dirty="0" sz="1000" spc="-20">
                <a:latin typeface="Arial"/>
                <a:cs typeface="Arial"/>
              </a:rPr>
              <a:t> </a:t>
            </a:r>
            <a:r>
              <a:rPr dirty="0" sz="1000">
                <a:latin typeface="Arial"/>
                <a:cs typeface="Arial"/>
              </a:rPr>
              <a:t>Department</a:t>
            </a:r>
            <a:r>
              <a:rPr dirty="0" sz="1000" spc="-55">
                <a:latin typeface="Arial"/>
                <a:cs typeface="Arial"/>
              </a:rPr>
              <a:t> </a:t>
            </a:r>
            <a:r>
              <a:rPr dirty="0" sz="1000">
                <a:latin typeface="Arial"/>
                <a:cs typeface="Arial"/>
              </a:rPr>
              <a:t>of</a:t>
            </a:r>
            <a:r>
              <a:rPr dirty="0" sz="1000" spc="-30">
                <a:latin typeface="Arial"/>
                <a:cs typeface="Arial"/>
              </a:rPr>
              <a:t> </a:t>
            </a:r>
            <a:r>
              <a:rPr dirty="0" sz="1000" spc="-10">
                <a:latin typeface="Arial"/>
                <a:cs typeface="Arial"/>
              </a:rPr>
              <a:t>Agriculture,</a:t>
            </a:r>
            <a:r>
              <a:rPr dirty="0" sz="1000" spc="-30">
                <a:latin typeface="Arial"/>
                <a:cs typeface="Arial"/>
              </a:rPr>
              <a:t> </a:t>
            </a:r>
            <a:r>
              <a:rPr dirty="0" sz="1000">
                <a:latin typeface="Arial"/>
                <a:cs typeface="Arial"/>
              </a:rPr>
              <a:t>National</a:t>
            </a:r>
            <a:r>
              <a:rPr dirty="0" sz="1000" spc="-25">
                <a:latin typeface="Arial"/>
                <a:cs typeface="Arial"/>
              </a:rPr>
              <a:t> </a:t>
            </a:r>
            <a:r>
              <a:rPr dirty="0" sz="1000">
                <a:latin typeface="Arial"/>
                <a:cs typeface="Arial"/>
              </a:rPr>
              <a:t>Agricultural</a:t>
            </a:r>
            <a:r>
              <a:rPr dirty="0" sz="1000" spc="-10">
                <a:latin typeface="Arial"/>
                <a:cs typeface="Arial"/>
              </a:rPr>
              <a:t> </a:t>
            </a:r>
            <a:r>
              <a:rPr dirty="0" sz="1000">
                <a:latin typeface="Arial"/>
                <a:cs typeface="Arial"/>
              </a:rPr>
              <a:t>Statistics</a:t>
            </a:r>
            <a:r>
              <a:rPr dirty="0" sz="1000" spc="-25">
                <a:latin typeface="Arial"/>
                <a:cs typeface="Arial"/>
              </a:rPr>
              <a:t> </a:t>
            </a:r>
            <a:r>
              <a:rPr dirty="0" sz="1000">
                <a:latin typeface="Arial"/>
                <a:cs typeface="Arial"/>
              </a:rPr>
              <a:t>Service</a:t>
            </a:r>
            <a:r>
              <a:rPr dirty="0" sz="1000" spc="-20">
                <a:latin typeface="Arial"/>
                <a:cs typeface="Arial"/>
              </a:rPr>
              <a:t> </a:t>
            </a:r>
            <a:r>
              <a:rPr dirty="0" sz="1000">
                <a:latin typeface="Arial"/>
                <a:cs typeface="Arial"/>
              </a:rPr>
              <a:t>(USDA</a:t>
            </a:r>
            <a:r>
              <a:rPr dirty="0" sz="1000" spc="-20">
                <a:latin typeface="Arial"/>
                <a:cs typeface="Arial"/>
              </a:rPr>
              <a:t> </a:t>
            </a:r>
            <a:r>
              <a:rPr dirty="0" sz="1000">
                <a:latin typeface="Arial"/>
                <a:cs typeface="Arial"/>
              </a:rPr>
              <a:t>NASS),</a:t>
            </a:r>
            <a:r>
              <a:rPr dirty="0" sz="1000" spc="-25">
                <a:latin typeface="Arial"/>
                <a:cs typeface="Arial"/>
              </a:rPr>
              <a:t> </a:t>
            </a:r>
            <a:r>
              <a:rPr dirty="0" sz="1000">
                <a:latin typeface="Arial"/>
                <a:cs typeface="Arial"/>
              </a:rPr>
              <a:t>2017</a:t>
            </a:r>
            <a:r>
              <a:rPr dirty="0" sz="1000" spc="-25">
                <a:latin typeface="Arial"/>
                <a:cs typeface="Arial"/>
              </a:rPr>
              <a:t> </a:t>
            </a:r>
            <a:r>
              <a:rPr dirty="0" sz="1000">
                <a:latin typeface="Arial"/>
                <a:cs typeface="Arial"/>
              </a:rPr>
              <a:t>and</a:t>
            </a:r>
            <a:r>
              <a:rPr dirty="0" sz="1000" spc="-45">
                <a:latin typeface="Arial"/>
                <a:cs typeface="Arial"/>
              </a:rPr>
              <a:t> </a:t>
            </a:r>
            <a:r>
              <a:rPr dirty="0" sz="1000">
                <a:latin typeface="Arial"/>
                <a:cs typeface="Arial"/>
              </a:rPr>
              <a:t>2022</a:t>
            </a:r>
            <a:r>
              <a:rPr dirty="0" sz="1000" spc="-45">
                <a:latin typeface="Arial"/>
                <a:cs typeface="Arial"/>
              </a:rPr>
              <a:t> </a:t>
            </a:r>
            <a:r>
              <a:rPr dirty="0" sz="1000">
                <a:latin typeface="Arial"/>
                <a:cs typeface="Arial"/>
              </a:rPr>
              <a:t>Census</a:t>
            </a:r>
            <a:r>
              <a:rPr dirty="0" sz="1000" spc="-25">
                <a:latin typeface="Arial"/>
                <a:cs typeface="Arial"/>
              </a:rPr>
              <a:t> </a:t>
            </a:r>
            <a:r>
              <a:rPr dirty="0" sz="1000">
                <a:latin typeface="Arial"/>
                <a:cs typeface="Arial"/>
              </a:rPr>
              <a:t>of</a:t>
            </a:r>
            <a:r>
              <a:rPr dirty="0" sz="1000" spc="-40">
                <a:latin typeface="Arial"/>
                <a:cs typeface="Arial"/>
              </a:rPr>
              <a:t> </a:t>
            </a:r>
            <a:r>
              <a:rPr dirty="0" sz="1000">
                <a:latin typeface="Arial"/>
                <a:cs typeface="Arial"/>
              </a:rPr>
              <a:t>Agriculture</a:t>
            </a:r>
            <a:r>
              <a:rPr dirty="0" sz="1000" spc="-20">
                <a:latin typeface="Arial"/>
                <a:cs typeface="Arial"/>
              </a:rPr>
              <a:t> </a:t>
            </a:r>
            <a:r>
              <a:rPr dirty="0" sz="1000" spc="-10">
                <a:latin typeface="Arial"/>
                <a:cs typeface="Arial"/>
              </a:rPr>
              <a:t>public data.</a:t>
            </a:r>
            <a:endParaRPr sz="1000">
              <a:latin typeface="Arial"/>
              <a:cs typeface="Arial"/>
            </a:endParaRPr>
          </a:p>
          <a:p>
            <a:pPr marL="12700" marR="223520">
              <a:lnSpc>
                <a:spcPct val="100000"/>
              </a:lnSpc>
            </a:pPr>
            <a:r>
              <a:rPr dirty="0" sz="1000">
                <a:latin typeface="Arial"/>
                <a:cs typeface="Arial"/>
              </a:rPr>
              <a:t>Notes:</a:t>
            </a:r>
            <a:r>
              <a:rPr dirty="0" sz="1000" spc="-40">
                <a:latin typeface="Arial"/>
                <a:cs typeface="Arial"/>
              </a:rPr>
              <a:t> </a:t>
            </a:r>
            <a:r>
              <a:rPr dirty="0" sz="1000">
                <a:latin typeface="Arial"/>
                <a:cs typeface="Arial"/>
              </a:rPr>
              <a:t>Sales</a:t>
            </a:r>
            <a:r>
              <a:rPr dirty="0" sz="1000" spc="-10">
                <a:latin typeface="Arial"/>
                <a:cs typeface="Arial"/>
              </a:rPr>
              <a:t> </a:t>
            </a:r>
            <a:r>
              <a:rPr dirty="0" sz="1000">
                <a:latin typeface="Arial"/>
                <a:cs typeface="Arial"/>
              </a:rPr>
              <a:t>are</a:t>
            </a:r>
            <a:r>
              <a:rPr dirty="0" sz="1000" spc="-45">
                <a:latin typeface="Arial"/>
                <a:cs typeface="Arial"/>
              </a:rPr>
              <a:t> </a:t>
            </a:r>
            <a:r>
              <a:rPr dirty="0" sz="1000">
                <a:latin typeface="Arial"/>
                <a:cs typeface="Arial"/>
              </a:rPr>
              <a:t>presented</a:t>
            </a:r>
            <a:r>
              <a:rPr dirty="0" sz="1000" spc="-40">
                <a:latin typeface="Arial"/>
                <a:cs typeface="Arial"/>
              </a:rPr>
              <a:t> </a:t>
            </a:r>
            <a:r>
              <a:rPr dirty="0" sz="1000">
                <a:latin typeface="Arial"/>
                <a:cs typeface="Arial"/>
              </a:rPr>
              <a:t>in</a:t>
            </a:r>
            <a:r>
              <a:rPr dirty="0" sz="1000" spc="-20">
                <a:latin typeface="Arial"/>
                <a:cs typeface="Arial"/>
              </a:rPr>
              <a:t> </a:t>
            </a:r>
            <a:r>
              <a:rPr dirty="0" sz="1000">
                <a:latin typeface="Arial"/>
                <a:cs typeface="Arial"/>
              </a:rPr>
              <a:t>2022</a:t>
            </a:r>
            <a:r>
              <a:rPr dirty="0" sz="1000" spc="-45">
                <a:latin typeface="Arial"/>
                <a:cs typeface="Arial"/>
              </a:rPr>
              <a:t> </a:t>
            </a:r>
            <a:r>
              <a:rPr dirty="0" sz="1000">
                <a:latin typeface="Arial"/>
                <a:cs typeface="Arial"/>
              </a:rPr>
              <a:t>dollars</a:t>
            </a:r>
            <a:r>
              <a:rPr dirty="0" sz="1000" spc="-10">
                <a:latin typeface="Arial"/>
                <a:cs typeface="Arial"/>
              </a:rPr>
              <a:t> </a:t>
            </a:r>
            <a:r>
              <a:rPr dirty="0" sz="1000">
                <a:latin typeface="Arial"/>
                <a:cs typeface="Arial"/>
              </a:rPr>
              <a:t>using</a:t>
            </a:r>
            <a:r>
              <a:rPr dirty="0" sz="1000" spc="-40">
                <a:latin typeface="Arial"/>
                <a:cs typeface="Arial"/>
              </a:rPr>
              <a:t> </a:t>
            </a:r>
            <a:r>
              <a:rPr dirty="0" sz="1000">
                <a:latin typeface="Arial"/>
                <a:cs typeface="Arial"/>
              </a:rPr>
              <a:t>the</a:t>
            </a:r>
            <a:r>
              <a:rPr dirty="0" sz="1000" spc="-30">
                <a:latin typeface="Arial"/>
                <a:cs typeface="Arial"/>
              </a:rPr>
              <a:t> </a:t>
            </a:r>
            <a:r>
              <a:rPr dirty="0" sz="1000">
                <a:latin typeface="Arial"/>
                <a:cs typeface="Arial"/>
              </a:rPr>
              <a:t>gross</a:t>
            </a:r>
            <a:r>
              <a:rPr dirty="0" sz="1000" spc="-35">
                <a:latin typeface="Arial"/>
                <a:cs typeface="Arial"/>
              </a:rPr>
              <a:t> </a:t>
            </a:r>
            <a:r>
              <a:rPr dirty="0" sz="1000">
                <a:latin typeface="Arial"/>
                <a:cs typeface="Arial"/>
              </a:rPr>
              <a:t>domestic</a:t>
            </a:r>
            <a:r>
              <a:rPr dirty="0" sz="1000" spc="-40">
                <a:latin typeface="Arial"/>
                <a:cs typeface="Arial"/>
              </a:rPr>
              <a:t> </a:t>
            </a:r>
            <a:r>
              <a:rPr dirty="0" sz="1000">
                <a:latin typeface="Arial"/>
                <a:cs typeface="Arial"/>
              </a:rPr>
              <a:t>product</a:t>
            </a:r>
            <a:r>
              <a:rPr dirty="0" sz="1000" spc="-40">
                <a:latin typeface="Arial"/>
                <a:cs typeface="Arial"/>
              </a:rPr>
              <a:t> </a:t>
            </a:r>
            <a:r>
              <a:rPr dirty="0" sz="1000">
                <a:latin typeface="Arial"/>
                <a:cs typeface="Arial"/>
              </a:rPr>
              <a:t>implicit</a:t>
            </a:r>
            <a:r>
              <a:rPr dirty="0" sz="1000" spc="-20">
                <a:latin typeface="Arial"/>
                <a:cs typeface="Arial"/>
              </a:rPr>
              <a:t> </a:t>
            </a:r>
            <a:r>
              <a:rPr dirty="0" sz="1000">
                <a:latin typeface="Arial"/>
                <a:cs typeface="Arial"/>
              </a:rPr>
              <a:t>price</a:t>
            </a:r>
            <a:r>
              <a:rPr dirty="0" sz="1000" spc="-25">
                <a:latin typeface="Arial"/>
                <a:cs typeface="Arial"/>
              </a:rPr>
              <a:t> </a:t>
            </a:r>
            <a:r>
              <a:rPr dirty="0" sz="1000">
                <a:latin typeface="Arial"/>
                <a:cs typeface="Arial"/>
              </a:rPr>
              <a:t>deflator</a:t>
            </a:r>
            <a:r>
              <a:rPr dirty="0" sz="1000" spc="-35">
                <a:latin typeface="Arial"/>
                <a:cs typeface="Arial"/>
              </a:rPr>
              <a:t> </a:t>
            </a:r>
            <a:r>
              <a:rPr dirty="0" sz="1000">
                <a:latin typeface="Arial"/>
                <a:cs typeface="Arial"/>
              </a:rPr>
              <a:t>(Federal</a:t>
            </a:r>
            <a:r>
              <a:rPr dirty="0" sz="1000" spc="-25">
                <a:latin typeface="Arial"/>
                <a:cs typeface="Arial"/>
              </a:rPr>
              <a:t> </a:t>
            </a:r>
            <a:r>
              <a:rPr dirty="0" sz="1000">
                <a:latin typeface="Arial"/>
                <a:cs typeface="Arial"/>
              </a:rPr>
              <a:t>Reserve</a:t>
            </a:r>
            <a:r>
              <a:rPr dirty="0" sz="1000" spc="-30">
                <a:latin typeface="Arial"/>
                <a:cs typeface="Arial"/>
              </a:rPr>
              <a:t> </a:t>
            </a:r>
            <a:r>
              <a:rPr dirty="0" sz="1000">
                <a:latin typeface="Arial"/>
                <a:cs typeface="Arial"/>
              </a:rPr>
              <a:t>Bank</a:t>
            </a:r>
            <a:r>
              <a:rPr dirty="0" sz="1000" spc="-30">
                <a:latin typeface="Arial"/>
                <a:cs typeface="Arial"/>
              </a:rPr>
              <a:t> </a:t>
            </a:r>
            <a:r>
              <a:rPr dirty="0" sz="1000">
                <a:latin typeface="Arial"/>
                <a:cs typeface="Arial"/>
              </a:rPr>
              <a:t>of</a:t>
            </a:r>
            <a:r>
              <a:rPr dirty="0" sz="1000" spc="-30">
                <a:latin typeface="Arial"/>
                <a:cs typeface="Arial"/>
              </a:rPr>
              <a:t> </a:t>
            </a:r>
            <a:r>
              <a:rPr dirty="0" sz="1000">
                <a:latin typeface="Arial"/>
                <a:cs typeface="Arial"/>
              </a:rPr>
              <a:t>St.</a:t>
            </a:r>
            <a:r>
              <a:rPr dirty="0" sz="1000" spc="-25">
                <a:latin typeface="Arial"/>
                <a:cs typeface="Arial"/>
              </a:rPr>
              <a:t> </a:t>
            </a:r>
            <a:r>
              <a:rPr dirty="0" sz="1000" spc="-10">
                <a:latin typeface="Arial"/>
                <a:cs typeface="Arial"/>
              </a:rPr>
              <a:t>Louis). Direct-to-</a:t>
            </a:r>
            <a:r>
              <a:rPr dirty="0" sz="1000">
                <a:latin typeface="Arial"/>
                <a:cs typeface="Arial"/>
              </a:rPr>
              <a:t>consumer</a:t>
            </a:r>
            <a:r>
              <a:rPr dirty="0" sz="1000" spc="-40">
                <a:latin typeface="Arial"/>
                <a:cs typeface="Arial"/>
              </a:rPr>
              <a:t> </a:t>
            </a:r>
            <a:r>
              <a:rPr dirty="0" sz="1000">
                <a:latin typeface="Arial"/>
                <a:cs typeface="Arial"/>
              </a:rPr>
              <a:t>sales</a:t>
            </a:r>
            <a:r>
              <a:rPr dirty="0" sz="1000" spc="-20">
                <a:latin typeface="Arial"/>
                <a:cs typeface="Arial"/>
              </a:rPr>
              <a:t> </a:t>
            </a:r>
            <a:r>
              <a:rPr dirty="0" sz="1000">
                <a:latin typeface="Arial"/>
                <a:cs typeface="Arial"/>
              </a:rPr>
              <a:t>include</a:t>
            </a:r>
            <a:r>
              <a:rPr dirty="0" sz="1000" spc="-20">
                <a:latin typeface="Arial"/>
                <a:cs typeface="Arial"/>
              </a:rPr>
              <a:t> </a:t>
            </a:r>
            <a:r>
              <a:rPr dirty="0" sz="1000">
                <a:latin typeface="Arial"/>
                <a:cs typeface="Arial"/>
              </a:rPr>
              <a:t>sales</a:t>
            </a:r>
            <a:r>
              <a:rPr dirty="0" sz="1000" spc="-15">
                <a:latin typeface="Arial"/>
                <a:cs typeface="Arial"/>
              </a:rPr>
              <a:t> </a:t>
            </a:r>
            <a:r>
              <a:rPr dirty="0" sz="1000">
                <a:latin typeface="Arial"/>
                <a:cs typeface="Arial"/>
              </a:rPr>
              <a:t>through</a:t>
            </a:r>
            <a:r>
              <a:rPr dirty="0" sz="1000" spc="-35">
                <a:latin typeface="Arial"/>
                <a:cs typeface="Arial"/>
              </a:rPr>
              <a:t> </a:t>
            </a:r>
            <a:r>
              <a:rPr dirty="0" sz="1000">
                <a:latin typeface="Arial"/>
                <a:cs typeface="Arial"/>
              </a:rPr>
              <a:t>farmers</a:t>
            </a:r>
            <a:r>
              <a:rPr dirty="0" sz="1000" spc="-50">
                <a:latin typeface="Arial"/>
                <a:cs typeface="Arial"/>
              </a:rPr>
              <a:t> </a:t>
            </a:r>
            <a:r>
              <a:rPr dirty="0" sz="1000">
                <a:latin typeface="Arial"/>
                <a:cs typeface="Arial"/>
              </a:rPr>
              <a:t>markets,</a:t>
            </a:r>
            <a:r>
              <a:rPr dirty="0" sz="1000" spc="-55">
                <a:latin typeface="Arial"/>
                <a:cs typeface="Arial"/>
              </a:rPr>
              <a:t> </a:t>
            </a:r>
            <a:r>
              <a:rPr dirty="0" sz="1000" spc="-10">
                <a:latin typeface="Arial"/>
                <a:cs typeface="Arial"/>
              </a:rPr>
              <a:t>on-</a:t>
            </a:r>
            <a:r>
              <a:rPr dirty="0" sz="1000">
                <a:latin typeface="Arial"/>
                <a:cs typeface="Arial"/>
              </a:rPr>
              <a:t>farm</a:t>
            </a:r>
            <a:r>
              <a:rPr dirty="0" sz="1000" spc="-35">
                <a:latin typeface="Arial"/>
                <a:cs typeface="Arial"/>
              </a:rPr>
              <a:t> </a:t>
            </a:r>
            <a:r>
              <a:rPr dirty="0" sz="1000">
                <a:latin typeface="Arial"/>
                <a:cs typeface="Arial"/>
              </a:rPr>
              <a:t>stores</a:t>
            </a:r>
            <a:r>
              <a:rPr dirty="0" sz="1000" spc="-25">
                <a:latin typeface="Arial"/>
                <a:cs typeface="Arial"/>
              </a:rPr>
              <a:t> </a:t>
            </a:r>
            <a:r>
              <a:rPr dirty="0" sz="1000">
                <a:latin typeface="Arial"/>
                <a:cs typeface="Arial"/>
              </a:rPr>
              <a:t>or</a:t>
            </a:r>
            <a:r>
              <a:rPr dirty="0" sz="1000" spc="-20">
                <a:latin typeface="Arial"/>
                <a:cs typeface="Arial"/>
              </a:rPr>
              <a:t> </a:t>
            </a:r>
            <a:r>
              <a:rPr dirty="0" sz="1000">
                <a:latin typeface="Arial"/>
                <a:cs typeface="Arial"/>
              </a:rPr>
              <a:t>farm</a:t>
            </a:r>
            <a:r>
              <a:rPr dirty="0" sz="1000" spc="-20">
                <a:latin typeface="Arial"/>
                <a:cs typeface="Arial"/>
              </a:rPr>
              <a:t> </a:t>
            </a:r>
            <a:r>
              <a:rPr dirty="0" sz="1000">
                <a:latin typeface="Arial"/>
                <a:cs typeface="Arial"/>
              </a:rPr>
              <a:t>stands,</a:t>
            </a:r>
            <a:r>
              <a:rPr dirty="0" sz="1000" spc="-45">
                <a:latin typeface="Arial"/>
                <a:cs typeface="Arial"/>
              </a:rPr>
              <a:t> </a:t>
            </a:r>
            <a:r>
              <a:rPr dirty="0" sz="1000">
                <a:latin typeface="Arial"/>
                <a:cs typeface="Arial"/>
              </a:rPr>
              <a:t>roadside</a:t>
            </a:r>
            <a:r>
              <a:rPr dirty="0" sz="1000" spc="-20">
                <a:latin typeface="Arial"/>
                <a:cs typeface="Arial"/>
              </a:rPr>
              <a:t> </a:t>
            </a:r>
            <a:r>
              <a:rPr dirty="0" sz="1000">
                <a:latin typeface="Arial"/>
                <a:cs typeface="Arial"/>
              </a:rPr>
              <a:t>stands</a:t>
            </a:r>
            <a:r>
              <a:rPr dirty="0" sz="1000" spc="-25">
                <a:latin typeface="Arial"/>
                <a:cs typeface="Arial"/>
              </a:rPr>
              <a:t> </a:t>
            </a:r>
            <a:r>
              <a:rPr dirty="0" sz="1000">
                <a:latin typeface="Arial"/>
                <a:cs typeface="Arial"/>
              </a:rPr>
              <a:t>or</a:t>
            </a:r>
            <a:r>
              <a:rPr dirty="0" sz="1000" spc="-15">
                <a:latin typeface="Arial"/>
                <a:cs typeface="Arial"/>
              </a:rPr>
              <a:t> </a:t>
            </a:r>
            <a:r>
              <a:rPr dirty="0" sz="1000">
                <a:latin typeface="Arial"/>
                <a:cs typeface="Arial"/>
              </a:rPr>
              <a:t>stores,</a:t>
            </a:r>
            <a:r>
              <a:rPr dirty="0" sz="1000" spc="-45">
                <a:latin typeface="Arial"/>
                <a:cs typeface="Arial"/>
              </a:rPr>
              <a:t> </a:t>
            </a:r>
            <a:r>
              <a:rPr dirty="0" sz="1000">
                <a:latin typeface="Arial"/>
                <a:cs typeface="Arial"/>
              </a:rPr>
              <a:t>CSA,</a:t>
            </a:r>
            <a:r>
              <a:rPr dirty="0" sz="1000" spc="-15">
                <a:latin typeface="Arial"/>
                <a:cs typeface="Arial"/>
              </a:rPr>
              <a:t> </a:t>
            </a:r>
            <a:r>
              <a:rPr dirty="0" sz="1000" spc="-20">
                <a:latin typeface="Arial"/>
                <a:cs typeface="Arial"/>
              </a:rPr>
              <a:t>etc.</a:t>
            </a:r>
            <a:endParaRPr sz="1000">
              <a:latin typeface="Arial"/>
              <a:cs typeface="Arial"/>
            </a:endParaRPr>
          </a:p>
          <a:p>
            <a:pPr marL="12700" marR="100330">
              <a:lnSpc>
                <a:spcPct val="100000"/>
              </a:lnSpc>
            </a:pPr>
            <a:r>
              <a:rPr dirty="0" sz="1000" spc="-10">
                <a:latin typeface="Arial"/>
                <a:cs typeface="Arial"/>
              </a:rPr>
              <a:t>Intermediated</a:t>
            </a:r>
            <a:r>
              <a:rPr dirty="0" sz="1000" spc="-50">
                <a:latin typeface="Arial"/>
                <a:cs typeface="Arial"/>
              </a:rPr>
              <a:t> </a:t>
            </a:r>
            <a:r>
              <a:rPr dirty="0" sz="1000">
                <a:latin typeface="Arial"/>
                <a:cs typeface="Arial"/>
              </a:rPr>
              <a:t>sales</a:t>
            </a:r>
            <a:r>
              <a:rPr dirty="0" sz="1000" spc="-20">
                <a:latin typeface="Arial"/>
                <a:cs typeface="Arial"/>
              </a:rPr>
              <a:t> </a:t>
            </a:r>
            <a:r>
              <a:rPr dirty="0" sz="1000">
                <a:latin typeface="Arial"/>
                <a:cs typeface="Arial"/>
              </a:rPr>
              <a:t>include</a:t>
            </a:r>
            <a:r>
              <a:rPr dirty="0" sz="1000" spc="-20">
                <a:latin typeface="Arial"/>
                <a:cs typeface="Arial"/>
              </a:rPr>
              <a:t> </a:t>
            </a:r>
            <a:r>
              <a:rPr dirty="0" sz="1000">
                <a:latin typeface="Arial"/>
                <a:cs typeface="Arial"/>
              </a:rPr>
              <a:t>sales</a:t>
            </a:r>
            <a:r>
              <a:rPr dirty="0" sz="1000" spc="-20">
                <a:latin typeface="Arial"/>
                <a:cs typeface="Arial"/>
              </a:rPr>
              <a:t> </a:t>
            </a:r>
            <a:r>
              <a:rPr dirty="0" sz="1000">
                <a:latin typeface="Arial"/>
                <a:cs typeface="Arial"/>
              </a:rPr>
              <a:t>to</a:t>
            </a:r>
            <a:r>
              <a:rPr dirty="0" sz="1000" spc="-25">
                <a:latin typeface="Arial"/>
                <a:cs typeface="Arial"/>
              </a:rPr>
              <a:t> </a:t>
            </a:r>
            <a:r>
              <a:rPr dirty="0" sz="1000">
                <a:latin typeface="Arial"/>
                <a:cs typeface="Arial"/>
              </a:rPr>
              <a:t>retail</a:t>
            </a:r>
            <a:r>
              <a:rPr dirty="0" sz="1000" spc="-20">
                <a:latin typeface="Arial"/>
                <a:cs typeface="Arial"/>
              </a:rPr>
              <a:t> </a:t>
            </a:r>
            <a:r>
              <a:rPr dirty="0" sz="1000">
                <a:latin typeface="Arial"/>
                <a:cs typeface="Arial"/>
              </a:rPr>
              <a:t>markets</a:t>
            </a:r>
            <a:r>
              <a:rPr dirty="0" sz="1000" spc="-60">
                <a:latin typeface="Arial"/>
                <a:cs typeface="Arial"/>
              </a:rPr>
              <a:t> </a:t>
            </a:r>
            <a:r>
              <a:rPr dirty="0" sz="1000">
                <a:latin typeface="Arial"/>
                <a:cs typeface="Arial"/>
              </a:rPr>
              <a:t>(supermarkets,</a:t>
            </a:r>
            <a:r>
              <a:rPr dirty="0" sz="1000" spc="-55">
                <a:latin typeface="Arial"/>
                <a:cs typeface="Arial"/>
              </a:rPr>
              <a:t> </a:t>
            </a:r>
            <a:r>
              <a:rPr dirty="0" sz="1000">
                <a:latin typeface="Arial"/>
                <a:cs typeface="Arial"/>
              </a:rPr>
              <a:t>restaurants,</a:t>
            </a:r>
            <a:r>
              <a:rPr dirty="0" sz="1000" spc="-50">
                <a:latin typeface="Arial"/>
                <a:cs typeface="Arial"/>
              </a:rPr>
              <a:t> </a:t>
            </a:r>
            <a:r>
              <a:rPr dirty="0" sz="1000">
                <a:latin typeface="Arial"/>
                <a:cs typeface="Arial"/>
              </a:rPr>
              <a:t>grocery</a:t>
            </a:r>
            <a:r>
              <a:rPr dirty="0" sz="1000" spc="-25">
                <a:latin typeface="Arial"/>
                <a:cs typeface="Arial"/>
              </a:rPr>
              <a:t> </a:t>
            </a:r>
            <a:r>
              <a:rPr dirty="0" sz="1000">
                <a:latin typeface="Arial"/>
                <a:cs typeface="Arial"/>
              </a:rPr>
              <a:t>stores,</a:t>
            </a:r>
            <a:r>
              <a:rPr dirty="0" sz="1000" spc="-35">
                <a:latin typeface="Arial"/>
                <a:cs typeface="Arial"/>
              </a:rPr>
              <a:t> </a:t>
            </a:r>
            <a:r>
              <a:rPr dirty="0" sz="1000">
                <a:latin typeface="Arial"/>
                <a:cs typeface="Arial"/>
              </a:rPr>
              <a:t>caterers,</a:t>
            </a:r>
            <a:r>
              <a:rPr dirty="0" sz="1000" spc="-35">
                <a:latin typeface="Arial"/>
                <a:cs typeface="Arial"/>
              </a:rPr>
              <a:t> </a:t>
            </a:r>
            <a:r>
              <a:rPr dirty="0" sz="1000">
                <a:latin typeface="Arial"/>
                <a:cs typeface="Arial"/>
              </a:rPr>
              <a:t>etc.),</a:t>
            </a:r>
            <a:r>
              <a:rPr dirty="0" sz="1000" spc="-30">
                <a:latin typeface="Arial"/>
                <a:cs typeface="Arial"/>
              </a:rPr>
              <a:t> </a:t>
            </a:r>
            <a:r>
              <a:rPr dirty="0" sz="1000">
                <a:latin typeface="Arial"/>
                <a:cs typeface="Arial"/>
              </a:rPr>
              <a:t>institutions</a:t>
            </a:r>
            <a:r>
              <a:rPr dirty="0" sz="1000" spc="-5">
                <a:latin typeface="Arial"/>
                <a:cs typeface="Arial"/>
              </a:rPr>
              <a:t> </a:t>
            </a:r>
            <a:r>
              <a:rPr dirty="0" sz="1000" spc="-10">
                <a:latin typeface="Arial"/>
                <a:cs typeface="Arial"/>
              </a:rPr>
              <a:t>(k-</a:t>
            </a:r>
            <a:r>
              <a:rPr dirty="0" sz="1000">
                <a:latin typeface="Arial"/>
                <a:cs typeface="Arial"/>
              </a:rPr>
              <a:t>12</a:t>
            </a:r>
            <a:r>
              <a:rPr dirty="0" sz="1000" spc="-50">
                <a:latin typeface="Arial"/>
                <a:cs typeface="Arial"/>
              </a:rPr>
              <a:t> </a:t>
            </a:r>
            <a:r>
              <a:rPr dirty="0" sz="1000" spc="-10">
                <a:latin typeface="Arial"/>
                <a:cs typeface="Arial"/>
              </a:rPr>
              <a:t>schools, </a:t>
            </a:r>
            <a:r>
              <a:rPr dirty="0" sz="1000">
                <a:latin typeface="Arial"/>
                <a:cs typeface="Arial"/>
              </a:rPr>
              <a:t>colleges</a:t>
            </a:r>
            <a:r>
              <a:rPr dirty="0" sz="1000" spc="-15">
                <a:latin typeface="Arial"/>
                <a:cs typeface="Arial"/>
              </a:rPr>
              <a:t> </a:t>
            </a:r>
            <a:r>
              <a:rPr dirty="0" sz="1000">
                <a:latin typeface="Arial"/>
                <a:cs typeface="Arial"/>
              </a:rPr>
              <a:t>or</a:t>
            </a:r>
            <a:r>
              <a:rPr dirty="0" sz="1000" spc="-15">
                <a:latin typeface="Arial"/>
                <a:cs typeface="Arial"/>
              </a:rPr>
              <a:t> </a:t>
            </a:r>
            <a:r>
              <a:rPr dirty="0" sz="1000" spc="-10">
                <a:latin typeface="Arial"/>
                <a:cs typeface="Arial"/>
              </a:rPr>
              <a:t>universities,</a:t>
            </a:r>
            <a:r>
              <a:rPr dirty="0" sz="1000" spc="-5">
                <a:latin typeface="Arial"/>
                <a:cs typeface="Arial"/>
              </a:rPr>
              <a:t> </a:t>
            </a:r>
            <a:r>
              <a:rPr dirty="0" sz="1000">
                <a:latin typeface="Arial"/>
                <a:cs typeface="Arial"/>
              </a:rPr>
              <a:t>hospitals,</a:t>
            </a:r>
            <a:r>
              <a:rPr dirty="0" sz="1000" spc="-20">
                <a:latin typeface="Arial"/>
                <a:cs typeface="Arial"/>
              </a:rPr>
              <a:t> </a:t>
            </a:r>
            <a:r>
              <a:rPr dirty="0" sz="1000">
                <a:latin typeface="Arial"/>
                <a:cs typeface="Arial"/>
              </a:rPr>
              <a:t>workplace</a:t>
            </a:r>
            <a:r>
              <a:rPr dirty="0" sz="1000" spc="-15">
                <a:latin typeface="Arial"/>
                <a:cs typeface="Arial"/>
              </a:rPr>
              <a:t> </a:t>
            </a:r>
            <a:r>
              <a:rPr dirty="0" sz="1000">
                <a:latin typeface="Arial"/>
                <a:cs typeface="Arial"/>
              </a:rPr>
              <a:t>cafeterias,</a:t>
            </a:r>
            <a:r>
              <a:rPr dirty="0" sz="1000" spc="-45">
                <a:latin typeface="Arial"/>
                <a:cs typeface="Arial"/>
              </a:rPr>
              <a:t> </a:t>
            </a:r>
            <a:r>
              <a:rPr dirty="0" sz="1000">
                <a:latin typeface="Arial"/>
                <a:cs typeface="Arial"/>
              </a:rPr>
              <a:t>prisons,</a:t>
            </a:r>
            <a:r>
              <a:rPr dirty="0" sz="1000" spc="-15">
                <a:latin typeface="Arial"/>
                <a:cs typeface="Arial"/>
              </a:rPr>
              <a:t> </a:t>
            </a:r>
            <a:r>
              <a:rPr dirty="0" sz="1000">
                <a:latin typeface="Arial"/>
                <a:cs typeface="Arial"/>
              </a:rPr>
              <a:t>food</a:t>
            </a:r>
            <a:r>
              <a:rPr dirty="0" sz="1000" spc="-40">
                <a:latin typeface="Arial"/>
                <a:cs typeface="Arial"/>
              </a:rPr>
              <a:t> </a:t>
            </a:r>
            <a:r>
              <a:rPr dirty="0" sz="1000">
                <a:latin typeface="Arial"/>
                <a:cs typeface="Arial"/>
              </a:rPr>
              <a:t>banks,</a:t>
            </a:r>
            <a:r>
              <a:rPr dirty="0" sz="1000" spc="-45">
                <a:latin typeface="Arial"/>
                <a:cs typeface="Arial"/>
              </a:rPr>
              <a:t> </a:t>
            </a:r>
            <a:r>
              <a:rPr dirty="0" sz="1000">
                <a:latin typeface="Arial"/>
                <a:cs typeface="Arial"/>
              </a:rPr>
              <a:t>etc.),</a:t>
            </a:r>
            <a:r>
              <a:rPr dirty="0" sz="1000" spc="-25">
                <a:latin typeface="Arial"/>
                <a:cs typeface="Arial"/>
              </a:rPr>
              <a:t> </a:t>
            </a:r>
            <a:r>
              <a:rPr dirty="0" sz="1000">
                <a:latin typeface="Arial"/>
                <a:cs typeface="Arial"/>
              </a:rPr>
              <a:t>and</a:t>
            </a:r>
            <a:r>
              <a:rPr dirty="0" sz="1000" spc="-20">
                <a:latin typeface="Arial"/>
                <a:cs typeface="Arial"/>
              </a:rPr>
              <a:t> </a:t>
            </a:r>
            <a:r>
              <a:rPr dirty="0" sz="1000" spc="-10">
                <a:latin typeface="Arial"/>
                <a:cs typeface="Arial"/>
              </a:rPr>
              <a:t>intermediate</a:t>
            </a:r>
            <a:r>
              <a:rPr dirty="0" sz="1000" spc="-30">
                <a:latin typeface="Arial"/>
                <a:cs typeface="Arial"/>
              </a:rPr>
              <a:t> </a:t>
            </a:r>
            <a:r>
              <a:rPr dirty="0" sz="1000">
                <a:latin typeface="Arial"/>
                <a:cs typeface="Arial"/>
              </a:rPr>
              <a:t>markets</a:t>
            </a:r>
            <a:r>
              <a:rPr dirty="0" sz="1000" spc="-45">
                <a:latin typeface="Arial"/>
                <a:cs typeface="Arial"/>
              </a:rPr>
              <a:t> </a:t>
            </a:r>
            <a:r>
              <a:rPr dirty="0" sz="1000">
                <a:latin typeface="Arial"/>
                <a:cs typeface="Arial"/>
              </a:rPr>
              <a:t>(businesses</a:t>
            </a:r>
            <a:r>
              <a:rPr dirty="0" sz="1000" spc="-35">
                <a:latin typeface="Arial"/>
                <a:cs typeface="Arial"/>
              </a:rPr>
              <a:t> </a:t>
            </a:r>
            <a:r>
              <a:rPr dirty="0" sz="1000">
                <a:latin typeface="Arial"/>
                <a:cs typeface="Arial"/>
              </a:rPr>
              <a:t>in</a:t>
            </a:r>
            <a:r>
              <a:rPr dirty="0" sz="1000" spc="-5">
                <a:latin typeface="Arial"/>
                <a:cs typeface="Arial"/>
              </a:rPr>
              <a:t> </a:t>
            </a:r>
            <a:r>
              <a:rPr dirty="0" sz="1000">
                <a:latin typeface="Arial"/>
                <a:cs typeface="Arial"/>
              </a:rPr>
              <a:t>the</a:t>
            </a:r>
            <a:r>
              <a:rPr dirty="0" sz="1000" spc="-35">
                <a:latin typeface="Arial"/>
                <a:cs typeface="Arial"/>
              </a:rPr>
              <a:t> </a:t>
            </a:r>
            <a:r>
              <a:rPr dirty="0" sz="1000">
                <a:latin typeface="Arial"/>
                <a:cs typeface="Arial"/>
              </a:rPr>
              <a:t>middle</a:t>
            </a:r>
            <a:r>
              <a:rPr dirty="0" sz="1000" spc="-15">
                <a:latin typeface="Arial"/>
                <a:cs typeface="Arial"/>
              </a:rPr>
              <a:t> </a:t>
            </a:r>
            <a:r>
              <a:rPr dirty="0" sz="1000" spc="-25">
                <a:latin typeface="Arial"/>
                <a:cs typeface="Arial"/>
              </a:rPr>
              <a:t>of </a:t>
            </a:r>
            <a:r>
              <a:rPr dirty="0" sz="1000">
                <a:latin typeface="Arial"/>
                <a:cs typeface="Arial"/>
              </a:rPr>
              <a:t>the</a:t>
            </a:r>
            <a:r>
              <a:rPr dirty="0" sz="1000" spc="-40">
                <a:latin typeface="Arial"/>
                <a:cs typeface="Arial"/>
              </a:rPr>
              <a:t> </a:t>
            </a:r>
            <a:r>
              <a:rPr dirty="0" sz="1000">
                <a:latin typeface="Arial"/>
                <a:cs typeface="Arial"/>
              </a:rPr>
              <a:t>supply</a:t>
            </a:r>
            <a:r>
              <a:rPr dirty="0" sz="1000" spc="-20">
                <a:latin typeface="Arial"/>
                <a:cs typeface="Arial"/>
              </a:rPr>
              <a:t> </a:t>
            </a:r>
            <a:r>
              <a:rPr dirty="0" sz="1000">
                <a:latin typeface="Arial"/>
                <a:cs typeface="Arial"/>
              </a:rPr>
              <a:t>chain</a:t>
            </a:r>
            <a:r>
              <a:rPr dirty="0" sz="1000" spc="-25">
                <a:latin typeface="Arial"/>
                <a:cs typeface="Arial"/>
              </a:rPr>
              <a:t> </a:t>
            </a:r>
            <a:r>
              <a:rPr dirty="0" sz="1000">
                <a:latin typeface="Arial"/>
                <a:cs typeface="Arial"/>
              </a:rPr>
              <a:t>marketing</a:t>
            </a:r>
            <a:r>
              <a:rPr dirty="0" sz="1000" spc="-55">
                <a:latin typeface="Arial"/>
                <a:cs typeface="Arial"/>
              </a:rPr>
              <a:t> </a:t>
            </a:r>
            <a:r>
              <a:rPr dirty="0" sz="1000">
                <a:latin typeface="Arial"/>
                <a:cs typeface="Arial"/>
              </a:rPr>
              <a:t>locally or</a:t>
            </a:r>
            <a:r>
              <a:rPr dirty="0" sz="1000" spc="-30">
                <a:latin typeface="Arial"/>
                <a:cs typeface="Arial"/>
              </a:rPr>
              <a:t> </a:t>
            </a:r>
            <a:r>
              <a:rPr dirty="0" sz="1000">
                <a:latin typeface="Arial"/>
                <a:cs typeface="Arial"/>
              </a:rPr>
              <a:t>regionally</a:t>
            </a:r>
            <a:r>
              <a:rPr dirty="0" sz="1000" spc="5">
                <a:latin typeface="Arial"/>
                <a:cs typeface="Arial"/>
              </a:rPr>
              <a:t> </a:t>
            </a:r>
            <a:r>
              <a:rPr dirty="0" sz="1000">
                <a:latin typeface="Arial"/>
                <a:cs typeface="Arial"/>
              </a:rPr>
              <a:t>branded</a:t>
            </a:r>
            <a:r>
              <a:rPr dirty="0" sz="1000" spc="-40">
                <a:latin typeface="Arial"/>
                <a:cs typeface="Arial"/>
              </a:rPr>
              <a:t> </a:t>
            </a:r>
            <a:r>
              <a:rPr dirty="0" sz="1000">
                <a:latin typeface="Arial"/>
                <a:cs typeface="Arial"/>
              </a:rPr>
              <a:t>products</a:t>
            </a:r>
            <a:r>
              <a:rPr dirty="0" sz="1000" spc="-35">
                <a:latin typeface="Arial"/>
                <a:cs typeface="Arial"/>
              </a:rPr>
              <a:t> </a:t>
            </a:r>
            <a:r>
              <a:rPr dirty="0" sz="1000">
                <a:latin typeface="Arial"/>
                <a:cs typeface="Arial"/>
              </a:rPr>
              <a:t>such</a:t>
            </a:r>
            <a:r>
              <a:rPr dirty="0" sz="1000" spc="-40">
                <a:latin typeface="Arial"/>
                <a:cs typeface="Arial"/>
              </a:rPr>
              <a:t> </a:t>
            </a:r>
            <a:r>
              <a:rPr dirty="0" sz="1000">
                <a:latin typeface="Arial"/>
                <a:cs typeface="Arial"/>
              </a:rPr>
              <a:t>as</a:t>
            </a:r>
            <a:r>
              <a:rPr dirty="0" sz="1000" spc="-20">
                <a:latin typeface="Arial"/>
                <a:cs typeface="Arial"/>
              </a:rPr>
              <a:t> </a:t>
            </a:r>
            <a:r>
              <a:rPr dirty="0" sz="1000" spc="-10">
                <a:latin typeface="Arial"/>
                <a:cs typeface="Arial"/>
              </a:rPr>
              <a:t>distributors,</a:t>
            </a:r>
            <a:r>
              <a:rPr dirty="0" sz="1000" spc="-25">
                <a:latin typeface="Arial"/>
                <a:cs typeface="Arial"/>
              </a:rPr>
              <a:t> </a:t>
            </a:r>
            <a:r>
              <a:rPr dirty="0" sz="1000">
                <a:latin typeface="Arial"/>
                <a:cs typeface="Arial"/>
              </a:rPr>
              <a:t>food</a:t>
            </a:r>
            <a:r>
              <a:rPr dirty="0" sz="1000" spc="-45">
                <a:latin typeface="Arial"/>
                <a:cs typeface="Arial"/>
              </a:rPr>
              <a:t> </a:t>
            </a:r>
            <a:r>
              <a:rPr dirty="0" sz="1000">
                <a:latin typeface="Arial"/>
                <a:cs typeface="Arial"/>
              </a:rPr>
              <a:t>hubs,</a:t>
            </a:r>
            <a:r>
              <a:rPr dirty="0" sz="1000" spc="-35">
                <a:latin typeface="Arial"/>
                <a:cs typeface="Arial"/>
              </a:rPr>
              <a:t> </a:t>
            </a:r>
            <a:r>
              <a:rPr dirty="0" sz="1000">
                <a:latin typeface="Arial"/>
                <a:cs typeface="Arial"/>
              </a:rPr>
              <a:t>brokers,</a:t>
            </a:r>
            <a:r>
              <a:rPr dirty="0" sz="1000" spc="-50">
                <a:latin typeface="Arial"/>
                <a:cs typeface="Arial"/>
              </a:rPr>
              <a:t> </a:t>
            </a:r>
            <a:r>
              <a:rPr dirty="0" sz="1000">
                <a:latin typeface="Arial"/>
                <a:cs typeface="Arial"/>
              </a:rPr>
              <a:t>auction</a:t>
            </a:r>
            <a:r>
              <a:rPr dirty="0" sz="1000" spc="-35">
                <a:latin typeface="Arial"/>
                <a:cs typeface="Arial"/>
              </a:rPr>
              <a:t> </a:t>
            </a:r>
            <a:r>
              <a:rPr dirty="0" sz="1000">
                <a:latin typeface="Arial"/>
                <a:cs typeface="Arial"/>
              </a:rPr>
              <a:t>houses,</a:t>
            </a:r>
            <a:r>
              <a:rPr dirty="0" sz="1000" spc="-35">
                <a:latin typeface="Arial"/>
                <a:cs typeface="Arial"/>
              </a:rPr>
              <a:t> </a:t>
            </a:r>
            <a:r>
              <a:rPr dirty="0" sz="1000">
                <a:latin typeface="Arial"/>
                <a:cs typeface="Arial"/>
              </a:rPr>
              <a:t>wholesale</a:t>
            </a:r>
            <a:r>
              <a:rPr dirty="0" sz="1000" spc="-5">
                <a:latin typeface="Arial"/>
                <a:cs typeface="Arial"/>
              </a:rPr>
              <a:t> </a:t>
            </a:r>
            <a:r>
              <a:rPr dirty="0" sz="1000" spc="-25">
                <a:latin typeface="Arial"/>
                <a:cs typeface="Arial"/>
              </a:rPr>
              <a:t>and </a:t>
            </a:r>
            <a:r>
              <a:rPr dirty="0" sz="1000">
                <a:latin typeface="Arial"/>
                <a:cs typeface="Arial"/>
              </a:rPr>
              <a:t>terminal</a:t>
            </a:r>
            <a:r>
              <a:rPr dirty="0" sz="1000" spc="-30">
                <a:latin typeface="Arial"/>
                <a:cs typeface="Arial"/>
              </a:rPr>
              <a:t> </a:t>
            </a:r>
            <a:r>
              <a:rPr dirty="0" sz="1000">
                <a:latin typeface="Arial"/>
                <a:cs typeface="Arial"/>
              </a:rPr>
              <a:t>markets,</a:t>
            </a:r>
            <a:r>
              <a:rPr dirty="0" sz="1000" spc="-65">
                <a:latin typeface="Arial"/>
                <a:cs typeface="Arial"/>
              </a:rPr>
              <a:t> </a:t>
            </a:r>
            <a:r>
              <a:rPr dirty="0" sz="1000">
                <a:latin typeface="Arial"/>
                <a:cs typeface="Arial"/>
              </a:rPr>
              <a:t>food</a:t>
            </a:r>
            <a:r>
              <a:rPr dirty="0" sz="1000" spc="-35">
                <a:latin typeface="Arial"/>
                <a:cs typeface="Arial"/>
              </a:rPr>
              <a:t> </a:t>
            </a:r>
            <a:r>
              <a:rPr dirty="0" sz="1000">
                <a:latin typeface="Arial"/>
                <a:cs typeface="Arial"/>
              </a:rPr>
              <a:t>processors,</a:t>
            </a:r>
            <a:r>
              <a:rPr dirty="0" sz="1000" spc="-45">
                <a:latin typeface="Arial"/>
                <a:cs typeface="Arial"/>
              </a:rPr>
              <a:t> </a:t>
            </a:r>
            <a:r>
              <a:rPr dirty="0" sz="1000">
                <a:latin typeface="Arial"/>
                <a:cs typeface="Arial"/>
              </a:rPr>
              <a:t>etc.).</a:t>
            </a:r>
            <a:r>
              <a:rPr dirty="0" sz="1000" spc="-35">
                <a:latin typeface="Arial"/>
                <a:cs typeface="Arial"/>
              </a:rPr>
              <a:t> </a:t>
            </a:r>
            <a:r>
              <a:rPr dirty="0" sz="1000">
                <a:latin typeface="Arial"/>
                <a:cs typeface="Arial"/>
              </a:rPr>
              <a:t>Commodity</a:t>
            </a:r>
            <a:r>
              <a:rPr dirty="0" sz="1000" spc="-35">
                <a:latin typeface="Arial"/>
                <a:cs typeface="Arial"/>
              </a:rPr>
              <a:t> </a:t>
            </a:r>
            <a:r>
              <a:rPr dirty="0" sz="1000">
                <a:latin typeface="Arial"/>
                <a:cs typeface="Arial"/>
              </a:rPr>
              <a:t>sales</a:t>
            </a:r>
            <a:r>
              <a:rPr dirty="0" sz="1000" spc="-15">
                <a:latin typeface="Arial"/>
                <a:cs typeface="Arial"/>
              </a:rPr>
              <a:t> </a:t>
            </a:r>
            <a:r>
              <a:rPr dirty="0" sz="1000">
                <a:latin typeface="Arial"/>
                <a:cs typeface="Arial"/>
              </a:rPr>
              <a:t>are</a:t>
            </a:r>
            <a:r>
              <a:rPr dirty="0" sz="1000" spc="-35">
                <a:latin typeface="Arial"/>
                <a:cs typeface="Arial"/>
              </a:rPr>
              <a:t> </a:t>
            </a:r>
            <a:r>
              <a:rPr dirty="0" sz="1000">
                <a:latin typeface="Arial"/>
                <a:cs typeface="Arial"/>
              </a:rPr>
              <a:t>all</a:t>
            </a:r>
            <a:r>
              <a:rPr dirty="0" sz="1000" spc="-5">
                <a:latin typeface="Arial"/>
                <a:cs typeface="Arial"/>
              </a:rPr>
              <a:t> </a:t>
            </a:r>
            <a:r>
              <a:rPr dirty="0" sz="1000">
                <a:latin typeface="Arial"/>
                <a:cs typeface="Arial"/>
              </a:rPr>
              <a:t>other</a:t>
            </a:r>
            <a:r>
              <a:rPr dirty="0" sz="1000" spc="-25">
                <a:latin typeface="Arial"/>
                <a:cs typeface="Arial"/>
              </a:rPr>
              <a:t> </a:t>
            </a:r>
            <a:r>
              <a:rPr dirty="0" sz="1000">
                <a:latin typeface="Arial"/>
                <a:cs typeface="Arial"/>
              </a:rPr>
              <a:t>sales,</a:t>
            </a:r>
            <a:r>
              <a:rPr dirty="0" sz="1000" spc="-20">
                <a:latin typeface="Arial"/>
                <a:cs typeface="Arial"/>
              </a:rPr>
              <a:t> </a:t>
            </a:r>
            <a:r>
              <a:rPr dirty="0" sz="1000">
                <a:latin typeface="Arial"/>
                <a:cs typeface="Arial"/>
              </a:rPr>
              <a:t>as</a:t>
            </a:r>
            <a:r>
              <a:rPr dirty="0" sz="1000" spc="-25">
                <a:latin typeface="Arial"/>
                <a:cs typeface="Arial"/>
              </a:rPr>
              <a:t> </a:t>
            </a:r>
            <a:r>
              <a:rPr dirty="0" sz="1000">
                <a:latin typeface="Arial"/>
                <a:cs typeface="Arial"/>
              </a:rPr>
              <a:t>reported</a:t>
            </a:r>
            <a:r>
              <a:rPr dirty="0" sz="1000" spc="-35">
                <a:latin typeface="Arial"/>
                <a:cs typeface="Arial"/>
              </a:rPr>
              <a:t> </a:t>
            </a:r>
            <a:r>
              <a:rPr dirty="0" sz="1000">
                <a:latin typeface="Arial"/>
                <a:cs typeface="Arial"/>
              </a:rPr>
              <a:t>in</a:t>
            </a:r>
            <a:r>
              <a:rPr dirty="0" sz="1000" spc="-15">
                <a:latin typeface="Arial"/>
                <a:cs typeface="Arial"/>
              </a:rPr>
              <a:t> </a:t>
            </a:r>
            <a:r>
              <a:rPr dirty="0" sz="1000">
                <a:latin typeface="Arial"/>
                <a:cs typeface="Arial"/>
              </a:rPr>
              <a:t>the</a:t>
            </a:r>
            <a:r>
              <a:rPr dirty="0" sz="1000" spc="-35">
                <a:latin typeface="Arial"/>
                <a:cs typeface="Arial"/>
              </a:rPr>
              <a:t> </a:t>
            </a:r>
            <a:r>
              <a:rPr dirty="0" sz="1000">
                <a:latin typeface="Arial"/>
                <a:cs typeface="Arial"/>
              </a:rPr>
              <a:t>Census</a:t>
            </a:r>
            <a:r>
              <a:rPr dirty="0" sz="1000" spc="-25">
                <a:latin typeface="Arial"/>
                <a:cs typeface="Arial"/>
              </a:rPr>
              <a:t> </a:t>
            </a:r>
            <a:r>
              <a:rPr dirty="0" sz="1000">
                <a:latin typeface="Arial"/>
                <a:cs typeface="Arial"/>
              </a:rPr>
              <a:t>as</a:t>
            </a:r>
            <a:r>
              <a:rPr dirty="0" sz="1000" spc="-20">
                <a:latin typeface="Arial"/>
                <a:cs typeface="Arial"/>
              </a:rPr>
              <a:t> </a:t>
            </a:r>
            <a:r>
              <a:rPr dirty="0" sz="1000">
                <a:latin typeface="Arial"/>
                <a:cs typeface="Arial"/>
              </a:rPr>
              <a:t>market</a:t>
            </a:r>
            <a:r>
              <a:rPr dirty="0" sz="1000" spc="-50">
                <a:latin typeface="Arial"/>
                <a:cs typeface="Arial"/>
              </a:rPr>
              <a:t> </a:t>
            </a:r>
            <a:r>
              <a:rPr dirty="0" sz="1000">
                <a:latin typeface="Arial"/>
                <a:cs typeface="Arial"/>
              </a:rPr>
              <a:t>value</a:t>
            </a:r>
            <a:r>
              <a:rPr dirty="0" sz="1000" spc="-15">
                <a:latin typeface="Arial"/>
                <a:cs typeface="Arial"/>
              </a:rPr>
              <a:t> </a:t>
            </a:r>
            <a:r>
              <a:rPr dirty="0" sz="1000">
                <a:latin typeface="Arial"/>
                <a:cs typeface="Arial"/>
              </a:rPr>
              <a:t>of</a:t>
            </a:r>
            <a:r>
              <a:rPr dirty="0" sz="1000" spc="-30">
                <a:latin typeface="Arial"/>
                <a:cs typeface="Arial"/>
              </a:rPr>
              <a:t> </a:t>
            </a:r>
            <a:r>
              <a:rPr dirty="0" sz="1000" spc="-10">
                <a:latin typeface="Arial"/>
                <a:cs typeface="Arial"/>
              </a:rPr>
              <a:t>agricultural </a:t>
            </a:r>
            <a:r>
              <a:rPr dirty="0" sz="1000">
                <a:latin typeface="Arial"/>
                <a:cs typeface="Arial"/>
              </a:rPr>
              <a:t>products</a:t>
            </a:r>
            <a:r>
              <a:rPr dirty="0" sz="1000" spc="-45">
                <a:latin typeface="Arial"/>
                <a:cs typeface="Arial"/>
              </a:rPr>
              <a:t> </a:t>
            </a:r>
            <a:r>
              <a:rPr dirty="0" sz="1000" spc="-10">
                <a:latin typeface="Arial"/>
                <a:cs typeface="Arial"/>
              </a:rPr>
              <a:t>sold.</a:t>
            </a:r>
            <a:endParaRPr sz="1000">
              <a:latin typeface="Arial"/>
              <a:cs typeface="Arial"/>
            </a:endParaRPr>
          </a:p>
        </p:txBody>
      </p:sp>
      <p:sp>
        <p:nvSpPr>
          <p:cNvPr id="5" name="object 5" descr="$PPTXTitle"/>
          <p:cNvSpPr txBox="1">
            <a:spLocks noGrp="1"/>
          </p:cNvSpPr>
          <p:nvPr>
            <p:ph type="title"/>
          </p:nvPr>
        </p:nvSpPr>
        <p:spPr>
          <a:xfrm>
            <a:off x="4604580" y="249534"/>
            <a:ext cx="6043295" cy="756920"/>
          </a:xfrm>
          <a:prstGeom prst="rect"/>
        </p:spPr>
        <p:txBody>
          <a:bodyPr wrap="square" lIns="0" tIns="12700" rIns="0" bIns="0" rtlCol="0" vert="horz">
            <a:spAutoFit/>
          </a:bodyPr>
          <a:lstStyle/>
          <a:p>
            <a:pPr marL="12700" marR="5080">
              <a:lnSpc>
                <a:spcPct val="100000"/>
              </a:lnSpc>
              <a:spcBef>
                <a:spcPts val="100"/>
              </a:spcBef>
            </a:pPr>
            <a:r>
              <a:rPr dirty="0" sz="2400">
                <a:latin typeface="Arial"/>
                <a:cs typeface="Arial"/>
              </a:rPr>
              <a:t>Ag</a:t>
            </a:r>
            <a:r>
              <a:rPr dirty="0" sz="2400" spc="-60">
                <a:latin typeface="Arial"/>
                <a:cs typeface="Arial"/>
              </a:rPr>
              <a:t> </a:t>
            </a:r>
            <a:r>
              <a:rPr dirty="0" sz="2400">
                <a:latin typeface="Arial"/>
                <a:cs typeface="Arial"/>
              </a:rPr>
              <a:t>sales</a:t>
            </a:r>
            <a:r>
              <a:rPr dirty="0" sz="2400" spc="-40">
                <a:latin typeface="Arial"/>
                <a:cs typeface="Arial"/>
              </a:rPr>
              <a:t> </a:t>
            </a:r>
            <a:r>
              <a:rPr dirty="0" sz="2400">
                <a:latin typeface="Arial"/>
                <a:cs typeface="Arial"/>
              </a:rPr>
              <a:t>through</a:t>
            </a:r>
            <a:r>
              <a:rPr dirty="0" sz="2400" spc="-55">
                <a:latin typeface="Arial"/>
                <a:cs typeface="Arial"/>
              </a:rPr>
              <a:t> </a:t>
            </a:r>
            <a:r>
              <a:rPr dirty="0" sz="2400">
                <a:latin typeface="Arial"/>
                <a:cs typeface="Arial"/>
              </a:rPr>
              <a:t>all</a:t>
            </a:r>
            <a:r>
              <a:rPr dirty="0" sz="2400" spc="-40">
                <a:latin typeface="Arial"/>
                <a:cs typeface="Arial"/>
              </a:rPr>
              <a:t> </a:t>
            </a:r>
            <a:r>
              <a:rPr dirty="0" sz="2400">
                <a:latin typeface="Arial"/>
                <a:cs typeface="Arial"/>
              </a:rPr>
              <a:t>market</a:t>
            </a:r>
            <a:r>
              <a:rPr dirty="0" sz="2400" spc="-70">
                <a:latin typeface="Arial"/>
                <a:cs typeface="Arial"/>
              </a:rPr>
              <a:t> </a:t>
            </a:r>
            <a:r>
              <a:rPr dirty="0" sz="2400">
                <a:latin typeface="Arial"/>
                <a:cs typeface="Arial"/>
              </a:rPr>
              <a:t>channels</a:t>
            </a:r>
            <a:r>
              <a:rPr dirty="0" sz="2400" spc="-20">
                <a:latin typeface="Arial"/>
                <a:cs typeface="Arial"/>
              </a:rPr>
              <a:t> </a:t>
            </a:r>
            <a:r>
              <a:rPr dirty="0" sz="2400">
                <a:latin typeface="Arial"/>
                <a:cs typeface="Arial"/>
              </a:rPr>
              <a:t>in</a:t>
            </a:r>
            <a:r>
              <a:rPr dirty="0" sz="2400" spc="-55">
                <a:latin typeface="Arial"/>
                <a:cs typeface="Arial"/>
              </a:rPr>
              <a:t> </a:t>
            </a:r>
            <a:r>
              <a:rPr dirty="0" sz="2400" spc="-25">
                <a:latin typeface="Arial"/>
                <a:cs typeface="Arial"/>
              </a:rPr>
              <a:t>New </a:t>
            </a:r>
            <a:r>
              <a:rPr dirty="0" sz="2400" spc="-30">
                <a:latin typeface="Arial"/>
                <a:cs typeface="Arial"/>
              </a:rPr>
              <a:t>York,</a:t>
            </a:r>
            <a:r>
              <a:rPr dirty="0" sz="2400" spc="-100">
                <a:latin typeface="Arial"/>
                <a:cs typeface="Arial"/>
              </a:rPr>
              <a:t> </a:t>
            </a:r>
            <a:r>
              <a:rPr dirty="0" sz="2400">
                <a:latin typeface="Arial"/>
                <a:cs typeface="Arial"/>
              </a:rPr>
              <a:t>2017</a:t>
            </a:r>
            <a:r>
              <a:rPr dirty="0" sz="2400" spc="-50">
                <a:latin typeface="Arial"/>
                <a:cs typeface="Arial"/>
              </a:rPr>
              <a:t> </a:t>
            </a:r>
            <a:r>
              <a:rPr dirty="0" sz="2400">
                <a:latin typeface="Arial"/>
                <a:cs typeface="Arial"/>
              </a:rPr>
              <a:t>and</a:t>
            </a:r>
            <a:r>
              <a:rPr dirty="0" sz="2400" spc="-70">
                <a:latin typeface="Arial"/>
                <a:cs typeface="Arial"/>
              </a:rPr>
              <a:t> </a:t>
            </a:r>
            <a:r>
              <a:rPr dirty="0" sz="2400" spc="-20">
                <a:latin typeface="Arial"/>
                <a:cs typeface="Arial"/>
              </a:rPr>
              <a:t>2022</a:t>
            </a:r>
            <a:endParaRPr sz="24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713" y="1180563"/>
            <a:ext cx="3587750" cy="3536950"/>
          </a:xfrm>
          <a:prstGeom prst="rect">
            <a:avLst/>
          </a:prstGeom>
        </p:spPr>
        <p:txBody>
          <a:bodyPr wrap="square" lIns="0" tIns="74295" rIns="0" bIns="0" rtlCol="0" vert="horz">
            <a:spAutoFit/>
          </a:bodyPr>
          <a:lstStyle/>
          <a:p>
            <a:pPr algn="ctr" marL="12700" marR="5080">
              <a:lnSpc>
                <a:spcPts val="3890"/>
              </a:lnSpc>
              <a:spcBef>
                <a:spcPts val="585"/>
              </a:spcBef>
            </a:pPr>
            <a:r>
              <a:rPr dirty="0" sz="3600">
                <a:latin typeface="Arial"/>
                <a:cs typeface="Arial"/>
              </a:rPr>
              <a:t>Most</a:t>
            </a:r>
            <a:r>
              <a:rPr dirty="0" sz="3600" spc="-25">
                <a:latin typeface="Arial"/>
                <a:cs typeface="Arial"/>
              </a:rPr>
              <a:t> </a:t>
            </a:r>
            <a:r>
              <a:rPr dirty="0" sz="3600">
                <a:latin typeface="Arial"/>
                <a:cs typeface="Arial"/>
              </a:rPr>
              <a:t>local</a:t>
            </a:r>
            <a:r>
              <a:rPr dirty="0" sz="3600" spc="-30">
                <a:latin typeface="Arial"/>
                <a:cs typeface="Arial"/>
              </a:rPr>
              <a:t> </a:t>
            </a:r>
            <a:r>
              <a:rPr dirty="0" sz="3600" spc="-20">
                <a:latin typeface="Arial"/>
                <a:cs typeface="Arial"/>
              </a:rPr>
              <a:t>food </a:t>
            </a:r>
            <a:r>
              <a:rPr dirty="0" sz="3600">
                <a:latin typeface="Arial"/>
                <a:cs typeface="Arial"/>
              </a:rPr>
              <a:t>market</a:t>
            </a:r>
            <a:r>
              <a:rPr dirty="0" sz="3600" spc="-30">
                <a:latin typeface="Arial"/>
                <a:cs typeface="Arial"/>
              </a:rPr>
              <a:t> </a:t>
            </a:r>
            <a:r>
              <a:rPr dirty="0" sz="3600">
                <a:latin typeface="Arial"/>
                <a:cs typeface="Arial"/>
              </a:rPr>
              <a:t>growth</a:t>
            </a:r>
            <a:r>
              <a:rPr dirty="0" sz="3600" spc="-30">
                <a:latin typeface="Arial"/>
                <a:cs typeface="Arial"/>
              </a:rPr>
              <a:t> </a:t>
            </a:r>
            <a:r>
              <a:rPr dirty="0" sz="3600" spc="-25">
                <a:latin typeface="Arial"/>
                <a:cs typeface="Arial"/>
              </a:rPr>
              <a:t>in </a:t>
            </a:r>
            <a:r>
              <a:rPr dirty="0" sz="3600">
                <a:latin typeface="Arial"/>
                <a:cs typeface="Arial"/>
              </a:rPr>
              <a:t>NYS</a:t>
            </a:r>
            <a:r>
              <a:rPr dirty="0" sz="3600" spc="25">
                <a:latin typeface="Arial"/>
                <a:cs typeface="Arial"/>
              </a:rPr>
              <a:t> </a:t>
            </a:r>
            <a:r>
              <a:rPr dirty="0" sz="3600" spc="-10">
                <a:latin typeface="Arial"/>
                <a:cs typeface="Arial"/>
              </a:rPr>
              <a:t>(2017-2022)</a:t>
            </a:r>
            <a:endParaRPr sz="3600">
              <a:latin typeface="Arial"/>
              <a:cs typeface="Arial"/>
            </a:endParaRPr>
          </a:p>
          <a:p>
            <a:pPr algn="ctr" marL="635">
              <a:lnSpc>
                <a:spcPts val="3610"/>
              </a:lnSpc>
            </a:pPr>
            <a:r>
              <a:rPr dirty="0" sz="3600">
                <a:latin typeface="Arial"/>
                <a:cs typeface="Arial"/>
              </a:rPr>
              <a:t>was</a:t>
            </a:r>
            <a:r>
              <a:rPr dirty="0" sz="3600" spc="-5">
                <a:latin typeface="Arial"/>
                <a:cs typeface="Arial"/>
              </a:rPr>
              <a:t> </a:t>
            </a:r>
            <a:r>
              <a:rPr dirty="0" sz="3600" spc="-10">
                <a:latin typeface="Arial"/>
                <a:cs typeface="Arial"/>
              </a:rPr>
              <a:t>through</a:t>
            </a:r>
            <a:endParaRPr sz="3600">
              <a:latin typeface="Arial"/>
              <a:cs typeface="Arial"/>
            </a:endParaRPr>
          </a:p>
          <a:p>
            <a:pPr algn="ctr" marL="407034" marR="398145">
              <a:lnSpc>
                <a:spcPts val="3890"/>
              </a:lnSpc>
              <a:spcBef>
                <a:spcPts val="275"/>
              </a:spcBef>
            </a:pPr>
            <a:r>
              <a:rPr dirty="0" sz="3600" spc="-10">
                <a:latin typeface="Arial"/>
                <a:cs typeface="Arial"/>
              </a:rPr>
              <a:t>intermediated markets:</a:t>
            </a:r>
            <a:r>
              <a:rPr dirty="0" sz="3600" spc="900">
                <a:latin typeface="Arial"/>
                <a:cs typeface="Arial"/>
              </a:rPr>
              <a:t> </a:t>
            </a:r>
            <a:r>
              <a:rPr dirty="0" sz="3600">
                <a:latin typeface="Arial"/>
                <a:cs typeface="Arial"/>
              </a:rPr>
              <a:t>72%</a:t>
            </a:r>
            <a:r>
              <a:rPr dirty="0" sz="3600" spc="-15">
                <a:latin typeface="Arial"/>
                <a:cs typeface="Arial"/>
              </a:rPr>
              <a:t> </a:t>
            </a:r>
            <a:r>
              <a:rPr dirty="0" sz="3600" spc="-10">
                <a:latin typeface="Arial"/>
                <a:cs typeface="Arial"/>
              </a:rPr>
              <a:t>growth!</a:t>
            </a:r>
            <a:endParaRPr sz="3600">
              <a:latin typeface="Arial"/>
              <a:cs typeface="Arial"/>
            </a:endParaRPr>
          </a:p>
        </p:txBody>
      </p:sp>
      <p:sp>
        <p:nvSpPr>
          <p:cNvPr id="3" name="object 3"/>
          <p:cNvSpPr txBox="1"/>
          <p:nvPr/>
        </p:nvSpPr>
        <p:spPr>
          <a:xfrm>
            <a:off x="4290129" y="4758971"/>
            <a:ext cx="7816215" cy="1244600"/>
          </a:xfrm>
          <a:prstGeom prst="rect">
            <a:avLst/>
          </a:prstGeom>
        </p:spPr>
        <p:txBody>
          <a:bodyPr wrap="square" lIns="0" tIns="12065" rIns="0" bIns="0" rtlCol="0" vert="horz">
            <a:spAutoFit/>
          </a:bodyPr>
          <a:lstStyle/>
          <a:p>
            <a:pPr marL="12700" marR="37465">
              <a:lnSpc>
                <a:spcPct val="100000"/>
              </a:lnSpc>
              <a:spcBef>
                <a:spcPts val="95"/>
              </a:spcBef>
            </a:pPr>
            <a:r>
              <a:rPr dirty="0" sz="1000">
                <a:latin typeface="Arial"/>
                <a:cs typeface="Arial"/>
              </a:rPr>
              <a:t>Source:</a:t>
            </a:r>
            <a:r>
              <a:rPr dirty="0" sz="1000" spc="-40">
                <a:latin typeface="Arial"/>
                <a:cs typeface="Arial"/>
              </a:rPr>
              <a:t> </a:t>
            </a:r>
            <a:r>
              <a:rPr dirty="0" sz="1000">
                <a:latin typeface="Arial"/>
                <a:cs typeface="Arial"/>
              </a:rPr>
              <a:t>U.S.</a:t>
            </a:r>
            <a:r>
              <a:rPr dirty="0" sz="1000" spc="-20">
                <a:latin typeface="Arial"/>
                <a:cs typeface="Arial"/>
              </a:rPr>
              <a:t> </a:t>
            </a:r>
            <a:r>
              <a:rPr dirty="0" sz="1000">
                <a:latin typeface="Arial"/>
                <a:cs typeface="Arial"/>
              </a:rPr>
              <a:t>Department</a:t>
            </a:r>
            <a:r>
              <a:rPr dirty="0" sz="1000" spc="-55">
                <a:latin typeface="Arial"/>
                <a:cs typeface="Arial"/>
              </a:rPr>
              <a:t> </a:t>
            </a:r>
            <a:r>
              <a:rPr dirty="0" sz="1000">
                <a:latin typeface="Arial"/>
                <a:cs typeface="Arial"/>
              </a:rPr>
              <a:t>of</a:t>
            </a:r>
            <a:r>
              <a:rPr dirty="0" sz="1000" spc="-30">
                <a:latin typeface="Arial"/>
                <a:cs typeface="Arial"/>
              </a:rPr>
              <a:t> </a:t>
            </a:r>
            <a:r>
              <a:rPr dirty="0" sz="1000" spc="-10">
                <a:latin typeface="Arial"/>
                <a:cs typeface="Arial"/>
              </a:rPr>
              <a:t>Agriculture,</a:t>
            </a:r>
            <a:r>
              <a:rPr dirty="0" sz="1000" spc="-30">
                <a:latin typeface="Arial"/>
                <a:cs typeface="Arial"/>
              </a:rPr>
              <a:t> </a:t>
            </a:r>
            <a:r>
              <a:rPr dirty="0" sz="1000">
                <a:latin typeface="Arial"/>
                <a:cs typeface="Arial"/>
              </a:rPr>
              <a:t>National</a:t>
            </a:r>
            <a:r>
              <a:rPr dirty="0" sz="1000" spc="-25">
                <a:latin typeface="Arial"/>
                <a:cs typeface="Arial"/>
              </a:rPr>
              <a:t> </a:t>
            </a:r>
            <a:r>
              <a:rPr dirty="0" sz="1000">
                <a:latin typeface="Arial"/>
                <a:cs typeface="Arial"/>
              </a:rPr>
              <a:t>Agricultural</a:t>
            </a:r>
            <a:r>
              <a:rPr dirty="0" sz="1000" spc="-10">
                <a:latin typeface="Arial"/>
                <a:cs typeface="Arial"/>
              </a:rPr>
              <a:t> </a:t>
            </a:r>
            <a:r>
              <a:rPr dirty="0" sz="1000">
                <a:latin typeface="Arial"/>
                <a:cs typeface="Arial"/>
              </a:rPr>
              <a:t>Statistics</a:t>
            </a:r>
            <a:r>
              <a:rPr dirty="0" sz="1000" spc="-25">
                <a:latin typeface="Arial"/>
                <a:cs typeface="Arial"/>
              </a:rPr>
              <a:t> </a:t>
            </a:r>
            <a:r>
              <a:rPr dirty="0" sz="1000">
                <a:latin typeface="Arial"/>
                <a:cs typeface="Arial"/>
              </a:rPr>
              <a:t>Service</a:t>
            </a:r>
            <a:r>
              <a:rPr dirty="0" sz="1000" spc="-20">
                <a:latin typeface="Arial"/>
                <a:cs typeface="Arial"/>
              </a:rPr>
              <a:t> </a:t>
            </a:r>
            <a:r>
              <a:rPr dirty="0" sz="1000">
                <a:latin typeface="Arial"/>
                <a:cs typeface="Arial"/>
              </a:rPr>
              <a:t>(USDA</a:t>
            </a:r>
            <a:r>
              <a:rPr dirty="0" sz="1000" spc="-20">
                <a:latin typeface="Arial"/>
                <a:cs typeface="Arial"/>
              </a:rPr>
              <a:t> </a:t>
            </a:r>
            <a:r>
              <a:rPr dirty="0" sz="1000">
                <a:latin typeface="Arial"/>
                <a:cs typeface="Arial"/>
              </a:rPr>
              <a:t>NASS),</a:t>
            </a:r>
            <a:r>
              <a:rPr dirty="0" sz="1000" spc="-25">
                <a:latin typeface="Arial"/>
                <a:cs typeface="Arial"/>
              </a:rPr>
              <a:t> </a:t>
            </a:r>
            <a:r>
              <a:rPr dirty="0" sz="1000">
                <a:latin typeface="Arial"/>
                <a:cs typeface="Arial"/>
              </a:rPr>
              <a:t>2017</a:t>
            </a:r>
            <a:r>
              <a:rPr dirty="0" sz="1000" spc="-25">
                <a:latin typeface="Arial"/>
                <a:cs typeface="Arial"/>
              </a:rPr>
              <a:t> </a:t>
            </a:r>
            <a:r>
              <a:rPr dirty="0" sz="1000">
                <a:latin typeface="Arial"/>
                <a:cs typeface="Arial"/>
              </a:rPr>
              <a:t>and</a:t>
            </a:r>
            <a:r>
              <a:rPr dirty="0" sz="1000" spc="-45">
                <a:latin typeface="Arial"/>
                <a:cs typeface="Arial"/>
              </a:rPr>
              <a:t> </a:t>
            </a:r>
            <a:r>
              <a:rPr dirty="0" sz="1000">
                <a:latin typeface="Arial"/>
                <a:cs typeface="Arial"/>
              </a:rPr>
              <a:t>2022</a:t>
            </a:r>
            <a:r>
              <a:rPr dirty="0" sz="1000" spc="-45">
                <a:latin typeface="Arial"/>
                <a:cs typeface="Arial"/>
              </a:rPr>
              <a:t> </a:t>
            </a:r>
            <a:r>
              <a:rPr dirty="0" sz="1000">
                <a:latin typeface="Arial"/>
                <a:cs typeface="Arial"/>
              </a:rPr>
              <a:t>Census</a:t>
            </a:r>
            <a:r>
              <a:rPr dirty="0" sz="1000" spc="-25">
                <a:latin typeface="Arial"/>
                <a:cs typeface="Arial"/>
              </a:rPr>
              <a:t> </a:t>
            </a:r>
            <a:r>
              <a:rPr dirty="0" sz="1000">
                <a:latin typeface="Arial"/>
                <a:cs typeface="Arial"/>
              </a:rPr>
              <a:t>of</a:t>
            </a:r>
            <a:r>
              <a:rPr dirty="0" sz="1000" spc="-40">
                <a:latin typeface="Arial"/>
                <a:cs typeface="Arial"/>
              </a:rPr>
              <a:t> </a:t>
            </a:r>
            <a:r>
              <a:rPr dirty="0" sz="1000">
                <a:latin typeface="Arial"/>
                <a:cs typeface="Arial"/>
              </a:rPr>
              <a:t>Agriculture</a:t>
            </a:r>
            <a:r>
              <a:rPr dirty="0" sz="1000" spc="-20">
                <a:latin typeface="Arial"/>
                <a:cs typeface="Arial"/>
              </a:rPr>
              <a:t> </a:t>
            </a:r>
            <a:r>
              <a:rPr dirty="0" sz="1000" spc="-10">
                <a:latin typeface="Arial"/>
                <a:cs typeface="Arial"/>
              </a:rPr>
              <a:t>public </a:t>
            </a:r>
            <a:r>
              <a:rPr dirty="0" sz="1000" spc="-20">
                <a:latin typeface="Arial"/>
                <a:cs typeface="Arial"/>
              </a:rPr>
              <a:t>data</a:t>
            </a:r>
            <a:endParaRPr sz="1000">
              <a:latin typeface="Arial"/>
              <a:cs typeface="Arial"/>
            </a:endParaRPr>
          </a:p>
          <a:p>
            <a:pPr>
              <a:lnSpc>
                <a:spcPct val="100000"/>
              </a:lnSpc>
              <a:spcBef>
                <a:spcPts val="50"/>
              </a:spcBef>
            </a:pPr>
            <a:endParaRPr sz="1000">
              <a:latin typeface="Arial"/>
              <a:cs typeface="Arial"/>
            </a:endParaRPr>
          </a:p>
          <a:p>
            <a:pPr marL="12700" marR="5080">
              <a:lnSpc>
                <a:spcPct val="100000"/>
              </a:lnSpc>
            </a:pPr>
            <a:r>
              <a:rPr dirty="0" sz="1000">
                <a:latin typeface="Arial"/>
                <a:cs typeface="Arial"/>
              </a:rPr>
              <a:t>Notes:</a:t>
            </a:r>
            <a:r>
              <a:rPr dirty="0" sz="1000" spc="-35">
                <a:latin typeface="Arial"/>
                <a:cs typeface="Arial"/>
              </a:rPr>
              <a:t> </a:t>
            </a:r>
            <a:r>
              <a:rPr dirty="0" sz="1000" spc="-10">
                <a:latin typeface="Arial"/>
                <a:cs typeface="Arial"/>
              </a:rPr>
              <a:t>Direct-to-</a:t>
            </a:r>
            <a:r>
              <a:rPr dirty="0" sz="1000">
                <a:latin typeface="Arial"/>
                <a:cs typeface="Arial"/>
              </a:rPr>
              <a:t>consumer</a:t>
            </a:r>
            <a:r>
              <a:rPr dirty="0" sz="1000" spc="-25">
                <a:latin typeface="Arial"/>
                <a:cs typeface="Arial"/>
              </a:rPr>
              <a:t> </a:t>
            </a:r>
            <a:r>
              <a:rPr dirty="0" sz="1000">
                <a:latin typeface="Arial"/>
                <a:cs typeface="Arial"/>
              </a:rPr>
              <a:t>sales</a:t>
            </a:r>
            <a:r>
              <a:rPr dirty="0" sz="1000" spc="-25">
                <a:latin typeface="Arial"/>
                <a:cs typeface="Arial"/>
              </a:rPr>
              <a:t> </a:t>
            </a:r>
            <a:r>
              <a:rPr dirty="0" sz="1000">
                <a:latin typeface="Arial"/>
                <a:cs typeface="Arial"/>
              </a:rPr>
              <a:t>include</a:t>
            </a:r>
            <a:r>
              <a:rPr dirty="0" sz="1000" spc="-10">
                <a:latin typeface="Arial"/>
                <a:cs typeface="Arial"/>
              </a:rPr>
              <a:t> </a:t>
            </a:r>
            <a:r>
              <a:rPr dirty="0" sz="1000">
                <a:latin typeface="Arial"/>
                <a:cs typeface="Arial"/>
              </a:rPr>
              <a:t>sales</a:t>
            </a:r>
            <a:r>
              <a:rPr dirty="0" sz="1000" spc="-25">
                <a:latin typeface="Arial"/>
                <a:cs typeface="Arial"/>
              </a:rPr>
              <a:t> </a:t>
            </a:r>
            <a:r>
              <a:rPr dirty="0" sz="1000">
                <a:latin typeface="Arial"/>
                <a:cs typeface="Arial"/>
              </a:rPr>
              <a:t>through</a:t>
            </a:r>
            <a:r>
              <a:rPr dirty="0" sz="1000" spc="-25">
                <a:latin typeface="Arial"/>
                <a:cs typeface="Arial"/>
              </a:rPr>
              <a:t> </a:t>
            </a:r>
            <a:r>
              <a:rPr dirty="0" sz="1000">
                <a:latin typeface="Arial"/>
                <a:cs typeface="Arial"/>
              </a:rPr>
              <a:t>farmers</a:t>
            </a:r>
            <a:r>
              <a:rPr dirty="0" sz="1000" spc="-50">
                <a:latin typeface="Arial"/>
                <a:cs typeface="Arial"/>
              </a:rPr>
              <a:t> </a:t>
            </a:r>
            <a:r>
              <a:rPr dirty="0" sz="1000">
                <a:latin typeface="Arial"/>
                <a:cs typeface="Arial"/>
              </a:rPr>
              <a:t>markets,</a:t>
            </a:r>
            <a:r>
              <a:rPr dirty="0" sz="1000" spc="-65">
                <a:latin typeface="Arial"/>
                <a:cs typeface="Arial"/>
              </a:rPr>
              <a:t> </a:t>
            </a:r>
            <a:r>
              <a:rPr dirty="0" sz="1000" spc="-10">
                <a:latin typeface="Arial"/>
                <a:cs typeface="Arial"/>
              </a:rPr>
              <a:t>on-</a:t>
            </a:r>
            <a:r>
              <a:rPr dirty="0" sz="1000">
                <a:latin typeface="Arial"/>
                <a:cs typeface="Arial"/>
              </a:rPr>
              <a:t>farm</a:t>
            </a:r>
            <a:r>
              <a:rPr dirty="0" sz="1000" spc="-20">
                <a:latin typeface="Arial"/>
                <a:cs typeface="Arial"/>
              </a:rPr>
              <a:t> </a:t>
            </a:r>
            <a:r>
              <a:rPr dirty="0" sz="1000">
                <a:latin typeface="Arial"/>
                <a:cs typeface="Arial"/>
              </a:rPr>
              <a:t>stores</a:t>
            </a:r>
            <a:r>
              <a:rPr dirty="0" sz="1000" spc="-30">
                <a:latin typeface="Arial"/>
                <a:cs typeface="Arial"/>
              </a:rPr>
              <a:t> </a:t>
            </a:r>
            <a:r>
              <a:rPr dirty="0" sz="1000">
                <a:latin typeface="Arial"/>
                <a:cs typeface="Arial"/>
              </a:rPr>
              <a:t>or</a:t>
            </a:r>
            <a:r>
              <a:rPr dirty="0" sz="1000" spc="-15">
                <a:latin typeface="Arial"/>
                <a:cs typeface="Arial"/>
              </a:rPr>
              <a:t> </a:t>
            </a:r>
            <a:r>
              <a:rPr dirty="0" sz="1000">
                <a:latin typeface="Arial"/>
                <a:cs typeface="Arial"/>
              </a:rPr>
              <a:t>farm</a:t>
            </a:r>
            <a:r>
              <a:rPr dirty="0" sz="1000" spc="-35">
                <a:latin typeface="Arial"/>
                <a:cs typeface="Arial"/>
              </a:rPr>
              <a:t> </a:t>
            </a:r>
            <a:r>
              <a:rPr dirty="0" sz="1000">
                <a:latin typeface="Arial"/>
                <a:cs typeface="Arial"/>
              </a:rPr>
              <a:t>stands,</a:t>
            </a:r>
            <a:r>
              <a:rPr dirty="0" sz="1000" spc="-30">
                <a:latin typeface="Arial"/>
                <a:cs typeface="Arial"/>
              </a:rPr>
              <a:t> </a:t>
            </a:r>
            <a:r>
              <a:rPr dirty="0" sz="1000">
                <a:latin typeface="Arial"/>
                <a:cs typeface="Arial"/>
              </a:rPr>
              <a:t>roadside</a:t>
            </a:r>
            <a:r>
              <a:rPr dirty="0" sz="1000" spc="-35">
                <a:latin typeface="Arial"/>
                <a:cs typeface="Arial"/>
              </a:rPr>
              <a:t> </a:t>
            </a:r>
            <a:r>
              <a:rPr dirty="0" sz="1000">
                <a:latin typeface="Arial"/>
                <a:cs typeface="Arial"/>
              </a:rPr>
              <a:t>stands</a:t>
            </a:r>
            <a:r>
              <a:rPr dirty="0" sz="1000" spc="-25">
                <a:latin typeface="Arial"/>
                <a:cs typeface="Arial"/>
              </a:rPr>
              <a:t> </a:t>
            </a:r>
            <a:r>
              <a:rPr dirty="0" sz="1000">
                <a:latin typeface="Arial"/>
                <a:cs typeface="Arial"/>
              </a:rPr>
              <a:t>or</a:t>
            </a:r>
            <a:r>
              <a:rPr dirty="0" sz="1000" spc="-20">
                <a:latin typeface="Arial"/>
                <a:cs typeface="Arial"/>
              </a:rPr>
              <a:t> </a:t>
            </a:r>
            <a:r>
              <a:rPr dirty="0" sz="1000">
                <a:latin typeface="Arial"/>
                <a:cs typeface="Arial"/>
              </a:rPr>
              <a:t>stores,</a:t>
            </a:r>
            <a:r>
              <a:rPr dirty="0" sz="1000" spc="-30">
                <a:latin typeface="Arial"/>
                <a:cs typeface="Arial"/>
              </a:rPr>
              <a:t> </a:t>
            </a:r>
            <a:r>
              <a:rPr dirty="0" sz="1000" spc="-20">
                <a:latin typeface="Arial"/>
                <a:cs typeface="Arial"/>
              </a:rPr>
              <a:t>CSA,</a:t>
            </a:r>
            <a:r>
              <a:rPr dirty="0" sz="1000" spc="500">
                <a:latin typeface="Arial"/>
                <a:cs typeface="Arial"/>
              </a:rPr>
              <a:t>  </a:t>
            </a:r>
            <a:r>
              <a:rPr dirty="0" sz="1000">
                <a:latin typeface="Arial"/>
                <a:cs typeface="Arial"/>
              </a:rPr>
              <a:t>etc.</a:t>
            </a:r>
            <a:r>
              <a:rPr dirty="0" sz="1000" spc="-25">
                <a:latin typeface="Arial"/>
                <a:cs typeface="Arial"/>
              </a:rPr>
              <a:t> </a:t>
            </a:r>
            <a:r>
              <a:rPr dirty="0" sz="1000" spc="-10">
                <a:latin typeface="Arial"/>
                <a:cs typeface="Arial"/>
              </a:rPr>
              <a:t>Intermediated</a:t>
            </a:r>
            <a:r>
              <a:rPr dirty="0" sz="1000" spc="-40">
                <a:latin typeface="Arial"/>
                <a:cs typeface="Arial"/>
              </a:rPr>
              <a:t> </a:t>
            </a:r>
            <a:r>
              <a:rPr dirty="0" sz="1000">
                <a:latin typeface="Arial"/>
                <a:cs typeface="Arial"/>
              </a:rPr>
              <a:t>sales</a:t>
            </a:r>
            <a:r>
              <a:rPr dirty="0" sz="1000" spc="-10">
                <a:latin typeface="Arial"/>
                <a:cs typeface="Arial"/>
              </a:rPr>
              <a:t> </a:t>
            </a:r>
            <a:r>
              <a:rPr dirty="0" sz="1000">
                <a:latin typeface="Arial"/>
                <a:cs typeface="Arial"/>
              </a:rPr>
              <a:t>include</a:t>
            </a:r>
            <a:r>
              <a:rPr dirty="0" sz="1000" spc="-5">
                <a:latin typeface="Arial"/>
                <a:cs typeface="Arial"/>
              </a:rPr>
              <a:t> </a:t>
            </a:r>
            <a:r>
              <a:rPr dirty="0" sz="1000">
                <a:latin typeface="Arial"/>
                <a:cs typeface="Arial"/>
              </a:rPr>
              <a:t>sales</a:t>
            </a:r>
            <a:r>
              <a:rPr dirty="0" sz="1000" spc="-20">
                <a:latin typeface="Arial"/>
                <a:cs typeface="Arial"/>
              </a:rPr>
              <a:t> </a:t>
            </a:r>
            <a:r>
              <a:rPr dirty="0" sz="1000">
                <a:latin typeface="Arial"/>
                <a:cs typeface="Arial"/>
              </a:rPr>
              <a:t>to</a:t>
            </a:r>
            <a:r>
              <a:rPr dirty="0" sz="1000" spc="-15">
                <a:latin typeface="Arial"/>
                <a:cs typeface="Arial"/>
              </a:rPr>
              <a:t> </a:t>
            </a:r>
            <a:r>
              <a:rPr dirty="0" sz="1000">
                <a:latin typeface="Arial"/>
                <a:cs typeface="Arial"/>
              </a:rPr>
              <a:t>retail</a:t>
            </a:r>
            <a:r>
              <a:rPr dirty="0" sz="1000" spc="-5">
                <a:latin typeface="Arial"/>
                <a:cs typeface="Arial"/>
              </a:rPr>
              <a:t> </a:t>
            </a:r>
            <a:r>
              <a:rPr dirty="0" sz="1000">
                <a:latin typeface="Arial"/>
                <a:cs typeface="Arial"/>
              </a:rPr>
              <a:t>markets</a:t>
            </a:r>
            <a:r>
              <a:rPr dirty="0" sz="1000" spc="-45">
                <a:latin typeface="Arial"/>
                <a:cs typeface="Arial"/>
              </a:rPr>
              <a:t> </a:t>
            </a:r>
            <a:r>
              <a:rPr dirty="0" sz="1000" spc="-10">
                <a:latin typeface="Arial"/>
                <a:cs typeface="Arial"/>
              </a:rPr>
              <a:t>(supermarkets,</a:t>
            </a:r>
            <a:r>
              <a:rPr dirty="0" sz="1000" spc="-50">
                <a:latin typeface="Arial"/>
                <a:cs typeface="Arial"/>
              </a:rPr>
              <a:t> </a:t>
            </a:r>
            <a:r>
              <a:rPr dirty="0" sz="1000">
                <a:latin typeface="Arial"/>
                <a:cs typeface="Arial"/>
              </a:rPr>
              <a:t>restaurants,</a:t>
            </a:r>
            <a:r>
              <a:rPr dirty="0" sz="1000" spc="-35">
                <a:latin typeface="Arial"/>
                <a:cs typeface="Arial"/>
              </a:rPr>
              <a:t> </a:t>
            </a:r>
            <a:r>
              <a:rPr dirty="0" sz="1000">
                <a:latin typeface="Arial"/>
                <a:cs typeface="Arial"/>
              </a:rPr>
              <a:t>grocery</a:t>
            </a:r>
            <a:r>
              <a:rPr dirty="0" sz="1000" spc="-20">
                <a:latin typeface="Arial"/>
                <a:cs typeface="Arial"/>
              </a:rPr>
              <a:t> </a:t>
            </a:r>
            <a:r>
              <a:rPr dirty="0" sz="1000">
                <a:latin typeface="Arial"/>
                <a:cs typeface="Arial"/>
              </a:rPr>
              <a:t>stores,</a:t>
            </a:r>
            <a:r>
              <a:rPr dirty="0" sz="1000" spc="-25">
                <a:latin typeface="Arial"/>
                <a:cs typeface="Arial"/>
              </a:rPr>
              <a:t> </a:t>
            </a:r>
            <a:r>
              <a:rPr dirty="0" sz="1000">
                <a:latin typeface="Arial"/>
                <a:cs typeface="Arial"/>
              </a:rPr>
              <a:t>caterers,</a:t>
            </a:r>
            <a:r>
              <a:rPr dirty="0" sz="1000" spc="-25">
                <a:latin typeface="Arial"/>
                <a:cs typeface="Arial"/>
              </a:rPr>
              <a:t> </a:t>
            </a:r>
            <a:r>
              <a:rPr dirty="0" sz="1000">
                <a:latin typeface="Arial"/>
                <a:cs typeface="Arial"/>
              </a:rPr>
              <a:t>etc.),</a:t>
            </a:r>
            <a:r>
              <a:rPr dirty="0" sz="1000" spc="-25">
                <a:latin typeface="Arial"/>
                <a:cs typeface="Arial"/>
              </a:rPr>
              <a:t> </a:t>
            </a:r>
            <a:r>
              <a:rPr dirty="0" sz="1000">
                <a:latin typeface="Arial"/>
                <a:cs typeface="Arial"/>
              </a:rPr>
              <a:t>institutions</a:t>
            </a:r>
            <a:r>
              <a:rPr dirty="0" sz="1000" spc="5">
                <a:latin typeface="Arial"/>
                <a:cs typeface="Arial"/>
              </a:rPr>
              <a:t> </a:t>
            </a:r>
            <a:r>
              <a:rPr dirty="0" sz="1000" spc="-10">
                <a:latin typeface="Arial"/>
                <a:cs typeface="Arial"/>
              </a:rPr>
              <a:t>(k-</a:t>
            </a:r>
            <a:r>
              <a:rPr dirty="0" sz="1000">
                <a:latin typeface="Arial"/>
                <a:cs typeface="Arial"/>
              </a:rPr>
              <a:t>12</a:t>
            </a:r>
            <a:r>
              <a:rPr dirty="0" sz="1000" spc="-35">
                <a:latin typeface="Arial"/>
                <a:cs typeface="Arial"/>
              </a:rPr>
              <a:t> </a:t>
            </a:r>
            <a:r>
              <a:rPr dirty="0" sz="1000" spc="-10">
                <a:latin typeface="Arial"/>
                <a:cs typeface="Arial"/>
              </a:rPr>
              <a:t>schools, </a:t>
            </a:r>
            <a:r>
              <a:rPr dirty="0" sz="1000">
                <a:latin typeface="Arial"/>
                <a:cs typeface="Arial"/>
              </a:rPr>
              <a:t>colleges</a:t>
            </a:r>
            <a:r>
              <a:rPr dirty="0" sz="1000" spc="-15">
                <a:latin typeface="Arial"/>
                <a:cs typeface="Arial"/>
              </a:rPr>
              <a:t> </a:t>
            </a:r>
            <a:r>
              <a:rPr dirty="0" sz="1000">
                <a:latin typeface="Arial"/>
                <a:cs typeface="Arial"/>
              </a:rPr>
              <a:t>or</a:t>
            </a:r>
            <a:r>
              <a:rPr dirty="0" sz="1000" spc="-15">
                <a:latin typeface="Arial"/>
                <a:cs typeface="Arial"/>
              </a:rPr>
              <a:t> </a:t>
            </a:r>
            <a:r>
              <a:rPr dirty="0" sz="1000" spc="-10">
                <a:latin typeface="Arial"/>
                <a:cs typeface="Arial"/>
              </a:rPr>
              <a:t>universities,</a:t>
            </a:r>
            <a:r>
              <a:rPr dirty="0" sz="1000" spc="-5">
                <a:latin typeface="Arial"/>
                <a:cs typeface="Arial"/>
              </a:rPr>
              <a:t> </a:t>
            </a:r>
            <a:r>
              <a:rPr dirty="0" sz="1000">
                <a:latin typeface="Arial"/>
                <a:cs typeface="Arial"/>
              </a:rPr>
              <a:t>hospitals,</a:t>
            </a:r>
            <a:r>
              <a:rPr dirty="0" sz="1000" spc="-20">
                <a:latin typeface="Arial"/>
                <a:cs typeface="Arial"/>
              </a:rPr>
              <a:t> </a:t>
            </a:r>
            <a:r>
              <a:rPr dirty="0" sz="1000">
                <a:latin typeface="Arial"/>
                <a:cs typeface="Arial"/>
              </a:rPr>
              <a:t>workplace</a:t>
            </a:r>
            <a:r>
              <a:rPr dirty="0" sz="1000" spc="-15">
                <a:latin typeface="Arial"/>
                <a:cs typeface="Arial"/>
              </a:rPr>
              <a:t> </a:t>
            </a:r>
            <a:r>
              <a:rPr dirty="0" sz="1000">
                <a:latin typeface="Arial"/>
                <a:cs typeface="Arial"/>
              </a:rPr>
              <a:t>cafeterias,</a:t>
            </a:r>
            <a:r>
              <a:rPr dirty="0" sz="1000" spc="-45">
                <a:latin typeface="Arial"/>
                <a:cs typeface="Arial"/>
              </a:rPr>
              <a:t> </a:t>
            </a:r>
            <a:r>
              <a:rPr dirty="0" sz="1000">
                <a:latin typeface="Arial"/>
                <a:cs typeface="Arial"/>
              </a:rPr>
              <a:t>prisons,</a:t>
            </a:r>
            <a:r>
              <a:rPr dirty="0" sz="1000" spc="-15">
                <a:latin typeface="Arial"/>
                <a:cs typeface="Arial"/>
              </a:rPr>
              <a:t> </a:t>
            </a:r>
            <a:r>
              <a:rPr dirty="0" sz="1000">
                <a:latin typeface="Arial"/>
                <a:cs typeface="Arial"/>
              </a:rPr>
              <a:t>food</a:t>
            </a:r>
            <a:r>
              <a:rPr dirty="0" sz="1000" spc="-40">
                <a:latin typeface="Arial"/>
                <a:cs typeface="Arial"/>
              </a:rPr>
              <a:t> </a:t>
            </a:r>
            <a:r>
              <a:rPr dirty="0" sz="1000">
                <a:latin typeface="Arial"/>
                <a:cs typeface="Arial"/>
              </a:rPr>
              <a:t>banks,</a:t>
            </a:r>
            <a:r>
              <a:rPr dirty="0" sz="1000" spc="-45">
                <a:latin typeface="Arial"/>
                <a:cs typeface="Arial"/>
              </a:rPr>
              <a:t> </a:t>
            </a:r>
            <a:r>
              <a:rPr dirty="0" sz="1000">
                <a:latin typeface="Arial"/>
                <a:cs typeface="Arial"/>
              </a:rPr>
              <a:t>etc.),</a:t>
            </a:r>
            <a:r>
              <a:rPr dirty="0" sz="1000" spc="-25">
                <a:latin typeface="Arial"/>
                <a:cs typeface="Arial"/>
              </a:rPr>
              <a:t> </a:t>
            </a:r>
            <a:r>
              <a:rPr dirty="0" sz="1000">
                <a:latin typeface="Arial"/>
                <a:cs typeface="Arial"/>
              </a:rPr>
              <a:t>and</a:t>
            </a:r>
            <a:r>
              <a:rPr dirty="0" sz="1000" spc="-20">
                <a:latin typeface="Arial"/>
                <a:cs typeface="Arial"/>
              </a:rPr>
              <a:t> </a:t>
            </a:r>
            <a:r>
              <a:rPr dirty="0" sz="1000" spc="-10">
                <a:latin typeface="Arial"/>
                <a:cs typeface="Arial"/>
              </a:rPr>
              <a:t>intermediate</a:t>
            </a:r>
            <a:r>
              <a:rPr dirty="0" sz="1000" spc="-30">
                <a:latin typeface="Arial"/>
                <a:cs typeface="Arial"/>
              </a:rPr>
              <a:t> </a:t>
            </a:r>
            <a:r>
              <a:rPr dirty="0" sz="1000">
                <a:latin typeface="Arial"/>
                <a:cs typeface="Arial"/>
              </a:rPr>
              <a:t>markets</a:t>
            </a:r>
            <a:r>
              <a:rPr dirty="0" sz="1000" spc="-45">
                <a:latin typeface="Arial"/>
                <a:cs typeface="Arial"/>
              </a:rPr>
              <a:t> </a:t>
            </a:r>
            <a:r>
              <a:rPr dirty="0" sz="1000">
                <a:latin typeface="Arial"/>
                <a:cs typeface="Arial"/>
              </a:rPr>
              <a:t>(businesses</a:t>
            </a:r>
            <a:r>
              <a:rPr dirty="0" sz="1000" spc="-35">
                <a:latin typeface="Arial"/>
                <a:cs typeface="Arial"/>
              </a:rPr>
              <a:t> </a:t>
            </a:r>
            <a:r>
              <a:rPr dirty="0" sz="1000">
                <a:latin typeface="Arial"/>
                <a:cs typeface="Arial"/>
              </a:rPr>
              <a:t>in</a:t>
            </a:r>
            <a:r>
              <a:rPr dirty="0" sz="1000" spc="-5">
                <a:latin typeface="Arial"/>
                <a:cs typeface="Arial"/>
              </a:rPr>
              <a:t> </a:t>
            </a:r>
            <a:r>
              <a:rPr dirty="0" sz="1000">
                <a:latin typeface="Arial"/>
                <a:cs typeface="Arial"/>
              </a:rPr>
              <a:t>the</a:t>
            </a:r>
            <a:r>
              <a:rPr dirty="0" sz="1000" spc="-35">
                <a:latin typeface="Arial"/>
                <a:cs typeface="Arial"/>
              </a:rPr>
              <a:t> </a:t>
            </a:r>
            <a:r>
              <a:rPr dirty="0" sz="1000">
                <a:latin typeface="Arial"/>
                <a:cs typeface="Arial"/>
              </a:rPr>
              <a:t>middle</a:t>
            </a:r>
            <a:r>
              <a:rPr dirty="0" sz="1000" spc="-15">
                <a:latin typeface="Arial"/>
                <a:cs typeface="Arial"/>
              </a:rPr>
              <a:t> </a:t>
            </a:r>
            <a:r>
              <a:rPr dirty="0" sz="1000" spc="-25">
                <a:latin typeface="Arial"/>
                <a:cs typeface="Arial"/>
              </a:rPr>
              <a:t>of</a:t>
            </a:r>
            <a:r>
              <a:rPr dirty="0" sz="1000" spc="500">
                <a:latin typeface="Arial"/>
                <a:cs typeface="Arial"/>
              </a:rPr>
              <a:t> </a:t>
            </a:r>
            <a:r>
              <a:rPr dirty="0" sz="1000">
                <a:latin typeface="Arial"/>
                <a:cs typeface="Arial"/>
              </a:rPr>
              <a:t>the</a:t>
            </a:r>
            <a:r>
              <a:rPr dirty="0" sz="1000" spc="-40">
                <a:latin typeface="Arial"/>
                <a:cs typeface="Arial"/>
              </a:rPr>
              <a:t> </a:t>
            </a:r>
            <a:r>
              <a:rPr dirty="0" sz="1000">
                <a:latin typeface="Arial"/>
                <a:cs typeface="Arial"/>
              </a:rPr>
              <a:t>supply</a:t>
            </a:r>
            <a:r>
              <a:rPr dirty="0" sz="1000" spc="-20">
                <a:latin typeface="Arial"/>
                <a:cs typeface="Arial"/>
              </a:rPr>
              <a:t> </a:t>
            </a:r>
            <a:r>
              <a:rPr dirty="0" sz="1000">
                <a:latin typeface="Arial"/>
                <a:cs typeface="Arial"/>
              </a:rPr>
              <a:t>chain</a:t>
            </a:r>
            <a:r>
              <a:rPr dirty="0" sz="1000" spc="-25">
                <a:latin typeface="Arial"/>
                <a:cs typeface="Arial"/>
              </a:rPr>
              <a:t> </a:t>
            </a:r>
            <a:r>
              <a:rPr dirty="0" sz="1000">
                <a:latin typeface="Arial"/>
                <a:cs typeface="Arial"/>
              </a:rPr>
              <a:t>marketing</a:t>
            </a:r>
            <a:r>
              <a:rPr dirty="0" sz="1000" spc="-55">
                <a:latin typeface="Arial"/>
                <a:cs typeface="Arial"/>
              </a:rPr>
              <a:t> </a:t>
            </a:r>
            <a:r>
              <a:rPr dirty="0" sz="1000">
                <a:latin typeface="Arial"/>
                <a:cs typeface="Arial"/>
              </a:rPr>
              <a:t>locally or</a:t>
            </a:r>
            <a:r>
              <a:rPr dirty="0" sz="1000" spc="-30">
                <a:latin typeface="Arial"/>
                <a:cs typeface="Arial"/>
              </a:rPr>
              <a:t> </a:t>
            </a:r>
            <a:r>
              <a:rPr dirty="0" sz="1000">
                <a:latin typeface="Arial"/>
                <a:cs typeface="Arial"/>
              </a:rPr>
              <a:t>regionally</a:t>
            </a:r>
            <a:r>
              <a:rPr dirty="0" sz="1000" spc="5">
                <a:latin typeface="Arial"/>
                <a:cs typeface="Arial"/>
              </a:rPr>
              <a:t> </a:t>
            </a:r>
            <a:r>
              <a:rPr dirty="0" sz="1000">
                <a:latin typeface="Arial"/>
                <a:cs typeface="Arial"/>
              </a:rPr>
              <a:t>branded</a:t>
            </a:r>
            <a:r>
              <a:rPr dirty="0" sz="1000" spc="-40">
                <a:latin typeface="Arial"/>
                <a:cs typeface="Arial"/>
              </a:rPr>
              <a:t> </a:t>
            </a:r>
            <a:r>
              <a:rPr dirty="0" sz="1000">
                <a:latin typeface="Arial"/>
                <a:cs typeface="Arial"/>
              </a:rPr>
              <a:t>products</a:t>
            </a:r>
            <a:r>
              <a:rPr dirty="0" sz="1000" spc="-35">
                <a:latin typeface="Arial"/>
                <a:cs typeface="Arial"/>
              </a:rPr>
              <a:t> </a:t>
            </a:r>
            <a:r>
              <a:rPr dirty="0" sz="1000">
                <a:latin typeface="Arial"/>
                <a:cs typeface="Arial"/>
              </a:rPr>
              <a:t>such</a:t>
            </a:r>
            <a:r>
              <a:rPr dirty="0" sz="1000" spc="-40">
                <a:latin typeface="Arial"/>
                <a:cs typeface="Arial"/>
              </a:rPr>
              <a:t> </a:t>
            </a:r>
            <a:r>
              <a:rPr dirty="0" sz="1000">
                <a:latin typeface="Arial"/>
                <a:cs typeface="Arial"/>
              </a:rPr>
              <a:t>as</a:t>
            </a:r>
            <a:r>
              <a:rPr dirty="0" sz="1000" spc="-20">
                <a:latin typeface="Arial"/>
                <a:cs typeface="Arial"/>
              </a:rPr>
              <a:t> </a:t>
            </a:r>
            <a:r>
              <a:rPr dirty="0" sz="1000" spc="-10">
                <a:latin typeface="Arial"/>
                <a:cs typeface="Arial"/>
              </a:rPr>
              <a:t>distributors,</a:t>
            </a:r>
            <a:r>
              <a:rPr dirty="0" sz="1000" spc="-25">
                <a:latin typeface="Arial"/>
                <a:cs typeface="Arial"/>
              </a:rPr>
              <a:t> </a:t>
            </a:r>
            <a:r>
              <a:rPr dirty="0" sz="1000">
                <a:latin typeface="Arial"/>
                <a:cs typeface="Arial"/>
              </a:rPr>
              <a:t>food</a:t>
            </a:r>
            <a:r>
              <a:rPr dirty="0" sz="1000" spc="-45">
                <a:latin typeface="Arial"/>
                <a:cs typeface="Arial"/>
              </a:rPr>
              <a:t> </a:t>
            </a:r>
            <a:r>
              <a:rPr dirty="0" sz="1000">
                <a:latin typeface="Arial"/>
                <a:cs typeface="Arial"/>
              </a:rPr>
              <a:t>hubs,</a:t>
            </a:r>
            <a:r>
              <a:rPr dirty="0" sz="1000" spc="-35">
                <a:latin typeface="Arial"/>
                <a:cs typeface="Arial"/>
              </a:rPr>
              <a:t> </a:t>
            </a:r>
            <a:r>
              <a:rPr dirty="0" sz="1000">
                <a:latin typeface="Arial"/>
                <a:cs typeface="Arial"/>
              </a:rPr>
              <a:t>brokers,</a:t>
            </a:r>
            <a:r>
              <a:rPr dirty="0" sz="1000" spc="-50">
                <a:latin typeface="Arial"/>
                <a:cs typeface="Arial"/>
              </a:rPr>
              <a:t> </a:t>
            </a:r>
            <a:r>
              <a:rPr dirty="0" sz="1000">
                <a:latin typeface="Arial"/>
                <a:cs typeface="Arial"/>
              </a:rPr>
              <a:t>auction</a:t>
            </a:r>
            <a:r>
              <a:rPr dirty="0" sz="1000" spc="-35">
                <a:latin typeface="Arial"/>
                <a:cs typeface="Arial"/>
              </a:rPr>
              <a:t> </a:t>
            </a:r>
            <a:r>
              <a:rPr dirty="0" sz="1000">
                <a:latin typeface="Arial"/>
                <a:cs typeface="Arial"/>
              </a:rPr>
              <a:t>houses,</a:t>
            </a:r>
            <a:r>
              <a:rPr dirty="0" sz="1000" spc="-35">
                <a:latin typeface="Arial"/>
                <a:cs typeface="Arial"/>
              </a:rPr>
              <a:t> </a:t>
            </a:r>
            <a:r>
              <a:rPr dirty="0" sz="1000">
                <a:latin typeface="Arial"/>
                <a:cs typeface="Arial"/>
              </a:rPr>
              <a:t>wholesale</a:t>
            </a:r>
            <a:r>
              <a:rPr dirty="0" sz="1000" spc="-5">
                <a:latin typeface="Arial"/>
                <a:cs typeface="Arial"/>
              </a:rPr>
              <a:t> </a:t>
            </a:r>
            <a:r>
              <a:rPr dirty="0" sz="1000" spc="-25">
                <a:latin typeface="Arial"/>
                <a:cs typeface="Arial"/>
              </a:rPr>
              <a:t>and </a:t>
            </a:r>
            <a:r>
              <a:rPr dirty="0" sz="1000">
                <a:latin typeface="Arial"/>
                <a:cs typeface="Arial"/>
              </a:rPr>
              <a:t>terminal</a:t>
            </a:r>
            <a:r>
              <a:rPr dirty="0" sz="1000" spc="-30">
                <a:latin typeface="Arial"/>
                <a:cs typeface="Arial"/>
              </a:rPr>
              <a:t> </a:t>
            </a:r>
            <a:r>
              <a:rPr dirty="0" sz="1000">
                <a:latin typeface="Arial"/>
                <a:cs typeface="Arial"/>
              </a:rPr>
              <a:t>markets,</a:t>
            </a:r>
            <a:r>
              <a:rPr dirty="0" sz="1000" spc="-70">
                <a:latin typeface="Arial"/>
                <a:cs typeface="Arial"/>
              </a:rPr>
              <a:t> </a:t>
            </a:r>
            <a:r>
              <a:rPr dirty="0" sz="1000">
                <a:latin typeface="Arial"/>
                <a:cs typeface="Arial"/>
              </a:rPr>
              <a:t>food</a:t>
            </a:r>
            <a:r>
              <a:rPr dirty="0" sz="1000" spc="-35">
                <a:latin typeface="Arial"/>
                <a:cs typeface="Arial"/>
              </a:rPr>
              <a:t> </a:t>
            </a:r>
            <a:r>
              <a:rPr dirty="0" sz="1000">
                <a:latin typeface="Arial"/>
                <a:cs typeface="Arial"/>
              </a:rPr>
              <a:t>processors,</a:t>
            </a:r>
            <a:r>
              <a:rPr dirty="0" sz="1000" spc="-45">
                <a:latin typeface="Arial"/>
                <a:cs typeface="Arial"/>
              </a:rPr>
              <a:t> </a:t>
            </a:r>
            <a:r>
              <a:rPr dirty="0" sz="1000" spc="-10">
                <a:latin typeface="Arial"/>
                <a:cs typeface="Arial"/>
              </a:rPr>
              <a:t>etc.).</a:t>
            </a:r>
            <a:endParaRPr sz="1000">
              <a:latin typeface="Arial"/>
              <a:cs typeface="Arial"/>
            </a:endParaRPr>
          </a:p>
        </p:txBody>
      </p:sp>
      <p:sp>
        <p:nvSpPr>
          <p:cNvPr id="4" name="object 4" descr="$PPTXTitle"/>
          <p:cNvSpPr txBox="1">
            <a:spLocks noGrp="1"/>
          </p:cNvSpPr>
          <p:nvPr>
            <p:ph type="title"/>
          </p:nvPr>
        </p:nvSpPr>
        <p:spPr>
          <a:xfrm>
            <a:off x="4604580" y="249534"/>
            <a:ext cx="6163310" cy="756920"/>
          </a:xfrm>
          <a:prstGeom prst="rect"/>
        </p:spPr>
        <p:txBody>
          <a:bodyPr wrap="square" lIns="0" tIns="12700" rIns="0" bIns="0" rtlCol="0" vert="horz">
            <a:spAutoFit/>
          </a:bodyPr>
          <a:lstStyle/>
          <a:p>
            <a:pPr marL="12700" marR="5080">
              <a:lnSpc>
                <a:spcPct val="100000"/>
              </a:lnSpc>
              <a:spcBef>
                <a:spcPts val="100"/>
              </a:spcBef>
            </a:pPr>
            <a:r>
              <a:rPr dirty="0" sz="2400">
                <a:latin typeface="Arial"/>
                <a:cs typeface="Arial"/>
              </a:rPr>
              <a:t>Sales</a:t>
            </a:r>
            <a:r>
              <a:rPr dirty="0" sz="2400" spc="-50">
                <a:latin typeface="Arial"/>
                <a:cs typeface="Arial"/>
              </a:rPr>
              <a:t> </a:t>
            </a:r>
            <a:r>
              <a:rPr dirty="0" sz="2400">
                <a:latin typeface="Arial"/>
                <a:cs typeface="Arial"/>
              </a:rPr>
              <a:t>through</a:t>
            </a:r>
            <a:r>
              <a:rPr dirty="0" sz="2400" spc="-45">
                <a:latin typeface="Arial"/>
                <a:cs typeface="Arial"/>
              </a:rPr>
              <a:t> </a:t>
            </a:r>
            <a:r>
              <a:rPr dirty="0" sz="2400">
                <a:latin typeface="Arial"/>
                <a:cs typeface="Arial"/>
              </a:rPr>
              <a:t>local</a:t>
            </a:r>
            <a:r>
              <a:rPr dirty="0" sz="2400" spc="-50">
                <a:latin typeface="Arial"/>
                <a:cs typeface="Arial"/>
              </a:rPr>
              <a:t> </a:t>
            </a:r>
            <a:r>
              <a:rPr dirty="0" sz="2400">
                <a:latin typeface="Arial"/>
                <a:cs typeface="Arial"/>
              </a:rPr>
              <a:t>food</a:t>
            </a:r>
            <a:r>
              <a:rPr dirty="0" sz="2400" spc="-60">
                <a:latin typeface="Arial"/>
                <a:cs typeface="Arial"/>
              </a:rPr>
              <a:t> </a:t>
            </a:r>
            <a:r>
              <a:rPr dirty="0" sz="2400">
                <a:latin typeface="Arial"/>
                <a:cs typeface="Arial"/>
              </a:rPr>
              <a:t>markets</a:t>
            </a:r>
            <a:r>
              <a:rPr dirty="0" sz="2400" spc="-70">
                <a:latin typeface="Arial"/>
                <a:cs typeface="Arial"/>
              </a:rPr>
              <a:t> </a:t>
            </a:r>
            <a:r>
              <a:rPr dirty="0" sz="2400">
                <a:latin typeface="Arial"/>
                <a:cs typeface="Arial"/>
              </a:rPr>
              <a:t>in</a:t>
            </a:r>
            <a:r>
              <a:rPr dirty="0" sz="2400" spc="-60">
                <a:latin typeface="Arial"/>
                <a:cs typeface="Arial"/>
              </a:rPr>
              <a:t> </a:t>
            </a:r>
            <a:r>
              <a:rPr dirty="0" sz="2400">
                <a:latin typeface="Arial"/>
                <a:cs typeface="Arial"/>
              </a:rPr>
              <a:t>New</a:t>
            </a:r>
            <a:r>
              <a:rPr dirty="0" sz="2400" spc="-80">
                <a:latin typeface="Arial"/>
                <a:cs typeface="Arial"/>
              </a:rPr>
              <a:t> </a:t>
            </a:r>
            <a:r>
              <a:rPr dirty="0" sz="2400" spc="-20">
                <a:latin typeface="Arial"/>
                <a:cs typeface="Arial"/>
              </a:rPr>
              <a:t>York </a:t>
            </a:r>
            <a:r>
              <a:rPr dirty="0" sz="2400">
                <a:latin typeface="Arial"/>
                <a:cs typeface="Arial"/>
              </a:rPr>
              <a:t>by</a:t>
            </a:r>
            <a:r>
              <a:rPr dirty="0" sz="2400" spc="-60">
                <a:latin typeface="Arial"/>
                <a:cs typeface="Arial"/>
              </a:rPr>
              <a:t> </a:t>
            </a:r>
            <a:r>
              <a:rPr dirty="0" sz="2400">
                <a:latin typeface="Arial"/>
                <a:cs typeface="Arial"/>
              </a:rPr>
              <a:t>market</a:t>
            </a:r>
            <a:r>
              <a:rPr dirty="0" sz="2400" spc="-75">
                <a:latin typeface="Arial"/>
                <a:cs typeface="Arial"/>
              </a:rPr>
              <a:t> </a:t>
            </a:r>
            <a:r>
              <a:rPr dirty="0" sz="2400">
                <a:latin typeface="Arial"/>
                <a:cs typeface="Arial"/>
              </a:rPr>
              <a:t>channel,</a:t>
            </a:r>
            <a:r>
              <a:rPr dirty="0" sz="2400" spc="-30">
                <a:latin typeface="Arial"/>
                <a:cs typeface="Arial"/>
              </a:rPr>
              <a:t> </a:t>
            </a:r>
            <a:r>
              <a:rPr dirty="0" sz="2400">
                <a:latin typeface="Arial"/>
                <a:cs typeface="Arial"/>
              </a:rPr>
              <a:t>2017</a:t>
            </a:r>
            <a:r>
              <a:rPr dirty="0" sz="2400" spc="-55">
                <a:latin typeface="Arial"/>
                <a:cs typeface="Arial"/>
              </a:rPr>
              <a:t> </a:t>
            </a:r>
            <a:r>
              <a:rPr dirty="0" sz="2400">
                <a:latin typeface="Arial"/>
                <a:cs typeface="Arial"/>
              </a:rPr>
              <a:t>and</a:t>
            </a:r>
            <a:r>
              <a:rPr dirty="0" sz="2400" spc="-60">
                <a:latin typeface="Arial"/>
                <a:cs typeface="Arial"/>
              </a:rPr>
              <a:t> </a:t>
            </a:r>
            <a:r>
              <a:rPr dirty="0" sz="2400" spc="-20">
                <a:latin typeface="Arial"/>
                <a:cs typeface="Arial"/>
              </a:rPr>
              <a:t>2022</a:t>
            </a:r>
            <a:endParaRPr sz="2400">
              <a:latin typeface="Arial"/>
              <a:cs typeface="Arial"/>
            </a:endParaRPr>
          </a:p>
        </p:txBody>
      </p:sp>
      <p:pic>
        <p:nvPicPr>
          <p:cNvPr id="5" name="object 5" descr="A graph of a number of numbers and a red square  AI-generated content may be incorrect."/>
          <p:cNvPicPr/>
          <p:nvPr/>
        </p:nvPicPr>
        <p:blipFill>
          <a:blip r:embed="rId2" cstate="print"/>
          <a:stretch>
            <a:fillRect/>
          </a:stretch>
        </p:blipFill>
        <p:spPr>
          <a:xfrm>
            <a:off x="4302735" y="1111622"/>
            <a:ext cx="7060895" cy="340871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graph of different colored bars  AI-generated content may be incorrect."/>
          <p:cNvPicPr/>
          <p:nvPr/>
        </p:nvPicPr>
        <p:blipFill>
          <a:blip r:embed="rId2" cstate="print"/>
          <a:stretch>
            <a:fillRect/>
          </a:stretch>
        </p:blipFill>
        <p:spPr>
          <a:xfrm>
            <a:off x="4211523" y="1055130"/>
            <a:ext cx="7644547" cy="3822277"/>
          </a:xfrm>
          <a:prstGeom prst="rect">
            <a:avLst/>
          </a:prstGeom>
        </p:spPr>
      </p:pic>
      <p:sp>
        <p:nvSpPr>
          <p:cNvPr id="3" name="object 3"/>
          <p:cNvSpPr txBox="1"/>
          <p:nvPr/>
        </p:nvSpPr>
        <p:spPr>
          <a:xfrm>
            <a:off x="184340" y="1180563"/>
            <a:ext cx="3911600" cy="3536950"/>
          </a:xfrm>
          <a:prstGeom prst="rect">
            <a:avLst/>
          </a:prstGeom>
        </p:spPr>
        <p:txBody>
          <a:bodyPr wrap="square" lIns="0" tIns="74295" rIns="0" bIns="0" rtlCol="0" vert="horz">
            <a:spAutoFit/>
          </a:bodyPr>
          <a:lstStyle/>
          <a:p>
            <a:pPr algn="ctr" marL="12700" marR="5080" indent="1905">
              <a:lnSpc>
                <a:spcPts val="3890"/>
              </a:lnSpc>
              <a:spcBef>
                <a:spcPts val="585"/>
              </a:spcBef>
            </a:pPr>
            <a:r>
              <a:rPr dirty="0" sz="3600">
                <a:latin typeface="Arial"/>
                <a:cs typeface="Arial"/>
              </a:rPr>
              <a:t>In</a:t>
            </a:r>
            <a:r>
              <a:rPr dirty="0" sz="3600" spc="-5">
                <a:latin typeface="Arial"/>
                <a:cs typeface="Arial"/>
              </a:rPr>
              <a:t> </a:t>
            </a:r>
            <a:r>
              <a:rPr dirty="0" sz="3600">
                <a:latin typeface="Arial"/>
                <a:cs typeface="Arial"/>
              </a:rPr>
              <a:t>2022,</a:t>
            </a:r>
            <a:r>
              <a:rPr dirty="0" sz="3600" spc="-10">
                <a:latin typeface="Arial"/>
                <a:cs typeface="Arial"/>
              </a:rPr>
              <a:t> </a:t>
            </a:r>
            <a:r>
              <a:rPr dirty="0" sz="3600">
                <a:latin typeface="Arial"/>
                <a:cs typeface="Arial"/>
              </a:rPr>
              <a:t>in</a:t>
            </a:r>
            <a:r>
              <a:rPr dirty="0" sz="3600" spc="-15">
                <a:latin typeface="Arial"/>
                <a:cs typeface="Arial"/>
              </a:rPr>
              <a:t> </a:t>
            </a:r>
            <a:r>
              <a:rPr dirty="0" sz="3600" spc="-25">
                <a:latin typeface="Arial"/>
                <a:cs typeface="Arial"/>
              </a:rPr>
              <a:t>New </a:t>
            </a:r>
            <a:r>
              <a:rPr dirty="0" sz="3600" spc="-30">
                <a:latin typeface="Arial"/>
                <a:cs typeface="Arial"/>
              </a:rPr>
              <a:t>York,</a:t>
            </a:r>
            <a:r>
              <a:rPr dirty="0" sz="3600" spc="-120">
                <a:latin typeface="Arial"/>
                <a:cs typeface="Arial"/>
              </a:rPr>
              <a:t> </a:t>
            </a:r>
            <a:r>
              <a:rPr dirty="0" sz="3600">
                <a:latin typeface="Arial"/>
                <a:cs typeface="Arial"/>
              </a:rPr>
              <a:t>most</a:t>
            </a:r>
            <a:r>
              <a:rPr dirty="0" sz="3600" spc="-125">
                <a:latin typeface="Arial"/>
                <a:cs typeface="Arial"/>
              </a:rPr>
              <a:t> </a:t>
            </a:r>
            <a:r>
              <a:rPr dirty="0" sz="3600" spc="-10">
                <a:latin typeface="Arial"/>
                <a:cs typeface="Arial"/>
              </a:rPr>
              <a:t>local </a:t>
            </a:r>
            <a:r>
              <a:rPr dirty="0" sz="3600">
                <a:latin typeface="Arial"/>
                <a:cs typeface="Arial"/>
              </a:rPr>
              <a:t>food</a:t>
            </a:r>
            <a:r>
              <a:rPr dirty="0" sz="3600" spc="-25">
                <a:latin typeface="Arial"/>
                <a:cs typeface="Arial"/>
              </a:rPr>
              <a:t> </a:t>
            </a:r>
            <a:r>
              <a:rPr dirty="0" sz="3600">
                <a:latin typeface="Arial"/>
                <a:cs typeface="Arial"/>
              </a:rPr>
              <a:t>farms</a:t>
            </a:r>
            <a:r>
              <a:rPr dirty="0" sz="3600" spc="-20">
                <a:latin typeface="Arial"/>
                <a:cs typeface="Arial"/>
              </a:rPr>
              <a:t> sell </a:t>
            </a:r>
            <a:r>
              <a:rPr dirty="0" sz="3600">
                <a:latin typeface="Arial"/>
                <a:cs typeface="Arial"/>
              </a:rPr>
              <a:t>through </a:t>
            </a:r>
            <a:r>
              <a:rPr dirty="0" sz="3600" spc="-10">
                <a:latin typeface="Arial"/>
                <a:cs typeface="Arial"/>
              </a:rPr>
              <a:t>direct-</a:t>
            </a:r>
            <a:r>
              <a:rPr dirty="0" sz="3600" spc="-25">
                <a:latin typeface="Arial"/>
                <a:cs typeface="Arial"/>
              </a:rPr>
              <a:t>to-</a:t>
            </a:r>
            <a:r>
              <a:rPr dirty="0" sz="3600">
                <a:latin typeface="Arial"/>
                <a:cs typeface="Arial"/>
              </a:rPr>
              <a:t>consumer</a:t>
            </a:r>
            <a:r>
              <a:rPr dirty="0" sz="3600" spc="-50">
                <a:latin typeface="Arial"/>
                <a:cs typeface="Arial"/>
              </a:rPr>
              <a:t> </a:t>
            </a:r>
            <a:r>
              <a:rPr dirty="0" sz="3600" spc="-10">
                <a:latin typeface="Arial"/>
                <a:cs typeface="Arial"/>
              </a:rPr>
              <a:t>markets, </a:t>
            </a:r>
            <a:r>
              <a:rPr dirty="0" sz="3600">
                <a:latin typeface="Arial"/>
                <a:cs typeface="Arial"/>
              </a:rPr>
              <a:t>but</a:t>
            </a:r>
            <a:r>
              <a:rPr dirty="0" sz="3600" spc="-15">
                <a:latin typeface="Arial"/>
                <a:cs typeface="Arial"/>
              </a:rPr>
              <a:t> </a:t>
            </a:r>
            <a:r>
              <a:rPr dirty="0" sz="3600">
                <a:latin typeface="Arial"/>
                <a:cs typeface="Arial"/>
              </a:rPr>
              <a:t>the </a:t>
            </a:r>
            <a:r>
              <a:rPr dirty="0" sz="3600" spc="-10">
                <a:latin typeface="Arial"/>
                <a:cs typeface="Arial"/>
              </a:rPr>
              <a:t>number declined</a:t>
            </a:r>
            <a:endParaRPr sz="3600">
              <a:latin typeface="Arial"/>
              <a:cs typeface="Arial"/>
            </a:endParaRPr>
          </a:p>
        </p:txBody>
      </p:sp>
      <p:sp>
        <p:nvSpPr>
          <p:cNvPr id="4" name="object 4"/>
          <p:cNvSpPr txBox="1"/>
          <p:nvPr/>
        </p:nvSpPr>
        <p:spPr>
          <a:xfrm>
            <a:off x="4290129" y="4758971"/>
            <a:ext cx="7818755" cy="1397000"/>
          </a:xfrm>
          <a:prstGeom prst="rect">
            <a:avLst/>
          </a:prstGeom>
        </p:spPr>
        <p:txBody>
          <a:bodyPr wrap="square" lIns="0" tIns="12065" rIns="0" bIns="0" rtlCol="0" vert="horz">
            <a:spAutoFit/>
          </a:bodyPr>
          <a:lstStyle/>
          <a:p>
            <a:pPr marL="12700" marR="5080">
              <a:lnSpc>
                <a:spcPct val="100000"/>
              </a:lnSpc>
              <a:spcBef>
                <a:spcPts val="95"/>
              </a:spcBef>
            </a:pPr>
            <a:r>
              <a:rPr dirty="0" sz="1000">
                <a:latin typeface="Arial"/>
                <a:cs typeface="Arial"/>
              </a:rPr>
              <a:t>Source:</a:t>
            </a:r>
            <a:r>
              <a:rPr dirty="0" sz="1000" spc="-40">
                <a:latin typeface="Arial"/>
                <a:cs typeface="Arial"/>
              </a:rPr>
              <a:t> </a:t>
            </a:r>
            <a:r>
              <a:rPr dirty="0" sz="1000">
                <a:latin typeface="Arial"/>
                <a:cs typeface="Arial"/>
              </a:rPr>
              <a:t>U.S.</a:t>
            </a:r>
            <a:r>
              <a:rPr dirty="0" sz="1000" spc="-20">
                <a:latin typeface="Arial"/>
                <a:cs typeface="Arial"/>
              </a:rPr>
              <a:t> </a:t>
            </a:r>
            <a:r>
              <a:rPr dirty="0" sz="1000">
                <a:latin typeface="Arial"/>
                <a:cs typeface="Arial"/>
              </a:rPr>
              <a:t>Department</a:t>
            </a:r>
            <a:r>
              <a:rPr dirty="0" sz="1000" spc="-55">
                <a:latin typeface="Arial"/>
                <a:cs typeface="Arial"/>
              </a:rPr>
              <a:t> </a:t>
            </a:r>
            <a:r>
              <a:rPr dirty="0" sz="1000">
                <a:latin typeface="Arial"/>
                <a:cs typeface="Arial"/>
              </a:rPr>
              <a:t>of</a:t>
            </a:r>
            <a:r>
              <a:rPr dirty="0" sz="1000" spc="-30">
                <a:latin typeface="Arial"/>
                <a:cs typeface="Arial"/>
              </a:rPr>
              <a:t> </a:t>
            </a:r>
            <a:r>
              <a:rPr dirty="0" sz="1000" spc="-10">
                <a:latin typeface="Arial"/>
                <a:cs typeface="Arial"/>
              </a:rPr>
              <a:t>Agriculture,</a:t>
            </a:r>
            <a:r>
              <a:rPr dirty="0" sz="1000" spc="-30">
                <a:latin typeface="Arial"/>
                <a:cs typeface="Arial"/>
              </a:rPr>
              <a:t> </a:t>
            </a:r>
            <a:r>
              <a:rPr dirty="0" sz="1000">
                <a:latin typeface="Arial"/>
                <a:cs typeface="Arial"/>
              </a:rPr>
              <a:t>National</a:t>
            </a:r>
            <a:r>
              <a:rPr dirty="0" sz="1000" spc="-25">
                <a:latin typeface="Arial"/>
                <a:cs typeface="Arial"/>
              </a:rPr>
              <a:t> </a:t>
            </a:r>
            <a:r>
              <a:rPr dirty="0" sz="1000">
                <a:latin typeface="Arial"/>
                <a:cs typeface="Arial"/>
              </a:rPr>
              <a:t>Agricultural</a:t>
            </a:r>
            <a:r>
              <a:rPr dirty="0" sz="1000" spc="-15">
                <a:latin typeface="Arial"/>
                <a:cs typeface="Arial"/>
              </a:rPr>
              <a:t> </a:t>
            </a:r>
            <a:r>
              <a:rPr dirty="0" sz="1000">
                <a:latin typeface="Arial"/>
                <a:cs typeface="Arial"/>
              </a:rPr>
              <a:t>Statistics</a:t>
            </a:r>
            <a:r>
              <a:rPr dirty="0" sz="1000" spc="-25">
                <a:latin typeface="Arial"/>
                <a:cs typeface="Arial"/>
              </a:rPr>
              <a:t> </a:t>
            </a:r>
            <a:r>
              <a:rPr dirty="0" sz="1000">
                <a:latin typeface="Arial"/>
                <a:cs typeface="Arial"/>
              </a:rPr>
              <a:t>Service</a:t>
            </a:r>
            <a:r>
              <a:rPr dirty="0" sz="1000" spc="-20">
                <a:latin typeface="Arial"/>
                <a:cs typeface="Arial"/>
              </a:rPr>
              <a:t> </a:t>
            </a:r>
            <a:r>
              <a:rPr dirty="0" sz="1000">
                <a:latin typeface="Arial"/>
                <a:cs typeface="Arial"/>
              </a:rPr>
              <a:t>(USDA</a:t>
            </a:r>
            <a:r>
              <a:rPr dirty="0" sz="1000" spc="-20">
                <a:latin typeface="Arial"/>
                <a:cs typeface="Arial"/>
              </a:rPr>
              <a:t> </a:t>
            </a:r>
            <a:r>
              <a:rPr dirty="0" sz="1000">
                <a:latin typeface="Arial"/>
                <a:cs typeface="Arial"/>
              </a:rPr>
              <a:t>NASS),</a:t>
            </a:r>
            <a:r>
              <a:rPr dirty="0" sz="1000" spc="-20">
                <a:latin typeface="Arial"/>
                <a:cs typeface="Arial"/>
              </a:rPr>
              <a:t> </a:t>
            </a:r>
            <a:r>
              <a:rPr dirty="0" sz="1000">
                <a:latin typeface="Arial"/>
                <a:cs typeface="Arial"/>
              </a:rPr>
              <a:t>2017</a:t>
            </a:r>
            <a:r>
              <a:rPr dirty="0" sz="1000" spc="-30">
                <a:latin typeface="Arial"/>
                <a:cs typeface="Arial"/>
              </a:rPr>
              <a:t> </a:t>
            </a:r>
            <a:r>
              <a:rPr dirty="0" sz="1000">
                <a:latin typeface="Arial"/>
                <a:cs typeface="Arial"/>
              </a:rPr>
              <a:t>and</a:t>
            </a:r>
            <a:r>
              <a:rPr dirty="0" sz="1000" spc="-45">
                <a:latin typeface="Arial"/>
                <a:cs typeface="Arial"/>
              </a:rPr>
              <a:t> </a:t>
            </a:r>
            <a:r>
              <a:rPr dirty="0" sz="1000">
                <a:latin typeface="Arial"/>
                <a:cs typeface="Arial"/>
              </a:rPr>
              <a:t>2022</a:t>
            </a:r>
            <a:r>
              <a:rPr dirty="0" sz="1000" spc="-45">
                <a:latin typeface="Arial"/>
                <a:cs typeface="Arial"/>
              </a:rPr>
              <a:t> </a:t>
            </a:r>
            <a:r>
              <a:rPr dirty="0" sz="1000">
                <a:latin typeface="Arial"/>
                <a:cs typeface="Arial"/>
              </a:rPr>
              <a:t>Census</a:t>
            </a:r>
            <a:r>
              <a:rPr dirty="0" sz="1000" spc="-25">
                <a:latin typeface="Arial"/>
                <a:cs typeface="Arial"/>
              </a:rPr>
              <a:t> </a:t>
            </a:r>
            <a:r>
              <a:rPr dirty="0" sz="1000">
                <a:latin typeface="Arial"/>
                <a:cs typeface="Arial"/>
              </a:rPr>
              <a:t>of</a:t>
            </a:r>
            <a:r>
              <a:rPr dirty="0" sz="1000" spc="-40">
                <a:latin typeface="Arial"/>
                <a:cs typeface="Arial"/>
              </a:rPr>
              <a:t> </a:t>
            </a:r>
            <a:r>
              <a:rPr dirty="0" sz="1000">
                <a:latin typeface="Arial"/>
                <a:cs typeface="Arial"/>
              </a:rPr>
              <a:t>Agriculture,</a:t>
            </a:r>
            <a:r>
              <a:rPr dirty="0" sz="1000" spc="-20">
                <a:latin typeface="Arial"/>
                <a:cs typeface="Arial"/>
              </a:rPr>
              <a:t> </a:t>
            </a:r>
            <a:r>
              <a:rPr dirty="0" sz="1000" spc="-10">
                <a:latin typeface="Arial"/>
                <a:cs typeface="Arial"/>
              </a:rPr>
              <a:t>public </a:t>
            </a:r>
            <a:r>
              <a:rPr dirty="0" sz="1000">
                <a:latin typeface="Arial"/>
                <a:cs typeface="Arial"/>
              </a:rPr>
              <a:t>and</a:t>
            </a:r>
            <a:r>
              <a:rPr dirty="0" sz="1000" spc="-40">
                <a:latin typeface="Arial"/>
                <a:cs typeface="Arial"/>
              </a:rPr>
              <a:t> </a:t>
            </a:r>
            <a:r>
              <a:rPr dirty="0" sz="1000">
                <a:latin typeface="Arial"/>
                <a:cs typeface="Arial"/>
              </a:rPr>
              <a:t>restricted</a:t>
            </a:r>
            <a:r>
              <a:rPr dirty="0" sz="1000" spc="-20">
                <a:latin typeface="Arial"/>
                <a:cs typeface="Arial"/>
              </a:rPr>
              <a:t> </a:t>
            </a:r>
            <a:r>
              <a:rPr dirty="0" sz="1000">
                <a:latin typeface="Arial"/>
                <a:cs typeface="Arial"/>
              </a:rPr>
              <a:t>access</a:t>
            </a:r>
            <a:r>
              <a:rPr dirty="0" sz="1000" spc="-40">
                <a:latin typeface="Arial"/>
                <a:cs typeface="Arial"/>
              </a:rPr>
              <a:t> </a:t>
            </a:r>
            <a:r>
              <a:rPr dirty="0" sz="1000">
                <a:latin typeface="Arial"/>
                <a:cs typeface="Arial"/>
              </a:rPr>
              <a:t>data</a:t>
            </a:r>
            <a:r>
              <a:rPr dirty="0" sz="1000" spc="-20">
                <a:latin typeface="Arial"/>
                <a:cs typeface="Arial"/>
              </a:rPr>
              <a:t> </a:t>
            </a:r>
            <a:r>
              <a:rPr dirty="0" sz="1000">
                <a:latin typeface="Arial"/>
                <a:cs typeface="Arial"/>
              </a:rPr>
              <a:t>compiled</a:t>
            </a:r>
            <a:r>
              <a:rPr dirty="0" sz="1000" spc="-40">
                <a:latin typeface="Arial"/>
                <a:cs typeface="Arial"/>
              </a:rPr>
              <a:t> </a:t>
            </a:r>
            <a:r>
              <a:rPr dirty="0" sz="1000">
                <a:latin typeface="Arial"/>
                <a:cs typeface="Arial"/>
              </a:rPr>
              <a:t>by</a:t>
            </a:r>
            <a:r>
              <a:rPr dirty="0" sz="1000" spc="-25">
                <a:latin typeface="Arial"/>
                <a:cs typeface="Arial"/>
              </a:rPr>
              <a:t> </a:t>
            </a:r>
            <a:r>
              <a:rPr dirty="0" sz="1000">
                <a:latin typeface="Arial"/>
                <a:cs typeface="Arial"/>
              </a:rPr>
              <a:t>the</a:t>
            </a:r>
            <a:r>
              <a:rPr dirty="0" sz="1000" spc="-25">
                <a:latin typeface="Arial"/>
                <a:cs typeface="Arial"/>
              </a:rPr>
              <a:t> </a:t>
            </a:r>
            <a:r>
              <a:rPr dirty="0" sz="1000" spc="-10">
                <a:latin typeface="Arial"/>
                <a:cs typeface="Arial"/>
              </a:rPr>
              <a:t>author.</a:t>
            </a:r>
            <a:endParaRPr sz="1000">
              <a:latin typeface="Arial"/>
              <a:cs typeface="Arial"/>
            </a:endParaRPr>
          </a:p>
          <a:p>
            <a:pPr marL="12700" marR="44450">
              <a:lnSpc>
                <a:spcPct val="100000"/>
              </a:lnSpc>
            </a:pPr>
            <a:r>
              <a:rPr dirty="0" sz="1000">
                <a:latin typeface="Arial"/>
                <a:cs typeface="Arial"/>
              </a:rPr>
              <a:t>Notes:</a:t>
            </a:r>
            <a:r>
              <a:rPr dirty="0" sz="1000" spc="-30">
                <a:latin typeface="Arial"/>
                <a:cs typeface="Arial"/>
              </a:rPr>
              <a:t> </a:t>
            </a:r>
            <a:r>
              <a:rPr dirty="0" sz="1000">
                <a:latin typeface="Arial"/>
                <a:cs typeface="Arial"/>
              </a:rPr>
              <a:t>Categories</a:t>
            </a:r>
            <a:r>
              <a:rPr dirty="0" sz="1000" spc="-15">
                <a:latin typeface="Arial"/>
                <a:cs typeface="Arial"/>
              </a:rPr>
              <a:t> </a:t>
            </a:r>
            <a:r>
              <a:rPr dirty="0" sz="1000">
                <a:latin typeface="Arial"/>
                <a:cs typeface="Arial"/>
              </a:rPr>
              <a:t>are</a:t>
            </a:r>
            <a:r>
              <a:rPr dirty="0" sz="1000" spc="-20">
                <a:latin typeface="Arial"/>
                <a:cs typeface="Arial"/>
              </a:rPr>
              <a:t> </a:t>
            </a:r>
            <a:r>
              <a:rPr dirty="0" sz="1000">
                <a:latin typeface="Arial"/>
                <a:cs typeface="Arial"/>
              </a:rPr>
              <a:t>not</a:t>
            </a:r>
            <a:r>
              <a:rPr dirty="0" sz="1000" spc="-20">
                <a:latin typeface="Arial"/>
                <a:cs typeface="Arial"/>
              </a:rPr>
              <a:t> </a:t>
            </a:r>
            <a:r>
              <a:rPr dirty="0" sz="1000">
                <a:latin typeface="Arial"/>
                <a:cs typeface="Arial"/>
              </a:rPr>
              <a:t>exclusive,</a:t>
            </a:r>
            <a:r>
              <a:rPr dirty="0" sz="1000" spc="-20">
                <a:latin typeface="Arial"/>
                <a:cs typeface="Arial"/>
              </a:rPr>
              <a:t> </a:t>
            </a:r>
            <a:r>
              <a:rPr dirty="0" sz="1000">
                <a:latin typeface="Arial"/>
                <a:cs typeface="Arial"/>
              </a:rPr>
              <a:t>if</a:t>
            </a:r>
            <a:r>
              <a:rPr dirty="0" sz="1000" spc="-10">
                <a:latin typeface="Arial"/>
                <a:cs typeface="Arial"/>
              </a:rPr>
              <a:t> </a:t>
            </a:r>
            <a:r>
              <a:rPr dirty="0" sz="1000">
                <a:latin typeface="Arial"/>
                <a:cs typeface="Arial"/>
              </a:rPr>
              <a:t>a</a:t>
            </a:r>
            <a:r>
              <a:rPr dirty="0" sz="1000" spc="-20">
                <a:latin typeface="Arial"/>
                <a:cs typeface="Arial"/>
              </a:rPr>
              <a:t> </a:t>
            </a:r>
            <a:r>
              <a:rPr dirty="0" sz="1000">
                <a:latin typeface="Arial"/>
                <a:cs typeface="Arial"/>
              </a:rPr>
              <a:t>farm</a:t>
            </a:r>
            <a:r>
              <a:rPr dirty="0" sz="1000" spc="-35">
                <a:latin typeface="Arial"/>
                <a:cs typeface="Arial"/>
              </a:rPr>
              <a:t> </a:t>
            </a:r>
            <a:r>
              <a:rPr dirty="0" sz="1000">
                <a:latin typeface="Arial"/>
                <a:cs typeface="Arial"/>
              </a:rPr>
              <a:t>sells</a:t>
            </a:r>
            <a:r>
              <a:rPr dirty="0" sz="1000" spc="-5">
                <a:latin typeface="Arial"/>
                <a:cs typeface="Arial"/>
              </a:rPr>
              <a:t> </a:t>
            </a:r>
            <a:r>
              <a:rPr dirty="0" sz="1000">
                <a:latin typeface="Arial"/>
                <a:cs typeface="Arial"/>
              </a:rPr>
              <a:t>through</a:t>
            </a:r>
            <a:r>
              <a:rPr dirty="0" sz="1000" spc="-30">
                <a:latin typeface="Arial"/>
                <a:cs typeface="Arial"/>
              </a:rPr>
              <a:t> </a:t>
            </a:r>
            <a:r>
              <a:rPr dirty="0" sz="1000">
                <a:latin typeface="Arial"/>
                <a:cs typeface="Arial"/>
              </a:rPr>
              <a:t>both</a:t>
            </a:r>
            <a:r>
              <a:rPr dirty="0" sz="1000" spc="-35">
                <a:latin typeface="Arial"/>
                <a:cs typeface="Arial"/>
              </a:rPr>
              <a:t> </a:t>
            </a:r>
            <a:r>
              <a:rPr dirty="0" sz="1000" spc="-10">
                <a:latin typeface="Arial"/>
                <a:cs typeface="Arial"/>
              </a:rPr>
              <a:t>direct-to-</a:t>
            </a:r>
            <a:r>
              <a:rPr dirty="0" sz="1000">
                <a:latin typeface="Arial"/>
                <a:cs typeface="Arial"/>
              </a:rPr>
              <a:t>consumer</a:t>
            </a:r>
            <a:r>
              <a:rPr dirty="0" sz="1000" spc="-40">
                <a:latin typeface="Arial"/>
                <a:cs typeface="Arial"/>
              </a:rPr>
              <a:t> </a:t>
            </a:r>
            <a:r>
              <a:rPr dirty="0" sz="1000">
                <a:latin typeface="Arial"/>
                <a:cs typeface="Arial"/>
              </a:rPr>
              <a:t>and</a:t>
            </a:r>
            <a:r>
              <a:rPr dirty="0" sz="1000" spc="-35">
                <a:latin typeface="Arial"/>
                <a:cs typeface="Arial"/>
              </a:rPr>
              <a:t> </a:t>
            </a:r>
            <a:r>
              <a:rPr dirty="0" sz="1000" spc="-10">
                <a:latin typeface="Arial"/>
                <a:cs typeface="Arial"/>
              </a:rPr>
              <a:t>intermediated</a:t>
            </a:r>
            <a:r>
              <a:rPr dirty="0" sz="1000" spc="-35">
                <a:latin typeface="Arial"/>
                <a:cs typeface="Arial"/>
              </a:rPr>
              <a:t> </a:t>
            </a:r>
            <a:r>
              <a:rPr dirty="0" sz="1000">
                <a:latin typeface="Arial"/>
                <a:cs typeface="Arial"/>
              </a:rPr>
              <a:t>market</a:t>
            </a:r>
            <a:r>
              <a:rPr dirty="0" sz="1000" spc="-50">
                <a:latin typeface="Arial"/>
                <a:cs typeface="Arial"/>
              </a:rPr>
              <a:t> </a:t>
            </a:r>
            <a:r>
              <a:rPr dirty="0" sz="1000">
                <a:latin typeface="Arial"/>
                <a:cs typeface="Arial"/>
              </a:rPr>
              <a:t>channels</a:t>
            </a:r>
            <a:r>
              <a:rPr dirty="0" sz="1000" spc="-25">
                <a:latin typeface="Arial"/>
                <a:cs typeface="Arial"/>
              </a:rPr>
              <a:t> </a:t>
            </a:r>
            <a:r>
              <a:rPr dirty="0" sz="1000">
                <a:latin typeface="Arial"/>
                <a:cs typeface="Arial"/>
              </a:rPr>
              <a:t>it</a:t>
            </a:r>
            <a:r>
              <a:rPr dirty="0" sz="1000" spc="-10">
                <a:latin typeface="Arial"/>
                <a:cs typeface="Arial"/>
              </a:rPr>
              <a:t> </a:t>
            </a:r>
            <a:r>
              <a:rPr dirty="0" sz="1000">
                <a:latin typeface="Arial"/>
                <a:cs typeface="Arial"/>
              </a:rPr>
              <a:t>will</a:t>
            </a:r>
            <a:r>
              <a:rPr dirty="0" sz="1000" spc="20">
                <a:latin typeface="Arial"/>
                <a:cs typeface="Arial"/>
              </a:rPr>
              <a:t> </a:t>
            </a:r>
            <a:r>
              <a:rPr dirty="0" sz="1000">
                <a:latin typeface="Arial"/>
                <a:cs typeface="Arial"/>
              </a:rPr>
              <a:t>be</a:t>
            </a:r>
            <a:r>
              <a:rPr dirty="0" sz="1000" spc="-35">
                <a:latin typeface="Arial"/>
                <a:cs typeface="Arial"/>
              </a:rPr>
              <a:t> </a:t>
            </a:r>
            <a:r>
              <a:rPr dirty="0" sz="1000">
                <a:latin typeface="Arial"/>
                <a:cs typeface="Arial"/>
              </a:rPr>
              <a:t>counted</a:t>
            </a:r>
            <a:r>
              <a:rPr dirty="0" sz="1000" spc="-30">
                <a:latin typeface="Arial"/>
                <a:cs typeface="Arial"/>
              </a:rPr>
              <a:t> </a:t>
            </a:r>
            <a:r>
              <a:rPr dirty="0" sz="1000" spc="-25">
                <a:latin typeface="Arial"/>
                <a:cs typeface="Arial"/>
              </a:rPr>
              <a:t>in </a:t>
            </a:r>
            <a:r>
              <a:rPr dirty="0" sz="1000">
                <a:latin typeface="Arial"/>
                <a:cs typeface="Arial"/>
              </a:rPr>
              <a:t>each.</a:t>
            </a:r>
            <a:r>
              <a:rPr dirty="0" sz="1000" spc="-30">
                <a:latin typeface="Arial"/>
                <a:cs typeface="Arial"/>
              </a:rPr>
              <a:t> </a:t>
            </a:r>
            <a:r>
              <a:rPr dirty="0" sz="1000">
                <a:latin typeface="Arial"/>
                <a:cs typeface="Arial"/>
              </a:rPr>
              <a:t>Total</a:t>
            </a:r>
            <a:r>
              <a:rPr dirty="0" sz="1000" spc="-35">
                <a:latin typeface="Arial"/>
                <a:cs typeface="Arial"/>
              </a:rPr>
              <a:t> </a:t>
            </a:r>
            <a:r>
              <a:rPr dirty="0" sz="1000">
                <a:latin typeface="Arial"/>
                <a:cs typeface="Arial"/>
              </a:rPr>
              <a:t>number</a:t>
            </a:r>
            <a:r>
              <a:rPr dirty="0" sz="1000" spc="-35">
                <a:latin typeface="Arial"/>
                <a:cs typeface="Arial"/>
              </a:rPr>
              <a:t> </a:t>
            </a:r>
            <a:r>
              <a:rPr dirty="0" sz="1000">
                <a:latin typeface="Arial"/>
                <a:cs typeface="Arial"/>
              </a:rPr>
              <a:t>of</a:t>
            </a:r>
            <a:r>
              <a:rPr dirty="0" sz="1000" spc="-20">
                <a:latin typeface="Arial"/>
                <a:cs typeface="Arial"/>
              </a:rPr>
              <a:t> </a:t>
            </a:r>
            <a:r>
              <a:rPr dirty="0" sz="1000">
                <a:latin typeface="Arial"/>
                <a:cs typeface="Arial"/>
              </a:rPr>
              <a:t>farms</a:t>
            </a:r>
            <a:r>
              <a:rPr dirty="0" sz="1000" spc="-50">
                <a:latin typeface="Arial"/>
                <a:cs typeface="Arial"/>
              </a:rPr>
              <a:t> </a:t>
            </a:r>
            <a:r>
              <a:rPr dirty="0" sz="1000">
                <a:latin typeface="Arial"/>
                <a:cs typeface="Arial"/>
              </a:rPr>
              <a:t>selling</a:t>
            </a:r>
            <a:r>
              <a:rPr dirty="0" sz="1000" spc="5">
                <a:latin typeface="Arial"/>
                <a:cs typeface="Arial"/>
              </a:rPr>
              <a:t> </a:t>
            </a:r>
            <a:r>
              <a:rPr dirty="0" sz="1000">
                <a:latin typeface="Arial"/>
                <a:cs typeface="Arial"/>
              </a:rPr>
              <a:t>through</a:t>
            </a:r>
            <a:r>
              <a:rPr dirty="0" sz="1000" spc="-30">
                <a:latin typeface="Arial"/>
                <a:cs typeface="Arial"/>
              </a:rPr>
              <a:t> </a:t>
            </a:r>
            <a:r>
              <a:rPr dirty="0" sz="1000">
                <a:latin typeface="Arial"/>
                <a:cs typeface="Arial"/>
              </a:rPr>
              <a:t>local</a:t>
            </a:r>
            <a:r>
              <a:rPr dirty="0" sz="1000" spc="-15">
                <a:latin typeface="Arial"/>
                <a:cs typeface="Arial"/>
              </a:rPr>
              <a:t> </a:t>
            </a:r>
            <a:r>
              <a:rPr dirty="0" sz="1000">
                <a:latin typeface="Arial"/>
                <a:cs typeface="Arial"/>
              </a:rPr>
              <a:t>food</a:t>
            </a:r>
            <a:r>
              <a:rPr dirty="0" sz="1000" spc="-45">
                <a:latin typeface="Arial"/>
                <a:cs typeface="Arial"/>
              </a:rPr>
              <a:t> </a:t>
            </a:r>
            <a:r>
              <a:rPr dirty="0" sz="1000">
                <a:latin typeface="Arial"/>
                <a:cs typeface="Arial"/>
              </a:rPr>
              <a:t>market</a:t>
            </a:r>
            <a:r>
              <a:rPr dirty="0" sz="1000" spc="-50">
                <a:latin typeface="Arial"/>
                <a:cs typeface="Arial"/>
              </a:rPr>
              <a:t> </a:t>
            </a:r>
            <a:r>
              <a:rPr dirty="0" sz="1000">
                <a:latin typeface="Arial"/>
                <a:cs typeface="Arial"/>
              </a:rPr>
              <a:t>channels</a:t>
            </a:r>
            <a:r>
              <a:rPr dirty="0" sz="1000" spc="-25">
                <a:latin typeface="Arial"/>
                <a:cs typeface="Arial"/>
              </a:rPr>
              <a:t> </a:t>
            </a:r>
            <a:r>
              <a:rPr dirty="0" sz="1000">
                <a:latin typeface="Arial"/>
                <a:cs typeface="Arial"/>
              </a:rPr>
              <a:t>is not</a:t>
            </a:r>
            <a:r>
              <a:rPr dirty="0" sz="1000" spc="-25">
                <a:latin typeface="Arial"/>
                <a:cs typeface="Arial"/>
              </a:rPr>
              <a:t> </a:t>
            </a:r>
            <a:r>
              <a:rPr dirty="0" sz="1000">
                <a:latin typeface="Arial"/>
                <a:cs typeface="Arial"/>
              </a:rPr>
              <a:t>reported</a:t>
            </a:r>
            <a:r>
              <a:rPr dirty="0" sz="1000" spc="-35">
                <a:latin typeface="Arial"/>
                <a:cs typeface="Arial"/>
              </a:rPr>
              <a:t> </a:t>
            </a:r>
            <a:r>
              <a:rPr dirty="0" sz="1000">
                <a:latin typeface="Arial"/>
                <a:cs typeface="Arial"/>
              </a:rPr>
              <a:t>in</a:t>
            </a:r>
            <a:r>
              <a:rPr dirty="0" sz="1000" spc="-10">
                <a:latin typeface="Arial"/>
                <a:cs typeface="Arial"/>
              </a:rPr>
              <a:t> </a:t>
            </a:r>
            <a:r>
              <a:rPr dirty="0" sz="1000">
                <a:latin typeface="Arial"/>
                <a:cs typeface="Arial"/>
              </a:rPr>
              <a:t>the</a:t>
            </a:r>
            <a:r>
              <a:rPr dirty="0" sz="1000" spc="-30">
                <a:latin typeface="Arial"/>
                <a:cs typeface="Arial"/>
              </a:rPr>
              <a:t> </a:t>
            </a:r>
            <a:r>
              <a:rPr dirty="0" sz="1000">
                <a:latin typeface="Arial"/>
                <a:cs typeface="Arial"/>
              </a:rPr>
              <a:t>public Census</a:t>
            </a:r>
            <a:r>
              <a:rPr dirty="0" sz="1000" spc="-25">
                <a:latin typeface="Arial"/>
                <a:cs typeface="Arial"/>
              </a:rPr>
              <a:t> </a:t>
            </a:r>
            <a:r>
              <a:rPr dirty="0" sz="1000">
                <a:latin typeface="Arial"/>
                <a:cs typeface="Arial"/>
              </a:rPr>
              <a:t>of</a:t>
            </a:r>
            <a:r>
              <a:rPr dirty="0" sz="1000" spc="-20">
                <a:latin typeface="Arial"/>
                <a:cs typeface="Arial"/>
              </a:rPr>
              <a:t> </a:t>
            </a:r>
            <a:r>
              <a:rPr dirty="0" sz="1000" spc="-10">
                <a:latin typeface="Arial"/>
                <a:cs typeface="Arial"/>
              </a:rPr>
              <a:t>Agriculture</a:t>
            </a:r>
            <a:r>
              <a:rPr dirty="0" sz="1000" spc="-20">
                <a:latin typeface="Arial"/>
                <a:cs typeface="Arial"/>
              </a:rPr>
              <a:t> </a:t>
            </a:r>
            <a:r>
              <a:rPr dirty="0" sz="1000">
                <a:latin typeface="Arial"/>
                <a:cs typeface="Arial"/>
              </a:rPr>
              <a:t>data,</a:t>
            </a:r>
            <a:r>
              <a:rPr dirty="0" sz="1000" spc="-10">
                <a:latin typeface="Arial"/>
                <a:cs typeface="Arial"/>
              </a:rPr>
              <a:t> </a:t>
            </a:r>
            <a:r>
              <a:rPr dirty="0" sz="1000">
                <a:latin typeface="Arial"/>
                <a:cs typeface="Arial"/>
              </a:rPr>
              <a:t>those</a:t>
            </a:r>
            <a:r>
              <a:rPr dirty="0" sz="1000" spc="-35">
                <a:latin typeface="Arial"/>
                <a:cs typeface="Arial"/>
              </a:rPr>
              <a:t> </a:t>
            </a:r>
            <a:r>
              <a:rPr dirty="0" sz="1000" spc="-20">
                <a:latin typeface="Arial"/>
                <a:cs typeface="Arial"/>
              </a:rPr>
              <a:t>data </a:t>
            </a:r>
            <a:r>
              <a:rPr dirty="0" sz="1000">
                <a:latin typeface="Arial"/>
                <a:cs typeface="Arial"/>
              </a:rPr>
              <a:t>are</a:t>
            </a:r>
            <a:r>
              <a:rPr dirty="0" sz="1000" spc="-25">
                <a:latin typeface="Arial"/>
                <a:cs typeface="Arial"/>
              </a:rPr>
              <a:t> </a:t>
            </a:r>
            <a:r>
              <a:rPr dirty="0" sz="1000">
                <a:latin typeface="Arial"/>
                <a:cs typeface="Arial"/>
              </a:rPr>
              <a:t>reported</a:t>
            </a:r>
            <a:r>
              <a:rPr dirty="0" sz="1000" spc="-35">
                <a:latin typeface="Arial"/>
                <a:cs typeface="Arial"/>
              </a:rPr>
              <a:t> </a:t>
            </a:r>
            <a:r>
              <a:rPr dirty="0" sz="1000">
                <a:latin typeface="Arial"/>
                <a:cs typeface="Arial"/>
              </a:rPr>
              <a:t>using</a:t>
            </a:r>
            <a:r>
              <a:rPr dirty="0" sz="1000" spc="-20">
                <a:latin typeface="Arial"/>
                <a:cs typeface="Arial"/>
              </a:rPr>
              <a:t> </a:t>
            </a:r>
            <a:r>
              <a:rPr dirty="0" sz="1000">
                <a:latin typeface="Arial"/>
                <a:cs typeface="Arial"/>
              </a:rPr>
              <a:t>the</a:t>
            </a:r>
            <a:r>
              <a:rPr dirty="0" sz="1000" spc="-35">
                <a:latin typeface="Arial"/>
                <a:cs typeface="Arial"/>
              </a:rPr>
              <a:t> </a:t>
            </a:r>
            <a:r>
              <a:rPr dirty="0" sz="1000">
                <a:latin typeface="Arial"/>
                <a:cs typeface="Arial"/>
              </a:rPr>
              <a:t>restricted</a:t>
            </a:r>
            <a:r>
              <a:rPr dirty="0" sz="1000" spc="-25">
                <a:latin typeface="Arial"/>
                <a:cs typeface="Arial"/>
              </a:rPr>
              <a:t> </a:t>
            </a:r>
            <a:r>
              <a:rPr dirty="0" sz="1000">
                <a:latin typeface="Arial"/>
                <a:cs typeface="Arial"/>
              </a:rPr>
              <a:t>access</a:t>
            </a:r>
            <a:r>
              <a:rPr dirty="0" sz="1000" spc="-35">
                <a:latin typeface="Arial"/>
                <a:cs typeface="Arial"/>
              </a:rPr>
              <a:t> </a:t>
            </a:r>
            <a:r>
              <a:rPr dirty="0" sz="1000">
                <a:latin typeface="Arial"/>
                <a:cs typeface="Arial"/>
              </a:rPr>
              <a:t>data.</a:t>
            </a:r>
            <a:r>
              <a:rPr dirty="0" sz="1000" spc="-30">
                <a:latin typeface="Arial"/>
                <a:cs typeface="Arial"/>
              </a:rPr>
              <a:t> </a:t>
            </a:r>
            <a:r>
              <a:rPr dirty="0" sz="1000" spc="-10">
                <a:latin typeface="Arial"/>
                <a:cs typeface="Arial"/>
              </a:rPr>
              <a:t>Direct-to-</a:t>
            </a:r>
            <a:r>
              <a:rPr dirty="0" sz="1000">
                <a:latin typeface="Arial"/>
                <a:cs typeface="Arial"/>
              </a:rPr>
              <a:t>consumer</a:t>
            </a:r>
            <a:r>
              <a:rPr dirty="0" sz="1000" spc="-25">
                <a:latin typeface="Arial"/>
                <a:cs typeface="Arial"/>
              </a:rPr>
              <a:t> </a:t>
            </a:r>
            <a:r>
              <a:rPr dirty="0" sz="1000">
                <a:latin typeface="Arial"/>
                <a:cs typeface="Arial"/>
              </a:rPr>
              <a:t>sales</a:t>
            </a:r>
            <a:r>
              <a:rPr dirty="0" sz="1000" spc="-25">
                <a:latin typeface="Arial"/>
                <a:cs typeface="Arial"/>
              </a:rPr>
              <a:t> </a:t>
            </a:r>
            <a:r>
              <a:rPr dirty="0" sz="1000">
                <a:latin typeface="Arial"/>
                <a:cs typeface="Arial"/>
              </a:rPr>
              <a:t>include</a:t>
            </a:r>
            <a:r>
              <a:rPr dirty="0" sz="1000" spc="-15">
                <a:latin typeface="Arial"/>
                <a:cs typeface="Arial"/>
              </a:rPr>
              <a:t> </a:t>
            </a:r>
            <a:r>
              <a:rPr dirty="0" sz="1000">
                <a:latin typeface="Arial"/>
                <a:cs typeface="Arial"/>
              </a:rPr>
              <a:t>sales</a:t>
            </a:r>
            <a:r>
              <a:rPr dirty="0" sz="1000" spc="-25">
                <a:latin typeface="Arial"/>
                <a:cs typeface="Arial"/>
              </a:rPr>
              <a:t> </a:t>
            </a:r>
            <a:r>
              <a:rPr dirty="0" sz="1000">
                <a:latin typeface="Arial"/>
                <a:cs typeface="Arial"/>
              </a:rPr>
              <a:t>through</a:t>
            </a:r>
            <a:r>
              <a:rPr dirty="0" sz="1000" spc="-35">
                <a:latin typeface="Arial"/>
                <a:cs typeface="Arial"/>
              </a:rPr>
              <a:t> </a:t>
            </a:r>
            <a:r>
              <a:rPr dirty="0" sz="1000">
                <a:latin typeface="Arial"/>
                <a:cs typeface="Arial"/>
              </a:rPr>
              <a:t>farmers</a:t>
            </a:r>
            <a:r>
              <a:rPr dirty="0" sz="1000" spc="-35">
                <a:latin typeface="Arial"/>
                <a:cs typeface="Arial"/>
              </a:rPr>
              <a:t> </a:t>
            </a:r>
            <a:r>
              <a:rPr dirty="0" sz="1000">
                <a:latin typeface="Arial"/>
                <a:cs typeface="Arial"/>
              </a:rPr>
              <a:t>markets,</a:t>
            </a:r>
            <a:r>
              <a:rPr dirty="0" sz="1000" spc="-70">
                <a:latin typeface="Arial"/>
                <a:cs typeface="Arial"/>
              </a:rPr>
              <a:t> </a:t>
            </a:r>
            <a:r>
              <a:rPr dirty="0" sz="1000" spc="-10">
                <a:latin typeface="Arial"/>
                <a:cs typeface="Arial"/>
              </a:rPr>
              <a:t>on-</a:t>
            </a:r>
            <a:r>
              <a:rPr dirty="0" sz="1000">
                <a:latin typeface="Arial"/>
                <a:cs typeface="Arial"/>
              </a:rPr>
              <a:t>farm</a:t>
            </a:r>
            <a:r>
              <a:rPr dirty="0" sz="1000" spc="-20">
                <a:latin typeface="Arial"/>
                <a:cs typeface="Arial"/>
              </a:rPr>
              <a:t> </a:t>
            </a:r>
            <a:r>
              <a:rPr dirty="0" sz="1000">
                <a:latin typeface="Arial"/>
                <a:cs typeface="Arial"/>
              </a:rPr>
              <a:t>stores</a:t>
            </a:r>
            <a:r>
              <a:rPr dirty="0" sz="1000" spc="-25">
                <a:latin typeface="Arial"/>
                <a:cs typeface="Arial"/>
              </a:rPr>
              <a:t> </a:t>
            </a:r>
            <a:r>
              <a:rPr dirty="0" sz="1000">
                <a:latin typeface="Arial"/>
                <a:cs typeface="Arial"/>
              </a:rPr>
              <a:t>or</a:t>
            </a:r>
            <a:r>
              <a:rPr dirty="0" sz="1000" spc="-20">
                <a:latin typeface="Arial"/>
                <a:cs typeface="Arial"/>
              </a:rPr>
              <a:t> farm </a:t>
            </a:r>
            <a:r>
              <a:rPr dirty="0" sz="1000">
                <a:latin typeface="Arial"/>
                <a:cs typeface="Arial"/>
              </a:rPr>
              <a:t>stands,</a:t>
            </a:r>
            <a:r>
              <a:rPr dirty="0" sz="1000" spc="-25">
                <a:latin typeface="Arial"/>
                <a:cs typeface="Arial"/>
              </a:rPr>
              <a:t> </a:t>
            </a:r>
            <a:r>
              <a:rPr dirty="0" sz="1000">
                <a:latin typeface="Arial"/>
                <a:cs typeface="Arial"/>
              </a:rPr>
              <a:t>roadside</a:t>
            </a:r>
            <a:r>
              <a:rPr dirty="0" sz="1000" spc="-30">
                <a:latin typeface="Arial"/>
                <a:cs typeface="Arial"/>
              </a:rPr>
              <a:t> </a:t>
            </a:r>
            <a:r>
              <a:rPr dirty="0" sz="1000">
                <a:latin typeface="Arial"/>
                <a:cs typeface="Arial"/>
              </a:rPr>
              <a:t>stands</a:t>
            </a:r>
            <a:r>
              <a:rPr dirty="0" sz="1000" spc="-20">
                <a:latin typeface="Arial"/>
                <a:cs typeface="Arial"/>
              </a:rPr>
              <a:t> </a:t>
            </a:r>
            <a:r>
              <a:rPr dirty="0" sz="1000">
                <a:latin typeface="Arial"/>
                <a:cs typeface="Arial"/>
              </a:rPr>
              <a:t>or</a:t>
            </a:r>
            <a:r>
              <a:rPr dirty="0" sz="1000" spc="-10">
                <a:latin typeface="Arial"/>
                <a:cs typeface="Arial"/>
              </a:rPr>
              <a:t> </a:t>
            </a:r>
            <a:r>
              <a:rPr dirty="0" sz="1000">
                <a:latin typeface="Arial"/>
                <a:cs typeface="Arial"/>
              </a:rPr>
              <a:t>stores,</a:t>
            </a:r>
            <a:r>
              <a:rPr dirty="0" sz="1000" spc="-25">
                <a:latin typeface="Arial"/>
                <a:cs typeface="Arial"/>
              </a:rPr>
              <a:t> </a:t>
            </a:r>
            <a:r>
              <a:rPr dirty="0" sz="1000">
                <a:latin typeface="Arial"/>
                <a:cs typeface="Arial"/>
              </a:rPr>
              <a:t>CSA,</a:t>
            </a:r>
            <a:r>
              <a:rPr dirty="0" sz="1000" spc="-10">
                <a:latin typeface="Arial"/>
                <a:cs typeface="Arial"/>
              </a:rPr>
              <a:t> </a:t>
            </a:r>
            <a:r>
              <a:rPr dirty="0" sz="1000">
                <a:latin typeface="Arial"/>
                <a:cs typeface="Arial"/>
              </a:rPr>
              <a:t>etc.</a:t>
            </a:r>
            <a:r>
              <a:rPr dirty="0" sz="1000" spc="-15">
                <a:latin typeface="Arial"/>
                <a:cs typeface="Arial"/>
              </a:rPr>
              <a:t> </a:t>
            </a:r>
            <a:r>
              <a:rPr dirty="0" sz="1000" spc="-10">
                <a:latin typeface="Arial"/>
                <a:cs typeface="Arial"/>
              </a:rPr>
              <a:t>Intermediated</a:t>
            </a:r>
            <a:r>
              <a:rPr dirty="0" sz="1000" spc="-40">
                <a:latin typeface="Arial"/>
                <a:cs typeface="Arial"/>
              </a:rPr>
              <a:t> </a:t>
            </a:r>
            <a:r>
              <a:rPr dirty="0" sz="1000">
                <a:latin typeface="Arial"/>
                <a:cs typeface="Arial"/>
              </a:rPr>
              <a:t>sales</a:t>
            </a:r>
            <a:r>
              <a:rPr dirty="0" sz="1000" spc="-20">
                <a:latin typeface="Arial"/>
                <a:cs typeface="Arial"/>
              </a:rPr>
              <a:t> </a:t>
            </a:r>
            <a:r>
              <a:rPr dirty="0" sz="1000">
                <a:latin typeface="Arial"/>
                <a:cs typeface="Arial"/>
              </a:rPr>
              <a:t>include</a:t>
            </a:r>
            <a:r>
              <a:rPr dirty="0" sz="1000" spc="-5">
                <a:latin typeface="Arial"/>
                <a:cs typeface="Arial"/>
              </a:rPr>
              <a:t> </a:t>
            </a:r>
            <a:r>
              <a:rPr dirty="0" sz="1000">
                <a:latin typeface="Arial"/>
                <a:cs typeface="Arial"/>
              </a:rPr>
              <a:t>sales</a:t>
            </a:r>
            <a:r>
              <a:rPr dirty="0" sz="1000" spc="-20">
                <a:latin typeface="Arial"/>
                <a:cs typeface="Arial"/>
              </a:rPr>
              <a:t> </a:t>
            </a:r>
            <a:r>
              <a:rPr dirty="0" sz="1000">
                <a:latin typeface="Arial"/>
                <a:cs typeface="Arial"/>
              </a:rPr>
              <a:t>to</a:t>
            </a:r>
            <a:r>
              <a:rPr dirty="0" sz="1000" spc="-15">
                <a:latin typeface="Arial"/>
                <a:cs typeface="Arial"/>
              </a:rPr>
              <a:t> </a:t>
            </a:r>
            <a:r>
              <a:rPr dirty="0" sz="1000">
                <a:latin typeface="Arial"/>
                <a:cs typeface="Arial"/>
              </a:rPr>
              <a:t>retail</a:t>
            </a:r>
            <a:r>
              <a:rPr dirty="0" sz="1000" spc="-5">
                <a:latin typeface="Arial"/>
                <a:cs typeface="Arial"/>
              </a:rPr>
              <a:t> </a:t>
            </a:r>
            <a:r>
              <a:rPr dirty="0" sz="1000">
                <a:latin typeface="Arial"/>
                <a:cs typeface="Arial"/>
              </a:rPr>
              <a:t>markets</a:t>
            </a:r>
            <a:r>
              <a:rPr dirty="0" sz="1000" spc="-45">
                <a:latin typeface="Arial"/>
                <a:cs typeface="Arial"/>
              </a:rPr>
              <a:t> </a:t>
            </a:r>
            <a:r>
              <a:rPr dirty="0" sz="1000" spc="-10">
                <a:latin typeface="Arial"/>
                <a:cs typeface="Arial"/>
              </a:rPr>
              <a:t>(supermarkets,</a:t>
            </a:r>
            <a:r>
              <a:rPr dirty="0" sz="1000" spc="-50">
                <a:latin typeface="Arial"/>
                <a:cs typeface="Arial"/>
              </a:rPr>
              <a:t> </a:t>
            </a:r>
            <a:r>
              <a:rPr dirty="0" sz="1000">
                <a:latin typeface="Arial"/>
                <a:cs typeface="Arial"/>
              </a:rPr>
              <a:t>restaurants,</a:t>
            </a:r>
            <a:r>
              <a:rPr dirty="0" sz="1000" spc="-25">
                <a:latin typeface="Arial"/>
                <a:cs typeface="Arial"/>
              </a:rPr>
              <a:t> </a:t>
            </a:r>
            <a:r>
              <a:rPr dirty="0" sz="1000">
                <a:latin typeface="Arial"/>
                <a:cs typeface="Arial"/>
              </a:rPr>
              <a:t>grocery</a:t>
            </a:r>
            <a:r>
              <a:rPr dirty="0" sz="1000" spc="-15">
                <a:latin typeface="Arial"/>
                <a:cs typeface="Arial"/>
              </a:rPr>
              <a:t> </a:t>
            </a:r>
            <a:r>
              <a:rPr dirty="0" sz="1000" spc="-10">
                <a:latin typeface="Arial"/>
                <a:cs typeface="Arial"/>
              </a:rPr>
              <a:t>stores, </a:t>
            </a:r>
            <a:r>
              <a:rPr dirty="0" sz="1000">
                <a:latin typeface="Arial"/>
                <a:cs typeface="Arial"/>
              </a:rPr>
              <a:t>caterers,</a:t>
            </a:r>
            <a:r>
              <a:rPr dirty="0" sz="1000" spc="-45">
                <a:latin typeface="Arial"/>
                <a:cs typeface="Arial"/>
              </a:rPr>
              <a:t> </a:t>
            </a:r>
            <a:r>
              <a:rPr dirty="0" sz="1000">
                <a:latin typeface="Arial"/>
                <a:cs typeface="Arial"/>
              </a:rPr>
              <a:t>etc.),</a:t>
            </a:r>
            <a:r>
              <a:rPr dirty="0" sz="1000" spc="-45">
                <a:latin typeface="Arial"/>
                <a:cs typeface="Arial"/>
              </a:rPr>
              <a:t> </a:t>
            </a:r>
            <a:r>
              <a:rPr dirty="0" sz="1000">
                <a:latin typeface="Arial"/>
                <a:cs typeface="Arial"/>
              </a:rPr>
              <a:t>institutions</a:t>
            </a:r>
            <a:r>
              <a:rPr dirty="0" sz="1000" spc="-20">
                <a:latin typeface="Arial"/>
                <a:cs typeface="Arial"/>
              </a:rPr>
              <a:t> </a:t>
            </a:r>
            <a:r>
              <a:rPr dirty="0" sz="1000" spc="-10">
                <a:latin typeface="Arial"/>
                <a:cs typeface="Arial"/>
              </a:rPr>
              <a:t>(k-</a:t>
            </a:r>
            <a:r>
              <a:rPr dirty="0" sz="1000">
                <a:latin typeface="Arial"/>
                <a:cs typeface="Arial"/>
              </a:rPr>
              <a:t>12</a:t>
            </a:r>
            <a:r>
              <a:rPr dirty="0" sz="1000" spc="-55">
                <a:latin typeface="Arial"/>
                <a:cs typeface="Arial"/>
              </a:rPr>
              <a:t> </a:t>
            </a:r>
            <a:r>
              <a:rPr dirty="0" sz="1000">
                <a:latin typeface="Arial"/>
                <a:cs typeface="Arial"/>
              </a:rPr>
              <a:t>schools,</a:t>
            </a:r>
            <a:r>
              <a:rPr dirty="0" sz="1000" spc="-45">
                <a:latin typeface="Arial"/>
                <a:cs typeface="Arial"/>
              </a:rPr>
              <a:t> </a:t>
            </a:r>
            <a:r>
              <a:rPr dirty="0" sz="1000">
                <a:latin typeface="Arial"/>
                <a:cs typeface="Arial"/>
              </a:rPr>
              <a:t>colleges</a:t>
            </a:r>
            <a:r>
              <a:rPr dirty="0" sz="1000" spc="-30">
                <a:latin typeface="Arial"/>
                <a:cs typeface="Arial"/>
              </a:rPr>
              <a:t> </a:t>
            </a:r>
            <a:r>
              <a:rPr dirty="0" sz="1000">
                <a:latin typeface="Arial"/>
                <a:cs typeface="Arial"/>
              </a:rPr>
              <a:t>or</a:t>
            </a:r>
            <a:r>
              <a:rPr dirty="0" sz="1000" spc="-30">
                <a:latin typeface="Arial"/>
                <a:cs typeface="Arial"/>
              </a:rPr>
              <a:t> </a:t>
            </a:r>
            <a:r>
              <a:rPr dirty="0" sz="1000">
                <a:latin typeface="Arial"/>
                <a:cs typeface="Arial"/>
              </a:rPr>
              <a:t>universities,</a:t>
            </a:r>
            <a:r>
              <a:rPr dirty="0" sz="1000" spc="-15">
                <a:latin typeface="Arial"/>
                <a:cs typeface="Arial"/>
              </a:rPr>
              <a:t> </a:t>
            </a:r>
            <a:r>
              <a:rPr dirty="0" sz="1000">
                <a:latin typeface="Arial"/>
                <a:cs typeface="Arial"/>
              </a:rPr>
              <a:t>hospitals,</a:t>
            </a:r>
            <a:r>
              <a:rPr dirty="0" sz="1000" spc="-35">
                <a:latin typeface="Arial"/>
                <a:cs typeface="Arial"/>
              </a:rPr>
              <a:t> </a:t>
            </a:r>
            <a:r>
              <a:rPr dirty="0" sz="1000">
                <a:latin typeface="Arial"/>
                <a:cs typeface="Arial"/>
              </a:rPr>
              <a:t>workplace</a:t>
            </a:r>
            <a:r>
              <a:rPr dirty="0" sz="1000" spc="-35">
                <a:latin typeface="Arial"/>
                <a:cs typeface="Arial"/>
              </a:rPr>
              <a:t> </a:t>
            </a:r>
            <a:r>
              <a:rPr dirty="0" sz="1000">
                <a:latin typeface="Arial"/>
                <a:cs typeface="Arial"/>
              </a:rPr>
              <a:t>cafeterias,</a:t>
            </a:r>
            <a:r>
              <a:rPr dirty="0" sz="1000" spc="-55">
                <a:latin typeface="Arial"/>
                <a:cs typeface="Arial"/>
              </a:rPr>
              <a:t> </a:t>
            </a:r>
            <a:r>
              <a:rPr dirty="0" sz="1000">
                <a:latin typeface="Arial"/>
                <a:cs typeface="Arial"/>
              </a:rPr>
              <a:t>prisons,</a:t>
            </a:r>
            <a:r>
              <a:rPr dirty="0" sz="1000" spc="-45">
                <a:latin typeface="Arial"/>
                <a:cs typeface="Arial"/>
              </a:rPr>
              <a:t> </a:t>
            </a:r>
            <a:r>
              <a:rPr dirty="0" sz="1000">
                <a:latin typeface="Arial"/>
                <a:cs typeface="Arial"/>
              </a:rPr>
              <a:t>food</a:t>
            </a:r>
            <a:r>
              <a:rPr dirty="0" sz="1000" spc="-50">
                <a:latin typeface="Arial"/>
                <a:cs typeface="Arial"/>
              </a:rPr>
              <a:t> </a:t>
            </a:r>
            <a:r>
              <a:rPr dirty="0" sz="1000">
                <a:latin typeface="Arial"/>
                <a:cs typeface="Arial"/>
              </a:rPr>
              <a:t>banks,</a:t>
            </a:r>
            <a:r>
              <a:rPr dirty="0" sz="1000" spc="-65">
                <a:latin typeface="Arial"/>
                <a:cs typeface="Arial"/>
              </a:rPr>
              <a:t> </a:t>
            </a:r>
            <a:r>
              <a:rPr dirty="0" sz="1000">
                <a:latin typeface="Arial"/>
                <a:cs typeface="Arial"/>
              </a:rPr>
              <a:t>etc.),</a:t>
            </a:r>
            <a:r>
              <a:rPr dirty="0" sz="1000" spc="-35">
                <a:latin typeface="Arial"/>
                <a:cs typeface="Arial"/>
              </a:rPr>
              <a:t> </a:t>
            </a:r>
            <a:r>
              <a:rPr dirty="0" sz="1000" spc="-25">
                <a:latin typeface="Arial"/>
                <a:cs typeface="Arial"/>
              </a:rPr>
              <a:t>and</a:t>
            </a:r>
            <a:r>
              <a:rPr dirty="0" sz="1000" spc="500">
                <a:latin typeface="Arial"/>
                <a:cs typeface="Arial"/>
              </a:rPr>
              <a:t> </a:t>
            </a:r>
            <a:r>
              <a:rPr dirty="0" sz="1000" spc="-10">
                <a:latin typeface="Arial"/>
                <a:cs typeface="Arial"/>
              </a:rPr>
              <a:t>intermediate</a:t>
            </a:r>
            <a:r>
              <a:rPr dirty="0" sz="1000" spc="-40">
                <a:latin typeface="Arial"/>
                <a:cs typeface="Arial"/>
              </a:rPr>
              <a:t> </a:t>
            </a:r>
            <a:r>
              <a:rPr dirty="0" sz="1000">
                <a:latin typeface="Arial"/>
                <a:cs typeface="Arial"/>
              </a:rPr>
              <a:t>markets</a:t>
            </a:r>
            <a:r>
              <a:rPr dirty="0" sz="1000" spc="-50">
                <a:latin typeface="Arial"/>
                <a:cs typeface="Arial"/>
              </a:rPr>
              <a:t> </a:t>
            </a:r>
            <a:r>
              <a:rPr dirty="0" sz="1000">
                <a:latin typeface="Arial"/>
                <a:cs typeface="Arial"/>
              </a:rPr>
              <a:t>(businesses</a:t>
            </a:r>
            <a:r>
              <a:rPr dirty="0" sz="1000" spc="-30">
                <a:latin typeface="Arial"/>
                <a:cs typeface="Arial"/>
              </a:rPr>
              <a:t> </a:t>
            </a:r>
            <a:r>
              <a:rPr dirty="0" sz="1000">
                <a:latin typeface="Arial"/>
                <a:cs typeface="Arial"/>
              </a:rPr>
              <a:t>in</a:t>
            </a:r>
            <a:r>
              <a:rPr dirty="0" sz="1000" spc="-20">
                <a:latin typeface="Arial"/>
                <a:cs typeface="Arial"/>
              </a:rPr>
              <a:t> </a:t>
            </a:r>
            <a:r>
              <a:rPr dirty="0" sz="1000">
                <a:latin typeface="Arial"/>
                <a:cs typeface="Arial"/>
              </a:rPr>
              <a:t>the</a:t>
            </a:r>
            <a:r>
              <a:rPr dirty="0" sz="1000" spc="-25">
                <a:latin typeface="Arial"/>
                <a:cs typeface="Arial"/>
              </a:rPr>
              <a:t> </a:t>
            </a:r>
            <a:r>
              <a:rPr dirty="0" sz="1000">
                <a:latin typeface="Arial"/>
                <a:cs typeface="Arial"/>
              </a:rPr>
              <a:t>middle</a:t>
            </a:r>
            <a:r>
              <a:rPr dirty="0" sz="1000" spc="-40">
                <a:latin typeface="Arial"/>
                <a:cs typeface="Arial"/>
              </a:rPr>
              <a:t> </a:t>
            </a:r>
            <a:r>
              <a:rPr dirty="0" sz="1000">
                <a:latin typeface="Arial"/>
                <a:cs typeface="Arial"/>
              </a:rPr>
              <a:t>of</a:t>
            </a:r>
            <a:r>
              <a:rPr dirty="0" sz="1000" spc="-20">
                <a:latin typeface="Arial"/>
                <a:cs typeface="Arial"/>
              </a:rPr>
              <a:t> </a:t>
            </a:r>
            <a:r>
              <a:rPr dirty="0" sz="1000">
                <a:latin typeface="Arial"/>
                <a:cs typeface="Arial"/>
              </a:rPr>
              <a:t>the</a:t>
            </a:r>
            <a:r>
              <a:rPr dirty="0" sz="1000" spc="-40">
                <a:latin typeface="Arial"/>
                <a:cs typeface="Arial"/>
              </a:rPr>
              <a:t> </a:t>
            </a:r>
            <a:r>
              <a:rPr dirty="0" sz="1000">
                <a:latin typeface="Arial"/>
                <a:cs typeface="Arial"/>
              </a:rPr>
              <a:t>supply</a:t>
            </a:r>
            <a:r>
              <a:rPr dirty="0" sz="1000" spc="-15">
                <a:latin typeface="Arial"/>
                <a:cs typeface="Arial"/>
              </a:rPr>
              <a:t> </a:t>
            </a:r>
            <a:r>
              <a:rPr dirty="0" sz="1000">
                <a:latin typeface="Arial"/>
                <a:cs typeface="Arial"/>
              </a:rPr>
              <a:t>chain</a:t>
            </a:r>
            <a:r>
              <a:rPr dirty="0" sz="1000" spc="-25">
                <a:latin typeface="Arial"/>
                <a:cs typeface="Arial"/>
              </a:rPr>
              <a:t> </a:t>
            </a:r>
            <a:r>
              <a:rPr dirty="0" sz="1000">
                <a:latin typeface="Arial"/>
                <a:cs typeface="Arial"/>
              </a:rPr>
              <a:t>marketing</a:t>
            </a:r>
            <a:r>
              <a:rPr dirty="0" sz="1000" spc="-55">
                <a:latin typeface="Arial"/>
                <a:cs typeface="Arial"/>
              </a:rPr>
              <a:t> </a:t>
            </a:r>
            <a:r>
              <a:rPr dirty="0" sz="1000">
                <a:latin typeface="Arial"/>
                <a:cs typeface="Arial"/>
              </a:rPr>
              <a:t>locally</a:t>
            </a:r>
            <a:r>
              <a:rPr dirty="0" sz="1000" spc="-5">
                <a:latin typeface="Arial"/>
                <a:cs typeface="Arial"/>
              </a:rPr>
              <a:t> </a:t>
            </a:r>
            <a:r>
              <a:rPr dirty="0" sz="1000">
                <a:latin typeface="Arial"/>
                <a:cs typeface="Arial"/>
              </a:rPr>
              <a:t>or</a:t>
            </a:r>
            <a:r>
              <a:rPr dirty="0" sz="1000" spc="-20">
                <a:latin typeface="Arial"/>
                <a:cs typeface="Arial"/>
              </a:rPr>
              <a:t> </a:t>
            </a:r>
            <a:r>
              <a:rPr dirty="0" sz="1000">
                <a:latin typeface="Arial"/>
                <a:cs typeface="Arial"/>
              </a:rPr>
              <a:t>regionally</a:t>
            </a:r>
            <a:r>
              <a:rPr dirty="0" sz="1000" spc="-5">
                <a:latin typeface="Arial"/>
                <a:cs typeface="Arial"/>
              </a:rPr>
              <a:t> </a:t>
            </a:r>
            <a:r>
              <a:rPr dirty="0" sz="1000">
                <a:latin typeface="Arial"/>
                <a:cs typeface="Arial"/>
              </a:rPr>
              <a:t>branded</a:t>
            </a:r>
            <a:r>
              <a:rPr dirty="0" sz="1000" spc="-35">
                <a:latin typeface="Arial"/>
                <a:cs typeface="Arial"/>
              </a:rPr>
              <a:t> </a:t>
            </a:r>
            <a:r>
              <a:rPr dirty="0" sz="1000">
                <a:latin typeface="Arial"/>
                <a:cs typeface="Arial"/>
              </a:rPr>
              <a:t>products</a:t>
            </a:r>
            <a:r>
              <a:rPr dirty="0" sz="1000" spc="-30">
                <a:latin typeface="Arial"/>
                <a:cs typeface="Arial"/>
              </a:rPr>
              <a:t> </a:t>
            </a:r>
            <a:r>
              <a:rPr dirty="0" sz="1000">
                <a:latin typeface="Arial"/>
                <a:cs typeface="Arial"/>
              </a:rPr>
              <a:t>such</a:t>
            </a:r>
            <a:r>
              <a:rPr dirty="0" sz="1000" spc="-35">
                <a:latin typeface="Arial"/>
                <a:cs typeface="Arial"/>
              </a:rPr>
              <a:t> </a:t>
            </a:r>
            <a:r>
              <a:rPr dirty="0" sz="1000">
                <a:latin typeface="Arial"/>
                <a:cs typeface="Arial"/>
              </a:rPr>
              <a:t>as</a:t>
            </a:r>
            <a:r>
              <a:rPr dirty="0" sz="1000" spc="-30">
                <a:latin typeface="Arial"/>
                <a:cs typeface="Arial"/>
              </a:rPr>
              <a:t> </a:t>
            </a:r>
            <a:r>
              <a:rPr dirty="0" sz="1000" spc="-10">
                <a:latin typeface="Arial"/>
                <a:cs typeface="Arial"/>
              </a:rPr>
              <a:t>distributors, </a:t>
            </a:r>
            <a:r>
              <a:rPr dirty="0" sz="1000">
                <a:latin typeface="Arial"/>
                <a:cs typeface="Arial"/>
              </a:rPr>
              <a:t>food</a:t>
            </a:r>
            <a:r>
              <a:rPr dirty="0" sz="1000" spc="-50">
                <a:latin typeface="Arial"/>
                <a:cs typeface="Arial"/>
              </a:rPr>
              <a:t> </a:t>
            </a:r>
            <a:r>
              <a:rPr dirty="0" sz="1000">
                <a:latin typeface="Arial"/>
                <a:cs typeface="Arial"/>
              </a:rPr>
              <a:t>hubs,</a:t>
            </a:r>
            <a:r>
              <a:rPr dirty="0" sz="1000" spc="-35">
                <a:latin typeface="Arial"/>
                <a:cs typeface="Arial"/>
              </a:rPr>
              <a:t> </a:t>
            </a:r>
            <a:r>
              <a:rPr dirty="0" sz="1000">
                <a:latin typeface="Arial"/>
                <a:cs typeface="Arial"/>
              </a:rPr>
              <a:t>brokers,</a:t>
            </a:r>
            <a:r>
              <a:rPr dirty="0" sz="1000" spc="-45">
                <a:latin typeface="Arial"/>
                <a:cs typeface="Arial"/>
              </a:rPr>
              <a:t> </a:t>
            </a:r>
            <a:r>
              <a:rPr dirty="0" sz="1000">
                <a:latin typeface="Arial"/>
                <a:cs typeface="Arial"/>
              </a:rPr>
              <a:t>auction</a:t>
            </a:r>
            <a:r>
              <a:rPr dirty="0" sz="1000" spc="-25">
                <a:latin typeface="Arial"/>
                <a:cs typeface="Arial"/>
              </a:rPr>
              <a:t> </a:t>
            </a:r>
            <a:r>
              <a:rPr dirty="0" sz="1000">
                <a:latin typeface="Arial"/>
                <a:cs typeface="Arial"/>
              </a:rPr>
              <a:t>houses,</a:t>
            </a:r>
            <a:r>
              <a:rPr dirty="0" sz="1000" spc="-45">
                <a:latin typeface="Arial"/>
                <a:cs typeface="Arial"/>
              </a:rPr>
              <a:t> </a:t>
            </a:r>
            <a:r>
              <a:rPr dirty="0" sz="1000">
                <a:latin typeface="Arial"/>
                <a:cs typeface="Arial"/>
              </a:rPr>
              <a:t>wholesale</a:t>
            </a:r>
            <a:r>
              <a:rPr dirty="0" sz="1000" spc="-5">
                <a:latin typeface="Arial"/>
                <a:cs typeface="Arial"/>
              </a:rPr>
              <a:t> </a:t>
            </a:r>
            <a:r>
              <a:rPr dirty="0" sz="1000">
                <a:latin typeface="Arial"/>
                <a:cs typeface="Arial"/>
              </a:rPr>
              <a:t>and</a:t>
            </a:r>
            <a:r>
              <a:rPr dirty="0" sz="1000" spc="-40">
                <a:latin typeface="Arial"/>
                <a:cs typeface="Arial"/>
              </a:rPr>
              <a:t> </a:t>
            </a:r>
            <a:r>
              <a:rPr dirty="0" sz="1000">
                <a:latin typeface="Arial"/>
                <a:cs typeface="Arial"/>
              </a:rPr>
              <a:t>terminal</a:t>
            </a:r>
            <a:r>
              <a:rPr dirty="0" sz="1000" spc="-30">
                <a:latin typeface="Arial"/>
                <a:cs typeface="Arial"/>
              </a:rPr>
              <a:t> </a:t>
            </a:r>
            <a:r>
              <a:rPr dirty="0" sz="1000">
                <a:latin typeface="Arial"/>
                <a:cs typeface="Arial"/>
              </a:rPr>
              <a:t>markets,</a:t>
            </a:r>
            <a:r>
              <a:rPr dirty="0" sz="1000" spc="-55">
                <a:latin typeface="Arial"/>
                <a:cs typeface="Arial"/>
              </a:rPr>
              <a:t> </a:t>
            </a:r>
            <a:r>
              <a:rPr dirty="0" sz="1000">
                <a:latin typeface="Arial"/>
                <a:cs typeface="Arial"/>
              </a:rPr>
              <a:t>food</a:t>
            </a:r>
            <a:r>
              <a:rPr dirty="0" sz="1000" spc="-45">
                <a:latin typeface="Arial"/>
                <a:cs typeface="Arial"/>
              </a:rPr>
              <a:t> </a:t>
            </a:r>
            <a:r>
              <a:rPr dirty="0" sz="1000">
                <a:latin typeface="Arial"/>
                <a:cs typeface="Arial"/>
              </a:rPr>
              <a:t>processors,</a:t>
            </a:r>
            <a:r>
              <a:rPr dirty="0" sz="1000" spc="-50">
                <a:latin typeface="Arial"/>
                <a:cs typeface="Arial"/>
              </a:rPr>
              <a:t> </a:t>
            </a:r>
            <a:r>
              <a:rPr dirty="0" sz="1000" spc="-10">
                <a:latin typeface="Arial"/>
                <a:cs typeface="Arial"/>
              </a:rPr>
              <a:t>etc.).</a:t>
            </a:r>
            <a:endParaRPr sz="1000">
              <a:latin typeface="Arial"/>
              <a:cs typeface="Arial"/>
            </a:endParaRPr>
          </a:p>
        </p:txBody>
      </p:sp>
      <p:sp>
        <p:nvSpPr>
          <p:cNvPr id="5" name="object 5" descr="$PPTXTitle"/>
          <p:cNvSpPr txBox="1">
            <a:spLocks noGrp="1"/>
          </p:cNvSpPr>
          <p:nvPr>
            <p:ph type="title"/>
          </p:nvPr>
        </p:nvSpPr>
        <p:spPr>
          <a:xfrm>
            <a:off x="4604580" y="249534"/>
            <a:ext cx="6313170" cy="756920"/>
          </a:xfrm>
          <a:prstGeom prst="rect"/>
        </p:spPr>
        <p:txBody>
          <a:bodyPr wrap="square" lIns="0" tIns="12700" rIns="0" bIns="0" rtlCol="0" vert="horz">
            <a:spAutoFit/>
          </a:bodyPr>
          <a:lstStyle/>
          <a:p>
            <a:pPr marL="12700" marR="5080">
              <a:lnSpc>
                <a:spcPct val="100000"/>
              </a:lnSpc>
              <a:spcBef>
                <a:spcPts val="100"/>
              </a:spcBef>
            </a:pPr>
            <a:r>
              <a:rPr dirty="0" sz="2400">
                <a:latin typeface="Arial"/>
                <a:cs typeface="Arial"/>
              </a:rPr>
              <a:t>Farms</a:t>
            </a:r>
            <a:r>
              <a:rPr dirty="0" sz="2400" spc="-70">
                <a:latin typeface="Arial"/>
                <a:cs typeface="Arial"/>
              </a:rPr>
              <a:t> </a:t>
            </a:r>
            <a:r>
              <a:rPr dirty="0" sz="2400">
                <a:latin typeface="Arial"/>
                <a:cs typeface="Arial"/>
              </a:rPr>
              <a:t>with</a:t>
            </a:r>
            <a:r>
              <a:rPr dirty="0" sz="2400" spc="-55">
                <a:latin typeface="Arial"/>
                <a:cs typeface="Arial"/>
              </a:rPr>
              <a:t> </a:t>
            </a:r>
            <a:r>
              <a:rPr dirty="0" sz="2400">
                <a:latin typeface="Arial"/>
                <a:cs typeface="Arial"/>
              </a:rPr>
              <a:t>sales</a:t>
            </a:r>
            <a:r>
              <a:rPr dirty="0" sz="2400" spc="-40">
                <a:latin typeface="Arial"/>
                <a:cs typeface="Arial"/>
              </a:rPr>
              <a:t> </a:t>
            </a:r>
            <a:r>
              <a:rPr dirty="0" sz="2400">
                <a:latin typeface="Arial"/>
                <a:cs typeface="Arial"/>
              </a:rPr>
              <a:t>through</a:t>
            </a:r>
            <a:r>
              <a:rPr dirty="0" sz="2400" spc="-50">
                <a:latin typeface="Arial"/>
                <a:cs typeface="Arial"/>
              </a:rPr>
              <a:t> </a:t>
            </a:r>
            <a:r>
              <a:rPr dirty="0" sz="2400">
                <a:latin typeface="Arial"/>
                <a:cs typeface="Arial"/>
              </a:rPr>
              <a:t>local</a:t>
            </a:r>
            <a:r>
              <a:rPr dirty="0" sz="2400" spc="-45">
                <a:latin typeface="Arial"/>
                <a:cs typeface="Arial"/>
              </a:rPr>
              <a:t> </a:t>
            </a:r>
            <a:r>
              <a:rPr dirty="0" sz="2400">
                <a:latin typeface="Arial"/>
                <a:cs typeface="Arial"/>
              </a:rPr>
              <a:t>food</a:t>
            </a:r>
            <a:r>
              <a:rPr dirty="0" sz="2400" spc="-60">
                <a:latin typeface="Arial"/>
                <a:cs typeface="Arial"/>
              </a:rPr>
              <a:t> </a:t>
            </a:r>
            <a:r>
              <a:rPr dirty="0" sz="2400">
                <a:latin typeface="Arial"/>
                <a:cs typeface="Arial"/>
              </a:rPr>
              <a:t>markets</a:t>
            </a:r>
            <a:r>
              <a:rPr dirty="0" sz="2400" spc="-65">
                <a:latin typeface="Arial"/>
                <a:cs typeface="Arial"/>
              </a:rPr>
              <a:t> </a:t>
            </a:r>
            <a:r>
              <a:rPr dirty="0" sz="2400" spc="-25">
                <a:latin typeface="Arial"/>
                <a:cs typeface="Arial"/>
              </a:rPr>
              <a:t>in </a:t>
            </a:r>
            <a:r>
              <a:rPr dirty="0" sz="2400">
                <a:latin typeface="Arial"/>
                <a:cs typeface="Arial"/>
              </a:rPr>
              <a:t>New</a:t>
            </a:r>
            <a:r>
              <a:rPr dirty="0" sz="2400" spc="-90">
                <a:latin typeface="Arial"/>
                <a:cs typeface="Arial"/>
              </a:rPr>
              <a:t> </a:t>
            </a:r>
            <a:r>
              <a:rPr dirty="0" sz="2400" spc="-40">
                <a:latin typeface="Arial"/>
                <a:cs typeface="Arial"/>
              </a:rPr>
              <a:t>York</a:t>
            </a:r>
            <a:r>
              <a:rPr dirty="0" sz="2400" spc="-75">
                <a:latin typeface="Arial"/>
                <a:cs typeface="Arial"/>
              </a:rPr>
              <a:t> </a:t>
            </a:r>
            <a:r>
              <a:rPr dirty="0" sz="2400">
                <a:latin typeface="Arial"/>
                <a:cs typeface="Arial"/>
              </a:rPr>
              <a:t>by</a:t>
            </a:r>
            <a:r>
              <a:rPr dirty="0" sz="2400" spc="-65">
                <a:latin typeface="Arial"/>
                <a:cs typeface="Arial"/>
              </a:rPr>
              <a:t> </a:t>
            </a:r>
            <a:r>
              <a:rPr dirty="0" sz="2400">
                <a:latin typeface="Arial"/>
                <a:cs typeface="Arial"/>
              </a:rPr>
              <a:t>market</a:t>
            </a:r>
            <a:r>
              <a:rPr dirty="0" sz="2400" spc="-75">
                <a:latin typeface="Arial"/>
                <a:cs typeface="Arial"/>
              </a:rPr>
              <a:t> </a:t>
            </a:r>
            <a:r>
              <a:rPr dirty="0" sz="2400">
                <a:latin typeface="Arial"/>
                <a:cs typeface="Arial"/>
              </a:rPr>
              <a:t>channel,</a:t>
            </a:r>
            <a:r>
              <a:rPr dirty="0" sz="2400" spc="-40">
                <a:latin typeface="Arial"/>
                <a:cs typeface="Arial"/>
              </a:rPr>
              <a:t> </a:t>
            </a:r>
            <a:r>
              <a:rPr dirty="0" sz="2400">
                <a:latin typeface="Arial"/>
                <a:cs typeface="Arial"/>
              </a:rPr>
              <a:t>2017</a:t>
            </a:r>
            <a:r>
              <a:rPr dirty="0" sz="2400" spc="-60">
                <a:latin typeface="Arial"/>
                <a:cs typeface="Arial"/>
              </a:rPr>
              <a:t> </a:t>
            </a:r>
            <a:r>
              <a:rPr dirty="0" sz="2400">
                <a:latin typeface="Arial"/>
                <a:cs typeface="Arial"/>
              </a:rPr>
              <a:t>and</a:t>
            </a:r>
            <a:r>
              <a:rPr dirty="0" sz="2400" spc="-65">
                <a:latin typeface="Arial"/>
                <a:cs typeface="Arial"/>
              </a:rPr>
              <a:t> </a:t>
            </a:r>
            <a:r>
              <a:rPr dirty="0" sz="2400" spc="-20">
                <a:latin typeface="Arial"/>
                <a:cs typeface="Arial"/>
              </a:rPr>
              <a:t>2022</a:t>
            </a:r>
            <a:endParaRPr sz="24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18819" y="415544"/>
            <a:ext cx="10337165" cy="953135"/>
          </a:xfrm>
          <a:prstGeom prst="rect"/>
        </p:spPr>
        <p:txBody>
          <a:bodyPr wrap="square" lIns="0" tIns="67945" rIns="0" bIns="0" rtlCol="0" vert="horz">
            <a:spAutoFit/>
          </a:bodyPr>
          <a:lstStyle/>
          <a:p>
            <a:pPr marL="12700" marR="5080">
              <a:lnSpc>
                <a:spcPts val="3460"/>
              </a:lnSpc>
              <a:spcBef>
                <a:spcPts val="535"/>
              </a:spcBef>
            </a:pPr>
            <a:r>
              <a:rPr dirty="0" sz="3200"/>
              <a:t>Share</a:t>
            </a:r>
            <a:r>
              <a:rPr dirty="0" sz="3200" spc="15"/>
              <a:t> </a:t>
            </a:r>
            <a:r>
              <a:rPr dirty="0" sz="3200"/>
              <a:t>of</a:t>
            </a:r>
            <a:r>
              <a:rPr dirty="0" sz="3200" spc="195"/>
              <a:t> </a:t>
            </a:r>
            <a:r>
              <a:rPr dirty="0" sz="3200"/>
              <a:t>farms using </a:t>
            </a:r>
            <a:r>
              <a:rPr dirty="0" sz="3200" spc="-10"/>
              <a:t>direct-</a:t>
            </a:r>
            <a:r>
              <a:rPr dirty="0" sz="3200" spc="-20"/>
              <a:t>to-</a:t>
            </a:r>
            <a:r>
              <a:rPr dirty="0" sz="3200"/>
              <a:t>consumer</a:t>
            </a:r>
            <a:r>
              <a:rPr dirty="0" sz="3200" spc="-5"/>
              <a:t> </a:t>
            </a:r>
            <a:r>
              <a:rPr dirty="0" sz="3200" spc="-10"/>
              <a:t>sales </a:t>
            </a:r>
            <a:r>
              <a:rPr dirty="0" sz="3200"/>
              <a:t>channels</a:t>
            </a:r>
            <a:r>
              <a:rPr dirty="0" sz="3200" spc="-60"/>
              <a:t> </a:t>
            </a:r>
            <a:r>
              <a:rPr dirty="0" sz="3200"/>
              <a:t>distributed</a:t>
            </a:r>
            <a:r>
              <a:rPr dirty="0" sz="3200" spc="-80"/>
              <a:t> </a:t>
            </a:r>
            <a:r>
              <a:rPr dirty="0" sz="3200"/>
              <a:t>across</a:t>
            </a:r>
            <a:r>
              <a:rPr dirty="0" sz="3200" spc="-65"/>
              <a:t> </a:t>
            </a:r>
            <a:r>
              <a:rPr dirty="0" sz="3200" spc="-25"/>
              <a:t>NYS</a:t>
            </a:r>
            <a:endParaRPr sz="3200"/>
          </a:p>
        </p:txBody>
      </p:sp>
      <p:sp>
        <p:nvSpPr>
          <p:cNvPr id="3" name="object 3"/>
          <p:cNvSpPr txBox="1"/>
          <p:nvPr/>
        </p:nvSpPr>
        <p:spPr>
          <a:xfrm>
            <a:off x="4860855" y="1647650"/>
            <a:ext cx="6884034" cy="2718435"/>
          </a:xfrm>
          <a:prstGeom prst="rect">
            <a:avLst/>
          </a:prstGeom>
        </p:spPr>
        <p:txBody>
          <a:bodyPr wrap="square" lIns="0" tIns="64135" rIns="0" bIns="0" rtlCol="0" vert="horz">
            <a:spAutoFit/>
          </a:bodyPr>
          <a:lstStyle/>
          <a:p>
            <a:pPr marL="12700" marR="390525">
              <a:lnSpc>
                <a:spcPts val="3240"/>
              </a:lnSpc>
              <a:spcBef>
                <a:spcPts val="505"/>
              </a:spcBef>
            </a:pPr>
            <a:r>
              <a:rPr dirty="0" sz="3000">
                <a:latin typeface="Arial"/>
                <a:cs typeface="Arial"/>
              </a:rPr>
              <a:t>Percent</a:t>
            </a:r>
            <a:r>
              <a:rPr dirty="0" sz="3000" spc="-30">
                <a:latin typeface="Arial"/>
                <a:cs typeface="Arial"/>
              </a:rPr>
              <a:t> </a:t>
            </a:r>
            <a:r>
              <a:rPr dirty="0" sz="3000">
                <a:latin typeface="Arial"/>
                <a:cs typeface="Arial"/>
              </a:rPr>
              <a:t>of</a:t>
            </a:r>
            <a:r>
              <a:rPr dirty="0" sz="3000" spc="-15">
                <a:latin typeface="Arial"/>
                <a:cs typeface="Arial"/>
              </a:rPr>
              <a:t> </a:t>
            </a:r>
            <a:r>
              <a:rPr dirty="0" sz="3000">
                <a:latin typeface="Arial"/>
                <a:cs typeface="Arial"/>
              </a:rPr>
              <a:t>farms with</a:t>
            </a:r>
            <a:r>
              <a:rPr dirty="0" sz="3000" spc="-25">
                <a:latin typeface="Arial"/>
                <a:cs typeface="Arial"/>
              </a:rPr>
              <a:t> </a:t>
            </a:r>
            <a:r>
              <a:rPr dirty="0" sz="3000">
                <a:latin typeface="Arial"/>
                <a:cs typeface="Arial"/>
              </a:rPr>
              <a:t>sales</a:t>
            </a:r>
            <a:r>
              <a:rPr dirty="0" sz="3000" spc="-35">
                <a:latin typeface="Arial"/>
                <a:cs typeface="Arial"/>
              </a:rPr>
              <a:t> </a:t>
            </a:r>
            <a:r>
              <a:rPr dirty="0" sz="3000" spc="-10">
                <a:latin typeface="Arial"/>
                <a:cs typeface="Arial"/>
              </a:rPr>
              <a:t>through direct-to-</a:t>
            </a:r>
            <a:r>
              <a:rPr dirty="0" sz="3000">
                <a:latin typeface="Arial"/>
                <a:cs typeface="Arial"/>
              </a:rPr>
              <a:t>consumer</a:t>
            </a:r>
            <a:r>
              <a:rPr dirty="0" sz="3000" spc="-30">
                <a:latin typeface="Arial"/>
                <a:cs typeface="Arial"/>
              </a:rPr>
              <a:t> </a:t>
            </a:r>
            <a:r>
              <a:rPr dirty="0" sz="3000">
                <a:latin typeface="Arial"/>
                <a:cs typeface="Arial"/>
              </a:rPr>
              <a:t>market</a:t>
            </a:r>
            <a:r>
              <a:rPr dirty="0" sz="3000" spc="-15">
                <a:latin typeface="Arial"/>
                <a:cs typeface="Arial"/>
              </a:rPr>
              <a:t> </a:t>
            </a:r>
            <a:r>
              <a:rPr dirty="0" sz="3000">
                <a:latin typeface="Arial"/>
                <a:cs typeface="Arial"/>
              </a:rPr>
              <a:t>channels</a:t>
            </a:r>
            <a:r>
              <a:rPr dirty="0" sz="3000" spc="-35">
                <a:latin typeface="Arial"/>
                <a:cs typeface="Arial"/>
              </a:rPr>
              <a:t> </a:t>
            </a:r>
            <a:r>
              <a:rPr dirty="0" sz="3000" spc="-25">
                <a:latin typeface="Arial"/>
                <a:cs typeface="Arial"/>
              </a:rPr>
              <a:t>in </a:t>
            </a:r>
            <a:r>
              <a:rPr dirty="0" sz="3000">
                <a:latin typeface="Arial"/>
                <a:cs typeface="Arial"/>
              </a:rPr>
              <a:t>New</a:t>
            </a:r>
            <a:r>
              <a:rPr dirty="0" sz="3000" spc="-155">
                <a:latin typeface="Arial"/>
                <a:cs typeface="Arial"/>
              </a:rPr>
              <a:t> </a:t>
            </a:r>
            <a:r>
              <a:rPr dirty="0" sz="3000" spc="-35">
                <a:latin typeface="Arial"/>
                <a:cs typeface="Arial"/>
              </a:rPr>
              <a:t>York</a:t>
            </a:r>
            <a:r>
              <a:rPr dirty="0" sz="3000" spc="-80">
                <a:latin typeface="Arial"/>
                <a:cs typeface="Arial"/>
              </a:rPr>
              <a:t> </a:t>
            </a:r>
            <a:r>
              <a:rPr dirty="0" sz="3000">
                <a:latin typeface="Arial"/>
                <a:cs typeface="Arial"/>
              </a:rPr>
              <a:t>by</a:t>
            </a:r>
            <a:r>
              <a:rPr dirty="0" sz="3000" spc="-90">
                <a:latin typeface="Arial"/>
                <a:cs typeface="Arial"/>
              </a:rPr>
              <a:t> </a:t>
            </a:r>
            <a:r>
              <a:rPr dirty="0" sz="3000" spc="-10">
                <a:latin typeface="Arial"/>
                <a:cs typeface="Arial"/>
              </a:rPr>
              <a:t>county,</a:t>
            </a:r>
            <a:r>
              <a:rPr dirty="0" sz="3000" spc="-85">
                <a:latin typeface="Arial"/>
                <a:cs typeface="Arial"/>
              </a:rPr>
              <a:t> </a:t>
            </a:r>
            <a:r>
              <a:rPr dirty="0" sz="3000" spc="-10">
                <a:latin typeface="Arial"/>
                <a:cs typeface="Arial"/>
              </a:rPr>
              <a:t>2022.</a:t>
            </a:r>
            <a:endParaRPr sz="3000">
              <a:latin typeface="Arial"/>
              <a:cs typeface="Arial"/>
            </a:endParaRPr>
          </a:p>
          <a:p>
            <a:pPr marL="12700" marR="154305">
              <a:lnSpc>
                <a:spcPts val="1300"/>
              </a:lnSpc>
              <a:spcBef>
                <a:spcPts val="1025"/>
              </a:spcBef>
            </a:pPr>
            <a:r>
              <a:rPr dirty="0" sz="1200">
                <a:latin typeface="Arial"/>
                <a:cs typeface="Arial"/>
              </a:rPr>
              <a:t>Source:</a:t>
            </a:r>
            <a:r>
              <a:rPr dirty="0" sz="1200" spc="-30">
                <a:latin typeface="Arial"/>
                <a:cs typeface="Arial"/>
              </a:rPr>
              <a:t> </a:t>
            </a:r>
            <a:r>
              <a:rPr dirty="0" sz="1200">
                <a:latin typeface="Arial"/>
                <a:cs typeface="Arial"/>
              </a:rPr>
              <a:t>U.S.</a:t>
            </a:r>
            <a:r>
              <a:rPr dirty="0" sz="1200" spc="-5">
                <a:latin typeface="Arial"/>
                <a:cs typeface="Arial"/>
              </a:rPr>
              <a:t> </a:t>
            </a:r>
            <a:r>
              <a:rPr dirty="0" sz="1200">
                <a:latin typeface="Arial"/>
                <a:cs typeface="Arial"/>
              </a:rPr>
              <a:t>Department</a:t>
            </a:r>
            <a:r>
              <a:rPr dirty="0" sz="1200" spc="-40">
                <a:latin typeface="Arial"/>
                <a:cs typeface="Arial"/>
              </a:rPr>
              <a:t> </a:t>
            </a:r>
            <a:r>
              <a:rPr dirty="0" sz="1200">
                <a:latin typeface="Arial"/>
                <a:cs typeface="Arial"/>
              </a:rPr>
              <a:t>of</a:t>
            </a:r>
            <a:r>
              <a:rPr dirty="0" sz="1200" spc="-75">
                <a:latin typeface="Arial"/>
                <a:cs typeface="Arial"/>
              </a:rPr>
              <a:t> </a:t>
            </a:r>
            <a:r>
              <a:rPr dirty="0" sz="1200">
                <a:latin typeface="Arial"/>
                <a:cs typeface="Arial"/>
              </a:rPr>
              <a:t>Agriculture,</a:t>
            </a:r>
            <a:r>
              <a:rPr dirty="0" sz="1200" spc="-25">
                <a:latin typeface="Arial"/>
                <a:cs typeface="Arial"/>
              </a:rPr>
              <a:t> </a:t>
            </a:r>
            <a:r>
              <a:rPr dirty="0" sz="1200" spc="-10">
                <a:latin typeface="Arial"/>
                <a:cs typeface="Arial"/>
              </a:rPr>
              <a:t>National</a:t>
            </a:r>
            <a:r>
              <a:rPr dirty="0" sz="1200" spc="-110">
                <a:latin typeface="Arial"/>
                <a:cs typeface="Arial"/>
              </a:rPr>
              <a:t> </a:t>
            </a:r>
            <a:r>
              <a:rPr dirty="0" sz="1200">
                <a:latin typeface="Arial"/>
                <a:cs typeface="Arial"/>
              </a:rPr>
              <a:t>Agricultural</a:t>
            </a:r>
            <a:r>
              <a:rPr dirty="0" sz="1200" spc="-30">
                <a:latin typeface="Arial"/>
                <a:cs typeface="Arial"/>
              </a:rPr>
              <a:t> </a:t>
            </a:r>
            <a:r>
              <a:rPr dirty="0" sz="1200">
                <a:latin typeface="Arial"/>
                <a:cs typeface="Arial"/>
              </a:rPr>
              <a:t>Statistics</a:t>
            </a:r>
            <a:r>
              <a:rPr dirty="0" sz="1200" spc="-15">
                <a:latin typeface="Arial"/>
                <a:cs typeface="Arial"/>
              </a:rPr>
              <a:t> </a:t>
            </a:r>
            <a:r>
              <a:rPr dirty="0" sz="1200">
                <a:latin typeface="Arial"/>
                <a:cs typeface="Arial"/>
              </a:rPr>
              <a:t>Service </a:t>
            </a:r>
            <a:r>
              <a:rPr dirty="0" sz="1200" spc="-10">
                <a:latin typeface="Arial"/>
                <a:cs typeface="Arial"/>
              </a:rPr>
              <a:t>(USDA</a:t>
            </a:r>
            <a:r>
              <a:rPr dirty="0" sz="1200" spc="-75">
                <a:latin typeface="Arial"/>
                <a:cs typeface="Arial"/>
              </a:rPr>
              <a:t> </a:t>
            </a:r>
            <a:r>
              <a:rPr dirty="0" sz="1200">
                <a:latin typeface="Arial"/>
                <a:cs typeface="Arial"/>
              </a:rPr>
              <a:t>NASS),</a:t>
            </a:r>
            <a:r>
              <a:rPr dirty="0" sz="1200" spc="-15">
                <a:latin typeface="Arial"/>
                <a:cs typeface="Arial"/>
              </a:rPr>
              <a:t> </a:t>
            </a:r>
            <a:r>
              <a:rPr dirty="0" sz="1200" spc="-20">
                <a:latin typeface="Arial"/>
                <a:cs typeface="Arial"/>
              </a:rPr>
              <a:t>2022 </a:t>
            </a:r>
            <a:r>
              <a:rPr dirty="0" sz="1200">
                <a:latin typeface="Arial"/>
                <a:cs typeface="Arial"/>
              </a:rPr>
              <a:t>Census</a:t>
            </a:r>
            <a:r>
              <a:rPr dirty="0" sz="1200" spc="-40">
                <a:latin typeface="Arial"/>
                <a:cs typeface="Arial"/>
              </a:rPr>
              <a:t> </a:t>
            </a:r>
            <a:r>
              <a:rPr dirty="0" sz="1200">
                <a:latin typeface="Arial"/>
                <a:cs typeface="Arial"/>
              </a:rPr>
              <a:t>of</a:t>
            </a:r>
            <a:r>
              <a:rPr dirty="0" sz="1200" spc="-75">
                <a:latin typeface="Arial"/>
                <a:cs typeface="Arial"/>
              </a:rPr>
              <a:t> </a:t>
            </a:r>
            <a:r>
              <a:rPr dirty="0" sz="1200">
                <a:latin typeface="Arial"/>
                <a:cs typeface="Arial"/>
              </a:rPr>
              <a:t>Agriculture,</a:t>
            </a:r>
            <a:r>
              <a:rPr dirty="0" sz="1200" spc="-35">
                <a:latin typeface="Arial"/>
                <a:cs typeface="Arial"/>
              </a:rPr>
              <a:t> </a:t>
            </a:r>
            <a:r>
              <a:rPr dirty="0" sz="1200">
                <a:latin typeface="Arial"/>
                <a:cs typeface="Arial"/>
              </a:rPr>
              <a:t>public</a:t>
            </a:r>
            <a:r>
              <a:rPr dirty="0" sz="1200" spc="-45">
                <a:latin typeface="Arial"/>
                <a:cs typeface="Arial"/>
              </a:rPr>
              <a:t> </a:t>
            </a:r>
            <a:r>
              <a:rPr dirty="0" sz="1200" spc="-20">
                <a:latin typeface="Arial"/>
                <a:cs typeface="Arial"/>
              </a:rPr>
              <a:t>data.</a:t>
            </a:r>
            <a:endParaRPr sz="1200">
              <a:latin typeface="Arial"/>
              <a:cs typeface="Arial"/>
            </a:endParaRPr>
          </a:p>
          <a:p>
            <a:pPr marL="12700" marR="5080">
              <a:lnSpc>
                <a:spcPts val="1300"/>
              </a:lnSpc>
              <a:spcBef>
                <a:spcPts val="990"/>
              </a:spcBef>
            </a:pPr>
            <a:r>
              <a:rPr dirty="0" sz="1200">
                <a:latin typeface="Arial"/>
                <a:cs typeface="Arial"/>
              </a:rPr>
              <a:t>Notes:</a:t>
            </a:r>
            <a:r>
              <a:rPr dirty="0" sz="1200" spc="-15">
                <a:latin typeface="Arial"/>
                <a:cs typeface="Arial"/>
              </a:rPr>
              <a:t> </a:t>
            </a:r>
            <a:r>
              <a:rPr dirty="0" sz="1200">
                <a:latin typeface="Arial"/>
                <a:cs typeface="Arial"/>
              </a:rPr>
              <a:t>We</a:t>
            </a:r>
            <a:r>
              <a:rPr dirty="0" sz="1200" spc="-45">
                <a:latin typeface="Arial"/>
                <a:cs typeface="Arial"/>
              </a:rPr>
              <a:t> </a:t>
            </a:r>
            <a:r>
              <a:rPr dirty="0" sz="1200">
                <a:latin typeface="Arial"/>
                <a:cs typeface="Arial"/>
              </a:rPr>
              <a:t>do</a:t>
            </a:r>
            <a:r>
              <a:rPr dirty="0" sz="1200" spc="-10">
                <a:latin typeface="Arial"/>
                <a:cs typeface="Arial"/>
              </a:rPr>
              <a:t> </a:t>
            </a:r>
            <a:r>
              <a:rPr dirty="0" sz="1200">
                <a:latin typeface="Arial"/>
                <a:cs typeface="Arial"/>
              </a:rPr>
              <a:t>not</a:t>
            </a:r>
            <a:r>
              <a:rPr dirty="0" sz="1200" spc="-20">
                <a:latin typeface="Arial"/>
                <a:cs typeface="Arial"/>
              </a:rPr>
              <a:t> </a:t>
            </a:r>
            <a:r>
              <a:rPr dirty="0" sz="1200">
                <a:latin typeface="Arial"/>
                <a:cs typeface="Arial"/>
              </a:rPr>
              <a:t>have</a:t>
            </a:r>
            <a:r>
              <a:rPr dirty="0" sz="1200" spc="-10">
                <a:latin typeface="Arial"/>
                <a:cs typeface="Arial"/>
              </a:rPr>
              <a:t> </a:t>
            </a:r>
            <a:r>
              <a:rPr dirty="0" sz="1200">
                <a:latin typeface="Arial"/>
                <a:cs typeface="Arial"/>
              </a:rPr>
              <a:t>number</a:t>
            </a:r>
            <a:r>
              <a:rPr dirty="0" sz="1200" spc="-25">
                <a:latin typeface="Arial"/>
                <a:cs typeface="Arial"/>
              </a:rPr>
              <a:t> </a:t>
            </a:r>
            <a:r>
              <a:rPr dirty="0" sz="1200">
                <a:latin typeface="Arial"/>
                <a:cs typeface="Arial"/>
              </a:rPr>
              <a:t>of</a:t>
            </a:r>
            <a:r>
              <a:rPr dirty="0" sz="1200" spc="-15">
                <a:latin typeface="Arial"/>
                <a:cs typeface="Arial"/>
              </a:rPr>
              <a:t> </a:t>
            </a:r>
            <a:r>
              <a:rPr dirty="0" sz="1200">
                <a:latin typeface="Arial"/>
                <a:cs typeface="Arial"/>
              </a:rPr>
              <a:t>farms</a:t>
            </a:r>
            <a:r>
              <a:rPr dirty="0" sz="1200" spc="-25">
                <a:latin typeface="Arial"/>
                <a:cs typeface="Arial"/>
              </a:rPr>
              <a:t> </a:t>
            </a:r>
            <a:r>
              <a:rPr dirty="0" sz="1200">
                <a:latin typeface="Arial"/>
                <a:cs typeface="Arial"/>
              </a:rPr>
              <a:t>selling</a:t>
            </a:r>
            <a:r>
              <a:rPr dirty="0" sz="1200" spc="-20">
                <a:latin typeface="Arial"/>
                <a:cs typeface="Arial"/>
              </a:rPr>
              <a:t> </a:t>
            </a:r>
            <a:r>
              <a:rPr dirty="0" sz="1200">
                <a:latin typeface="Arial"/>
                <a:cs typeface="Arial"/>
              </a:rPr>
              <a:t>through</a:t>
            </a:r>
            <a:r>
              <a:rPr dirty="0" sz="1200" spc="-35">
                <a:latin typeface="Arial"/>
                <a:cs typeface="Arial"/>
              </a:rPr>
              <a:t> </a:t>
            </a:r>
            <a:r>
              <a:rPr dirty="0" sz="1200">
                <a:latin typeface="Arial"/>
                <a:cs typeface="Arial"/>
              </a:rPr>
              <a:t>local</a:t>
            </a:r>
            <a:r>
              <a:rPr dirty="0" sz="1200" spc="-25">
                <a:latin typeface="Arial"/>
                <a:cs typeface="Arial"/>
              </a:rPr>
              <a:t> </a:t>
            </a:r>
            <a:r>
              <a:rPr dirty="0" sz="1200">
                <a:latin typeface="Arial"/>
                <a:cs typeface="Arial"/>
              </a:rPr>
              <a:t>food</a:t>
            </a:r>
            <a:r>
              <a:rPr dirty="0" sz="1200" spc="-35">
                <a:latin typeface="Arial"/>
                <a:cs typeface="Arial"/>
              </a:rPr>
              <a:t> </a:t>
            </a:r>
            <a:r>
              <a:rPr dirty="0" sz="1200">
                <a:latin typeface="Arial"/>
                <a:cs typeface="Arial"/>
              </a:rPr>
              <a:t>channels</a:t>
            </a:r>
            <a:r>
              <a:rPr dirty="0" sz="1200" spc="-35">
                <a:latin typeface="Arial"/>
                <a:cs typeface="Arial"/>
              </a:rPr>
              <a:t> </a:t>
            </a:r>
            <a:r>
              <a:rPr dirty="0" sz="1200">
                <a:latin typeface="Arial"/>
                <a:cs typeface="Arial"/>
              </a:rPr>
              <a:t>at the</a:t>
            </a:r>
            <a:r>
              <a:rPr dirty="0" sz="1200" spc="-5">
                <a:latin typeface="Arial"/>
                <a:cs typeface="Arial"/>
              </a:rPr>
              <a:t> </a:t>
            </a:r>
            <a:r>
              <a:rPr dirty="0" sz="1200" spc="-10">
                <a:latin typeface="Arial"/>
                <a:cs typeface="Arial"/>
              </a:rPr>
              <a:t>county-</a:t>
            </a:r>
            <a:r>
              <a:rPr dirty="0" sz="1200">
                <a:latin typeface="Arial"/>
                <a:cs typeface="Arial"/>
              </a:rPr>
              <a:t>level,</a:t>
            </a:r>
            <a:r>
              <a:rPr dirty="0" sz="1200" spc="-25">
                <a:latin typeface="Arial"/>
                <a:cs typeface="Arial"/>
              </a:rPr>
              <a:t> </a:t>
            </a:r>
            <a:r>
              <a:rPr dirty="0" sz="1200">
                <a:latin typeface="Arial"/>
                <a:cs typeface="Arial"/>
              </a:rPr>
              <a:t>it</a:t>
            </a:r>
            <a:r>
              <a:rPr dirty="0" sz="1200" spc="5">
                <a:latin typeface="Arial"/>
                <a:cs typeface="Arial"/>
              </a:rPr>
              <a:t> </a:t>
            </a:r>
            <a:r>
              <a:rPr dirty="0" sz="1200" spc="-25">
                <a:latin typeface="Arial"/>
                <a:cs typeface="Arial"/>
              </a:rPr>
              <a:t>is </a:t>
            </a:r>
            <a:r>
              <a:rPr dirty="0" sz="1200">
                <a:latin typeface="Arial"/>
                <a:cs typeface="Arial"/>
              </a:rPr>
              <a:t>only</a:t>
            </a:r>
            <a:r>
              <a:rPr dirty="0" sz="1200" spc="-35">
                <a:latin typeface="Arial"/>
                <a:cs typeface="Arial"/>
              </a:rPr>
              <a:t> </a:t>
            </a:r>
            <a:r>
              <a:rPr dirty="0" sz="1200">
                <a:latin typeface="Arial"/>
                <a:cs typeface="Arial"/>
              </a:rPr>
              <a:t>available</a:t>
            </a:r>
            <a:r>
              <a:rPr dirty="0" sz="1200" spc="-35">
                <a:latin typeface="Arial"/>
                <a:cs typeface="Arial"/>
              </a:rPr>
              <a:t> </a:t>
            </a:r>
            <a:r>
              <a:rPr dirty="0" sz="1200">
                <a:latin typeface="Arial"/>
                <a:cs typeface="Arial"/>
              </a:rPr>
              <a:t>publicly</a:t>
            </a:r>
            <a:r>
              <a:rPr dirty="0" sz="1200" spc="-30">
                <a:latin typeface="Arial"/>
                <a:cs typeface="Arial"/>
              </a:rPr>
              <a:t> </a:t>
            </a:r>
            <a:r>
              <a:rPr dirty="0" sz="1200">
                <a:latin typeface="Arial"/>
                <a:cs typeface="Arial"/>
              </a:rPr>
              <a:t>as</a:t>
            </a:r>
            <a:r>
              <a:rPr dirty="0" sz="1200" spc="-15">
                <a:latin typeface="Arial"/>
                <a:cs typeface="Arial"/>
              </a:rPr>
              <a:t> </a:t>
            </a:r>
            <a:r>
              <a:rPr dirty="0" sz="1200">
                <a:latin typeface="Arial"/>
                <a:cs typeface="Arial"/>
              </a:rPr>
              <a:t>farms</a:t>
            </a:r>
            <a:r>
              <a:rPr dirty="0" sz="1200" spc="-30">
                <a:latin typeface="Arial"/>
                <a:cs typeface="Arial"/>
              </a:rPr>
              <a:t> </a:t>
            </a:r>
            <a:r>
              <a:rPr dirty="0" sz="1200">
                <a:latin typeface="Arial"/>
                <a:cs typeface="Arial"/>
              </a:rPr>
              <a:t>with</a:t>
            </a:r>
            <a:r>
              <a:rPr dirty="0" sz="1200" spc="-5">
                <a:latin typeface="Arial"/>
                <a:cs typeface="Arial"/>
              </a:rPr>
              <a:t> </a:t>
            </a:r>
            <a:r>
              <a:rPr dirty="0" sz="1200">
                <a:latin typeface="Arial"/>
                <a:cs typeface="Arial"/>
              </a:rPr>
              <a:t>sales</a:t>
            </a:r>
            <a:r>
              <a:rPr dirty="0" sz="1200" spc="-15">
                <a:latin typeface="Arial"/>
                <a:cs typeface="Arial"/>
              </a:rPr>
              <a:t> </a:t>
            </a:r>
            <a:r>
              <a:rPr dirty="0" sz="1200">
                <a:latin typeface="Arial"/>
                <a:cs typeface="Arial"/>
              </a:rPr>
              <a:t>through</a:t>
            </a:r>
            <a:r>
              <a:rPr dirty="0" sz="1200" spc="-35">
                <a:latin typeface="Arial"/>
                <a:cs typeface="Arial"/>
              </a:rPr>
              <a:t> </a:t>
            </a:r>
            <a:r>
              <a:rPr dirty="0" sz="1200" spc="-10">
                <a:latin typeface="Arial"/>
                <a:cs typeface="Arial"/>
              </a:rPr>
              <a:t>direct-to-</a:t>
            </a:r>
            <a:r>
              <a:rPr dirty="0" sz="1200">
                <a:latin typeface="Arial"/>
                <a:cs typeface="Arial"/>
              </a:rPr>
              <a:t>consumer</a:t>
            </a:r>
            <a:r>
              <a:rPr dirty="0" sz="1200" spc="-30">
                <a:latin typeface="Arial"/>
                <a:cs typeface="Arial"/>
              </a:rPr>
              <a:t> </a:t>
            </a:r>
            <a:r>
              <a:rPr dirty="0" sz="1200">
                <a:latin typeface="Arial"/>
                <a:cs typeface="Arial"/>
              </a:rPr>
              <a:t>market</a:t>
            </a:r>
            <a:r>
              <a:rPr dirty="0" sz="1200" spc="-25">
                <a:latin typeface="Arial"/>
                <a:cs typeface="Arial"/>
              </a:rPr>
              <a:t> </a:t>
            </a:r>
            <a:r>
              <a:rPr dirty="0" sz="1200">
                <a:latin typeface="Arial"/>
                <a:cs typeface="Arial"/>
              </a:rPr>
              <a:t>channels</a:t>
            </a:r>
            <a:r>
              <a:rPr dirty="0" sz="1200" spc="-40">
                <a:latin typeface="Arial"/>
                <a:cs typeface="Arial"/>
              </a:rPr>
              <a:t> </a:t>
            </a:r>
            <a:r>
              <a:rPr dirty="0" sz="1200">
                <a:latin typeface="Arial"/>
                <a:cs typeface="Arial"/>
              </a:rPr>
              <a:t>and</a:t>
            </a:r>
            <a:r>
              <a:rPr dirty="0" sz="1200" spc="-25">
                <a:latin typeface="Arial"/>
                <a:cs typeface="Arial"/>
              </a:rPr>
              <a:t> </a:t>
            </a:r>
            <a:r>
              <a:rPr dirty="0" sz="1200" spc="-10">
                <a:latin typeface="Arial"/>
                <a:cs typeface="Arial"/>
              </a:rPr>
              <a:t>through </a:t>
            </a:r>
            <a:r>
              <a:rPr dirty="0" sz="1200">
                <a:latin typeface="Arial"/>
                <a:cs typeface="Arial"/>
              </a:rPr>
              <a:t>intermediated</a:t>
            </a:r>
            <a:r>
              <a:rPr dirty="0" sz="1200" spc="-55">
                <a:latin typeface="Arial"/>
                <a:cs typeface="Arial"/>
              </a:rPr>
              <a:t> </a:t>
            </a:r>
            <a:r>
              <a:rPr dirty="0" sz="1200">
                <a:latin typeface="Arial"/>
                <a:cs typeface="Arial"/>
              </a:rPr>
              <a:t>market</a:t>
            </a:r>
            <a:r>
              <a:rPr dirty="0" sz="1200" spc="-25">
                <a:latin typeface="Arial"/>
                <a:cs typeface="Arial"/>
              </a:rPr>
              <a:t> </a:t>
            </a:r>
            <a:r>
              <a:rPr dirty="0" sz="1200">
                <a:latin typeface="Arial"/>
                <a:cs typeface="Arial"/>
              </a:rPr>
              <a:t>channel.</a:t>
            </a:r>
            <a:r>
              <a:rPr dirty="0" sz="1200" spc="-45">
                <a:latin typeface="Arial"/>
                <a:cs typeface="Arial"/>
              </a:rPr>
              <a:t> </a:t>
            </a:r>
            <a:r>
              <a:rPr dirty="0" sz="1200">
                <a:latin typeface="Arial"/>
                <a:cs typeface="Arial"/>
              </a:rPr>
              <a:t>Because</a:t>
            </a:r>
            <a:r>
              <a:rPr dirty="0" sz="1200" spc="-55">
                <a:latin typeface="Arial"/>
                <a:cs typeface="Arial"/>
              </a:rPr>
              <a:t> </a:t>
            </a:r>
            <a:r>
              <a:rPr dirty="0" sz="1200">
                <a:latin typeface="Arial"/>
                <a:cs typeface="Arial"/>
              </a:rPr>
              <a:t>these</a:t>
            </a:r>
            <a:r>
              <a:rPr dirty="0" sz="1200" spc="-30">
                <a:latin typeface="Arial"/>
                <a:cs typeface="Arial"/>
              </a:rPr>
              <a:t> </a:t>
            </a:r>
            <a:r>
              <a:rPr dirty="0" sz="1200">
                <a:latin typeface="Arial"/>
                <a:cs typeface="Arial"/>
              </a:rPr>
              <a:t>are</a:t>
            </a:r>
            <a:r>
              <a:rPr dirty="0" sz="1200" spc="-15">
                <a:latin typeface="Arial"/>
                <a:cs typeface="Arial"/>
              </a:rPr>
              <a:t> </a:t>
            </a:r>
            <a:r>
              <a:rPr dirty="0" sz="1200">
                <a:latin typeface="Arial"/>
                <a:cs typeface="Arial"/>
              </a:rPr>
              <a:t>not</a:t>
            </a:r>
            <a:r>
              <a:rPr dirty="0" sz="1200" spc="-20">
                <a:latin typeface="Arial"/>
                <a:cs typeface="Arial"/>
              </a:rPr>
              <a:t> </a:t>
            </a:r>
            <a:r>
              <a:rPr dirty="0" sz="1200">
                <a:latin typeface="Arial"/>
                <a:cs typeface="Arial"/>
              </a:rPr>
              <a:t>exclusive</a:t>
            </a:r>
            <a:r>
              <a:rPr dirty="0" sz="1200" spc="-15">
                <a:latin typeface="Arial"/>
                <a:cs typeface="Arial"/>
              </a:rPr>
              <a:t> </a:t>
            </a:r>
            <a:r>
              <a:rPr dirty="0" sz="1200">
                <a:latin typeface="Arial"/>
                <a:cs typeface="Arial"/>
              </a:rPr>
              <a:t>categories,</a:t>
            </a:r>
            <a:r>
              <a:rPr dirty="0" sz="1200" spc="-35">
                <a:latin typeface="Arial"/>
                <a:cs typeface="Arial"/>
              </a:rPr>
              <a:t> </a:t>
            </a:r>
            <a:r>
              <a:rPr dirty="0" sz="1200">
                <a:latin typeface="Arial"/>
                <a:cs typeface="Arial"/>
              </a:rPr>
              <a:t>we</a:t>
            </a:r>
            <a:r>
              <a:rPr dirty="0" sz="1200" spc="-5">
                <a:latin typeface="Arial"/>
                <a:cs typeface="Arial"/>
              </a:rPr>
              <a:t> </a:t>
            </a:r>
            <a:r>
              <a:rPr dirty="0" sz="1200">
                <a:latin typeface="Arial"/>
                <a:cs typeface="Arial"/>
              </a:rPr>
              <a:t>would</a:t>
            </a:r>
            <a:r>
              <a:rPr dirty="0" sz="1200" spc="-15">
                <a:latin typeface="Arial"/>
                <a:cs typeface="Arial"/>
              </a:rPr>
              <a:t> </a:t>
            </a:r>
            <a:r>
              <a:rPr dirty="0" sz="1200">
                <a:latin typeface="Arial"/>
                <a:cs typeface="Arial"/>
              </a:rPr>
              <a:t>double</a:t>
            </a:r>
            <a:r>
              <a:rPr dirty="0" sz="1200" spc="-40">
                <a:latin typeface="Arial"/>
                <a:cs typeface="Arial"/>
              </a:rPr>
              <a:t> </a:t>
            </a:r>
            <a:r>
              <a:rPr dirty="0" sz="1200">
                <a:latin typeface="Arial"/>
                <a:cs typeface="Arial"/>
              </a:rPr>
              <a:t>count</a:t>
            </a:r>
            <a:r>
              <a:rPr dirty="0" sz="1200" spc="-30">
                <a:latin typeface="Arial"/>
                <a:cs typeface="Arial"/>
              </a:rPr>
              <a:t> </a:t>
            </a:r>
            <a:r>
              <a:rPr dirty="0" sz="1200" spc="-25">
                <a:latin typeface="Arial"/>
                <a:cs typeface="Arial"/>
              </a:rPr>
              <a:t>if </a:t>
            </a:r>
            <a:r>
              <a:rPr dirty="0" sz="1200">
                <a:latin typeface="Arial"/>
                <a:cs typeface="Arial"/>
              </a:rPr>
              <a:t>we add</a:t>
            </a:r>
            <a:r>
              <a:rPr dirty="0" sz="1200" spc="-25">
                <a:latin typeface="Arial"/>
                <a:cs typeface="Arial"/>
              </a:rPr>
              <a:t> </a:t>
            </a:r>
            <a:r>
              <a:rPr dirty="0" sz="1200">
                <a:latin typeface="Arial"/>
                <a:cs typeface="Arial"/>
              </a:rPr>
              <a:t>them.</a:t>
            </a:r>
            <a:r>
              <a:rPr dirty="0" sz="1200" spc="-20">
                <a:latin typeface="Arial"/>
                <a:cs typeface="Arial"/>
              </a:rPr>
              <a:t> </a:t>
            </a:r>
            <a:r>
              <a:rPr dirty="0" sz="1200" spc="-10">
                <a:latin typeface="Arial"/>
                <a:cs typeface="Arial"/>
              </a:rPr>
              <a:t>Direct-to-</a:t>
            </a:r>
            <a:r>
              <a:rPr dirty="0" sz="1200">
                <a:latin typeface="Arial"/>
                <a:cs typeface="Arial"/>
              </a:rPr>
              <a:t>consumer</a:t>
            </a:r>
            <a:r>
              <a:rPr dirty="0" sz="1200" spc="-40">
                <a:latin typeface="Arial"/>
                <a:cs typeface="Arial"/>
              </a:rPr>
              <a:t> </a:t>
            </a:r>
            <a:r>
              <a:rPr dirty="0" sz="1200">
                <a:latin typeface="Arial"/>
                <a:cs typeface="Arial"/>
              </a:rPr>
              <a:t>sales</a:t>
            </a:r>
            <a:r>
              <a:rPr dirty="0" sz="1200" spc="-15">
                <a:latin typeface="Arial"/>
                <a:cs typeface="Arial"/>
              </a:rPr>
              <a:t> </a:t>
            </a:r>
            <a:r>
              <a:rPr dirty="0" sz="1200">
                <a:latin typeface="Arial"/>
                <a:cs typeface="Arial"/>
              </a:rPr>
              <a:t>include</a:t>
            </a:r>
            <a:r>
              <a:rPr dirty="0" sz="1200" spc="-45">
                <a:latin typeface="Arial"/>
                <a:cs typeface="Arial"/>
              </a:rPr>
              <a:t> </a:t>
            </a:r>
            <a:r>
              <a:rPr dirty="0" sz="1200">
                <a:latin typeface="Arial"/>
                <a:cs typeface="Arial"/>
              </a:rPr>
              <a:t>sales</a:t>
            </a:r>
            <a:r>
              <a:rPr dirty="0" sz="1200" spc="-15">
                <a:latin typeface="Arial"/>
                <a:cs typeface="Arial"/>
              </a:rPr>
              <a:t> </a:t>
            </a:r>
            <a:r>
              <a:rPr dirty="0" sz="1200">
                <a:latin typeface="Arial"/>
                <a:cs typeface="Arial"/>
              </a:rPr>
              <a:t>through</a:t>
            </a:r>
            <a:r>
              <a:rPr dirty="0" sz="1200" spc="-30">
                <a:latin typeface="Arial"/>
                <a:cs typeface="Arial"/>
              </a:rPr>
              <a:t> </a:t>
            </a:r>
            <a:r>
              <a:rPr dirty="0" sz="1200">
                <a:latin typeface="Arial"/>
                <a:cs typeface="Arial"/>
              </a:rPr>
              <a:t>farmers</a:t>
            </a:r>
            <a:r>
              <a:rPr dirty="0" sz="1200" spc="-30">
                <a:latin typeface="Arial"/>
                <a:cs typeface="Arial"/>
              </a:rPr>
              <a:t> </a:t>
            </a:r>
            <a:r>
              <a:rPr dirty="0" sz="1200">
                <a:latin typeface="Arial"/>
                <a:cs typeface="Arial"/>
              </a:rPr>
              <a:t>markets,</a:t>
            </a:r>
            <a:r>
              <a:rPr dirty="0" sz="1200" spc="-20">
                <a:latin typeface="Arial"/>
                <a:cs typeface="Arial"/>
              </a:rPr>
              <a:t> </a:t>
            </a:r>
            <a:r>
              <a:rPr dirty="0" sz="1200" spc="-10">
                <a:latin typeface="Arial"/>
                <a:cs typeface="Arial"/>
              </a:rPr>
              <a:t>on-</a:t>
            </a:r>
            <a:r>
              <a:rPr dirty="0" sz="1200">
                <a:latin typeface="Arial"/>
                <a:cs typeface="Arial"/>
              </a:rPr>
              <a:t>farm</a:t>
            </a:r>
            <a:r>
              <a:rPr dirty="0" sz="1200" spc="-30">
                <a:latin typeface="Arial"/>
                <a:cs typeface="Arial"/>
              </a:rPr>
              <a:t> </a:t>
            </a:r>
            <a:r>
              <a:rPr dirty="0" sz="1200">
                <a:latin typeface="Arial"/>
                <a:cs typeface="Arial"/>
              </a:rPr>
              <a:t>stores</a:t>
            </a:r>
            <a:r>
              <a:rPr dirty="0" sz="1200" spc="-10">
                <a:latin typeface="Arial"/>
                <a:cs typeface="Arial"/>
              </a:rPr>
              <a:t> </a:t>
            </a:r>
            <a:r>
              <a:rPr dirty="0" sz="1200">
                <a:latin typeface="Arial"/>
                <a:cs typeface="Arial"/>
              </a:rPr>
              <a:t>or</a:t>
            </a:r>
            <a:r>
              <a:rPr dirty="0" sz="1200" spc="-10">
                <a:latin typeface="Arial"/>
                <a:cs typeface="Arial"/>
              </a:rPr>
              <a:t> </a:t>
            </a:r>
            <a:r>
              <a:rPr dirty="0" sz="1200" spc="-20">
                <a:latin typeface="Arial"/>
                <a:cs typeface="Arial"/>
              </a:rPr>
              <a:t>farm </a:t>
            </a:r>
            <a:r>
              <a:rPr dirty="0" sz="1200">
                <a:latin typeface="Arial"/>
                <a:cs typeface="Arial"/>
              </a:rPr>
              <a:t>stands,</a:t>
            </a:r>
            <a:r>
              <a:rPr dirty="0" sz="1200" spc="-30">
                <a:latin typeface="Arial"/>
                <a:cs typeface="Arial"/>
              </a:rPr>
              <a:t> </a:t>
            </a:r>
            <a:r>
              <a:rPr dirty="0" sz="1200">
                <a:latin typeface="Arial"/>
                <a:cs typeface="Arial"/>
              </a:rPr>
              <a:t>roadside</a:t>
            </a:r>
            <a:r>
              <a:rPr dirty="0" sz="1200" spc="-45">
                <a:latin typeface="Arial"/>
                <a:cs typeface="Arial"/>
              </a:rPr>
              <a:t> </a:t>
            </a:r>
            <a:r>
              <a:rPr dirty="0" sz="1200">
                <a:latin typeface="Arial"/>
                <a:cs typeface="Arial"/>
              </a:rPr>
              <a:t>stands</a:t>
            </a:r>
            <a:r>
              <a:rPr dirty="0" sz="1200" spc="-30">
                <a:latin typeface="Arial"/>
                <a:cs typeface="Arial"/>
              </a:rPr>
              <a:t> </a:t>
            </a:r>
            <a:r>
              <a:rPr dirty="0" sz="1200">
                <a:latin typeface="Arial"/>
                <a:cs typeface="Arial"/>
              </a:rPr>
              <a:t>or</a:t>
            </a:r>
            <a:r>
              <a:rPr dirty="0" sz="1200" spc="-15">
                <a:latin typeface="Arial"/>
                <a:cs typeface="Arial"/>
              </a:rPr>
              <a:t> </a:t>
            </a:r>
            <a:r>
              <a:rPr dirty="0" sz="1200">
                <a:latin typeface="Arial"/>
                <a:cs typeface="Arial"/>
              </a:rPr>
              <a:t>stores,</a:t>
            </a:r>
            <a:r>
              <a:rPr dirty="0" sz="1200" spc="-15">
                <a:latin typeface="Arial"/>
                <a:cs typeface="Arial"/>
              </a:rPr>
              <a:t> </a:t>
            </a:r>
            <a:r>
              <a:rPr dirty="0" sz="1200">
                <a:latin typeface="Arial"/>
                <a:cs typeface="Arial"/>
              </a:rPr>
              <a:t>CSA, etc.</a:t>
            </a:r>
            <a:r>
              <a:rPr dirty="0" sz="1200" spc="-15">
                <a:latin typeface="Arial"/>
                <a:cs typeface="Arial"/>
              </a:rPr>
              <a:t> </a:t>
            </a:r>
            <a:r>
              <a:rPr dirty="0" sz="1200">
                <a:latin typeface="Arial"/>
                <a:cs typeface="Arial"/>
              </a:rPr>
              <a:t>Grey</a:t>
            </a:r>
            <a:r>
              <a:rPr dirty="0" sz="1200" spc="-5">
                <a:latin typeface="Arial"/>
                <a:cs typeface="Arial"/>
              </a:rPr>
              <a:t> </a:t>
            </a:r>
            <a:r>
              <a:rPr dirty="0" sz="1200">
                <a:latin typeface="Arial"/>
                <a:cs typeface="Arial"/>
              </a:rPr>
              <a:t>counties</a:t>
            </a:r>
            <a:r>
              <a:rPr dirty="0" sz="1200" spc="-40">
                <a:latin typeface="Arial"/>
                <a:cs typeface="Arial"/>
              </a:rPr>
              <a:t> </a:t>
            </a:r>
            <a:r>
              <a:rPr dirty="0" sz="1200">
                <a:latin typeface="Arial"/>
                <a:cs typeface="Arial"/>
              </a:rPr>
              <a:t>indicate</a:t>
            </a:r>
            <a:r>
              <a:rPr dirty="0" sz="1200" spc="-35">
                <a:latin typeface="Arial"/>
                <a:cs typeface="Arial"/>
              </a:rPr>
              <a:t> </a:t>
            </a:r>
            <a:r>
              <a:rPr dirty="0" sz="1200">
                <a:latin typeface="Arial"/>
                <a:cs typeface="Arial"/>
              </a:rPr>
              <a:t>data</a:t>
            </a:r>
            <a:r>
              <a:rPr dirty="0" sz="1200" spc="-25">
                <a:latin typeface="Arial"/>
                <a:cs typeface="Arial"/>
              </a:rPr>
              <a:t> </a:t>
            </a:r>
            <a:r>
              <a:rPr dirty="0" sz="1200">
                <a:latin typeface="Arial"/>
                <a:cs typeface="Arial"/>
              </a:rPr>
              <a:t>was</a:t>
            </a:r>
            <a:r>
              <a:rPr dirty="0" sz="1200" spc="-5">
                <a:latin typeface="Arial"/>
                <a:cs typeface="Arial"/>
              </a:rPr>
              <a:t> </a:t>
            </a:r>
            <a:r>
              <a:rPr dirty="0" sz="1200">
                <a:latin typeface="Arial"/>
                <a:cs typeface="Arial"/>
              </a:rPr>
              <a:t>not</a:t>
            </a:r>
            <a:r>
              <a:rPr dirty="0" sz="1200" spc="-25">
                <a:latin typeface="Arial"/>
                <a:cs typeface="Arial"/>
              </a:rPr>
              <a:t> </a:t>
            </a:r>
            <a:r>
              <a:rPr dirty="0" sz="1200" spc="-10">
                <a:latin typeface="Arial"/>
                <a:cs typeface="Arial"/>
              </a:rPr>
              <a:t>disclosed.</a:t>
            </a:r>
            <a:endParaRPr sz="1200">
              <a:latin typeface="Arial"/>
              <a:cs typeface="Arial"/>
            </a:endParaRPr>
          </a:p>
        </p:txBody>
      </p:sp>
      <p:pic>
        <p:nvPicPr>
          <p:cNvPr id="4" name="object 4" descr="A map of the state of new york  AI-generated content may be incorrect."/>
          <p:cNvPicPr/>
          <p:nvPr/>
        </p:nvPicPr>
        <p:blipFill>
          <a:blip r:embed="rId2" cstate="print"/>
          <a:stretch>
            <a:fillRect/>
          </a:stretch>
        </p:blipFill>
        <p:spPr>
          <a:xfrm>
            <a:off x="49974" y="1311147"/>
            <a:ext cx="7109573" cy="497198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18819" y="415544"/>
            <a:ext cx="10600055" cy="953135"/>
          </a:xfrm>
          <a:prstGeom prst="rect"/>
        </p:spPr>
        <p:txBody>
          <a:bodyPr wrap="square" lIns="0" tIns="67945" rIns="0" bIns="0" rtlCol="0" vert="horz">
            <a:spAutoFit/>
          </a:bodyPr>
          <a:lstStyle/>
          <a:p>
            <a:pPr marL="12700" marR="5080">
              <a:lnSpc>
                <a:spcPts val="3460"/>
              </a:lnSpc>
              <a:spcBef>
                <a:spcPts val="535"/>
              </a:spcBef>
            </a:pPr>
            <a:r>
              <a:rPr dirty="0" sz="3200"/>
              <a:t>Farms</a:t>
            </a:r>
            <a:r>
              <a:rPr dirty="0" sz="3200" spc="-120"/>
              <a:t> </a:t>
            </a:r>
            <a:r>
              <a:rPr dirty="0" sz="3200"/>
              <a:t>proximate</a:t>
            </a:r>
            <a:r>
              <a:rPr dirty="0" sz="3200" spc="-120"/>
              <a:t> </a:t>
            </a:r>
            <a:r>
              <a:rPr dirty="0" sz="3200"/>
              <a:t>to</a:t>
            </a:r>
            <a:r>
              <a:rPr dirty="0" sz="3200" spc="-110"/>
              <a:t> </a:t>
            </a:r>
            <a:r>
              <a:rPr dirty="0" sz="3200"/>
              <a:t>NYC</a:t>
            </a:r>
            <a:r>
              <a:rPr dirty="0" sz="3200" spc="-125"/>
              <a:t> </a:t>
            </a:r>
            <a:r>
              <a:rPr dirty="0" sz="3200"/>
              <a:t>and</a:t>
            </a:r>
            <a:r>
              <a:rPr dirty="0" sz="3200" spc="-105"/>
              <a:t> </a:t>
            </a:r>
            <a:r>
              <a:rPr dirty="0" sz="3200"/>
              <a:t>Adirondacks</a:t>
            </a:r>
            <a:r>
              <a:rPr dirty="0" sz="3200" spc="-120"/>
              <a:t> </a:t>
            </a:r>
            <a:r>
              <a:rPr dirty="0" sz="3200" spc="-20"/>
              <a:t>more </a:t>
            </a:r>
            <a:r>
              <a:rPr dirty="0" sz="3200"/>
              <a:t>likely</a:t>
            </a:r>
            <a:r>
              <a:rPr dirty="0" sz="3200" spc="-75"/>
              <a:t> </a:t>
            </a:r>
            <a:r>
              <a:rPr dirty="0" sz="3200"/>
              <a:t>to</a:t>
            </a:r>
            <a:r>
              <a:rPr dirty="0" sz="3200" spc="-35"/>
              <a:t> </a:t>
            </a:r>
            <a:r>
              <a:rPr dirty="0" sz="3200"/>
              <a:t>use</a:t>
            </a:r>
            <a:r>
              <a:rPr dirty="0" sz="3200" spc="-50"/>
              <a:t> </a:t>
            </a:r>
            <a:r>
              <a:rPr dirty="0" sz="3200"/>
              <a:t>intermediated</a:t>
            </a:r>
            <a:r>
              <a:rPr dirty="0" sz="3200" spc="-50"/>
              <a:t> </a:t>
            </a:r>
            <a:r>
              <a:rPr dirty="0" sz="3200" spc="-10"/>
              <a:t>channels</a:t>
            </a:r>
            <a:endParaRPr sz="3200"/>
          </a:p>
        </p:txBody>
      </p:sp>
      <p:sp>
        <p:nvSpPr>
          <p:cNvPr id="3" name="object 3"/>
          <p:cNvSpPr txBox="1"/>
          <p:nvPr/>
        </p:nvSpPr>
        <p:spPr>
          <a:xfrm>
            <a:off x="4860855" y="1572975"/>
            <a:ext cx="6936105" cy="2713990"/>
          </a:xfrm>
          <a:prstGeom prst="rect">
            <a:avLst/>
          </a:prstGeom>
        </p:spPr>
        <p:txBody>
          <a:bodyPr wrap="square" lIns="0" tIns="12065" rIns="0" bIns="0" rtlCol="0" vert="horz">
            <a:spAutoFit/>
          </a:bodyPr>
          <a:lstStyle/>
          <a:p>
            <a:pPr marL="12700">
              <a:lnSpc>
                <a:spcPts val="2855"/>
              </a:lnSpc>
              <a:spcBef>
                <a:spcPts val="95"/>
              </a:spcBef>
            </a:pPr>
            <a:r>
              <a:rPr dirty="0" sz="2800">
                <a:latin typeface="Arial"/>
                <a:cs typeface="Arial"/>
              </a:rPr>
              <a:t>Percent</a:t>
            </a:r>
            <a:r>
              <a:rPr dirty="0" sz="2800" spc="-45">
                <a:latin typeface="Arial"/>
                <a:cs typeface="Arial"/>
              </a:rPr>
              <a:t> </a:t>
            </a:r>
            <a:r>
              <a:rPr dirty="0" sz="2800">
                <a:latin typeface="Arial"/>
                <a:cs typeface="Arial"/>
              </a:rPr>
              <a:t>of</a:t>
            </a:r>
            <a:r>
              <a:rPr dirty="0" sz="2800" spc="-55">
                <a:latin typeface="Arial"/>
                <a:cs typeface="Arial"/>
              </a:rPr>
              <a:t> </a:t>
            </a:r>
            <a:r>
              <a:rPr dirty="0" sz="2800">
                <a:latin typeface="Arial"/>
                <a:cs typeface="Arial"/>
              </a:rPr>
              <a:t>farms</a:t>
            </a:r>
            <a:r>
              <a:rPr dirty="0" sz="2800" spc="-40">
                <a:latin typeface="Arial"/>
                <a:cs typeface="Arial"/>
              </a:rPr>
              <a:t> </a:t>
            </a:r>
            <a:r>
              <a:rPr dirty="0" sz="2800">
                <a:latin typeface="Arial"/>
                <a:cs typeface="Arial"/>
              </a:rPr>
              <a:t>with</a:t>
            </a:r>
            <a:r>
              <a:rPr dirty="0" sz="2800" spc="-40">
                <a:latin typeface="Arial"/>
                <a:cs typeface="Arial"/>
              </a:rPr>
              <a:t> </a:t>
            </a:r>
            <a:r>
              <a:rPr dirty="0" sz="2800">
                <a:latin typeface="Arial"/>
                <a:cs typeface="Arial"/>
              </a:rPr>
              <a:t>sales</a:t>
            </a:r>
            <a:r>
              <a:rPr dirty="0" sz="2800" spc="-45">
                <a:latin typeface="Arial"/>
                <a:cs typeface="Arial"/>
              </a:rPr>
              <a:t> </a:t>
            </a:r>
            <a:r>
              <a:rPr dirty="0" sz="2800" spc="-10">
                <a:latin typeface="Arial"/>
                <a:cs typeface="Arial"/>
              </a:rPr>
              <a:t>through</a:t>
            </a:r>
            <a:endParaRPr sz="2800">
              <a:latin typeface="Arial"/>
              <a:cs typeface="Arial"/>
            </a:endParaRPr>
          </a:p>
          <a:p>
            <a:pPr marL="12700" marR="62230">
              <a:lnSpc>
                <a:spcPct val="70000"/>
              </a:lnSpc>
              <a:spcBef>
                <a:spcPts val="505"/>
              </a:spcBef>
            </a:pPr>
            <a:r>
              <a:rPr dirty="0" sz="2800">
                <a:latin typeface="Arial"/>
                <a:cs typeface="Arial"/>
              </a:rPr>
              <a:t>intermediated</a:t>
            </a:r>
            <a:r>
              <a:rPr dirty="0" sz="2800" spc="-65">
                <a:latin typeface="Arial"/>
                <a:cs typeface="Arial"/>
              </a:rPr>
              <a:t> </a:t>
            </a:r>
            <a:r>
              <a:rPr dirty="0" sz="2800">
                <a:latin typeface="Arial"/>
                <a:cs typeface="Arial"/>
              </a:rPr>
              <a:t>market</a:t>
            </a:r>
            <a:r>
              <a:rPr dirty="0" sz="2800" spc="-70">
                <a:latin typeface="Arial"/>
                <a:cs typeface="Arial"/>
              </a:rPr>
              <a:t> </a:t>
            </a:r>
            <a:r>
              <a:rPr dirty="0" sz="2800">
                <a:latin typeface="Arial"/>
                <a:cs typeface="Arial"/>
              </a:rPr>
              <a:t>channels</a:t>
            </a:r>
            <a:r>
              <a:rPr dirty="0" sz="2800" spc="-60">
                <a:latin typeface="Arial"/>
                <a:cs typeface="Arial"/>
              </a:rPr>
              <a:t> </a:t>
            </a:r>
            <a:r>
              <a:rPr dirty="0" sz="2800">
                <a:latin typeface="Arial"/>
                <a:cs typeface="Arial"/>
              </a:rPr>
              <a:t>in</a:t>
            </a:r>
            <a:r>
              <a:rPr dirty="0" sz="2800" spc="-80">
                <a:latin typeface="Arial"/>
                <a:cs typeface="Arial"/>
              </a:rPr>
              <a:t> </a:t>
            </a:r>
            <a:r>
              <a:rPr dirty="0" sz="2800">
                <a:latin typeface="Arial"/>
                <a:cs typeface="Arial"/>
              </a:rPr>
              <a:t>New</a:t>
            </a:r>
            <a:r>
              <a:rPr dirty="0" sz="2800" spc="-110">
                <a:latin typeface="Arial"/>
                <a:cs typeface="Arial"/>
              </a:rPr>
              <a:t> </a:t>
            </a:r>
            <a:r>
              <a:rPr dirty="0" sz="2800" spc="-20">
                <a:latin typeface="Arial"/>
                <a:cs typeface="Arial"/>
              </a:rPr>
              <a:t>York </a:t>
            </a:r>
            <a:r>
              <a:rPr dirty="0" sz="2800">
                <a:latin typeface="Arial"/>
                <a:cs typeface="Arial"/>
              </a:rPr>
              <a:t>by</a:t>
            </a:r>
            <a:r>
              <a:rPr dirty="0" sz="2800" spc="-80">
                <a:latin typeface="Arial"/>
                <a:cs typeface="Arial"/>
              </a:rPr>
              <a:t> </a:t>
            </a:r>
            <a:r>
              <a:rPr dirty="0" sz="2800" spc="-20">
                <a:latin typeface="Arial"/>
                <a:cs typeface="Arial"/>
              </a:rPr>
              <a:t>county,</a:t>
            </a:r>
            <a:r>
              <a:rPr dirty="0" sz="2800" spc="-85">
                <a:latin typeface="Arial"/>
                <a:cs typeface="Arial"/>
              </a:rPr>
              <a:t> </a:t>
            </a:r>
            <a:r>
              <a:rPr dirty="0" sz="2800" spc="-20">
                <a:latin typeface="Arial"/>
                <a:cs typeface="Arial"/>
              </a:rPr>
              <a:t>2022</a:t>
            </a:r>
            <a:endParaRPr sz="2800">
              <a:latin typeface="Arial"/>
              <a:cs typeface="Arial"/>
            </a:endParaRPr>
          </a:p>
          <a:p>
            <a:pPr marL="12700" marR="205740">
              <a:lnSpc>
                <a:spcPct val="70000"/>
              </a:lnSpc>
              <a:spcBef>
                <a:spcPts val="1025"/>
              </a:spcBef>
            </a:pPr>
            <a:r>
              <a:rPr dirty="0" sz="1200">
                <a:latin typeface="Arial"/>
                <a:cs typeface="Arial"/>
              </a:rPr>
              <a:t>Source:</a:t>
            </a:r>
            <a:r>
              <a:rPr dirty="0" sz="1200" spc="-30">
                <a:latin typeface="Arial"/>
                <a:cs typeface="Arial"/>
              </a:rPr>
              <a:t> </a:t>
            </a:r>
            <a:r>
              <a:rPr dirty="0" sz="1200">
                <a:latin typeface="Arial"/>
                <a:cs typeface="Arial"/>
              </a:rPr>
              <a:t>U.S.</a:t>
            </a:r>
            <a:r>
              <a:rPr dirty="0" sz="1200" spc="-5">
                <a:latin typeface="Arial"/>
                <a:cs typeface="Arial"/>
              </a:rPr>
              <a:t> </a:t>
            </a:r>
            <a:r>
              <a:rPr dirty="0" sz="1200">
                <a:latin typeface="Arial"/>
                <a:cs typeface="Arial"/>
              </a:rPr>
              <a:t>Department</a:t>
            </a:r>
            <a:r>
              <a:rPr dirty="0" sz="1200" spc="-40">
                <a:latin typeface="Arial"/>
                <a:cs typeface="Arial"/>
              </a:rPr>
              <a:t> </a:t>
            </a:r>
            <a:r>
              <a:rPr dirty="0" sz="1200">
                <a:latin typeface="Arial"/>
                <a:cs typeface="Arial"/>
              </a:rPr>
              <a:t>of</a:t>
            </a:r>
            <a:r>
              <a:rPr dirty="0" sz="1200" spc="-75">
                <a:latin typeface="Arial"/>
                <a:cs typeface="Arial"/>
              </a:rPr>
              <a:t> </a:t>
            </a:r>
            <a:r>
              <a:rPr dirty="0" sz="1200">
                <a:latin typeface="Arial"/>
                <a:cs typeface="Arial"/>
              </a:rPr>
              <a:t>Agriculture,</a:t>
            </a:r>
            <a:r>
              <a:rPr dirty="0" sz="1200" spc="-25">
                <a:latin typeface="Arial"/>
                <a:cs typeface="Arial"/>
              </a:rPr>
              <a:t> </a:t>
            </a:r>
            <a:r>
              <a:rPr dirty="0" sz="1200" spc="-10">
                <a:latin typeface="Arial"/>
                <a:cs typeface="Arial"/>
              </a:rPr>
              <a:t>National</a:t>
            </a:r>
            <a:r>
              <a:rPr dirty="0" sz="1200" spc="-110">
                <a:latin typeface="Arial"/>
                <a:cs typeface="Arial"/>
              </a:rPr>
              <a:t> </a:t>
            </a:r>
            <a:r>
              <a:rPr dirty="0" sz="1200">
                <a:latin typeface="Arial"/>
                <a:cs typeface="Arial"/>
              </a:rPr>
              <a:t>Agricultural</a:t>
            </a:r>
            <a:r>
              <a:rPr dirty="0" sz="1200" spc="-30">
                <a:latin typeface="Arial"/>
                <a:cs typeface="Arial"/>
              </a:rPr>
              <a:t> </a:t>
            </a:r>
            <a:r>
              <a:rPr dirty="0" sz="1200">
                <a:latin typeface="Arial"/>
                <a:cs typeface="Arial"/>
              </a:rPr>
              <a:t>Statistics</a:t>
            </a:r>
            <a:r>
              <a:rPr dirty="0" sz="1200" spc="-15">
                <a:latin typeface="Arial"/>
                <a:cs typeface="Arial"/>
              </a:rPr>
              <a:t> </a:t>
            </a:r>
            <a:r>
              <a:rPr dirty="0" sz="1200">
                <a:latin typeface="Arial"/>
                <a:cs typeface="Arial"/>
              </a:rPr>
              <a:t>Service </a:t>
            </a:r>
            <a:r>
              <a:rPr dirty="0" sz="1200" spc="-10">
                <a:latin typeface="Arial"/>
                <a:cs typeface="Arial"/>
              </a:rPr>
              <a:t>(USDA</a:t>
            </a:r>
            <a:r>
              <a:rPr dirty="0" sz="1200" spc="-75">
                <a:latin typeface="Arial"/>
                <a:cs typeface="Arial"/>
              </a:rPr>
              <a:t> </a:t>
            </a:r>
            <a:r>
              <a:rPr dirty="0" sz="1200">
                <a:latin typeface="Arial"/>
                <a:cs typeface="Arial"/>
              </a:rPr>
              <a:t>NASS),</a:t>
            </a:r>
            <a:r>
              <a:rPr dirty="0" sz="1200" spc="-15">
                <a:latin typeface="Arial"/>
                <a:cs typeface="Arial"/>
              </a:rPr>
              <a:t> </a:t>
            </a:r>
            <a:r>
              <a:rPr dirty="0" sz="1200" spc="-20">
                <a:latin typeface="Arial"/>
                <a:cs typeface="Arial"/>
              </a:rPr>
              <a:t>2022 </a:t>
            </a:r>
            <a:r>
              <a:rPr dirty="0" sz="1200">
                <a:latin typeface="Arial"/>
                <a:cs typeface="Arial"/>
              </a:rPr>
              <a:t>Census</a:t>
            </a:r>
            <a:r>
              <a:rPr dirty="0" sz="1200" spc="-40">
                <a:latin typeface="Arial"/>
                <a:cs typeface="Arial"/>
              </a:rPr>
              <a:t> </a:t>
            </a:r>
            <a:r>
              <a:rPr dirty="0" sz="1200">
                <a:latin typeface="Arial"/>
                <a:cs typeface="Arial"/>
              </a:rPr>
              <a:t>of</a:t>
            </a:r>
            <a:r>
              <a:rPr dirty="0" sz="1200" spc="-75">
                <a:latin typeface="Arial"/>
                <a:cs typeface="Arial"/>
              </a:rPr>
              <a:t> </a:t>
            </a:r>
            <a:r>
              <a:rPr dirty="0" sz="1200">
                <a:latin typeface="Arial"/>
                <a:cs typeface="Arial"/>
              </a:rPr>
              <a:t>Agriculture,</a:t>
            </a:r>
            <a:r>
              <a:rPr dirty="0" sz="1200" spc="-35">
                <a:latin typeface="Arial"/>
                <a:cs typeface="Arial"/>
              </a:rPr>
              <a:t> </a:t>
            </a:r>
            <a:r>
              <a:rPr dirty="0" sz="1200">
                <a:latin typeface="Arial"/>
                <a:cs typeface="Arial"/>
              </a:rPr>
              <a:t>public</a:t>
            </a:r>
            <a:r>
              <a:rPr dirty="0" sz="1200" spc="-45">
                <a:latin typeface="Arial"/>
                <a:cs typeface="Arial"/>
              </a:rPr>
              <a:t> </a:t>
            </a:r>
            <a:r>
              <a:rPr dirty="0" sz="1200" spc="-20">
                <a:latin typeface="Arial"/>
                <a:cs typeface="Arial"/>
              </a:rPr>
              <a:t>data.</a:t>
            </a:r>
            <a:endParaRPr sz="1200">
              <a:latin typeface="Arial"/>
              <a:cs typeface="Arial"/>
            </a:endParaRPr>
          </a:p>
          <a:p>
            <a:pPr marL="12700">
              <a:lnSpc>
                <a:spcPts val="1225"/>
              </a:lnSpc>
              <a:spcBef>
                <a:spcPts val="560"/>
              </a:spcBef>
            </a:pPr>
            <a:r>
              <a:rPr dirty="0" sz="1200">
                <a:latin typeface="Arial"/>
                <a:cs typeface="Arial"/>
              </a:rPr>
              <a:t>Notes:</a:t>
            </a:r>
            <a:r>
              <a:rPr dirty="0" sz="1200" spc="-15">
                <a:latin typeface="Arial"/>
                <a:cs typeface="Arial"/>
              </a:rPr>
              <a:t> </a:t>
            </a:r>
            <a:r>
              <a:rPr dirty="0" sz="1200">
                <a:latin typeface="Arial"/>
                <a:cs typeface="Arial"/>
              </a:rPr>
              <a:t>We</a:t>
            </a:r>
            <a:r>
              <a:rPr dirty="0" sz="1200" spc="-45">
                <a:latin typeface="Arial"/>
                <a:cs typeface="Arial"/>
              </a:rPr>
              <a:t> </a:t>
            </a:r>
            <a:r>
              <a:rPr dirty="0" sz="1200">
                <a:latin typeface="Arial"/>
                <a:cs typeface="Arial"/>
              </a:rPr>
              <a:t>do</a:t>
            </a:r>
            <a:r>
              <a:rPr dirty="0" sz="1200" spc="-10">
                <a:latin typeface="Arial"/>
                <a:cs typeface="Arial"/>
              </a:rPr>
              <a:t> </a:t>
            </a:r>
            <a:r>
              <a:rPr dirty="0" sz="1200">
                <a:latin typeface="Arial"/>
                <a:cs typeface="Arial"/>
              </a:rPr>
              <a:t>not</a:t>
            </a:r>
            <a:r>
              <a:rPr dirty="0" sz="1200" spc="-20">
                <a:latin typeface="Arial"/>
                <a:cs typeface="Arial"/>
              </a:rPr>
              <a:t> </a:t>
            </a:r>
            <a:r>
              <a:rPr dirty="0" sz="1200">
                <a:latin typeface="Arial"/>
                <a:cs typeface="Arial"/>
              </a:rPr>
              <a:t>have</a:t>
            </a:r>
            <a:r>
              <a:rPr dirty="0" sz="1200" spc="-10">
                <a:latin typeface="Arial"/>
                <a:cs typeface="Arial"/>
              </a:rPr>
              <a:t> </a:t>
            </a:r>
            <a:r>
              <a:rPr dirty="0" sz="1200">
                <a:latin typeface="Arial"/>
                <a:cs typeface="Arial"/>
              </a:rPr>
              <a:t>number</a:t>
            </a:r>
            <a:r>
              <a:rPr dirty="0" sz="1200" spc="-25">
                <a:latin typeface="Arial"/>
                <a:cs typeface="Arial"/>
              </a:rPr>
              <a:t> </a:t>
            </a:r>
            <a:r>
              <a:rPr dirty="0" sz="1200">
                <a:latin typeface="Arial"/>
                <a:cs typeface="Arial"/>
              </a:rPr>
              <a:t>of</a:t>
            </a:r>
            <a:r>
              <a:rPr dirty="0" sz="1200" spc="-15">
                <a:latin typeface="Arial"/>
                <a:cs typeface="Arial"/>
              </a:rPr>
              <a:t> </a:t>
            </a:r>
            <a:r>
              <a:rPr dirty="0" sz="1200">
                <a:latin typeface="Arial"/>
                <a:cs typeface="Arial"/>
              </a:rPr>
              <a:t>farms</a:t>
            </a:r>
            <a:r>
              <a:rPr dirty="0" sz="1200" spc="-25">
                <a:latin typeface="Arial"/>
                <a:cs typeface="Arial"/>
              </a:rPr>
              <a:t> </a:t>
            </a:r>
            <a:r>
              <a:rPr dirty="0" sz="1200">
                <a:latin typeface="Arial"/>
                <a:cs typeface="Arial"/>
              </a:rPr>
              <a:t>selling</a:t>
            </a:r>
            <a:r>
              <a:rPr dirty="0" sz="1200" spc="-20">
                <a:latin typeface="Arial"/>
                <a:cs typeface="Arial"/>
              </a:rPr>
              <a:t> </a:t>
            </a:r>
            <a:r>
              <a:rPr dirty="0" sz="1200">
                <a:latin typeface="Arial"/>
                <a:cs typeface="Arial"/>
              </a:rPr>
              <a:t>through</a:t>
            </a:r>
            <a:r>
              <a:rPr dirty="0" sz="1200" spc="-35">
                <a:latin typeface="Arial"/>
                <a:cs typeface="Arial"/>
              </a:rPr>
              <a:t> </a:t>
            </a:r>
            <a:r>
              <a:rPr dirty="0" sz="1200">
                <a:latin typeface="Arial"/>
                <a:cs typeface="Arial"/>
              </a:rPr>
              <a:t>local</a:t>
            </a:r>
            <a:r>
              <a:rPr dirty="0" sz="1200" spc="-25">
                <a:latin typeface="Arial"/>
                <a:cs typeface="Arial"/>
              </a:rPr>
              <a:t> </a:t>
            </a:r>
            <a:r>
              <a:rPr dirty="0" sz="1200">
                <a:latin typeface="Arial"/>
                <a:cs typeface="Arial"/>
              </a:rPr>
              <a:t>food</a:t>
            </a:r>
            <a:r>
              <a:rPr dirty="0" sz="1200" spc="-35">
                <a:latin typeface="Arial"/>
                <a:cs typeface="Arial"/>
              </a:rPr>
              <a:t> </a:t>
            </a:r>
            <a:r>
              <a:rPr dirty="0" sz="1200">
                <a:latin typeface="Arial"/>
                <a:cs typeface="Arial"/>
              </a:rPr>
              <a:t>channels</a:t>
            </a:r>
            <a:r>
              <a:rPr dirty="0" sz="1200" spc="-35">
                <a:latin typeface="Arial"/>
                <a:cs typeface="Arial"/>
              </a:rPr>
              <a:t> </a:t>
            </a:r>
            <a:r>
              <a:rPr dirty="0" sz="1200">
                <a:latin typeface="Arial"/>
                <a:cs typeface="Arial"/>
              </a:rPr>
              <a:t>at the</a:t>
            </a:r>
            <a:r>
              <a:rPr dirty="0" sz="1200" spc="-5">
                <a:latin typeface="Arial"/>
                <a:cs typeface="Arial"/>
              </a:rPr>
              <a:t> </a:t>
            </a:r>
            <a:r>
              <a:rPr dirty="0" sz="1200" spc="-10">
                <a:latin typeface="Arial"/>
                <a:cs typeface="Arial"/>
              </a:rPr>
              <a:t>county-</a:t>
            </a:r>
            <a:r>
              <a:rPr dirty="0" sz="1200">
                <a:latin typeface="Arial"/>
                <a:cs typeface="Arial"/>
              </a:rPr>
              <a:t>level,</a:t>
            </a:r>
            <a:r>
              <a:rPr dirty="0" sz="1200" spc="-25">
                <a:latin typeface="Arial"/>
                <a:cs typeface="Arial"/>
              </a:rPr>
              <a:t> </a:t>
            </a:r>
            <a:r>
              <a:rPr dirty="0" sz="1200">
                <a:latin typeface="Arial"/>
                <a:cs typeface="Arial"/>
              </a:rPr>
              <a:t>it</a:t>
            </a:r>
            <a:r>
              <a:rPr dirty="0" sz="1200" spc="5">
                <a:latin typeface="Arial"/>
                <a:cs typeface="Arial"/>
              </a:rPr>
              <a:t> </a:t>
            </a:r>
            <a:r>
              <a:rPr dirty="0" sz="1200" spc="-25">
                <a:latin typeface="Arial"/>
                <a:cs typeface="Arial"/>
              </a:rPr>
              <a:t>is</a:t>
            </a:r>
            <a:endParaRPr sz="1200">
              <a:latin typeface="Arial"/>
              <a:cs typeface="Arial"/>
            </a:endParaRPr>
          </a:p>
          <a:p>
            <a:pPr marL="12700">
              <a:lnSpc>
                <a:spcPts val="1010"/>
              </a:lnSpc>
            </a:pPr>
            <a:r>
              <a:rPr dirty="0" sz="1200">
                <a:latin typeface="Arial"/>
                <a:cs typeface="Arial"/>
              </a:rPr>
              <a:t>only</a:t>
            </a:r>
            <a:r>
              <a:rPr dirty="0" sz="1200" spc="-35">
                <a:latin typeface="Arial"/>
                <a:cs typeface="Arial"/>
              </a:rPr>
              <a:t> </a:t>
            </a:r>
            <a:r>
              <a:rPr dirty="0" sz="1200">
                <a:latin typeface="Arial"/>
                <a:cs typeface="Arial"/>
              </a:rPr>
              <a:t>available</a:t>
            </a:r>
            <a:r>
              <a:rPr dirty="0" sz="1200" spc="-35">
                <a:latin typeface="Arial"/>
                <a:cs typeface="Arial"/>
              </a:rPr>
              <a:t> </a:t>
            </a:r>
            <a:r>
              <a:rPr dirty="0" sz="1200">
                <a:latin typeface="Arial"/>
                <a:cs typeface="Arial"/>
              </a:rPr>
              <a:t>publicly</a:t>
            </a:r>
            <a:r>
              <a:rPr dirty="0" sz="1200" spc="-30">
                <a:latin typeface="Arial"/>
                <a:cs typeface="Arial"/>
              </a:rPr>
              <a:t> </a:t>
            </a:r>
            <a:r>
              <a:rPr dirty="0" sz="1200">
                <a:latin typeface="Arial"/>
                <a:cs typeface="Arial"/>
              </a:rPr>
              <a:t>as</a:t>
            </a:r>
            <a:r>
              <a:rPr dirty="0" sz="1200" spc="-15">
                <a:latin typeface="Arial"/>
                <a:cs typeface="Arial"/>
              </a:rPr>
              <a:t> </a:t>
            </a:r>
            <a:r>
              <a:rPr dirty="0" sz="1200">
                <a:latin typeface="Arial"/>
                <a:cs typeface="Arial"/>
              </a:rPr>
              <a:t>farms</a:t>
            </a:r>
            <a:r>
              <a:rPr dirty="0" sz="1200" spc="-30">
                <a:latin typeface="Arial"/>
                <a:cs typeface="Arial"/>
              </a:rPr>
              <a:t> </a:t>
            </a:r>
            <a:r>
              <a:rPr dirty="0" sz="1200">
                <a:latin typeface="Arial"/>
                <a:cs typeface="Arial"/>
              </a:rPr>
              <a:t>with</a:t>
            </a:r>
            <a:r>
              <a:rPr dirty="0" sz="1200" spc="-5">
                <a:latin typeface="Arial"/>
                <a:cs typeface="Arial"/>
              </a:rPr>
              <a:t> </a:t>
            </a:r>
            <a:r>
              <a:rPr dirty="0" sz="1200">
                <a:latin typeface="Arial"/>
                <a:cs typeface="Arial"/>
              </a:rPr>
              <a:t>sales</a:t>
            </a:r>
            <a:r>
              <a:rPr dirty="0" sz="1200" spc="-15">
                <a:latin typeface="Arial"/>
                <a:cs typeface="Arial"/>
              </a:rPr>
              <a:t> </a:t>
            </a:r>
            <a:r>
              <a:rPr dirty="0" sz="1200">
                <a:latin typeface="Arial"/>
                <a:cs typeface="Arial"/>
              </a:rPr>
              <a:t>through</a:t>
            </a:r>
            <a:r>
              <a:rPr dirty="0" sz="1200" spc="-35">
                <a:latin typeface="Arial"/>
                <a:cs typeface="Arial"/>
              </a:rPr>
              <a:t> </a:t>
            </a:r>
            <a:r>
              <a:rPr dirty="0" sz="1200" spc="-10">
                <a:latin typeface="Arial"/>
                <a:cs typeface="Arial"/>
              </a:rPr>
              <a:t>direct-to-</a:t>
            </a:r>
            <a:r>
              <a:rPr dirty="0" sz="1200">
                <a:latin typeface="Arial"/>
                <a:cs typeface="Arial"/>
              </a:rPr>
              <a:t>consumer</a:t>
            </a:r>
            <a:r>
              <a:rPr dirty="0" sz="1200" spc="-30">
                <a:latin typeface="Arial"/>
                <a:cs typeface="Arial"/>
              </a:rPr>
              <a:t> </a:t>
            </a:r>
            <a:r>
              <a:rPr dirty="0" sz="1200">
                <a:latin typeface="Arial"/>
                <a:cs typeface="Arial"/>
              </a:rPr>
              <a:t>market</a:t>
            </a:r>
            <a:r>
              <a:rPr dirty="0" sz="1200" spc="-25">
                <a:latin typeface="Arial"/>
                <a:cs typeface="Arial"/>
              </a:rPr>
              <a:t> </a:t>
            </a:r>
            <a:r>
              <a:rPr dirty="0" sz="1200">
                <a:latin typeface="Arial"/>
                <a:cs typeface="Arial"/>
              </a:rPr>
              <a:t>channels</a:t>
            </a:r>
            <a:r>
              <a:rPr dirty="0" sz="1200" spc="-40">
                <a:latin typeface="Arial"/>
                <a:cs typeface="Arial"/>
              </a:rPr>
              <a:t> </a:t>
            </a:r>
            <a:r>
              <a:rPr dirty="0" sz="1200">
                <a:latin typeface="Arial"/>
                <a:cs typeface="Arial"/>
              </a:rPr>
              <a:t>and</a:t>
            </a:r>
            <a:r>
              <a:rPr dirty="0" sz="1200" spc="-25">
                <a:latin typeface="Arial"/>
                <a:cs typeface="Arial"/>
              </a:rPr>
              <a:t> </a:t>
            </a:r>
            <a:r>
              <a:rPr dirty="0" sz="1200" spc="-10">
                <a:latin typeface="Arial"/>
                <a:cs typeface="Arial"/>
              </a:rPr>
              <a:t>through</a:t>
            </a:r>
            <a:endParaRPr sz="1200">
              <a:latin typeface="Arial"/>
              <a:cs typeface="Arial"/>
            </a:endParaRPr>
          </a:p>
          <a:p>
            <a:pPr marL="12700">
              <a:lnSpc>
                <a:spcPts val="1010"/>
              </a:lnSpc>
            </a:pPr>
            <a:r>
              <a:rPr dirty="0" sz="1200">
                <a:latin typeface="Arial"/>
                <a:cs typeface="Arial"/>
              </a:rPr>
              <a:t>intermediated</a:t>
            </a:r>
            <a:r>
              <a:rPr dirty="0" sz="1200" spc="-55">
                <a:latin typeface="Arial"/>
                <a:cs typeface="Arial"/>
              </a:rPr>
              <a:t> </a:t>
            </a:r>
            <a:r>
              <a:rPr dirty="0" sz="1200">
                <a:latin typeface="Arial"/>
                <a:cs typeface="Arial"/>
              </a:rPr>
              <a:t>market</a:t>
            </a:r>
            <a:r>
              <a:rPr dirty="0" sz="1200" spc="-25">
                <a:latin typeface="Arial"/>
                <a:cs typeface="Arial"/>
              </a:rPr>
              <a:t> </a:t>
            </a:r>
            <a:r>
              <a:rPr dirty="0" sz="1200">
                <a:latin typeface="Arial"/>
                <a:cs typeface="Arial"/>
              </a:rPr>
              <a:t>channel.</a:t>
            </a:r>
            <a:r>
              <a:rPr dirty="0" sz="1200" spc="-45">
                <a:latin typeface="Arial"/>
                <a:cs typeface="Arial"/>
              </a:rPr>
              <a:t> </a:t>
            </a:r>
            <a:r>
              <a:rPr dirty="0" sz="1200">
                <a:latin typeface="Arial"/>
                <a:cs typeface="Arial"/>
              </a:rPr>
              <a:t>Because</a:t>
            </a:r>
            <a:r>
              <a:rPr dirty="0" sz="1200" spc="-55">
                <a:latin typeface="Arial"/>
                <a:cs typeface="Arial"/>
              </a:rPr>
              <a:t> </a:t>
            </a:r>
            <a:r>
              <a:rPr dirty="0" sz="1200">
                <a:latin typeface="Arial"/>
                <a:cs typeface="Arial"/>
              </a:rPr>
              <a:t>these</a:t>
            </a:r>
            <a:r>
              <a:rPr dirty="0" sz="1200" spc="-30">
                <a:latin typeface="Arial"/>
                <a:cs typeface="Arial"/>
              </a:rPr>
              <a:t> </a:t>
            </a:r>
            <a:r>
              <a:rPr dirty="0" sz="1200">
                <a:latin typeface="Arial"/>
                <a:cs typeface="Arial"/>
              </a:rPr>
              <a:t>are</a:t>
            </a:r>
            <a:r>
              <a:rPr dirty="0" sz="1200" spc="-15">
                <a:latin typeface="Arial"/>
                <a:cs typeface="Arial"/>
              </a:rPr>
              <a:t> </a:t>
            </a:r>
            <a:r>
              <a:rPr dirty="0" sz="1200">
                <a:latin typeface="Arial"/>
                <a:cs typeface="Arial"/>
              </a:rPr>
              <a:t>not</a:t>
            </a:r>
            <a:r>
              <a:rPr dirty="0" sz="1200" spc="-20">
                <a:latin typeface="Arial"/>
                <a:cs typeface="Arial"/>
              </a:rPr>
              <a:t> </a:t>
            </a:r>
            <a:r>
              <a:rPr dirty="0" sz="1200">
                <a:latin typeface="Arial"/>
                <a:cs typeface="Arial"/>
              </a:rPr>
              <a:t>exclusive</a:t>
            </a:r>
            <a:r>
              <a:rPr dirty="0" sz="1200" spc="-15">
                <a:latin typeface="Arial"/>
                <a:cs typeface="Arial"/>
              </a:rPr>
              <a:t> </a:t>
            </a:r>
            <a:r>
              <a:rPr dirty="0" sz="1200">
                <a:latin typeface="Arial"/>
                <a:cs typeface="Arial"/>
              </a:rPr>
              <a:t>categories,</a:t>
            </a:r>
            <a:r>
              <a:rPr dirty="0" sz="1200" spc="-35">
                <a:latin typeface="Arial"/>
                <a:cs typeface="Arial"/>
              </a:rPr>
              <a:t> </a:t>
            </a:r>
            <a:r>
              <a:rPr dirty="0" sz="1200">
                <a:latin typeface="Arial"/>
                <a:cs typeface="Arial"/>
              </a:rPr>
              <a:t>we</a:t>
            </a:r>
            <a:r>
              <a:rPr dirty="0" sz="1200" spc="-5">
                <a:latin typeface="Arial"/>
                <a:cs typeface="Arial"/>
              </a:rPr>
              <a:t> </a:t>
            </a:r>
            <a:r>
              <a:rPr dirty="0" sz="1200">
                <a:latin typeface="Arial"/>
                <a:cs typeface="Arial"/>
              </a:rPr>
              <a:t>would</a:t>
            </a:r>
            <a:r>
              <a:rPr dirty="0" sz="1200" spc="-15">
                <a:latin typeface="Arial"/>
                <a:cs typeface="Arial"/>
              </a:rPr>
              <a:t> </a:t>
            </a:r>
            <a:r>
              <a:rPr dirty="0" sz="1200">
                <a:latin typeface="Arial"/>
                <a:cs typeface="Arial"/>
              </a:rPr>
              <a:t>double</a:t>
            </a:r>
            <a:r>
              <a:rPr dirty="0" sz="1200" spc="-40">
                <a:latin typeface="Arial"/>
                <a:cs typeface="Arial"/>
              </a:rPr>
              <a:t> </a:t>
            </a:r>
            <a:r>
              <a:rPr dirty="0" sz="1200">
                <a:latin typeface="Arial"/>
                <a:cs typeface="Arial"/>
              </a:rPr>
              <a:t>count</a:t>
            </a:r>
            <a:r>
              <a:rPr dirty="0" sz="1200" spc="-30">
                <a:latin typeface="Arial"/>
                <a:cs typeface="Arial"/>
              </a:rPr>
              <a:t> </a:t>
            </a:r>
            <a:r>
              <a:rPr dirty="0" sz="1200" spc="-25">
                <a:latin typeface="Arial"/>
                <a:cs typeface="Arial"/>
              </a:rPr>
              <a:t>if</a:t>
            </a:r>
            <a:endParaRPr sz="1200">
              <a:latin typeface="Arial"/>
              <a:cs typeface="Arial"/>
            </a:endParaRPr>
          </a:p>
          <a:p>
            <a:pPr marL="12700">
              <a:lnSpc>
                <a:spcPts val="1010"/>
              </a:lnSpc>
            </a:pPr>
            <a:r>
              <a:rPr dirty="0" sz="1200">
                <a:latin typeface="Arial"/>
                <a:cs typeface="Arial"/>
              </a:rPr>
              <a:t>we</a:t>
            </a:r>
            <a:r>
              <a:rPr dirty="0" sz="1200" spc="-15">
                <a:latin typeface="Arial"/>
                <a:cs typeface="Arial"/>
              </a:rPr>
              <a:t> </a:t>
            </a:r>
            <a:r>
              <a:rPr dirty="0" sz="1200">
                <a:latin typeface="Arial"/>
                <a:cs typeface="Arial"/>
              </a:rPr>
              <a:t>add</a:t>
            </a:r>
            <a:r>
              <a:rPr dirty="0" sz="1200" spc="-35">
                <a:latin typeface="Arial"/>
                <a:cs typeface="Arial"/>
              </a:rPr>
              <a:t> </a:t>
            </a:r>
            <a:r>
              <a:rPr dirty="0" sz="1200">
                <a:latin typeface="Arial"/>
                <a:cs typeface="Arial"/>
              </a:rPr>
              <a:t>them.</a:t>
            </a:r>
            <a:r>
              <a:rPr dirty="0" sz="1200" spc="-30">
                <a:latin typeface="Arial"/>
                <a:cs typeface="Arial"/>
              </a:rPr>
              <a:t> </a:t>
            </a:r>
            <a:r>
              <a:rPr dirty="0" sz="1200">
                <a:latin typeface="Arial"/>
                <a:cs typeface="Arial"/>
              </a:rPr>
              <a:t>Intermediated</a:t>
            </a:r>
            <a:r>
              <a:rPr dirty="0" sz="1200" spc="-20">
                <a:latin typeface="Arial"/>
                <a:cs typeface="Arial"/>
              </a:rPr>
              <a:t> </a:t>
            </a:r>
            <a:r>
              <a:rPr dirty="0" sz="1200">
                <a:latin typeface="Arial"/>
                <a:cs typeface="Arial"/>
              </a:rPr>
              <a:t>sales</a:t>
            </a:r>
            <a:r>
              <a:rPr dirty="0" sz="1200" spc="-50">
                <a:latin typeface="Arial"/>
                <a:cs typeface="Arial"/>
              </a:rPr>
              <a:t> </a:t>
            </a:r>
            <a:r>
              <a:rPr dirty="0" sz="1200">
                <a:latin typeface="Arial"/>
                <a:cs typeface="Arial"/>
              </a:rPr>
              <a:t>include</a:t>
            </a:r>
            <a:r>
              <a:rPr dirty="0" sz="1200" spc="-45">
                <a:latin typeface="Arial"/>
                <a:cs typeface="Arial"/>
              </a:rPr>
              <a:t> </a:t>
            </a:r>
            <a:r>
              <a:rPr dirty="0" sz="1200">
                <a:latin typeface="Arial"/>
                <a:cs typeface="Arial"/>
              </a:rPr>
              <a:t>sales</a:t>
            </a:r>
            <a:r>
              <a:rPr dirty="0" sz="1200" spc="-40">
                <a:latin typeface="Arial"/>
                <a:cs typeface="Arial"/>
              </a:rPr>
              <a:t> </a:t>
            </a:r>
            <a:r>
              <a:rPr dirty="0" sz="1200">
                <a:latin typeface="Arial"/>
                <a:cs typeface="Arial"/>
              </a:rPr>
              <a:t>to</a:t>
            </a:r>
            <a:r>
              <a:rPr dirty="0" sz="1200" spc="-10">
                <a:latin typeface="Arial"/>
                <a:cs typeface="Arial"/>
              </a:rPr>
              <a:t> </a:t>
            </a:r>
            <a:r>
              <a:rPr dirty="0" sz="1200">
                <a:latin typeface="Arial"/>
                <a:cs typeface="Arial"/>
              </a:rPr>
              <a:t>retail</a:t>
            </a:r>
            <a:r>
              <a:rPr dirty="0" sz="1200" spc="-40">
                <a:latin typeface="Arial"/>
                <a:cs typeface="Arial"/>
              </a:rPr>
              <a:t> </a:t>
            </a:r>
            <a:r>
              <a:rPr dirty="0" sz="1200">
                <a:latin typeface="Arial"/>
                <a:cs typeface="Arial"/>
              </a:rPr>
              <a:t>markets</a:t>
            </a:r>
            <a:r>
              <a:rPr dirty="0" sz="1200" spc="-25">
                <a:latin typeface="Arial"/>
                <a:cs typeface="Arial"/>
              </a:rPr>
              <a:t> </a:t>
            </a:r>
            <a:r>
              <a:rPr dirty="0" sz="1200">
                <a:latin typeface="Arial"/>
                <a:cs typeface="Arial"/>
              </a:rPr>
              <a:t>(supermarkets,</a:t>
            </a:r>
            <a:r>
              <a:rPr dirty="0" sz="1200" spc="-50">
                <a:latin typeface="Arial"/>
                <a:cs typeface="Arial"/>
              </a:rPr>
              <a:t> </a:t>
            </a:r>
            <a:r>
              <a:rPr dirty="0" sz="1200">
                <a:latin typeface="Arial"/>
                <a:cs typeface="Arial"/>
              </a:rPr>
              <a:t>restaurants,</a:t>
            </a:r>
            <a:r>
              <a:rPr dirty="0" sz="1200" spc="-30">
                <a:latin typeface="Arial"/>
                <a:cs typeface="Arial"/>
              </a:rPr>
              <a:t> </a:t>
            </a:r>
            <a:r>
              <a:rPr dirty="0" sz="1200" spc="-10">
                <a:latin typeface="Arial"/>
                <a:cs typeface="Arial"/>
              </a:rPr>
              <a:t>grocery</a:t>
            </a:r>
            <a:endParaRPr sz="1200">
              <a:latin typeface="Arial"/>
              <a:cs typeface="Arial"/>
            </a:endParaRPr>
          </a:p>
          <a:p>
            <a:pPr marL="12700">
              <a:lnSpc>
                <a:spcPts val="1010"/>
              </a:lnSpc>
            </a:pPr>
            <a:r>
              <a:rPr dirty="0" sz="1200">
                <a:latin typeface="Arial"/>
                <a:cs typeface="Arial"/>
              </a:rPr>
              <a:t>stores,</a:t>
            </a:r>
            <a:r>
              <a:rPr dirty="0" sz="1200" spc="-30">
                <a:latin typeface="Arial"/>
                <a:cs typeface="Arial"/>
              </a:rPr>
              <a:t> </a:t>
            </a:r>
            <a:r>
              <a:rPr dirty="0" sz="1200">
                <a:latin typeface="Arial"/>
                <a:cs typeface="Arial"/>
              </a:rPr>
              <a:t>caterers,</a:t>
            </a:r>
            <a:r>
              <a:rPr dirty="0" sz="1200" spc="-25">
                <a:latin typeface="Arial"/>
                <a:cs typeface="Arial"/>
              </a:rPr>
              <a:t> </a:t>
            </a:r>
            <a:r>
              <a:rPr dirty="0" sz="1200">
                <a:latin typeface="Arial"/>
                <a:cs typeface="Arial"/>
              </a:rPr>
              <a:t>etc.),</a:t>
            </a:r>
            <a:r>
              <a:rPr dirty="0" sz="1200" spc="-15">
                <a:latin typeface="Arial"/>
                <a:cs typeface="Arial"/>
              </a:rPr>
              <a:t> </a:t>
            </a:r>
            <a:r>
              <a:rPr dirty="0" sz="1200">
                <a:latin typeface="Arial"/>
                <a:cs typeface="Arial"/>
              </a:rPr>
              <a:t>institutions</a:t>
            </a:r>
            <a:r>
              <a:rPr dirty="0" sz="1200" spc="-50">
                <a:latin typeface="Arial"/>
                <a:cs typeface="Arial"/>
              </a:rPr>
              <a:t> </a:t>
            </a:r>
            <a:r>
              <a:rPr dirty="0" sz="1200" spc="-10">
                <a:latin typeface="Arial"/>
                <a:cs typeface="Arial"/>
              </a:rPr>
              <a:t>(k-</a:t>
            </a:r>
            <a:r>
              <a:rPr dirty="0" sz="1200">
                <a:latin typeface="Arial"/>
                <a:cs typeface="Arial"/>
              </a:rPr>
              <a:t>12</a:t>
            </a:r>
            <a:r>
              <a:rPr dirty="0" sz="1200" spc="-20">
                <a:latin typeface="Arial"/>
                <a:cs typeface="Arial"/>
              </a:rPr>
              <a:t> </a:t>
            </a:r>
            <a:r>
              <a:rPr dirty="0" sz="1200">
                <a:latin typeface="Arial"/>
                <a:cs typeface="Arial"/>
              </a:rPr>
              <a:t>schools,</a:t>
            </a:r>
            <a:r>
              <a:rPr dirty="0" sz="1200" spc="-40">
                <a:latin typeface="Arial"/>
                <a:cs typeface="Arial"/>
              </a:rPr>
              <a:t> </a:t>
            </a:r>
            <a:r>
              <a:rPr dirty="0" sz="1200">
                <a:latin typeface="Arial"/>
                <a:cs typeface="Arial"/>
              </a:rPr>
              <a:t>colleges</a:t>
            </a:r>
            <a:r>
              <a:rPr dirty="0" sz="1200" spc="-50">
                <a:latin typeface="Arial"/>
                <a:cs typeface="Arial"/>
              </a:rPr>
              <a:t> </a:t>
            </a:r>
            <a:r>
              <a:rPr dirty="0" sz="1200">
                <a:latin typeface="Arial"/>
                <a:cs typeface="Arial"/>
              </a:rPr>
              <a:t>or</a:t>
            </a:r>
            <a:r>
              <a:rPr dirty="0" sz="1200" spc="-20">
                <a:latin typeface="Arial"/>
                <a:cs typeface="Arial"/>
              </a:rPr>
              <a:t> </a:t>
            </a:r>
            <a:r>
              <a:rPr dirty="0" sz="1200">
                <a:latin typeface="Arial"/>
                <a:cs typeface="Arial"/>
              </a:rPr>
              <a:t>universities,</a:t>
            </a:r>
            <a:r>
              <a:rPr dirty="0" sz="1200" spc="-35">
                <a:latin typeface="Arial"/>
                <a:cs typeface="Arial"/>
              </a:rPr>
              <a:t> </a:t>
            </a:r>
            <a:r>
              <a:rPr dirty="0" sz="1200">
                <a:latin typeface="Arial"/>
                <a:cs typeface="Arial"/>
              </a:rPr>
              <a:t>hospitals,</a:t>
            </a:r>
            <a:r>
              <a:rPr dirty="0" sz="1200" spc="-55">
                <a:latin typeface="Arial"/>
                <a:cs typeface="Arial"/>
              </a:rPr>
              <a:t> </a:t>
            </a:r>
            <a:r>
              <a:rPr dirty="0" sz="1200" spc="-10">
                <a:latin typeface="Arial"/>
                <a:cs typeface="Arial"/>
              </a:rPr>
              <a:t>workplace</a:t>
            </a:r>
            <a:endParaRPr sz="1200">
              <a:latin typeface="Arial"/>
              <a:cs typeface="Arial"/>
            </a:endParaRPr>
          </a:p>
          <a:p>
            <a:pPr marL="12700">
              <a:lnSpc>
                <a:spcPts val="1010"/>
              </a:lnSpc>
            </a:pPr>
            <a:r>
              <a:rPr dirty="0" sz="1200">
                <a:latin typeface="Arial"/>
                <a:cs typeface="Arial"/>
              </a:rPr>
              <a:t>cafeterias,</a:t>
            </a:r>
            <a:r>
              <a:rPr dirty="0" sz="1200" spc="-30">
                <a:latin typeface="Arial"/>
                <a:cs typeface="Arial"/>
              </a:rPr>
              <a:t> </a:t>
            </a:r>
            <a:r>
              <a:rPr dirty="0" sz="1200">
                <a:latin typeface="Arial"/>
                <a:cs typeface="Arial"/>
              </a:rPr>
              <a:t>prisons,</a:t>
            </a:r>
            <a:r>
              <a:rPr dirty="0" sz="1200" spc="-30">
                <a:latin typeface="Arial"/>
                <a:cs typeface="Arial"/>
              </a:rPr>
              <a:t> </a:t>
            </a:r>
            <a:r>
              <a:rPr dirty="0" sz="1200">
                <a:latin typeface="Arial"/>
                <a:cs typeface="Arial"/>
              </a:rPr>
              <a:t>food</a:t>
            </a:r>
            <a:r>
              <a:rPr dirty="0" sz="1200" spc="-15">
                <a:latin typeface="Arial"/>
                <a:cs typeface="Arial"/>
              </a:rPr>
              <a:t> </a:t>
            </a:r>
            <a:r>
              <a:rPr dirty="0" sz="1200">
                <a:latin typeface="Arial"/>
                <a:cs typeface="Arial"/>
              </a:rPr>
              <a:t>banks,</a:t>
            </a:r>
            <a:r>
              <a:rPr dirty="0" sz="1200" spc="-45">
                <a:latin typeface="Arial"/>
                <a:cs typeface="Arial"/>
              </a:rPr>
              <a:t> </a:t>
            </a:r>
            <a:r>
              <a:rPr dirty="0" sz="1200">
                <a:latin typeface="Arial"/>
                <a:cs typeface="Arial"/>
              </a:rPr>
              <a:t>etc.),</a:t>
            </a:r>
            <a:r>
              <a:rPr dirty="0" sz="1200" spc="-5">
                <a:latin typeface="Arial"/>
                <a:cs typeface="Arial"/>
              </a:rPr>
              <a:t> </a:t>
            </a:r>
            <a:r>
              <a:rPr dirty="0" sz="1200">
                <a:latin typeface="Arial"/>
                <a:cs typeface="Arial"/>
              </a:rPr>
              <a:t>and</a:t>
            </a:r>
            <a:r>
              <a:rPr dirty="0" sz="1200" spc="-30">
                <a:latin typeface="Arial"/>
                <a:cs typeface="Arial"/>
              </a:rPr>
              <a:t> </a:t>
            </a:r>
            <a:r>
              <a:rPr dirty="0" sz="1200">
                <a:latin typeface="Arial"/>
                <a:cs typeface="Arial"/>
              </a:rPr>
              <a:t>intermediate</a:t>
            </a:r>
            <a:r>
              <a:rPr dirty="0" sz="1200" spc="-55">
                <a:latin typeface="Arial"/>
                <a:cs typeface="Arial"/>
              </a:rPr>
              <a:t> </a:t>
            </a:r>
            <a:r>
              <a:rPr dirty="0" sz="1200">
                <a:latin typeface="Arial"/>
                <a:cs typeface="Arial"/>
              </a:rPr>
              <a:t>markets</a:t>
            </a:r>
            <a:r>
              <a:rPr dirty="0" sz="1200" spc="-20">
                <a:latin typeface="Arial"/>
                <a:cs typeface="Arial"/>
              </a:rPr>
              <a:t> </a:t>
            </a:r>
            <a:r>
              <a:rPr dirty="0" sz="1200">
                <a:latin typeface="Arial"/>
                <a:cs typeface="Arial"/>
              </a:rPr>
              <a:t>(businesses</a:t>
            </a:r>
            <a:r>
              <a:rPr dirty="0" sz="1200" spc="-45">
                <a:latin typeface="Arial"/>
                <a:cs typeface="Arial"/>
              </a:rPr>
              <a:t> </a:t>
            </a:r>
            <a:r>
              <a:rPr dirty="0" sz="1200">
                <a:latin typeface="Arial"/>
                <a:cs typeface="Arial"/>
              </a:rPr>
              <a:t>in</a:t>
            </a:r>
            <a:r>
              <a:rPr dirty="0" sz="1200" spc="-15">
                <a:latin typeface="Arial"/>
                <a:cs typeface="Arial"/>
              </a:rPr>
              <a:t> </a:t>
            </a:r>
            <a:r>
              <a:rPr dirty="0" sz="1200">
                <a:latin typeface="Arial"/>
                <a:cs typeface="Arial"/>
              </a:rPr>
              <a:t>the</a:t>
            </a:r>
            <a:r>
              <a:rPr dirty="0" sz="1200" spc="-15">
                <a:latin typeface="Arial"/>
                <a:cs typeface="Arial"/>
              </a:rPr>
              <a:t> </a:t>
            </a:r>
            <a:r>
              <a:rPr dirty="0" sz="1200">
                <a:latin typeface="Arial"/>
                <a:cs typeface="Arial"/>
              </a:rPr>
              <a:t>middle</a:t>
            </a:r>
            <a:r>
              <a:rPr dirty="0" sz="1200" spc="-40">
                <a:latin typeface="Arial"/>
                <a:cs typeface="Arial"/>
              </a:rPr>
              <a:t> </a:t>
            </a:r>
            <a:r>
              <a:rPr dirty="0" sz="1200">
                <a:latin typeface="Arial"/>
                <a:cs typeface="Arial"/>
              </a:rPr>
              <a:t>of</a:t>
            </a:r>
            <a:r>
              <a:rPr dirty="0" sz="1200" spc="-20">
                <a:latin typeface="Arial"/>
                <a:cs typeface="Arial"/>
              </a:rPr>
              <a:t> </a:t>
            </a:r>
            <a:r>
              <a:rPr dirty="0" sz="1200">
                <a:latin typeface="Arial"/>
                <a:cs typeface="Arial"/>
              </a:rPr>
              <a:t>the</a:t>
            </a:r>
            <a:r>
              <a:rPr dirty="0" sz="1200" spc="-15">
                <a:latin typeface="Arial"/>
                <a:cs typeface="Arial"/>
              </a:rPr>
              <a:t> </a:t>
            </a:r>
            <a:r>
              <a:rPr dirty="0" sz="1200" spc="-10">
                <a:latin typeface="Arial"/>
                <a:cs typeface="Arial"/>
              </a:rPr>
              <a:t>supply</a:t>
            </a:r>
            <a:endParaRPr sz="1200">
              <a:latin typeface="Arial"/>
              <a:cs typeface="Arial"/>
            </a:endParaRPr>
          </a:p>
          <a:p>
            <a:pPr marL="12700">
              <a:lnSpc>
                <a:spcPts val="1010"/>
              </a:lnSpc>
            </a:pPr>
            <a:r>
              <a:rPr dirty="0" sz="1200">
                <a:latin typeface="Arial"/>
                <a:cs typeface="Arial"/>
              </a:rPr>
              <a:t>chain</a:t>
            </a:r>
            <a:r>
              <a:rPr dirty="0" sz="1200" spc="-30">
                <a:latin typeface="Arial"/>
                <a:cs typeface="Arial"/>
              </a:rPr>
              <a:t> </a:t>
            </a:r>
            <a:r>
              <a:rPr dirty="0" sz="1200">
                <a:latin typeface="Arial"/>
                <a:cs typeface="Arial"/>
              </a:rPr>
              <a:t>marketing</a:t>
            </a:r>
            <a:r>
              <a:rPr dirty="0" sz="1200" spc="-55">
                <a:latin typeface="Arial"/>
                <a:cs typeface="Arial"/>
              </a:rPr>
              <a:t> </a:t>
            </a:r>
            <a:r>
              <a:rPr dirty="0" sz="1200">
                <a:latin typeface="Arial"/>
                <a:cs typeface="Arial"/>
              </a:rPr>
              <a:t>locally</a:t>
            </a:r>
            <a:r>
              <a:rPr dirty="0" sz="1200" spc="-35">
                <a:latin typeface="Arial"/>
                <a:cs typeface="Arial"/>
              </a:rPr>
              <a:t> </a:t>
            </a:r>
            <a:r>
              <a:rPr dirty="0" sz="1200">
                <a:latin typeface="Arial"/>
                <a:cs typeface="Arial"/>
              </a:rPr>
              <a:t>or</a:t>
            </a:r>
            <a:r>
              <a:rPr dirty="0" sz="1200" spc="-10">
                <a:latin typeface="Arial"/>
                <a:cs typeface="Arial"/>
              </a:rPr>
              <a:t> </a:t>
            </a:r>
            <a:r>
              <a:rPr dirty="0" sz="1200">
                <a:latin typeface="Arial"/>
                <a:cs typeface="Arial"/>
              </a:rPr>
              <a:t>regionally</a:t>
            </a:r>
            <a:r>
              <a:rPr dirty="0" sz="1200" spc="-45">
                <a:latin typeface="Arial"/>
                <a:cs typeface="Arial"/>
              </a:rPr>
              <a:t> </a:t>
            </a:r>
            <a:r>
              <a:rPr dirty="0" sz="1200">
                <a:latin typeface="Arial"/>
                <a:cs typeface="Arial"/>
              </a:rPr>
              <a:t>branded</a:t>
            </a:r>
            <a:r>
              <a:rPr dirty="0" sz="1200" spc="-55">
                <a:latin typeface="Arial"/>
                <a:cs typeface="Arial"/>
              </a:rPr>
              <a:t> </a:t>
            </a:r>
            <a:r>
              <a:rPr dirty="0" sz="1200">
                <a:latin typeface="Arial"/>
                <a:cs typeface="Arial"/>
              </a:rPr>
              <a:t>products</a:t>
            </a:r>
            <a:r>
              <a:rPr dirty="0" sz="1200" spc="-40">
                <a:latin typeface="Arial"/>
                <a:cs typeface="Arial"/>
              </a:rPr>
              <a:t> </a:t>
            </a:r>
            <a:r>
              <a:rPr dirty="0" sz="1200">
                <a:latin typeface="Arial"/>
                <a:cs typeface="Arial"/>
              </a:rPr>
              <a:t>such</a:t>
            </a:r>
            <a:r>
              <a:rPr dirty="0" sz="1200" spc="-15">
                <a:latin typeface="Arial"/>
                <a:cs typeface="Arial"/>
              </a:rPr>
              <a:t> </a:t>
            </a:r>
            <a:r>
              <a:rPr dirty="0" sz="1200">
                <a:latin typeface="Arial"/>
                <a:cs typeface="Arial"/>
              </a:rPr>
              <a:t>as</a:t>
            </a:r>
            <a:r>
              <a:rPr dirty="0" sz="1200" spc="-20">
                <a:latin typeface="Arial"/>
                <a:cs typeface="Arial"/>
              </a:rPr>
              <a:t> </a:t>
            </a:r>
            <a:r>
              <a:rPr dirty="0" sz="1200">
                <a:latin typeface="Arial"/>
                <a:cs typeface="Arial"/>
              </a:rPr>
              <a:t>distributors,</a:t>
            </a:r>
            <a:r>
              <a:rPr dirty="0" sz="1200" spc="-30">
                <a:latin typeface="Arial"/>
                <a:cs typeface="Arial"/>
              </a:rPr>
              <a:t> </a:t>
            </a:r>
            <a:r>
              <a:rPr dirty="0" sz="1200">
                <a:latin typeface="Arial"/>
                <a:cs typeface="Arial"/>
              </a:rPr>
              <a:t>food</a:t>
            </a:r>
            <a:r>
              <a:rPr dirty="0" sz="1200" spc="-40">
                <a:latin typeface="Arial"/>
                <a:cs typeface="Arial"/>
              </a:rPr>
              <a:t> </a:t>
            </a:r>
            <a:r>
              <a:rPr dirty="0" sz="1200">
                <a:latin typeface="Arial"/>
                <a:cs typeface="Arial"/>
              </a:rPr>
              <a:t>hubs,</a:t>
            </a:r>
            <a:r>
              <a:rPr dirty="0" sz="1200" spc="-25">
                <a:latin typeface="Arial"/>
                <a:cs typeface="Arial"/>
              </a:rPr>
              <a:t> </a:t>
            </a:r>
            <a:r>
              <a:rPr dirty="0" sz="1200">
                <a:latin typeface="Arial"/>
                <a:cs typeface="Arial"/>
              </a:rPr>
              <a:t>brokers,</a:t>
            </a:r>
            <a:r>
              <a:rPr dirty="0" sz="1200" spc="-30">
                <a:latin typeface="Arial"/>
                <a:cs typeface="Arial"/>
              </a:rPr>
              <a:t> </a:t>
            </a:r>
            <a:r>
              <a:rPr dirty="0" sz="1200" spc="-10">
                <a:latin typeface="Arial"/>
                <a:cs typeface="Arial"/>
              </a:rPr>
              <a:t>auction</a:t>
            </a:r>
            <a:endParaRPr sz="1200">
              <a:latin typeface="Arial"/>
              <a:cs typeface="Arial"/>
            </a:endParaRPr>
          </a:p>
          <a:p>
            <a:pPr marL="12700" marR="158115">
              <a:lnSpc>
                <a:spcPct val="70000"/>
              </a:lnSpc>
              <a:spcBef>
                <a:spcPts val="219"/>
              </a:spcBef>
            </a:pPr>
            <a:r>
              <a:rPr dirty="0" sz="1200">
                <a:latin typeface="Arial"/>
                <a:cs typeface="Arial"/>
              </a:rPr>
              <a:t>houses,</a:t>
            </a:r>
            <a:r>
              <a:rPr dirty="0" sz="1200" spc="-45">
                <a:latin typeface="Arial"/>
                <a:cs typeface="Arial"/>
              </a:rPr>
              <a:t> </a:t>
            </a:r>
            <a:r>
              <a:rPr dirty="0" sz="1200">
                <a:latin typeface="Arial"/>
                <a:cs typeface="Arial"/>
              </a:rPr>
              <a:t>wholesale</a:t>
            </a:r>
            <a:r>
              <a:rPr dirty="0" sz="1200" spc="-40">
                <a:latin typeface="Arial"/>
                <a:cs typeface="Arial"/>
              </a:rPr>
              <a:t> </a:t>
            </a:r>
            <a:r>
              <a:rPr dirty="0" sz="1200">
                <a:latin typeface="Arial"/>
                <a:cs typeface="Arial"/>
              </a:rPr>
              <a:t>and</a:t>
            </a:r>
            <a:r>
              <a:rPr dirty="0" sz="1200" spc="-25">
                <a:latin typeface="Arial"/>
                <a:cs typeface="Arial"/>
              </a:rPr>
              <a:t> </a:t>
            </a:r>
            <a:r>
              <a:rPr dirty="0" sz="1200">
                <a:latin typeface="Arial"/>
                <a:cs typeface="Arial"/>
              </a:rPr>
              <a:t>terminal</a:t>
            </a:r>
            <a:r>
              <a:rPr dirty="0" sz="1200" spc="-50">
                <a:latin typeface="Arial"/>
                <a:cs typeface="Arial"/>
              </a:rPr>
              <a:t> </a:t>
            </a:r>
            <a:r>
              <a:rPr dirty="0" sz="1200">
                <a:latin typeface="Arial"/>
                <a:cs typeface="Arial"/>
              </a:rPr>
              <a:t>markets,</a:t>
            </a:r>
            <a:r>
              <a:rPr dirty="0" sz="1200" spc="-25">
                <a:latin typeface="Arial"/>
                <a:cs typeface="Arial"/>
              </a:rPr>
              <a:t> </a:t>
            </a:r>
            <a:r>
              <a:rPr dirty="0" sz="1200">
                <a:latin typeface="Arial"/>
                <a:cs typeface="Arial"/>
              </a:rPr>
              <a:t>food</a:t>
            </a:r>
            <a:r>
              <a:rPr dirty="0" sz="1200" spc="-40">
                <a:latin typeface="Arial"/>
                <a:cs typeface="Arial"/>
              </a:rPr>
              <a:t> </a:t>
            </a:r>
            <a:r>
              <a:rPr dirty="0" sz="1200">
                <a:latin typeface="Arial"/>
                <a:cs typeface="Arial"/>
              </a:rPr>
              <a:t>processors,</a:t>
            </a:r>
            <a:r>
              <a:rPr dirty="0" sz="1200" spc="-30">
                <a:latin typeface="Arial"/>
                <a:cs typeface="Arial"/>
              </a:rPr>
              <a:t> </a:t>
            </a:r>
            <a:r>
              <a:rPr dirty="0" sz="1200">
                <a:latin typeface="Arial"/>
                <a:cs typeface="Arial"/>
              </a:rPr>
              <a:t>etc.).</a:t>
            </a:r>
            <a:r>
              <a:rPr dirty="0" sz="1200" spc="-5">
                <a:latin typeface="Arial"/>
                <a:cs typeface="Arial"/>
              </a:rPr>
              <a:t> </a:t>
            </a:r>
            <a:r>
              <a:rPr dirty="0" sz="1200">
                <a:latin typeface="Arial"/>
                <a:cs typeface="Arial"/>
              </a:rPr>
              <a:t>Grey</a:t>
            </a:r>
            <a:r>
              <a:rPr dirty="0" sz="1200" spc="-5">
                <a:latin typeface="Arial"/>
                <a:cs typeface="Arial"/>
              </a:rPr>
              <a:t> </a:t>
            </a:r>
            <a:r>
              <a:rPr dirty="0" sz="1200">
                <a:latin typeface="Arial"/>
                <a:cs typeface="Arial"/>
              </a:rPr>
              <a:t>counties</a:t>
            </a:r>
            <a:r>
              <a:rPr dirty="0" sz="1200" spc="-45">
                <a:latin typeface="Arial"/>
                <a:cs typeface="Arial"/>
              </a:rPr>
              <a:t> </a:t>
            </a:r>
            <a:r>
              <a:rPr dirty="0" sz="1200">
                <a:latin typeface="Arial"/>
                <a:cs typeface="Arial"/>
              </a:rPr>
              <a:t>indicate</a:t>
            </a:r>
            <a:r>
              <a:rPr dirty="0" sz="1200" spc="-35">
                <a:latin typeface="Arial"/>
                <a:cs typeface="Arial"/>
              </a:rPr>
              <a:t> </a:t>
            </a:r>
            <a:r>
              <a:rPr dirty="0" sz="1200">
                <a:latin typeface="Arial"/>
                <a:cs typeface="Arial"/>
              </a:rPr>
              <a:t>data</a:t>
            </a:r>
            <a:r>
              <a:rPr dirty="0" sz="1200" spc="-30">
                <a:latin typeface="Arial"/>
                <a:cs typeface="Arial"/>
              </a:rPr>
              <a:t> </a:t>
            </a:r>
            <a:r>
              <a:rPr dirty="0" sz="1200">
                <a:latin typeface="Arial"/>
                <a:cs typeface="Arial"/>
              </a:rPr>
              <a:t>was</a:t>
            </a:r>
            <a:r>
              <a:rPr dirty="0" sz="1200" spc="-10">
                <a:latin typeface="Arial"/>
                <a:cs typeface="Arial"/>
              </a:rPr>
              <a:t> </a:t>
            </a:r>
            <a:r>
              <a:rPr dirty="0" sz="1200" spc="-25">
                <a:latin typeface="Arial"/>
                <a:cs typeface="Arial"/>
              </a:rPr>
              <a:t>not </a:t>
            </a:r>
            <a:r>
              <a:rPr dirty="0" sz="1200" spc="-10">
                <a:latin typeface="Arial"/>
                <a:cs typeface="Arial"/>
              </a:rPr>
              <a:t>disclosed.</a:t>
            </a:r>
            <a:endParaRPr sz="1200">
              <a:latin typeface="Arial"/>
              <a:cs typeface="Arial"/>
            </a:endParaRPr>
          </a:p>
        </p:txBody>
      </p:sp>
      <p:pic>
        <p:nvPicPr>
          <p:cNvPr id="4" name="object 4" descr="A map of the state of new york  AI-generated content may be incorrect."/>
          <p:cNvPicPr/>
          <p:nvPr/>
        </p:nvPicPr>
        <p:blipFill>
          <a:blip r:embed="rId2" cstate="print"/>
          <a:stretch>
            <a:fillRect/>
          </a:stretch>
        </p:blipFill>
        <p:spPr>
          <a:xfrm>
            <a:off x="0" y="1371600"/>
            <a:ext cx="6956272" cy="48751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p:spPr>
        <p:txBody>
          <a:bodyPr wrap="square" lIns="0" tIns="317671" rIns="0" bIns="0" rtlCol="0" vert="horz">
            <a:spAutoFit/>
          </a:bodyPr>
          <a:lstStyle/>
          <a:p>
            <a:pPr marL="21590">
              <a:lnSpc>
                <a:spcPct val="100000"/>
              </a:lnSpc>
              <a:spcBef>
                <a:spcPts val="105"/>
              </a:spcBef>
            </a:pPr>
            <a:r>
              <a:rPr dirty="0" sz="4400" spc="-10"/>
              <a:t>Agenda</a:t>
            </a:r>
            <a:endParaRPr sz="4400"/>
          </a:p>
        </p:txBody>
      </p:sp>
      <p:sp>
        <p:nvSpPr>
          <p:cNvPr id="3" name="object 3"/>
          <p:cNvSpPr txBox="1"/>
          <p:nvPr/>
        </p:nvSpPr>
        <p:spPr>
          <a:xfrm>
            <a:off x="718819" y="1436683"/>
            <a:ext cx="9995535" cy="4356735"/>
          </a:xfrm>
          <a:prstGeom prst="rect">
            <a:avLst/>
          </a:prstGeom>
        </p:spPr>
        <p:txBody>
          <a:bodyPr wrap="square" lIns="0" tIns="44450" rIns="0" bIns="0" rtlCol="0" vert="horz">
            <a:spAutoFit/>
          </a:bodyPr>
          <a:lstStyle/>
          <a:p>
            <a:pPr marL="240029" indent="-227329">
              <a:lnSpc>
                <a:spcPct val="100000"/>
              </a:lnSpc>
              <a:spcBef>
                <a:spcPts val="350"/>
              </a:spcBef>
              <a:buChar char="•"/>
              <a:tabLst>
                <a:tab pos="240029" algn="l"/>
              </a:tabLst>
            </a:pPr>
            <a:r>
              <a:rPr dirty="0" sz="2800">
                <a:latin typeface="Arial"/>
                <a:cs typeface="Arial"/>
              </a:rPr>
              <a:t>Why</a:t>
            </a:r>
            <a:r>
              <a:rPr dirty="0" sz="2800" spc="-50">
                <a:latin typeface="Arial"/>
                <a:cs typeface="Arial"/>
              </a:rPr>
              <a:t> </a:t>
            </a:r>
            <a:r>
              <a:rPr dirty="0" sz="2800">
                <a:latin typeface="Arial"/>
                <a:cs typeface="Arial"/>
              </a:rPr>
              <a:t>do</a:t>
            </a:r>
            <a:r>
              <a:rPr dirty="0" sz="2800" spc="-35">
                <a:latin typeface="Arial"/>
                <a:cs typeface="Arial"/>
              </a:rPr>
              <a:t> </a:t>
            </a:r>
            <a:r>
              <a:rPr dirty="0" sz="2800">
                <a:latin typeface="Arial"/>
                <a:cs typeface="Arial"/>
              </a:rPr>
              <a:t>we</a:t>
            </a:r>
            <a:r>
              <a:rPr dirty="0" sz="2800" spc="-25">
                <a:latin typeface="Arial"/>
                <a:cs typeface="Arial"/>
              </a:rPr>
              <a:t> </a:t>
            </a:r>
            <a:r>
              <a:rPr dirty="0" sz="2800">
                <a:latin typeface="Arial"/>
                <a:cs typeface="Arial"/>
              </a:rPr>
              <a:t>care</a:t>
            </a:r>
            <a:r>
              <a:rPr dirty="0" sz="2800" spc="-35">
                <a:latin typeface="Arial"/>
                <a:cs typeface="Arial"/>
              </a:rPr>
              <a:t> </a:t>
            </a:r>
            <a:r>
              <a:rPr dirty="0" sz="2800">
                <a:latin typeface="Arial"/>
                <a:cs typeface="Arial"/>
              </a:rPr>
              <a:t>about</a:t>
            </a:r>
            <a:r>
              <a:rPr dirty="0" sz="2800" spc="-35">
                <a:latin typeface="Arial"/>
                <a:cs typeface="Arial"/>
              </a:rPr>
              <a:t> </a:t>
            </a:r>
            <a:r>
              <a:rPr dirty="0" sz="2800">
                <a:latin typeface="Arial"/>
                <a:cs typeface="Arial"/>
              </a:rPr>
              <a:t>local</a:t>
            </a:r>
            <a:r>
              <a:rPr dirty="0" sz="2800" spc="-50">
                <a:latin typeface="Arial"/>
                <a:cs typeface="Arial"/>
              </a:rPr>
              <a:t> </a:t>
            </a:r>
            <a:r>
              <a:rPr dirty="0" sz="2800">
                <a:latin typeface="Arial"/>
                <a:cs typeface="Arial"/>
              </a:rPr>
              <a:t>and</a:t>
            </a:r>
            <a:r>
              <a:rPr dirty="0" sz="2800" spc="-30">
                <a:latin typeface="Arial"/>
                <a:cs typeface="Arial"/>
              </a:rPr>
              <a:t> </a:t>
            </a:r>
            <a:r>
              <a:rPr dirty="0" sz="2800">
                <a:latin typeface="Arial"/>
                <a:cs typeface="Arial"/>
              </a:rPr>
              <a:t>regional</a:t>
            </a:r>
            <a:r>
              <a:rPr dirty="0" sz="2800" spc="-25">
                <a:latin typeface="Arial"/>
                <a:cs typeface="Arial"/>
              </a:rPr>
              <a:t> </a:t>
            </a:r>
            <a:r>
              <a:rPr dirty="0" sz="2800">
                <a:latin typeface="Arial"/>
                <a:cs typeface="Arial"/>
              </a:rPr>
              <a:t>food</a:t>
            </a:r>
            <a:r>
              <a:rPr dirty="0" sz="2800" spc="-45">
                <a:latin typeface="Arial"/>
                <a:cs typeface="Arial"/>
              </a:rPr>
              <a:t> </a:t>
            </a:r>
            <a:r>
              <a:rPr dirty="0" sz="2800" spc="-10">
                <a:latin typeface="Arial"/>
                <a:cs typeface="Arial"/>
              </a:rPr>
              <a:t>markets?</a:t>
            </a:r>
            <a:endParaRPr sz="2800">
              <a:latin typeface="Arial"/>
              <a:cs typeface="Arial"/>
            </a:endParaRPr>
          </a:p>
          <a:p>
            <a:pPr lvl="1" marL="696595" indent="-227329">
              <a:lnSpc>
                <a:spcPct val="100000"/>
              </a:lnSpc>
              <a:spcBef>
                <a:spcPts val="220"/>
              </a:spcBef>
              <a:buChar char="•"/>
              <a:tabLst>
                <a:tab pos="696595" algn="l"/>
              </a:tabLst>
            </a:pPr>
            <a:r>
              <a:rPr dirty="0" sz="2400">
                <a:latin typeface="Arial"/>
                <a:cs typeface="Arial"/>
              </a:rPr>
              <a:t>What</a:t>
            </a:r>
            <a:r>
              <a:rPr dirty="0" sz="2400" spc="-55">
                <a:latin typeface="Arial"/>
                <a:cs typeface="Arial"/>
              </a:rPr>
              <a:t> </a:t>
            </a:r>
            <a:r>
              <a:rPr dirty="0" sz="2400">
                <a:latin typeface="Arial"/>
                <a:cs typeface="Arial"/>
              </a:rPr>
              <a:t>types</a:t>
            </a:r>
            <a:r>
              <a:rPr dirty="0" sz="2400" spc="-60">
                <a:latin typeface="Arial"/>
                <a:cs typeface="Arial"/>
              </a:rPr>
              <a:t> </a:t>
            </a:r>
            <a:r>
              <a:rPr dirty="0" sz="2400">
                <a:latin typeface="Arial"/>
                <a:cs typeface="Arial"/>
              </a:rPr>
              <a:t>of</a:t>
            </a:r>
            <a:r>
              <a:rPr dirty="0" sz="2400" spc="-55">
                <a:latin typeface="Arial"/>
                <a:cs typeface="Arial"/>
              </a:rPr>
              <a:t> </a:t>
            </a:r>
            <a:r>
              <a:rPr dirty="0" sz="2400">
                <a:latin typeface="Arial"/>
                <a:cs typeface="Arial"/>
              </a:rPr>
              <a:t>federal</a:t>
            </a:r>
            <a:r>
              <a:rPr dirty="0" sz="2400" spc="-45">
                <a:latin typeface="Arial"/>
                <a:cs typeface="Arial"/>
              </a:rPr>
              <a:t> </a:t>
            </a:r>
            <a:r>
              <a:rPr dirty="0" sz="2400">
                <a:latin typeface="Arial"/>
                <a:cs typeface="Arial"/>
              </a:rPr>
              <a:t>and</a:t>
            </a:r>
            <a:r>
              <a:rPr dirty="0" sz="2400" spc="-50">
                <a:latin typeface="Arial"/>
                <a:cs typeface="Arial"/>
              </a:rPr>
              <a:t> </a:t>
            </a:r>
            <a:r>
              <a:rPr dirty="0" sz="2400">
                <a:latin typeface="Arial"/>
                <a:cs typeface="Arial"/>
              </a:rPr>
              <a:t>state</a:t>
            </a:r>
            <a:r>
              <a:rPr dirty="0" sz="2400" spc="-55">
                <a:latin typeface="Arial"/>
                <a:cs typeface="Arial"/>
              </a:rPr>
              <a:t> </a:t>
            </a:r>
            <a:r>
              <a:rPr dirty="0" sz="2400">
                <a:latin typeface="Arial"/>
                <a:cs typeface="Arial"/>
              </a:rPr>
              <a:t>incentives</a:t>
            </a:r>
            <a:r>
              <a:rPr dirty="0" sz="2400" spc="-30">
                <a:latin typeface="Arial"/>
                <a:cs typeface="Arial"/>
              </a:rPr>
              <a:t> </a:t>
            </a:r>
            <a:r>
              <a:rPr dirty="0" sz="2400">
                <a:latin typeface="Arial"/>
                <a:cs typeface="Arial"/>
              </a:rPr>
              <a:t>are</a:t>
            </a:r>
            <a:r>
              <a:rPr dirty="0" sz="2400" spc="-50">
                <a:latin typeface="Arial"/>
                <a:cs typeface="Arial"/>
              </a:rPr>
              <a:t> </a:t>
            </a:r>
            <a:r>
              <a:rPr dirty="0" sz="2400" spc="-10">
                <a:latin typeface="Arial"/>
                <a:cs typeface="Arial"/>
              </a:rPr>
              <a:t>available?</a:t>
            </a:r>
            <a:endParaRPr sz="2400">
              <a:latin typeface="Arial"/>
              <a:cs typeface="Arial"/>
            </a:endParaRPr>
          </a:p>
          <a:p>
            <a:pPr marL="239395" marR="5080" indent="-227329">
              <a:lnSpc>
                <a:spcPts val="3030"/>
              </a:lnSpc>
              <a:spcBef>
                <a:spcPts val="1035"/>
              </a:spcBef>
              <a:buChar char="•"/>
              <a:tabLst>
                <a:tab pos="240665" algn="l"/>
              </a:tabLst>
            </a:pPr>
            <a:r>
              <a:rPr dirty="0" sz="2800">
                <a:latin typeface="Arial"/>
                <a:cs typeface="Arial"/>
              </a:rPr>
              <a:t>What</a:t>
            </a:r>
            <a:r>
              <a:rPr dirty="0" sz="2800" spc="-50">
                <a:latin typeface="Arial"/>
                <a:cs typeface="Arial"/>
              </a:rPr>
              <a:t> </a:t>
            </a:r>
            <a:r>
              <a:rPr dirty="0" sz="2800">
                <a:latin typeface="Arial"/>
                <a:cs typeface="Arial"/>
              </a:rPr>
              <a:t>do</a:t>
            </a:r>
            <a:r>
              <a:rPr dirty="0" sz="2800" spc="-40">
                <a:latin typeface="Arial"/>
                <a:cs typeface="Arial"/>
              </a:rPr>
              <a:t> </a:t>
            </a:r>
            <a:r>
              <a:rPr dirty="0" sz="2800">
                <a:latin typeface="Arial"/>
                <a:cs typeface="Arial"/>
              </a:rPr>
              <a:t>we</a:t>
            </a:r>
            <a:r>
              <a:rPr dirty="0" sz="2800" spc="-25">
                <a:latin typeface="Arial"/>
                <a:cs typeface="Arial"/>
              </a:rPr>
              <a:t> </a:t>
            </a:r>
            <a:r>
              <a:rPr dirty="0" sz="2800">
                <a:latin typeface="Arial"/>
                <a:cs typeface="Arial"/>
              </a:rPr>
              <a:t>know</a:t>
            </a:r>
            <a:r>
              <a:rPr dirty="0" sz="2800" spc="-45">
                <a:latin typeface="Arial"/>
                <a:cs typeface="Arial"/>
              </a:rPr>
              <a:t> </a:t>
            </a:r>
            <a:r>
              <a:rPr dirty="0" sz="2800">
                <a:latin typeface="Arial"/>
                <a:cs typeface="Arial"/>
              </a:rPr>
              <a:t>about</a:t>
            </a:r>
            <a:r>
              <a:rPr dirty="0" sz="2800" spc="-35">
                <a:latin typeface="Arial"/>
                <a:cs typeface="Arial"/>
              </a:rPr>
              <a:t> </a:t>
            </a:r>
            <a:r>
              <a:rPr dirty="0" sz="2800">
                <a:latin typeface="Arial"/>
                <a:cs typeface="Arial"/>
              </a:rPr>
              <a:t>the</a:t>
            </a:r>
            <a:r>
              <a:rPr dirty="0" sz="2800" spc="-35">
                <a:latin typeface="Arial"/>
                <a:cs typeface="Arial"/>
              </a:rPr>
              <a:t> </a:t>
            </a:r>
            <a:r>
              <a:rPr dirty="0" sz="2800">
                <a:latin typeface="Arial"/>
                <a:cs typeface="Arial"/>
              </a:rPr>
              <a:t>trends</a:t>
            </a:r>
            <a:r>
              <a:rPr dirty="0" sz="2800" spc="-35">
                <a:latin typeface="Arial"/>
                <a:cs typeface="Arial"/>
              </a:rPr>
              <a:t> </a:t>
            </a:r>
            <a:r>
              <a:rPr dirty="0" sz="2800">
                <a:latin typeface="Arial"/>
                <a:cs typeface="Arial"/>
              </a:rPr>
              <a:t>in</a:t>
            </a:r>
            <a:r>
              <a:rPr dirty="0" sz="2800" spc="-45">
                <a:latin typeface="Arial"/>
                <a:cs typeface="Arial"/>
              </a:rPr>
              <a:t> </a:t>
            </a:r>
            <a:r>
              <a:rPr dirty="0" sz="2800">
                <a:latin typeface="Arial"/>
                <a:cs typeface="Arial"/>
              </a:rPr>
              <a:t>farm</a:t>
            </a:r>
            <a:r>
              <a:rPr dirty="0" sz="2800" spc="-35">
                <a:latin typeface="Arial"/>
                <a:cs typeface="Arial"/>
              </a:rPr>
              <a:t> </a:t>
            </a:r>
            <a:r>
              <a:rPr dirty="0" sz="2800">
                <a:latin typeface="Arial"/>
                <a:cs typeface="Arial"/>
              </a:rPr>
              <a:t>sales</a:t>
            </a:r>
            <a:r>
              <a:rPr dirty="0" sz="2800" spc="-45">
                <a:latin typeface="Arial"/>
                <a:cs typeface="Arial"/>
              </a:rPr>
              <a:t> </a:t>
            </a:r>
            <a:r>
              <a:rPr dirty="0" sz="2800">
                <a:latin typeface="Arial"/>
                <a:cs typeface="Arial"/>
              </a:rPr>
              <a:t>through</a:t>
            </a:r>
            <a:r>
              <a:rPr dirty="0" sz="2800" spc="-35">
                <a:latin typeface="Arial"/>
                <a:cs typeface="Arial"/>
              </a:rPr>
              <a:t> </a:t>
            </a:r>
            <a:r>
              <a:rPr dirty="0" sz="2800" spc="-10">
                <a:latin typeface="Arial"/>
                <a:cs typeface="Arial"/>
              </a:rPr>
              <a:t>local </a:t>
            </a:r>
            <a:r>
              <a:rPr dirty="0" sz="2800" spc="-10">
                <a:latin typeface="Arial"/>
                <a:cs typeface="Arial"/>
              </a:rPr>
              <a:t>	</a:t>
            </a:r>
            <a:r>
              <a:rPr dirty="0" sz="2800">
                <a:latin typeface="Arial"/>
                <a:cs typeface="Arial"/>
              </a:rPr>
              <a:t>food</a:t>
            </a:r>
            <a:r>
              <a:rPr dirty="0" sz="2800" spc="-35">
                <a:latin typeface="Arial"/>
                <a:cs typeface="Arial"/>
              </a:rPr>
              <a:t> </a:t>
            </a:r>
            <a:r>
              <a:rPr dirty="0" sz="2800" spc="-10">
                <a:latin typeface="Arial"/>
                <a:cs typeface="Arial"/>
              </a:rPr>
              <a:t>markets?</a:t>
            </a:r>
            <a:endParaRPr sz="2800">
              <a:latin typeface="Arial"/>
              <a:cs typeface="Arial"/>
            </a:endParaRPr>
          </a:p>
          <a:p>
            <a:pPr lvl="1" marL="696595" indent="-227329">
              <a:lnSpc>
                <a:spcPct val="100000"/>
              </a:lnSpc>
              <a:spcBef>
                <a:spcPts val="165"/>
              </a:spcBef>
              <a:buChar char="•"/>
              <a:tabLst>
                <a:tab pos="696595" algn="l"/>
              </a:tabLst>
            </a:pPr>
            <a:r>
              <a:rPr dirty="0" sz="2400" spc="-10">
                <a:latin typeface="Arial"/>
                <a:cs typeface="Arial"/>
              </a:rPr>
              <a:t>Direct-to-consumer</a:t>
            </a:r>
            <a:endParaRPr sz="2400">
              <a:latin typeface="Arial"/>
              <a:cs typeface="Arial"/>
            </a:endParaRPr>
          </a:p>
          <a:p>
            <a:pPr lvl="1" marL="696595" indent="-227329">
              <a:lnSpc>
                <a:spcPct val="100000"/>
              </a:lnSpc>
              <a:spcBef>
                <a:spcPts val="219"/>
              </a:spcBef>
              <a:buChar char="•"/>
              <a:tabLst>
                <a:tab pos="696595" algn="l"/>
              </a:tabLst>
            </a:pPr>
            <a:r>
              <a:rPr dirty="0" sz="2400" spc="-10">
                <a:latin typeface="Arial"/>
                <a:cs typeface="Arial"/>
              </a:rPr>
              <a:t>Intermediated</a:t>
            </a:r>
            <a:endParaRPr sz="2400">
              <a:latin typeface="Arial"/>
              <a:cs typeface="Arial"/>
            </a:endParaRPr>
          </a:p>
          <a:p>
            <a:pPr lvl="1" marL="696595" indent="-227329">
              <a:lnSpc>
                <a:spcPct val="100000"/>
              </a:lnSpc>
              <a:spcBef>
                <a:spcPts val="215"/>
              </a:spcBef>
              <a:buChar char="•"/>
              <a:tabLst>
                <a:tab pos="696595" algn="l"/>
              </a:tabLst>
            </a:pPr>
            <a:r>
              <a:rPr dirty="0" sz="2400" spc="-10">
                <a:latin typeface="Arial"/>
                <a:cs typeface="Arial"/>
              </a:rPr>
              <a:t>Agritourism</a:t>
            </a:r>
            <a:endParaRPr sz="2400">
              <a:latin typeface="Arial"/>
              <a:cs typeface="Arial"/>
            </a:endParaRPr>
          </a:p>
          <a:p>
            <a:pPr marL="239395" marR="182245" indent="-227329">
              <a:lnSpc>
                <a:spcPts val="3030"/>
              </a:lnSpc>
              <a:spcBef>
                <a:spcPts val="1019"/>
              </a:spcBef>
              <a:buChar char="•"/>
              <a:tabLst>
                <a:tab pos="240665" algn="l"/>
              </a:tabLst>
            </a:pPr>
            <a:r>
              <a:rPr dirty="0" sz="2800">
                <a:latin typeface="Arial"/>
                <a:cs typeface="Arial"/>
              </a:rPr>
              <a:t>Are</a:t>
            </a:r>
            <a:r>
              <a:rPr dirty="0" sz="2800" spc="-55">
                <a:latin typeface="Arial"/>
                <a:cs typeface="Arial"/>
              </a:rPr>
              <a:t> </a:t>
            </a:r>
            <a:r>
              <a:rPr dirty="0" sz="2800">
                <a:latin typeface="Arial"/>
                <a:cs typeface="Arial"/>
              </a:rPr>
              <a:t>sales</a:t>
            </a:r>
            <a:r>
              <a:rPr dirty="0" sz="2800" spc="-50">
                <a:latin typeface="Arial"/>
                <a:cs typeface="Arial"/>
              </a:rPr>
              <a:t> </a:t>
            </a:r>
            <a:r>
              <a:rPr dirty="0" sz="2800">
                <a:latin typeface="Arial"/>
                <a:cs typeface="Arial"/>
              </a:rPr>
              <a:t>through</a:t>
            </a:r>
            <a:r>
              <a:rPr dirty="0" sz="2800" spc="-50">
                <a:latin typeface="Arial"/>
                <a:cs typeface="Arial"/>
              </a:rPr>
              <a:t> </a:t>
            </a:r>
            <a:r>
              <a:rPr dirty="0" sz="2800">
                <a:latin typeface="Arial"/>
                <a:cs typeface="Arial"/>
              </a:rPr>
              <a:t>local</a:t>
            </a:r>
            <a:r>
              <a:rPr dirty="0" sz="2800" spc="-50">
                <a:latin typeface="Arial"/>
                <a:cs typeface="Arial"/>
              </a:rPr>
              <a:t> </a:t>
            </a:r>
            <a:r>
              <a:rPr dirty="0" sz="2800">
                <a:latin typeface="Arial"/>
                <a:cs typeface="Arial"/>
              </a:rPr>
              <a:t>food</a:t>
            </a:r>
            <a:r>
              <a:rPr dirty="0" sz="2800" spc="-55">
                <a:latin typeface="Arial"/>
                <a:cs typeface="Arial"/>
              </a:rPr>
              <a:t> </a:t>
            </a:r>
            <a:r>
              <a:rPr dirty="0" sz="2800">
                <a:latin typeface="Arial"/>
                <a:cs typeface="Arial"/>
              </a:rPr>
              <a:t>markets</a:t>
            </a:r>
            <a:r>
              <a:rPr dirty="0" sz="2800" spc="-60">
                <a:latin typeface="Arial"/>
                <a:cs typeface="Arial"/>
              </a:rPr>
              <a:t> </a:t>
            </a:r>
            <a:r>
              <a:rPr dirty="0" sz="2800">
                <a:latin typeface="Arial"/>
                <a:cs typeface="Arial"/>
              </a:rPr>
              <a:t>associated</a:t>
            </a:r>
            <a:r>
              <a:rPr dirty="0" sz="2800" spc="-50">
                <a:latin typeface="Arial"/>
                <a:cs typeface="Arial"/>
              </a:rPr>
              <a:t> </a:t>
            </a:r>
            <a:r>
              <a:rPr dirty="0" sz="2800">
                <a:latin typeface="Arial"/>
                <a:cs typeface="Arial"/>
              </a:rPr>
              <a:t>with</a:t>
            </a:r>
            <a:r>
              <a:rPr dirty="0" sz="2800" spc="-50">
                <a:latin typeface="Arial"/>
                <a:cs typeface="Arial"/>
              </a:rPr>
              <a:t> </a:t>
            </a:r>
            <a:r>
              <a:rPr dirty="0" sz="2800" spc="-10">
                <a:latin typeface="Arial"/>
                <a:cs typeface="Arial"/>
              </a:rPr>
              <a:t>“better” </a:t>
            </a:r>
            <a:r>
              <a:rPr dirty="0" sz="2800" spc="-10">
                <a:latin typeface="Arial"/>
                <a:cs typeface="Arial"/>
              </a:rPr>
              <a:t>	</a:t>
            </a:r>
            <a:r>
              <a:rPr dirty="0" sz="2800">
                <a:latin typeface="Arial"/>
                <a:cs typeface="Arial"/>
              </a:rPr>
              <a:t>outcomes</a:t>
            </a:r>
            <a:r>
              <a:rPr dirty="0" sz="2800" spc="-130">
                <a:latin typeface="Arial"/>
                <a:cs typeface="Arial"/>
              </a:rPr>
              <a:t> </a:t>
            </a:r>
            <a:r>
              <a:rPr dirty="0" sz="2800" spc="-10">
                <a:latin typeface="Arial"/>
                <a:cs typeface="Arial"/>
              </a:rPr>
              <a:t>(survivability,</a:t>
            </a:r>
            <a:r>
              <a:rPr dirty="0" sz="2800" spc="-145">
                <a:latin typeface="Arial"/>
                <a:cs typeface="Arial"/>
              </a:rPr>
              <a:t> </a:t>
            </a:r>
            <a:r>
              <a:rPr dirty="0" sz="2800" spc="-10">
                <a:latin typeface="Arial"/>
                <a:cs typeface="Arial"/>
              </a:rPr>
              <a:t>profitability)?</a:t>
            </a:r>
            <a:endParaRPr sz="2800">
              <a:latin typeface="Arial"/>
              <a:cs typeface="Arial"/>
            </a:endParaRPr>
          </a:p>
          <a:p>
            <a:pPr marL="240029" indent="-227329">
              <a:lnSpc>
                <a:spcPct val="100000"/>
              </a:lnSpc>
              <a:spcBef>
                <a:spcPts val="620"/>
              </a:spcBef>
              <a:buChar char="•"/>
              <a:tabLst>
                <a:tab pos="240029" algn="l"/>
              </a:tabLst>
            </a:pPr>
            <a:r>
              <a:rPr dirty="0" sz="2800">
                <a:latin typeface="Arial"/>
                <a:cs typeface="Arial"/>
              </a:rPr>
              <a:t>What</a:t>
            </a:r>
            <a:r>
              <a:rPr dirty="0" sz="2800" spc="-55">
                <a:latin typeface="Arial"/>
                <a:cs typeface="Arial"/>
              </a:rPr>
              <a:t> </a:t>
            </a:r>
            <a:r>
              <a:rPr dirty="0" sz="2800">
                <a:latin typeface="Arial"/>
                <a:cs typeface="Arial"/>
              </a:rPr>
              <a:t>does</a:t>
            </a:r>
            <a:r>
              <a:rPr dirty="0" sz="2800" spc="-40">
                <a:latin typeface="Arial"/>
                <a:cs typeface="Arial"/>
              </a:rPr>
              <a:t> </a:t>
            </a:r>
            <a:r>
              <a:rPr dirty="0" sz="2800">
                <a:latin typeface="Arial"/>
                <a:cs typeface="Arial"/>
              </a:rPr>
              <a:t>this</a:t>
            </a:r>
            <a:r>
              <a:rPr dirty="0" sz="2800" spc="-45">
                <a:latin typeface="Arial"/>
                <a:cs typeface="Arial"/>
              </a:rPr>
              <a:t> </a:t>
            </a:r>
            <a:r>
              <a:rPr dirty="0" sz="2800">
                <a:latin typeface="Arial"/>
                <a:cs typeface="Arial"/>
              </a:rPr>
              <a:t>mean</a:t>
            </a:r>
            <a:r>
              <a:rPr dirty="0" sz="2800" spc="-30">
                <a:latin typeface="Arial"/>
                <a:cs typeface="Arial"/>
              </a:rPr>
              <a:t> </a:t>
            </a:r>
            <a:r>
              <a:rPr dirty="0" sz="2800">
                <a:latin typeface="Arial"/>
                <a:cs typeface="Arial"/>
              </a:rPr>
              <a:t>moving</a:t>
            </a:r>
            <a:r>
              <a:rPr dirty="0" sz="2800" spc="-30">
                <a:latin typeface="Arial"/>
                <a:cs typeface="Arial"/>
              </a:rPr>
              <a:t> </a:t>
            </a:r>
            <a:r>
              <a:rPr dirty="0" sz="2800">
                <a:latin typeface="Arial"/>
                <a:cs typeface="Arial"/>
              </a:rPr>
              <a:t>forward</a:t>
            </a:r>
            <a:r>
              <a:rPr dirty="0" sz="2800" spc="-25">
                <a:latin typeface="Arial"/>
                <a:cs typeface="Arial"/>
              </a:rPr>
              <a:t> </a:t>
            </a:r>
            <a:r>
              <a:rPr dirty="0" sz="2800">
                <a:latin typeface="Arial"/>
                <a:cs typeface="Arial"/>
              </a:rPr>
              <a:t>/</a:t>
            </a:r>
            <a:r>
              <a:rPr dirty="0" sz="2800" spc="-55">
                <a:latin typeface="Arial"/>
                <a:cs typeface="Arial"/>
              </a:rPr>
              <a:t> </a:t>
            </a:r>
            <a:r>
              <a:rPr dirty="0" sz="2800">
                <a:latin typeface="Arial"/>
                <a:cs typeface="Arial"/>
              </a:rPr>
              <a:t>in</a:t>
            </a:r>
            <a:r>
              <a:rPr dirty="0" sz="2800" spc="-35">
                <a:latin typeface="Arial"/>
                <a:cs typeface="Arial"/>
              </a:rPr>
              <a:t> </a:t>
            </a:r>
            <a:r>
              <a:rPr dirty="0" sz="2800" spc="-10">
                <a:latin typeface="Arial"/>
                <a:cs typeface="Arial"/>
              </a:rPr>
              <a:t>2026?</a:t>
            </a:r>
            <a:endParaRPr sz="28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18819" y="415544"/>
            <a:ext cx="10496550" cy="953135"/>
          </a:xfrm>
          <a:prstGeom prst="rect"/>
        </p:spPr>
        <p:txBody>
          <a:bodyPr wrap="square" lIns="0" tIns="67945" rIns="0" bIns="0" rtlCol="0" vert="horz">
            <a:spAutoFit/>
          </a:bodyPr>
          <a:lstStyle/>
          <a:p>
            <a:pPr marL="12700" marR="5080">
              <a:lnSpc>
                <a:spcPts val="3460"/>
              </a:lnSpc>
              <a:spcBef>
                <a:spcPts val="535"/>
              </a:spcBef>
            </a:pPr>
            <a:r>
              <a:rPr dirty="0" sz="3200"/>
              <a:t>Some</a:t>
            </a:r>
            <a:r>
              <a:rPr dirty="0" sz="3200" spc="-60"/>
              <a:t> </a:t>
            </a:r>
            <a:r>
              <a:rPr dirty="0" sz="3200"/>
              <a:t>counties</a:t>
            </a:r>
            <a:r>
              <a:rPr dirty="0" sz="3200" spc="-60"/>
              <a:t> </a:t>
            </a:r>
            <a:r>
              <a:rPr dirty="0" sz="3200"/>
              <a:t>highly</a:t>
            </a:r>
            <a:r>
              <a:rPr dirty="0" sz="3200" spc="-70"/>
              <a:t> </a:t>
            </a:r>
            <a:r>
              <a:rPr dirty="0" sz="3200"/>
              <a:t>dependent</a:t>
            </a:r>
            <a:r>
              <a:rPr dirty="0" sz="3200" spc="-35"/>
              <a:t> </a:t>
            </a:r>
            <a:r>
              <a:rPr dirty="0" sz="3200"/>
              <a:t>on</a:t>
            </a:r>
            <a:r>
              <a:rPr dirty="0" sz="3200" spc="-45"/>
              <a:t> </a:t>
            </a:r>
            <a:r>
              <a:rPr dirty="0" sz="3200"/>
              <a:t>local</a:t>
            </a:r>
            <a:r>
              <a:rPr dirty="0" sz="3200" spc="-60"/>
              <a:t> </a:t>
            </a:r>
            <a:r>
              <a:rPr dirty="0" sz="3200" spc="-10"/>
              <a:t>sales </a:t>
            </a:r>
            <a:r>
              <a:rPr dirty="0" sz="3200"/>
              <a:t>as</a:t>
            </a:r>
            <a:r>
              <a:rPr dirty="0" sz="3200" spc="-35"/>
              <a:t> </a:t>
            </a:r>
            <a:r>
              <a:rPr dirty="0" sz="3200"/>
              <a:t>measured</a:t>
            </a:r>
            <a:r>
              <a:rPr dirty="0" sz="3200" spc="-20"/>
              <a:t> </a:t>
            </a:r>
            <a:r>
              <a:rPr dirty="0" sz="3200"/>
              <a:t>by</a:t>
            </a:r>
            <a:r>
              <a:rPr dirty="0" sz="3200" spc="-35"/>
              <a:t> </a:t>
            </a:r>
            <a:r>
              <a:rPr dirty="0" sz="3200"/>
              <a:t>share</a:t>
            </a:r>
            <a:r>
              <a:rPr dirty="0" sz="3200" spc="-35"/>
              <a:t> </a:t>
            </a:r>
            <a:r>
              <a:rPr dirty="0" sz="3200"/>
              <a:t>of</a:t>
            </a:r>
            <a:r>
              <a:rPr dirty="0" sz="3200" spc="165"/>
              <a:t> </a:t>
            </a:r>
            <a:r>
              <a:rPr dirty="0" sz="3200"/>
              <a:t>total</a:t>
            </a:r>
            <a:r>
              <a:rPr dirty="0" sz="3200" spc="-45"/>
              <a:t> </a:t>
            </a:r>
            <a:r>
              <a:rPr dirty="0" sz="3200"/>
              <a:t>ag</a:t>
            </a:r>
            <a:r>
              <a:rPr dirty="0" sz="3200" spc="-20"/>
              <a:t> </a:t>
            </a:r>
            <a:r>
              <a:rPr dirty="0" sz="3200" spc="-10"/>
              <a:t>sales</a:t>
            </a:r>
            <a:endParaRPr sz="3200"/>
          </a:p>
        </p:txBody>
      </p:sp>
      <p:sp>
        <p:nvSpPr>
          <p:cNvPr id="3" name="object 3"/>
          <p:cNvSpPr txBox="1">
            <a:spLocks noGrp="1"/>
          </p:cNvSpPr>
          <p:nvPr>
            <p:ph type="body" idx="1"/>
          </p:nvPr>
        </p:nvSpPr>
        <p:spPr>
          <a:prstGeom prst="rect"/>
        </p:spPr>
        <p:txBody>
          <a:bodyPr wrap="square" lIns="0" tIns="64135" rIns="0" bIns="0" rtlCol="0" vert="horz">
            <a:spAutoFit/>
          </a:bodyPr>
          <a:lstStyle/>
          <a:p>
            <a:pPr marL="12700" marR="182245">
              <a:lnSpc>
                <a:spcPts val="3240"/>
              </a:lnSpc>
              <a:spcBef>
                <a:spcPts val="505"/>
              </a:spcBef>
            </a:pPr>
            <a:r>
              <a:rPr dirty="0"/>
              <a:t>Local</a:t>
            </a:r>
            <a:r>
              <a:rPr dirty="0" spc="-25"/>
              <a:t> </a:t>
            </a:r>
            <a:r>
              <a:rPr dirty="0"/>
              <a:t>sales</a:t>
            </a:r>
            <a:r>
              <a:rPr dirty="0" spc="-30"/>
              <a:t> </a:t>
            </a:r>
            <a:r>
              <a:rPr dirty="0"/>
              <a:t>as</a:t>
            </a:r>
            <a:r>
              <a:rPr dirty="0" spc="-20"/>
              <a:t> </a:t>
            </a:r>
            <a:r>
              <a:rPr dirty="0"/>
              <a:t>a</a:t>
            </a:r>
            <a:r>
              <a:rPr dirty="0" spc="-15"/>
              <a:t> </a:t>
            </a:r>
            <a:r>
              <a:rPr dirty="0"/>
              <a:t>percent</a:t>
            </a:r>
            <a:r>
              <a:rPr dirty="0" spc="-25"/>
              <a:t> </a:t>
            </a:r>
            <a:r>
              <a:rPr dirty="0"/>
              <a:t>of total</a:t>
            </a:r>
            <a:r>
              <a:rPr dirty="0" spc="-5"/>
              <a:t> </a:t>
            </a:r>
            <a:r>
              <a:rPr dirty="0"/>
              <a:t>sales</a:t>
            </a:r>
            <a:r>
              <a:rPr dirty="0" spc="-30"/>
              <a:t> </a:t>
            </a:r>
            <a:r>
              <a:rPr dirty="0" spc="-25"/>
              <a:t>in </a:t>
            </a:r>
            <a:r>
              <a:rPr dirty="0"/>
              <a:t>New</a:t>
            </a:r>
            <a:r>
              <a:rPr dirty="0" spc="-155"/>
              <a:t> </a:t>
            </a:r>
            <a:r>
              <a:rPr dirty="0" spc="-35"/>
              <a:t>York</a:t>
            </a:r>
            <a:r>
              <a:rPr dirty="0" spc="-80"/>
              <a:t> </a:t>
            </a:r>
            <a:r>
              <a:rPr dirty="0"/>
              <a:t>by</a:t>
            </a:r>
            <a:r>
              <a:rPr dirty="0" spc="-90"/>
              <a:t> </a:t>
            </a:r>
            <a:r>
              <a:rPr dirty="0" spc="-10"/>
              <a:t>county,</a:t>
            </a:r>
            <a:r>
              <a:rPr dirty="0" spc="-85"/>
              <a:t> </a:t>
            </a:r>
            <a:r>
              <a:rPr dirty="0" spc="-20"/>
              <a:t>2022</a:t>
            </a:r>
          </a:p>
          <a:p>
            <a:pPr marL="12700" marR="222250">
              <a:lnSpc>
                <a:spcPts val="1300"/>
              </a:lnSpc>
              <a:spcBef>
                <a:spcPts val="1025"/>
              </a:spcBef>
            </a:pPr>
            <a:r>
              <a:rPr dirty="0" sz="1200"/>
              <a:t>Source:</a:t>
            </a:r>
            <a:r>
              <a:rPr dirty="0" sz="1200" spc="-30"/>
              <a:t> </a:t>
            </a:r>
            <a:r>
              <a:rPr dirty="0" sz="1200"/>
              <a:t>U.S.</a:t>
            </a:r>
            <a:r>
              <a:rPr dirty="0" sz="1200" spc="-5"/>
              <a:t> </a:t>
            </a:r>
            <a:r>
              <a:rPr dirty="0" sz="1200"/>
              <a:t>Department</a:t>
            </a:r>
            <a:r>
              <a:rPr dirty="0" sz="1200" spc="-40"/>
              <a:t> </a:t>
            </a:r>
            <a:r>
              <a:rPr dirty="0" sz="1200"/>
              <a:t>of</a:t>
            </a:r>
            <a:r>
              <a:rPr dirty="0" sz="1200" spc="-75"/>
              <a:t> </a:t>
            </a:r>
            <a:r>
              <a:rPr dirty="0" sz="1200"/>
              <a:t>Agriculture,</a:t>
            </a:r>
            <a:r>
              <a:rPr dirty="0" sz="1200" spc="-25"/>
              <a:t> </a:t>
            </a:r>
            <a:r>
              <a:rPr dirty="0" sz="1200" spc="-10"/>
              <a:t>National</a:t>
            </a:r>
            <a:r>
              <a:rPr dirty="0" sz="1200" spc="-110"/>
              <a:t> </a:t>
            </a:r>
            <a:r>
              <a:rPr dirty="0" sz="1200"/>
              <a:t>Agricultural</a:t>
            </a:r>
            <a:r>
              <a:rPr dirty="0" sz="1200" spc="-30"/>
              <a:t> </a:t>
            </a:r>
            <a:r>
              <a:rPr dirty="0" sz="1200"/>
              <a:t>Statistics</a:t>
            </a:r>
            <a:r>
              <a:rPr dirty="0" sz="1200" spc="-15"/>
              <a:t> </a:t>
            </a:r>
            <a:r>
              <a:rPr dirty="0" sz="1200"/>
              <a:t>Service </a:t>
            </a:r>
            <a:r>
              <a:rPr dirty="0" sz="1200" spc="-10"/>
              <a:t>(USDA</a:t>
            </a:r>
            <a:r>
              <a:rPr dirty="0" sz="1200" spc="-75"/>
              <a:t> </a:t>
            </a:r>
            <a:r>
              <a:rPr dirty="0" sz="1200"/>
              <a:t>NASS),</a:t>
            </a:r>
            <a:r>
              <a:rPr dirty="0" sz="1200" spc="-15"/>
              <a:t> </a:t>
            </a:r>
            <a:r>
              <a:rPr dirty="0" sz="1200" spc="-20"/>
              <a:t>2022 </a:t>
            </a:r>
            <a:r>
              <a:rPr dirty="0" sz="1200"/>
              <a:t>Census</a:t>
            </a:r>
            <a:r>
              <a:rPr dirty="0" sz="1200" spc="-40"/>
              <a:t> </a:t>
            </a:r>
            <a:r>
              <a:rPr dirty="0" sz="1200"/>
              <a:t>of</a:t>
            </a:r>
            <a:r>
              <a:rPr dirty="0" sz="1200" spc="-75"/>
              <a:t> </a:t>
            </a:r>
            <a:r>
              <a:rPr dirty="0" sz="1200"/>
              <a:t>Agriculture,</a:t>
            </a:r>
            <a:r>
              <a:rPr dirty="0" sz="1200" spc="-35"/>
              <a:t> </a:t>
            </a:r>
            <a:r>
              <a:rPr dirty="0" sz="1200"/>
              <a:t>public</a:t>
            </a:r>
            <a:r>
              <a:rPr dirty="0" sz="1200" spc="-45"/>
              <a:t> </a:t>
            </a:r>
            <a:r>
              <a:rPr dirty="0" sz="1200" spc="-20"/>
              <a:t>data</a:t>
            </a:r>
            <a:endParaRPr sz="1200"/>
          </a:p>
          <a:p>
            <a:pPr marL="12700" marR="5080">
              <a:lnSpc>
                <a:spcPts val="1300"/>
              </a:lnSpc>
              <a:spcBef>
                <a:spcPts val="990"/>
              </a:spcBef>
            </a:pPr>
            <a:r>
              <a:rPr dirty="0" sz="1200"/>
              <a:t>Notes:</a:t>
            </a:r>
            <a:r>
              <a:rPr dirty="0" sz="1200" spc="-15"/>
              <a:t> </a:t>
            </a:r>
            <a:r>
              <a:rPr dirty="0" sz="1200" spc="-10"/>
              <a:t>Direct-to-</a:t>
            </a:r>
            <a:r>
              <a:rPr dirty="0" sz="1200"/>
              <a:t>consumer</a:t>
            </a:r>
            <a:r>
              <a:rPr dirty="0" sz="1200" spc="-30"/>
              <a:t> </a:t>
            </a:r>
            <a:r>
              <a:rPr dirty="0" sz="1200"/>
              <a:t>sales</a:t>
            </a:r>
            <a:r>
              <a:rPr dirty="0" sz="1200" spc="-30"/>
              <a:t> </a:t>
            </a:r>
            <a:r>
              <a:rPr dirty="0" sz="1200"/>
              <a:t>include</a:t>
            </a:r>
            <a:r>
              <a:rPr dirty="0" sz="1200" spc="-35"/>
              <a:t> </a:t>
            </a:r>
            <a:r>
              <a:rPr dirty="0" sz="1200"/>
              <a:t>sales</a:t>
            </a:r>
            <a:r>
              <a:rPr dirty="0" sz="1200" spc="-30"/>
              <a:t> </a:t>
            </a:r>
            <a:r>
              <a:rPr dirty="0" sz="1200"/>
              <a:t>through</a:t>
            </a:r>
            <a:r>
              <a:rPr dirty="0" sz="1200" spc="-25"/>
              <a:t> </a:t>
            </a:r>
            <a:r>
              <a:rPr dirty="0" sz="1200"/>
              <a:t>farmers</a:t>
            </a:r>
            <a:r>
              <a:rPr dirty="0" sz="1200" spc="-25"/>
              <a:t> </a:t>
            </a:r>
            <a:r>
              <a:rPr dirty="0" sz="1200"/>
              <a:t>markets,</a:t>
            </a:r>
            <a:r>
              <a:rPr dirty="0" sz="1200" spc="-25"/>
              <a:t> </a:t>
            </a:r>
            <a:r>
              <a:rPr dirty="0" sz="1200" spc="-10"/>
              <a:t>on-</a:t>
            </a:r>
            <a:r>
              <a:rPr dirty="0" sz="1200"/>
              <a:t>farm</a:t>
            </a:r>
            <a:r>
              <a:rPr dirty="0" sz="1200" spc="-30"/>
              <a:t> </a:t>
            </a:r>
            <a:r>
              <a:rPr dirty="0" sz="1200"/>
              <a:t>stores</a:t>
            </a:r>
            <a:r>
              <a:rPr dirty="0" sz="1200" spc="-15"/>
              <a:t> </a:t>
            </a:r>
            <a:r>
              <a:rPr dirty="0" sz="1200"/>
              <a:t>or</a:t>
            </a:r>
            <a:r>
              <a:rPr dirty="0" sz="1200" spc="-10"/>
              <a:t> </a:t>
            </a:r>
            <a:r>
              <a:rPr dirty="0" sz="1200"/>
              <a:t>farm</a:t>
            </a:r>
            <a:r>
              <a:rPr dirty="0" sz="1200" spc="-20"/>
              <a:t> </a:t>
            </a:r>
            <a:r>
              <a:rPr dirty="0" sz="1200" spc="-10"/>
              <a:t>stands, </a:t>
            </a:r>
            <a:r>
              <a:rPr dirty="0" sz="1200"/>
              <a:t>roadside</a:t>
            </a:r>
            <a:r>
              <a:rPr dirty="0" sz="1200" spc="-55"/>
              <a:t> </a:t>
            </a:r>
            <a:r>
              <a:rPr dirty="0" sz="1200"/>
              <a:t>stands</a:t>
            </a:r>
            <a:r>
              <a:rPr dirty="0" sz="1200" spc="-35"/>
              <a:t> </a:t>
            </a:r>
            <a:r>
              <a:rPr dirty="0" sz="1200"/>
              <a:t>or</a:t>
            </a:r>
            <a:r>
              <a:rPr dirty="0" sz="1200" spc="-20"/>
              <a:t> </a:t>
            </a:r>
            <a:r>
              <a:rPr dirty="0" sz="1200"/>
              <a:t>stores,</a:t>
            </a:r>
            <a:r>
              <a:rPr dirty="0" sz="1200" spc="-20"/>
              <a:t> </a:t>
            </a:r>
            <a:r>
              <a:rPr dirty="0" sz="1200"/>
              <a:t>CSA,</a:t>
            </a:r>
            <a:r>
              <a:rPr dirty="0" sz="1200" spc="-5"/>
              <a:t> </a:t>
            </a:r>
            <a:r>
              <a:rPr dirty="0" sz="1200"/>
              <a:t>etc.</a:t>
            </a:r>
            <a:r>
              <a:rPr dirty="0" sz="1200" spc="-20"/>
              <a:t> </a:t>
            </a:r>
            <a:r>
              <a:rPr dirty="0" sz="1200"/>
              <a:t>Intermediated</a:t>
            </a:r>
            <a:r>
              <a:rPr dirty="0" sz="1200" spc="-15"/>
              <a:t> </a:t>
            </a:r>
            <a:r>
              <a:rPr dirty="0" sz="1200"/>
              <a:t>sales</a:t>
            </a:r>
            <a:r>
              <a:rPr dirty="0" sz="1200" spc="-45"/>
              <a:t> </a:t>
            </a:r>
            <a:r>
              <a:rPr dirty="0" sz="1200"/>
              <a:t>include</a:t>
            </a:r>
            <a:r>
              <a:rPr dirty="0" sz="1200" spc="-40"/>
              <a:t> </a:t>
            </a:r>
            <a:r>
              <a:rPr dirty="0" sz="1200"/>
              <a:t>sales</a:t>
            </a:r>
            <a:r>
              <a:rPr dirty="0" sz="1200" spc="-35"/>
              <a:t> </a:t>
            </a:r>
            <a:r>
              <a:rPr dirty="0" sz="1200"/>
              <a:t>to</a:t>
            </a:r>
            <a:r>
              <a:rPr dirty="0" sz="1200" spc="-10"/>
              <a:t> </a:t>
            </a:r>
            <a:r>
              <a:rPr dirty="0" sz="1200"/>
              <a:t>retail</a:t>
            </a:r>
            <a:r>
              <a:rPr dirty="0" sz="1200" spc="-35"/>
              <a:t> </a:t>
            </a:r>
            <a:r>
              <a:rPr dirty="0" sz="1200"/>
              <a:t>markets</a:t>
            </a:r>
            <a:r>
              <a:rPr dirty="0" sz="1200" spc="-20"/>
              <a:t> </a:t>
            </a:r>
            <a:r>
              <a:rPr dirty="0" sz="1200" spc="-10"/>
              <a:t>(supermarkets, </a:t>
            </a:r>
            <a:r>
              <a:rPr dirty="0" sz="1200"/>
              <a:t>restaurants,</a:t>
            </a:r>
            <a:r>
              <a:rPr dirty="0" sz="1200" spc="-50"/>
              <a:t> </a:t>
            </a:r>
            <a:r>
              <a:rPr dirty="0" sz="1200"/>
              <a:t>grocery</a:t>
            </a:r>
            <a:r>
              <a:rPr dirty="0" sz="1200" spc="-20"/>
              <a:t> </a:t>
            </a:r>
            <a:r>
              <a:rPr dirty="0" sz="1200"/>
              <a:t>stores,</a:t>
            </a:r>
            <a:r>
              <a:rPr dirty="0" sz="1200" spc="-25"/>
              <a:t> </a:t>
            </a:r>
            <a:r>
              <a:rPr dirty="0" sz="1200"/>
              <a:t>caterers,</a:t>
            </a:r>
            <a:r>
              <a:rPr dirty="0" sz="1200" spc="-35"/>
              <a:t> </a:t>
            </a:r>
            <a:r>
              <a:rPr dirty="0" sz="1200"/>
              <a:t>etc.),</a:t>
            </a:r>
            <a:r>
              <a:rPr dirty="0" sz="1200" spc="-10"/>
              <a:t> </a:t>
            </a:r>
            <a:r>
              <a:rPr dirty="0" sz="1200"/>
              <a:t>institutions</a:t>
            </a:r>
            <a:r>
              <a:rPr dirty="0" sz="1200" spc="-50"/>
              <a:t> </a:t>
            </a:r>
            <a:r>
              <a:rPr dirty="0" sz="1200" spc="-10"/>
              <a:t>(k-</a:t>
            </a:r>
            <a:r>
              <a:rPr dirty="0" sz="1200"/>
              <a:t>12</a:t>
            </a:r>
            <a:r>
              <a:rPr dirty="0" sz="1200" spc="-10"/>
              <a:t> </a:t>
            </a:r>
            <a:r>
              <a:rPr dirty="0" sz="1200"/>
              <a:t>schools,</a:t>
            </a:r>
            <a:r>
              <a:rPr dirty="0" sz="1200" spc="-50"/>
              <a:t> </a:t>
            </a:r>
            <a:r>
              <a:rPr dirty="0" sz="1200"/>
              <a:t>colleges</a:t>
            </a:r>
            <a:r>
              <a:rPr dirty="0" sz="1200" spc="-40"/>
              <a:t> </a:t>
            </a:r>
            <a:r>
              <a:rPr dirty="0" sz="1200"/>
              <a:t>or</a:t>
            </a:r>
            <a:r>
              <a:rPr dirty="0" sz="1200" spc="-20"/>
              <a:t> </a:t>
            </a:r>
            <a:r>
              <a:rPr dirty="0" sz="1200"/>
              <a:t>universities,</a:t>
            </a:r>
            <a:r>
              <a:rPr dirty="0" sz="1200" spc="-40"/>
              <a:t> </a:t>
            </a:r>
            <a:r>
              <a:rPr dirty="0" sz="1200" spc="-10"/>
              <a:t>hospitals, </a:t>
            </a:r>
            <a:r>
              <a:rPr dirty="0" sz="1200"/>
              <a:t>workplace</a:t>
            </a:r>
            <a:r>
              <a:rPr dirty="0" sz="1200" spc="-35"/>
              <a:t> </a:t>
            </a:r>
            <a:r>
              <a:rPr dirty="0" sz="1200"/>
              <a:t>cafeterias,</a:t>
            </a:r>
            <a:r>
              <a:rPr dirty="0" sz="1200" spc="-30"/>
              <a:t> </a:t>
            </a:r>
            <a:r>
              <a:rPr dirty="0" sz="1200"/>
              <a:t>prisons,</a:t>
            </a:r>
            <a:r>
              <a:rPr dirty="0" sz="1200" spc="-35"/>
              <a:t> </a:t>
            </a:r>
            <a:r>
              <a:rPr dirty="0" sz="1200"/>
              <a:t>food</a:t>
            </a:r>
            <a:r>
              <a:rPr dirty="0" sz="1200" spc="-15"/>
              <a:t> </a:t>
            </a:r>
            <a:r>
              <a:rPr dirty="0" sz="1200"/>
              <a:t>banks,</a:t>
            </a:r>
            <a:r>
              <a:rPr dirty="0" sz="1200" spc="-50"/>
              <a:t> </a:t>
            </a:r>
            <a:r>
              <a:rPr dirty="0" sz="1200"/>
              <a:t>etc.),</a:t>
            </a:r>
            <a:r>
              <a:rPr dirty="0" sz="1200" spc="-10"/>
              <a:t> </a:t>
            </a:r>
            <a:r>
              <a:rPr dirty="0" sz="1200"/>
              <a:t>and</a:t>
            </a:r>
            <a:r>
              <a:rPr dirty="0" sz="1200" spc="-30"/>
              <a:t> </a:t>
            </a:r>
            <a:r>
              <a:rPr dirty="0" sz="1200"/>
              <a:t>intermediate</a:t>
            </a:r>
            <a:r>
              <a:rPr dirty="0" sz="1200" spc="-55"/>
              <a:t> </a:t>
            </a:r>
            <a:r>
              <a:rPr dirty="0" sz="1200"/>
              <a:t>markets</a:t>
            </a:r>
            <a:r>
              <a:rPr dirty="0" sz="1200" spc="-25"/>
              <a:t> </a:t>
            </a:r>
            <a:r>
              <a:rPr dirty="0" sz="1200"/>
              <a:t>(businesses</a:t>
            </a:r>
            <a:r>
              <a:rPr dirty="0" sz="1200" spc="-45"/>
              <a:t> </a:t>
            </a:r>
            <a:r>
              <a:rPr dirty="0" sz="1200"/>
              <a:t>in</a:t>
            </a:r>
            <a:r>
              <a:rPr dirty="0" sz="1200" spc="-20"/>
              <a:t> </a:t>
            </a:r>
            <a:r>
              <a:rPr dirty="0" sz="1200"/>
              <a:t>the</a:t>
            </a:r>
            <a:r>
              <a:rPr dirty="0" sz="1200" spc="-15"/>
              <a:t> </a:t>
            </a:r>
            <a:r>
              <a:rPr dirty="0" sz="1200"/>
              <a:t>middle</a:t>
            </a:r>
            <a:r>
              <a:rPr dirty="0" sz="1200" spc="-45"/>
              <a:t> </a:t>
            </a:r>
            <a:r>
              <a:rPr dirty="0" sz="1200" spc="-25"/>
              <a:t>of </a:t>
            </a:r>
            <a:r>
              <a:rPr dirty="0" sz="1200"/>
              <a:t>the</a:t>
            </a:r>
            <a:r>
              <a:rPr dirty="0" sz="1200" spc="-15"/>
              <a:t> </a:t>
            </a:r>
            <a:r>
              <a:rPr dirty="0" sz="1200"/>
              <a:t>supply</a:t>
            </a:r>
            <a:r>
              <a:rPr dirty="0" sz="1200" spc="-45"/>
              <a:t> </a:t>
            </a:r>
            <a:r>
              <a:rPr dirty="0" sz="1200"/>
              <a:t>chain</a:t>
            </a:r>
            <a:r>
              <a:rPr dirty="0" sz="1200" spc="-30"/>
              <a:t> </a:t>
            </a:r>
            <a:r>
              <a:rPr dirty="0" sz="1200"/>
              <a:t>marketing</a:t>
            </a:r>
            <a:r>
              <a:rPr dirty="0" sz="1200" spc="-35"/>
              <a:t> </a:t>
            </a:r>
            <a:r>
              <a:rPr dirty="0" sz="1200"/>
              <a:t>locally</a:t>
            </a:r>
            <a:r>
              <a:rPr dirty="0" sz="1200" spc="-35"/>
              <a:t> </a:t>
            </a:r>
            <a:r>
              <a:rPr dirty="0" sz="1200"/>
              <a:t>or</a:t>
            </a:r>
            <a:r>
              <a:rPr dirty="0" sz="1200" spc="-25"/>
              <a:t> </a:t>
            </a:r>
            <a:r>
              <a:rPr dirty="0" sz="1200"/>
              <a:t>regionally</a:t>
            </a:r>
            <a:r>
              <a:rPr dirty="0" sz="1200" spc="-35"/>
              <a:t> </a:t>
            </a:r>
            <a:r>
              <a:rPr dirty="0" sz="1200"/>
              <a:t>branded</a:t>
            </a:r>
            <a:r>
              <a:rPr dirty="0" sz="1200" spc="-50"/>
              <a:t> </a:t>
            </a:r>
            <a:r>
              <a:rPr dirty="0" sz="1200"/>
              <a:t>products</a:t>
            </a:r>
            <a:r>
              <a:rPr dirty="0" sz="1200" spc="-35"/>
              <a:t> </a:t>
            </a:r>
            <a:r>
              <a:rPr dirty="0" sz="1200"/>
              <a:t>such</a:t>
            </a:r>
            <a:r>
              <a:rPr dirty="0" sz="1200" spc="-30"/>
              <a:t> </a:t>
            </a:r>
            <a:r>
              <a:rPr dirty="0" sz="1200"/>
              <a:t>as</a:t>
            </a:r>
            <a:r>
              <a:rPr dirty="0" sz="1200" spc="-5"/>
              <a:t> </a:t>
            </a:r>
            <a:r>
              <a:rPr dirty="0" sz="1200"/>
              <a:t>distributors,</a:t>
            </a:r>
            <a:r>
              <a:rPr dirty="0" sz="1200" spc="-45"/>
              <a:t> </a:t>
            </a:r>
            <a:r>
              <a:rPr dirty="0" sz="1200"/>
              <a:t>food</a:t>
            </a:r>
            <a:r>
              <a:rPr dirty="0" sz="1200" spc="-40"/>
              <a:t> </a:t>
            </a:r>
            <a:r>
              <a:rPr dirty="0" sz="1200" spc="-10"/>
              <a:t>hubs, </a:t>
            </a:r>
            <a:r>
              <a:rPr dirty="0" sz="1200"/>
              <a:t>brokers,</a:t>
            </a:r>
            <a:r>
              <a:rPr dirty="0" sz="1200" spc="-25"/>
              <a:t> </a:t>
            </a:r>
            <a:r>
              <a:rPr dirty="0" sz="1200"/>
              <a:t>auction</a:t>
            </a:r>
            <a:r>
              <a:rPr dirty="0" sz="1200" spc="-55"/>
              <a:t> </a:t>
            </a:r>
            <a:r>
              <a:rPr dirty="0" sz="1200"/>
              <a:t>houses,</a:t>
            </a:r>
            <a:r>
              <a:rPr dirty="0" sz="1200" spc="-35"/>
              <a:t> </a:t>
            </a:r>
            <a:r>
              <a:rPr dirty="0" sz="1200"/>
              <a:t>wholesale</a:t>
            </a:r>
            <a:r>
              <a:rPr dirty="0" sz="1200" spc="-55"/>
              <a:t> </a:t>
            </a:r>
            <a:r>
              <a:rPr dirty="0" sz="1200"/>
              <a:t>and</a:t>
            </a:r>
            <a:r>
              <a:rPr dirty="0" sz="1200" spc="-35"/>
              <a:t> </a:t>
            </a:r>
            <a:r>
              <a:rPr dirty="0" sz="1200"/>
              <a:t>terminal</a:t>
            </a:r>
            <a:r>
              <a:rPr dirty="0" sz="1200" spc="-50"/>
              <a:t> </a:t>
            </a:r>
            <a:r>
              <a:rPr dirty="0" sz="1200"/>
              <a:t>markets,</a:t>
            </a:r>
            <a:r>
              <a:rPr dirty="0" sz="1200" spc="-25"/>
              <a:t> </a:t>
            </a:r>
            <a:r>
              <a:rPr dirty="0" sz="1200"/>
              <a:t>food</a:t>
            </a:r>
            <a:r>
              <a:rPr dirty="0" sz="1200" spc="-40"/>
              <a:t> </a:t>
            </a:r>
            <a:r>
              <a:rPr dirty="0" sz="1200"/>
              <a:t>processors,</a:t>
            </a:r>
            <a:r>
              <a:rPr dirty="0" sz="1200" spc="-35"/>
              <a:t> </a:t>
            </a:r>
            <a:r>
              <a:rPr dirty="0" sz="1200"/>
              <a:t>etc.).</a:t>
            </a:r>
            <a:r>
              <a:rPr dirty="0" sz="1200" spc="-5"/>
              <a:t> </a:t>
            </a:r>
            <a:r>
              <a:rPr dirty="0" sz="1200"/>
              <a:t>Grey</a:t>
            </a:r>
            <a:r>
              <a:rPr dirty="0" sz="1200" spc="-25"/>
              <a:t> </a:t>
            </a:r>
            <a:r>
              <a:rPr dirty="0" sz="1200" spc="-10"/>
              <a:t>counties</a:t>
            </a:r>
            <a:r>
              <a:rPr dirty="0" sz="1200" spc="500"/>
              <a:t> </a:t>
            </a:r>
            <a:r>
              <a:rPr dirty="0" sz="1200"/>
              <a:t>indicate</a:t>
            </a:r>
            <a:r>
              <a:rPr dirty="0" sz="1200" spc="-30"/>
              <a:t> </a:t>
            </a:r>
            <a:r>
              <a:rPr dirty="0" sz="1200"/>
              <a:t>data</a:t>
            </a:r>
            <a:r>
              <a:rPr dirty="0" sz="1200" spc="-20"/>
              <a:t> </a:t>
            </a:r>
            <a:r>
              <a:rPr dirty="0" sz="1200"/>
              <a:t>was not</a:t>
            </a:r>
            <a:r>
              <a:rPr dirty="0" sz="1200" spc="-10"/>
              <a:t> disclosed.</a:t>
            </a:r>
            <a:endParaRPr sz="1200"/>
          </a:p>
        </p:txBody>
      </p:sp>
      <p:pic>
        <p:nvPicPr>
          <p:cNvPr id="4" name="object 4" descr="A map of the state of new york  AI-generated content may be incorrect."/>
          <p:cNvPicPr/>
          <p:nvPr/>
        </p:nvPicPr>
        <p:blipFill>
          <a:blip r:embed="rId2" cstate="print"/>
          <a:stretch>
            <a:fillRect/>
          </a:stretch>
        </p:blipFill>
        <p:spPr>
          <a:xfrm>
            <a:off x="0" y="1435803"/>
            <a:ext cx="6807085" cy="479726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p:spPr>
        <p:txBody>
          <a:bodyPr wrap="square" lIns="0" tIns="317671" rIns="0" bIns="0" rtlCol="0" vert="horz">
            <a:spAutoFit/>
          </a:bodyPr>
          <a:lstStyle/>
          <a:p>
            <a:pPr marL="21590">
              <a:lnSpc>
                <a:spcPct val="100000"/>
              </a:lnSpc>
              <a:spcBef>
                <a:spcPts val="105"/>
              </a:spcBef>
            </a:pPr>
            <a:r>
              <a:rPr dirty="0" sz="4400"/>
              <a:t>Agritourism</a:t>
            </a:r>
            <a:r>
              <a:rPr dirty="0" sz="4400" spc="-65"/>
              <a:t> </a:t>
            </a:r>
            <a:r>
              <a:rPr dirty="0" sz="4400"/>
              <a:t>in</a:t>
            </a:r>
            <a:r>
              <a:rPr dirty="0" sz="4400" spc="-35"/>
              <a:t> </a:t>
            </a:r>
            <a:r>
              <a:rPr dirty="0" sz="4400" spc="-25"/>
              <a:t>NYS</a:t>
            </a:r>
            <a:endParaRPr sz="4400"/>
          </a:p>
        </p:txBody>
      </p:sp>
      <p:sp>
        <p:nvSpPr>
          <p:cNvPr id="3" name="object 3"/>
          <p:cNvSpPr txBox="1"/>
          <p:nvPr/>
        </p:nvSpPr>
        <p:spPr>
          <a:xfrm>
            <a:off x="718819" y="1380343"/>
            <a:ext cx="2511425" cy="2052320"/>
          </a:xfrm>
          <a:prstGeom prst="rect">
            <a:avLst/>
          </a:prstGeom>
        </p:spPr>
        <p:txBody>
          <a:bodyPr wrap="square" lIns="0" tIns="78105" rIns="0" bIns="0" rtlCol="0" vert="horz">
            <a:spAutoFit/>
          </a:bodyPr>
          <a:lstStyle/>
          <a:p>
            <a:pPr marL="12700">
              <a:lnSpc>
                <a:spcPct val="100000"/>
              </a:lnSpc>
              <a:spcBef>
                <a:spcPts val="615"/>
              </a:spcBef>
            </a:pPr>
            <a:r>
              <a:rPr dirty="0" u="sng" sz="4000" spc="-20">
                <a:uFill>
                  <a:solidFill>
                    <a:srgbClr val="000000"/>
                  </a:solidFill>
                </a:uFill>
                <a:latin typeface="Arial"/>
                <a:cs typeface="Arial"/>
              </a:rPr>
              <a:t>2017</a:t>
            </a:r>
            <a:endParaRPr sz="4000">
              <a:latin typeface="Arial"/>
              <a:cs typeface="Arial"/>
            </a:endParaRPr>
          </a:p>
          <a:p>
            <a:pPr marL="240665" indent="-227965">
              <a:lnSpc>
                <a:spcPct val="100000"/>
              </a:lnSpc>
              <a:spcBef>
                <a:spcPts val="515"/>
              </a:spcBef>
              <a:buChar char="•"/>
              <a:tabLst>
                <a:tab pos="240665" algn="l"/>
              </a:tabLst>
            </a:pPr>
            <a:r>
              <a:rPr dirty="0" sz="4000">
                <a:latin typeface="Arial"/>
                <a:cs typeface="Arial"/>
              </a:rPr>
              <a:t>826</a:t>
            </a:r>
            <a:r>
              <a:rPr dirty="0" sz="4000" spc="-70">
                <a:latin typeface="Arial"/>
                <a:cs typeface="Arial"/>
              </a:rPr>
              <a:t> </a:t>
            </a:r>
            <a:r>
              <a:rPr dirty="0" sz="4000" spc="-10">
                <a:latin typeface="Arial"/>
                <a:cs typeface="Arial"/>
              </a:rPr>
              <a:t>farms</a:t>
            </a:r>
            <a:endParaRPr sz="4000">
              <a:latin typeface="Arial"/>
              <a:cs typeface="Arial"/>
            </a:endParaRPr>
          </a:p>
          <a:p>
            <a:pPr marL="240665" indent="-227965">
              <a:lnSpc>
                <a:spcPct val="100000"/>
              </a:lnSpc>
              <a:spcBef>
                <a:spcPts val="530"/>
              </a:spcBef>
              <a:buChar char="•"/>
              <a:tabLst>
                <a:tab pos="240665" algn="l"/>
              </a:tabLst>
            </a:pPr>
            <a:r>
              <a:rPr dirty="0" sz="4000" spc="-10">
                <a:latin typeface="Arial"/>
                <a:cs typeface="Arial"/>
              </a:rPr>
              <a:t>$36.85M</a:t>
            </a:r>
            <a:endParaRPr sz="4000">
              <a:latin typeface="Arial"/>
              <a:cs typeface="Arial"/>
            </a:endParaRPr>
          </a:p>
        </p:txBody>
      </p:sp>
      <p:sp>
        <p:nvSpPr>
          <p:cNvPr id="4" name="object 4"/>
          <p:cNvSpPr txBox="1"/>
          <p:nvPr/>
        </p:nvSpPr>
        <p:spPr>
          <a:xfrm>
            <a:off x="6332318" y="1380001"/>
            <a:ext cx="2511425" cy="2052955"/>
          </a:xfrm>
          <a:prstGeom prst="rect">
            <a:avLst/>
          </a:prstGeom>
        </p:spPr>
        <p:txBody>
          <a:bodyPr wrap="square" lIns="0" tIns="78105" rIns="0" bIns="0" rtlCol="0" vert="horz">
            <a:spAutoFit/>
          </a:bodyPr>
          <a:lstStyle/>
          <a:p>
            <a:pPr marL="12700">
              <a:lnSpc>
                <a:spcPct val="100000"/>
              </a:lnSpc>
              <a:spcBef>
                <a:spcPts val="615"/>
              </a:spcBef>
            </a:pPr>
            <a:r>
              <a:rPr dirty="0" u="sng" sz="4000" spc="-20">
                <a:uFill>
                  <a:solidFill>
                    <a:srgbClr val="000000"/>
                  </a:solidFill>
                </a:uFill>
                <a:latin typeface="Arial"/>
                <a:cs typeface="Arial"/>
              </a:rPr>
              <a:t>2022</a:t>
            </a:r>
            <a:endParaRPr sz="4000">
              <a:latin typeface="Arial"/>
              <a:cs typeface="Arial"/>
            </a:endParaRPr>
          </a:p>
          <a:p>
            <a:pPr marL="240665" indent="-227965">
              <a:lnSpc>
                <a:spcPct val="100000"/>
              </a:lnSpc>
              <a:spcBef>
                <a:spcPts val="520"/>
              </a:spcBef>
              <a:buChar char="•"/>
              <a:tabLst>
                <a:tab pos="240665" algn="l"/>
              </a:tabLst>
            </a:pPr>
            <a:r>
              <a:rPr dirty="0" sz="4000">
                <a:latin typeface="Arial"/>
                <a:cs typeface="Arial"/>
              </a:rPr>
              <a:t>947</a:t>
            </a:r>
            <a:r>
              <a:rPr dirty="0" sz="4000" spc="-70">
                <a:latin typeface="Arial"/>
                <a:cs typeface="Arial"/>
              </a:rPr>
              <a:t> </a:t>
            </a:r>
            <a:r>
              <a:rPr dirty="0" sz="4000" spc="-10">
                <a:latin typeface="Arial"/>
                <a:cs typeface="Arial"/>
              </a:rPr>
              <a:t>farms</a:t>
            </a:r>
            <a:endParaRPr sz="4000">
              <a:latin typeface="Arial"/>
              <a:cs typeface="Arial"/>
            </a:endParaRPr>
          </a:p>
          <a:p>
            <a:pPr marL="240665" indent="-227965">
              <a:lnSpc>
                <a:spcPct val="100000"/>
              </a:lnSpc>
              <a:spcBef>
                <a:spcPts val="525"/>
              </a:spcBef>
              <a:buChar char="•"/>
              <a:tabLst>
                <a:tab pos="240665" algn="l"/>
              </a:tabLst>
            </a:pPr>
            <a:r>
              <a:rPr dirty="0" sz="4000" spc="-10">
                <a:latin typeface="Arial"/>
                <a:cs typeface="Arial"/>
              </a:rPr>
              <a:t>$55.52M</a:t>
            </a:r>
            <a:endParaRPr sz="40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18819" y="415544"/>
            <a:ext cx="9824720" cy="953135"/>
          </a:xfrm>
          <a:prstGeom prst="rect"/>
        </p:spPr>
        <p:txBody>
          <a:bodyPr wrap="square" lIns="0" tIns="67945" rIns="0" bIns="0" rtlCol="0" vert="horz">
            <a:spAutoFit/>
          </a:bodyPr>
          <a:lstStyle/>
          <a:p>
            <a:pPr marL="12700" marR="5080">
              <a:lnSpc>
                <a:spcPts val="3460"/>
              </a:lnSpc>
              <a:spcBef>
                <a:spcPts val="535"/>
              </a:spcBef>
            </a:pPr>
            <a:r>
              <a:rPr dirty="0" sz="3200"/>
              <a:t>Farms</a:t>
            </a:r>
            <a:r>
              <a:rPr dirty="0" sz="3200" spc="-95"/>
              <a:t> </a:t>
            </a:r>
            <a:r>
              <a:rPr dirty="0" sz="3200"/>
              <a:t>proximate</a:t>
            </a:r>
            <a:r>
              <a:rPr dirty="0" sz="3200" spc="-90"/>
              <a:t> </a:t>
            </a:r>
            <a:r>
              <a:rPr dirty="0" sz="3200"/>
              <a:t>to</a:t>
            </a:r>
            <a:r>
              <a:rPr dirty="0" sz="3200" spc="-80"/>
              <a:t> </a:t>
            </a:r>
            <a:r>
              <a:rPr dirty="0" sz="3200"/>
              <a:t>NYC</a:t>
            </a:r>
            <a:r>
              <a:rPr dirty="0" sz="3200" spc="-100"/>
              <a:t> </a:t>
            </a:r>
            <a:r>
              <a:rPr dirty="0" sz="3200"/>
              <a:t>more</a:t>
            </a:r>
            <a:r>
              <a:rPr dirty="0" sz="3200" spc="-90"/>
              <a:t> </a:t>
            </a:r>
            <a:r>
              <a:rPr dirty="0" sz="3200"/>
              <a:t>likely</a:t>
            </a:r>
            <a:r>
              <a:rPr dirty="0" sz="3200" spc="-100"/>
              <a:t> </a:t>
            </a:r>
            <a:r>
              <a:rPr dirty="0" sz="3200"/>
              <a:t>to</a:t>
            </a:r>
            <a:r>
              <a:rPr dirty="0" sz="3200" spc="-95"/>
              <a:t> </a:t>
            </a:r>
            <a:r>
              <a:rPr dirty="0" sz="3200" spc="-20"/>
              <a:t>have </a:t>
            </a:r>
            <a:r>
              <a:rPr dirty="0" sz="3200"/>
              <a:t>agritourism</a:t>
            </a:r>
            <a:r>
              <a:rPr dirty="0" sz="3200" spc="-30"/>
              <a:t> </a:t>
            </a:r>
            <a:r>
              <a:rPr dirty="0" sz="3200" spc="-10"/>
              <a:t>income</a:t>
            </a:r>
            <a:endParaRPr sz="3200"/>
          </a:p>
        </p:txBody>
      </p:sp>
      <p:sp>
        <p:nvSpPr>
          <p:cNvPr id="3" name="object 3"/>
          <p:cNvSpPr txBox="1">
            <a:spLocks noGrp="1"/>
          </p:cNvSpPr>
          <p:nvPr>
            <p:ph type="body" idx="1"/>
          </p:nvPr>
        </p:nvSpPr>
        <p:spPr>
          <a:prstGeom prst="rect"/>
        </p:spPr>
        <p:txBody>
          <a:bodyPr wrap="square" lIns="0" tIns="64135" rIns="0" bIns="0" rtlCol="0" vert="horz">
            <a:spAutoFit/>
          </a:bodyPr>
          <a:lstStyle/>
          <a:p>
            <a:pPr marL="12700" marR="5080">
              <a:lnSpc>
                <a:spcPts val="3240"/>
              </a:lnSpc>
              <a:spcBef>
                <a:spcPts val="505"/>
              </a:spcBef>
            </a:pPr>
            <a:r>
              <a:rPr dirty="0"/>
              <a:t>Percent</a:t>
            </a:r>
            <a:r>
              <a:rPr dirty="0" spc="-40"/>
              <a:t> </a:t>
            </a:r>
            <a:r>
              <a:rPr dirty="0"/>
              <a:t>of</a:t>
            </a:r>
            <a:r>
              <a:rPr dirty="0" spc="-25"/>
              <a:t> </a:t>
            </a:r>
            <a:r>
              <a:rPr dirty="0"/>
              <a:t>farms</a:t>
            </a:r>
            <a:r>
              <a:rPr dirty="0" spc="-15"/>
              <a:t> </a:t>
            </a:r>
            <a:r>
              <a:rPr dirty="0"/>
              <a:t>with</a:t>
            </a:r>
            <a:r>
              <a:rPr dirty="0" spc="-35"/>
              <a:t> </a:t>
            </a:r>
            <a:r>
              <a:rPr dirty="0"/>
              <a:t>agritourism</a:t>
            </a:r>
            <a:r>
              <a:rPr dirty="0" spc="-50"/>
              <a:t> </a:t>
            </a:r>
            <a:r>
              <a:rPr dirty="0" spc="-10"/>
              <a:t>income </a:t>
            </a:r>
            <a:r>
              <a:rPr dirty="0"/>
              <a:t>in</a:t>
            </a:r>
            <a:r>
              <a:rPr dirty="0" spc="-75"/>
              <a:t> </a:t>
            </a:r>
            <a:r>
              <a:rPr dirty="0"/>
              <a:t>New</a:t>
            </a:r>
            <a:r>
              <a:rPr dirty="0" spc="-130"/>
              <a:t> </a:t>
            </a:r>
            <a:r>
              <a:rPr dirty="0" spc="-40"/>
              <a:t>York</a:t>
            </a:r>
            <a:r>
              <a:rPr dirty="0" spc="-70"/>
              <a:t> </a:t>
            </a:r>
            <a:r>
              <a:rPr dirty="0"/>
              <a:t>by</a:t>
            </a:r>
            <a:r>
              <a:rPr dirty="0" spc="-60"/>
              <a:t> </a:t>
            </a:r>
            <a:r>
              <a:rPr dirty="0" spc="-10"/>
              <a:t>county,</a:t>
            </a:r>
            <a:r>
              <a:rPr dirty="0" spc="-60"/>
              <a:t> </a:t>
            </a:r>
            <a:r>
              <a:rPr dirty="0" spc="-20"/>
              <a:t>2022</a:t>
            </a:r>
          </a:p>
          <a:p>
            <a:pPr marL="12700" marR="195580">
              <a:lnSpc>
                <a:spcPts val="1300"/>
              </a:lnSpc>
              <a:spcBef>
                <a:spcPts val="1025"/>
              </a:spcBef>
            </a:pPr>
            <a:r>
              <a:rPr dirty="0" sz="1200"/>
              <a:t>Source:</a:t>
            </a:r>
            <a:r>
              <a:rPr dirty="0" sz="1200" spc="-30"/>
              <a:t> </a:t>
            </a:r>
            <a:r>
              <a:rPr dirty="0" sz="1200"/>
              <a:t>U.S.</a:t>
            </a:r>
            <a:r>
              <a:rPr dirty="0" sz="1200" spc="-5"/>
              <a:t> </a:t>
            </a:r>
            <a:r>
              <a:rPr dirty="0" sz="1200"/>
              <a:t>Department</a:t>
            </a:r>
            <a:r>
              <a:rPr dirty="0" sz="1200" spc="-40"/>
              <a:t> </a:t>
            </a:r>
            <a:r>
              <a:rPr dirty="0" sz="1200"/>
              <a:t>of</a:t>
            </a:r>
            <a:r>
              <a:rPr dirty="0" sz="1200" spc="-75"/>
              <a:t> </a:t>
            </a:r>
            <a:r>
              <a:rPr dirty="0" sz="1200"/>
              <a:t>Agriculture,</a:t>
            </a:r>
            <a:r>
              <a:rPr dirty="0" sz="1200" spc="-25"/>
              <a:t> </a:t>
            </a:r>
            <a:r>
              <a:rPr dirty="0" sz="1200" spc="-10"/>
              <a:t>National</a:t>
            </a:r>
            <a:r>
              <a:rPr dirty="0" sz="1200" spc="-110"/>
              <a:t> </a:t>
            </a:r>
            <a:r>
              <a:rPr dirty="0" sz="1200"/>
              <a:t>Agricultural</a:t>
            </a:r>
            <a:r>
              <a:rPr dirty="0" sz="1200" spc="-30"/>
              <a:t> </a:t>
            </a:r>
            <a:r>
              <a:rPr dirty="0" sz="1200"/>
              <a:t>Statistics</a:t>
            </a:r>
            <a:r>
              <a:rPr dirty="0" sz="1200" spc="-15"/>
              <a:t> </a:t>
            </a:r>
            <a:r>
              <a:rPr dirty="0" sz="1200"/>
              <a:t>Service </a:t>
            </a:r>
            <a:r>
              <a:rPr dirty="0" sz="1200" spc="-10"/>
              <a:t>(USDA</a:t>
            </a:r>
            <a:r>
              <a:rPr dirty="0" sz="1200" spc="-75"/>
              <a:t> </a:t>
            </a:r>
            <a:r>
              <a:rPr dirty="0" sz="1200"/>
              <a:t>NASS),</a:t>
            </a:r>
            <a:r>
              <a:rPr dirty="0" sz="1200" spc="-15"/>
              <a:t> </a:t>
            </a:r>
            <a:r>
              <a:rPr dirty="0" sz="1200" spc="-20"/>
              <a:t>2022 </a:t>
            </a:r>
            <a:r>
              <a:rPr dirty="0" sz="1200"/>
              <a:t>Census</a:t>
            </a:r>
            <a:r>
              <a:rPr dirty="0" sz="1200" spc="-40"/>
              <a:t> </a:t>
            </a:r>
            <a:r>
              <a:rPr dirty="0" sz="1200"/>
              <a:t>of</a:t>
            </a:r>
            <a:r>
              <a:rPr dirty="0" sz="1200" spc="-75"/>
              <a:t> </a:t>
            </a:r>
            <a:r>
              <a:rPr dirty="0" sz="1200"/>
              <a:t>Agriculture,</a:t>
            </a:r>
            <a:r>
              <a:rPr dirty="0" sz="1200" spc="-35"/>
              <a:t> </a:t>
            </a:r>
            <a:r>
              <a:rPr dirty="0" sz="1200"/>
              <a:t>public</a:t>
            </a:r>
            <a:r>
              <a:rPr dirty="0" sz="1200" spc="-45"/>
              <a:t> </a:t>
            </a:r>
            <a:r>
              <a:rPr dirty="0" sz="1200" spc="-20"/>
              <a:t>data.</a:t>
            </a:r>
            <a:endParaRPr sz="1200"/>
          </a:p>
          <a:p>
            <a:pPr marL="12700" marR="192405">
              <a:lnSpc>
                <a:spcPts val="1300"/>
              </a:lnSpc>
              <a:spcBef>
                <a:spcPts val="990"/>
              </a:spcBef>
            </a:pPr>
            <a:r>
              <a:rPr dirty="0" sz="1200" spc="-10"/>
              <a:t>Notes:</a:t>
            </a:r>
            <a:r>
              <a:rPr dirty="0" sz="1200" spc="-80"/>
              <a:t> </a:t>
            </a:r>
            <a:r>
              <a:rPr dirty="0" sz="1200"/>
              <a:t>Agritourism</a:t>
            </a:r>
            <a:r>
              <a:rPr dirty="0" sz="1200" spc="-35"/>
              <a:t> </a:t>
            </a:r>
            <a:r>
              <a:rPr dirty="0" sz="1200"/>
              <a:t>includes</a:t>
            </a:r>
            <a:r>
              <a:rPr dirty="0" sz="1200" spc="-40"/>
              <a:t> </a:t>
            </a:r>
            <a:r>
              <a:rPr dirty="0" sz="1200"/>
              <a:t>recreational</a:t>
            </a:r>
            <a:r>
              <a:rPr dirty="0" sz="1200" spc="-50"/>
              <a:t> </a:t>
            </a:r>
            <a:r>
              <a:rPr dirty="0" sz="1200"/>
              <a:t>services</a:t>
            </a:r>
            <a:r>
              <a:rPr dirty="0" sz="1200" spc="-10"/>
              <a:t> </a:t>
            </a:r>
            <a:r>
              <a:rPr dirty="0" sz="1200"/>
              <a:t>such</a:t>
            </a:r>
            <a:r>
              <a:rPr dirty="0" sz="1200" spc="-25"/>
              <a:t> </a:t>
            </a:r>
            <a:r>
              <a:rPr dirty="0" sz="1200"/>
              <a:t>as</a:t>
            </a:r>
            <a:r>
              <a:rPr dirty="0" sz="1200" spc="-10"/>
              <a:t> </a:t>
            </a:r>
            <a:r>
              <a:rPr dirty="0" sz="1200"/>
              <a:t>farm</a:t>
            </a:r>
            <a:r>
              <a:rPr dirty="0" sz="1200" spc="-25"/>
              <a:t> </a:t>
            </a:r>
            <a:r>
              <a:rPr dirty="0" sz="1200"/>
              <a:t>tours,</a:t>
            </a:r>
            <a:r>
              <a:rPr dirty="0" sz="1200" spc="-20"/>
              <a:t> </a:t>
            </a:r>
            <a:r>
              <a:rPr dirty="0" sz="1200"/>
              <a:t>hay</a:t>
            </a:r>
            <a:r>
              <a:rPr dirty="0" sz="1200" spc="-20"/>
              <a:t> </a:t>
            </a:r>
            <a:r>
              <a:rPr dirty="0" sz="1200"/>
              <a:t>rides,</a:t>
            </a:r>
            <a:r>
              <a:rPr dirty="0" sz="1200" spc="-25"/>
              <a:t> </a:t>
            </a:r>
            <a:r>
              <a:rPr dirty="0" sz="1200"/>
              <a:t>hunting,</a:t>
            </a:r>
            <a:r>
              <a:rPr dirty="0" sz="1200" spc="-30"/>
              <a:t> </a:t>
            </a:r>
            <a:r>
              <a:rPr dirty="0" sz="1200"/>
              <a:t>fishing,</a:t>
            </a:r>
            <a:r>
              <a:rPr dirty="0" sz="1200" spc="-45"/>
              <a:t> </a:t>
            </a:r>
            <a:r>
              <a:rPr dirty="0" sz="1200" spc="-20"/>
              <a:t>etc. </a:t>
            </a:r>
            <a:r>
              <a:rPr dirty="0" sz="1200"/>
              <a:t>Grey</a:t>
            </a:r>
            <a:r>
              <a:rPr dirty="0" sz="1200" spc="-10"/>
              <a:t> </a:t>
            </a:r>
            <a:r>
              <a:rPr dirty="0" sz="1200"/>
              <a:t>counties</a:t>
            </a:r>
            <a:r>
              <a:rPr dirty="0" sz="1200" spc="-35"/>
              <a:t> </a:t>
            </a:r>
            <a:r>
              <a:rPr dirty="0" sz="1200"/>
              <a:t>indicate</a:t>
            </a:r>
            <a:r>
              <a:rPr dirty="0" sz="1200" spc="-15"/>
              <a:t> </a:t>
            </a:r>
            <a:r>
              <a:rPr dirty="0" sz="1200"/>
              <a:t>data</a:t>
            </a:r>
            <a:r>
              <a:rPr dirty="0" sz="1200" spc="-45"/>
              <a:t> </a:t>
            </a:r>
            <a:r>
              <a:rPr dirty="0" sz="1200"/>
              <a:t>was</a:t>
            </a:r>
            <a:r>
              <a:rPr dirty="0" sz="1200" spc="5"/>
              <a:t> </a:t>
            </a:r>
            <a:r>
              <a:rPr dirty="0" sz="1200"/>
              <a:t>not</a:t>
            </a:r>
            <a:r>
              <a:rPr dirty="0" sz="1200" spc="-25"/>
              <a:t> </a:t>
            </a:r>
            <a:r>
              <a:rPr dirty="0" sz="1200" spc="-10"/>
              <a:t>disclosed.</a:t>
            </a:r>
            <a:endParaRPr sz="1200"/>
          </a:p>
        </p:txBody>
      </p:sp>
      <p:pic>
        <p:nvPicPr>
          <p:cNvPr id="4" name="object 4" descr="A map of the state of new york  AI-generated content may be incorrect."/>
          <p:cNvPicPr/>
          <p:nvPr/>
        </p:nvPicPr>
        <p:blipFill>
          <a:blip r:embed="rId2" cstate="print"/>
          <a:stretch>
            <a:fillRect/>
          </a:stretch>
        </p:blipFill>
        <p:spPr>
          <a:xfrm>
            <a:off x="41909" y="1193077"/>
            <a:ext cx="7319975" cy="512397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718819" y="415544"/>
            <a:ext cx="10469880" cy="953135"/>
          </a:xfrm>
          <a:prstGeom prst="rect"/>
        </p:spPr>
        <p:txBody>
          <a:bodyPr wrap="square" lIns="0" tIns="67945" rIns="0" bIns="0" rtlCol="0" vert="horz">
            <a:spAutoFit/>
          </a:bodyPr>
          <a:lstStyle/>
          <a:p>
            <a:pPr marL="12700" marR="5080">
              <a:lnSpc>
                <a:spcPts val="3460"/>
              </a:lnSpc>
              <a:spcBef>
                <a:spcPts val="535"/>
              </a:spcBef>
            </a:pPr>
            <a:r>
              <a:rPr dirty="0" sz="3200"/>
              <a:t>Agritourism</a:t>
            </a:r>
            <a:r>
              <a:rPr dirty="0" sz="3200" spc="-70"/>
              <a:t> </a:t>
            </a:r>
            <a:r>
              <a:rPr dirty="0" sz="3200"/>
              <a:t>income</a:t>
            </a:r>
            <a:r>
              <a:rPr dirty="0" sz="3200" spc="-45"/>
              <a:t> </a:t>
            </a:r>
            <a:r>
              <a:rPr dirty="0" sz="3200"/>
              <a:t>represents</a:t>
            </a:r>
            <a:r>
              <a:rPr dirty="0" sz="3200" spc="-40"/>
              <a:t> </a:t>
            </a:r>
            <a:r>
              <a:rPr dirty="0" sz="3200"/>
              <a:t>a</a:t>
            </a:r>
            <a:r>
              <a:rPr dirty="0" sz="3200" spc="-45"/>
              <a:t> </a:t>
            </a:r>
            <a:r>
              <a:rPr dirty="0" sz="3200"/>
              <a:t>relatively</a:t>
            </a:r>
            <a:r>
              <a:rPr dirty="0" sz="3200" spc="-55"/>
              <a:t> </a:t>
            </a:r>
            <a:r>
              <a:rPr dirty="0" sz="3200" spc="-25"/>
              <a:t>low </a:t>
            </a:r>
            <a:r>
              <a:rPr dirty="0" sz="3200"/>
              <a:t>share</a:t>
            </a:r>
            <a:r>
              <a:rPr dirty="0" sz="3200" spc="-55"/>
              <a:t> </a:t>
            </a:r>
            <a:r>
              <a:rPr dirty="0" sz="3200"/>
              <a:t>of</a:t>
            </a:r>
            <a:r>
              <a:rPr dirty="0" sz="3200" spc="150"/>
              <a:t> </a:t>
            </a:r>
            <a:r>
              <a:rPr dirty="0" sz="3200"/>
              <a:t>total</a:t>
            </a:r>
            <a:r>
              <a:rPr dirty="0" sz="3200" spc="-50"/>
              <a:t> </a:t>
            </a:r>
            <a:r>
              <a:rPr dirty="0" sz="3200" spc="-10"/>
              <a:t>sales</a:t>
            </a:r>
            <a:endParaRPr sz="3200"/>
          </a:p>
        </p:txBody>
      </p:sp>
      <p:sp>
        <p:nvSpPr>
          <p:cNvPr id="3" name="object 3"/>
          <p:cNvSpPr txBox="1">
            <a:spLocks noGrp="1"/>
          </p:cNvSpPr>
          <p:nvPr>
            <p:ph type="body" idx="1"/>
          </p:nvPr>
        </p:nvSpPr>
        <p:spPr>
          <a:prstGeom prst="rect"/>
        </p:spPr>
        <p:txBody>
          <a:bodyPr wrap="square" lIns="0" tIns="64135" rIns="0" bIns="0" rtlCol="0" vert="horz">
            <a:spAutoFit/>
          </a:bodyPr>
          <a:lstStyle/>
          <a:p>
            <a:pPr marL="12700" marR="10795">
              <a:lnSpc>
                <a:spcPts val="3240"/>
              </a:lnSpc>
              <a:spcBef>
                <a:spcPts val="505"/>
              </a:spcBef>
            </a:pPr>
            <a:r>
              <a:rPr dirty="0"/>
              <a:t>Agritourism</a:t>
            </a:r>
            <a:r>
              <a:rPr dirty="0" spc="-40"/>
              <a:t> </a:t>
            </a:r>
            <a:r>
              <a:rPr dirty="0"/>
              <a:t>income</a:t>
            </a:r>
            <a:r>
              <a:rPr dirty="0" spc="-30"/>
              <a:t> </a:t>
            </a:r>
            <a:r>
              <a:rPr dirty="0"/>
              <a:t>as</a:t>
            </a:r>
            <a:r>
              <a:rPr dirty="0" spc="-5"/>
              <a:t> </a:t>
            </a:r>
            <a:r>
              <a:rPr dirty="0"/>
              <a:t>a</a:t>
            </a:r>
            <a:r>
              <a:rPr dirty="0" spc="-20"/>
              <a:t> </a:t>
            </a:r>
            <a:r>
              <a:rPr dirty="0"/>
              <a:t>percent</a:t>
            </a:r>
            <a:r>
              <a:rPr dirty="0" spc="-25"/>
              <a:t> </a:t>
            </a:r>
            <a:r>
              <a:rPr dirty="0"/>
              <a:t>of</a:t>
            </a:r>
            <a:r>
              <a:rPr dirty="0" spc="-10"/>
              <a:t> total </a:t>
            </a:r>
            <a:r>
              <a:rPr dirty="0"/>
              <a:t>sales</a:t>
            </a:r>
            <a:r>
              <a:rPr dirty="0" spc="-75"/>
              <a:t> </a:t>
            </a:r>
            <a:r>
              <a:rPr dirty="0"/>
              <a:t>in</a:t>
            </a:r>
            <a:r>
              <a:rPr dirty="0" spc="-60"/>
              <a:t> </a:t>
            </a:r>
            <a:r>
              <a:rPr dirty="0"/>
              <a:t>New</a:t>
            </a:r>
            <a:r>
              <a:rPr dirty="0" spc="-125"/>
              <a:t> </a:t>
            </a:r>
            <a:r>
              <a:rPr dirty="0" spc="-40"/>
              <a:t>York</a:t>
            </a:r>
            <a:r>
              <a:rPr dirty="0" spc="-60"/>
              <a:t> </a:t>
            </a:r>
            <a:r>
              <a:rPr dirty="0"/>
              <a:t>by</a:t>
            </a:r>
            <a:r>
              <a:rPr dirty="0" spc="-50"/>
              <a:t> </a:t>
            </a:r>
            <a:r>
              <a:rPr dirty="0" spc="-10"/>
              <a:t>county,</a:t>
            </a:r>
            <a:r>
              <a:rPr dirty="0" spc="-50"/>
              <a:t> </a:t>
            </a:r>
            <a:r>
              <a:rPr dirty="0" spc="-20"/>
              <a:t>2022</a:t>
            </a:r>
          </a:p>
          <a:p>
            <a:pPr marL="12700" marR="7620">
              <a:lnSpc>
                <a:spcPts val="1300"/>
              </a:lnSpc>
              <a:spcBef>
                <a:spcPts val="1025"/>
              </a:spcBef>
            </a:pPr>
            <a:r>
              <a:rPr dirty="0" sz="1200"/>
              <a:t>Source:</a:t>
            </a:r>
            <a:r>
              <a:rPr dirty="0" sz="1200" spc="-30"/>
              <a:t> </a:t>
            </a:r>
            <a:r>
              <a:rPr dirty="0" sz="1200"/>
              <a:t>U.S.</a:t>
            </a:r>
            <a:r>
              <a:rPr dirty="0" sz="1200" spc="-5"/>
              <a:t> </a:t>
            </a:r>
            <a:r>
              <a:rPr dirty="0" sz="1200"/>
              <a:t>Department</a:t>
            </a:r>
            <a:r>
              <a:rPr dirty="0" sz="1200" spc="-40"/>
              <a:t> </a:t>
            </a:r>
            <a:r>
              <a:rPr dirty="0" sz="1200"/>
              <a:t>of</a:t>
            </a:r>
            <a:r>
              <a:rPr dirty="0" sz="1200" spc="-75"/>
              <a:t> </a:t>
            </a:r>
            <a:r>
              <a:rPr dirty="0" sz="1200"/>
              <a:t>Agriculture,</a:t>
            </a:r>
            <a:r>
              <a:rPr dirty="0" sz="1200" spc="-25"/>
              <a:t> </a:t>
            </a:r>
            <a:r>
              <a:rPr dirty="0" sz="1200" spc="-10"/>
              <a:t>National</a:t>
            </a:r>
            <a:r>
              <a:rPr dirty="0" sz="1200" spc="-110"/>
              <a:t> </a:t>
            </a:r>
            <a:r>
              <a:rPr dirty="0" sz="1200"/>
              <a:t>Agricultural</a:t>
            </a:r>
            <a:r>
              <a:rPr dirty="0" sz="1200" spc="-30"/>
              <a:t> </a:t>
            </a:r>
            <a:r>
              <a:rPr dirty="0" sz="1200"/>
              <a:t>Statistics</a:t>
            </a:r>
            <a:r>
              <a:rPr dirty="0" sz="1200" spc="-15"/>
              <a:t> </a:t>
            </a:r>
            <a:r>
              <a:rPr dirty="0" sz="1200"/>
              <a:t>Service </a:t>
            </a:r>
            <a:r>
              <a:rPr dirty="0" sz="1200" spc="-10"/>
              <a:t>(USDA</a:t>
            </a:r>
            <a:r>
              <a:rPr dirty="0" sz="1200" spc="-75"/>
              <a:t> </a:t>
            </a:r>
            <a:r>
              <a:rPr dirty="0" sz="1200"/>
              <a:t>NASS),</a:t>
            </a:r>
            <a:r>
              <a:rPr dirty="0" sz="1200" spc="-15"/>
              <a:t> </a:t>
            </a:r>
            <a:r>
              <a:rPr dirty="0" sz="1200" spc="-20"/>
              <a:t>2022 </a:t>
            </a:r>
            <a:r>
              <a:rPr dirty="0" sz="1200"/>
              <a:t>Census</a:t>
            </a:r>
            <a:r>
              <a:rPr dirty="0" sz="1200" spc="-40"/>
              <a:t> </a:t>
            </a:r>
            <a:r>
              <a:rPr dirty="0" sz="1200"/>
              <a:t>of</a:t>
            </a:r>
            <a:r>
              <a:rPr dirty="0" sz="1200" spc="-75"/>
              <a:t> </a:t>
            </a:r>
            <a:r>
              <a:rPr dirty="0" sz="1200"/>
              <a:t>Agriculture,</a:t>
            </a:r>
            <a:r>
              <a:rPr dirty="0" sz="1200" spc="-35"/>
              <a:t> </a:t>
            </a:r>
            <a:r>
              <a:rPr dirty="0" sz="1200"/>
              <a:t>public</a:t>
            </a:r>
            <a:r>
              <a:rPr dirty="0" sz="1200" spc="-45"/>
              <a:t> </a:t>
            </a:r>
            <a:r>
              <a:rPr dirty="0" sz="1200" spc="-20"/>
              <a:t>data.</a:t>
            </a:r>
            <a:endParaRPr sz="1200"/>
          </a:p>
          <a:p>
            <a:pPr marL="12700" marR="5080">
              <a:lnSpc>
                <a:spcPts val="1300"/>
              </a:lnSpc>
              <a:spcBef>
                <a:spcPts val="990"/>
              </a:spcBef>
            </a:pPr>
            <a:r>
              <a:rPr dirty="0" sz="1200" spc="-10"/>
              <a:t>Notes:</a:t>
            </a:r>
            <a:r>
              <a:rPr dirty="0" sz="1200" spc="-80"/>
              <a:t> </a:t>
            </a:r>
            <a:r>
              <a:rPr dirty="0" sz="1200"/>
              <a:t>Agritourism</a:t>
            </a:r>
            <a:r>
              <a:rPr dirty="0" sz="1200" spc="-35"/>
              <a:t> </a:t>
            </a:r>
            <a:r>
              <a:rPr dirty="0" sz="1200"/>
              <a:t>includes</a:t>
            </a:r>
            <a:r>
              <a:rPr dirty="0" sz="1200" spc="-40"/>
              <a:t> </a:t>
            </a:r>
            <a:r>
              <a:rPr dirty="0" sz="1200"/>
              <a:t>recreational</a:t>
            </a:r>
            <a:r>
              <a:rPr dirty="0" sz="1200" spc="-50"/>
              <a:t> </a:t>
            </a:r>
            <a:r>
              <a:rPr dirty="0" sz="1200"/>
              <a:t>services</a:t>
            </a:r>
            <a:r>
              <a:rPr dirty="0" sz="1200" spc="-10"/>
              <a:t> </a:t>
            </a:r>
            <a:r>
              <a:rPr dirty="0" sz="1200"/>
              <a:t>such</a:t>
            </a:r>
            <a:r>
              <a:rPr dirty="0" sz="1200" spc="-25"/>
              <a:t> </a:t>
            </a:r>
            <a:r>
              <a:rPr dirty="0" sz="1200"/>
              <a:t>as</a:t>
            </a:r>
            <a:r>
              <a:rPr dirty="0" sz="1200" spc="-10"/>
              <a:t> </a:t>
            </a:r>
            <a:r>
              <a:rPr dirty="0" sz="1200"/>
              <a:t>farm</a:t>
            </a:r>
            <a:r>
              <a:rPr dirty="0" sz="1200" spc="-25"/>
              <a:t> </a:t>
            </a:r>
            <a:r>
              <a:rPr dirty="0" sz="1200"/>
              <a:t>tours,</a:t>
            </a:r>
            <a:r>
              <a:rPr dirty="0" sz="1200" spc="-20"/>
              <a:t> </a:t>
            </a:r>
            <a:r>
              <a:rPr dirty="0" sz="1200"/>
              <a:t>hay</a:t>
            </a:r>
            <a:r>
              <a:rPr dirty="0" sz="1200" spc="-20"/>
              <a:t> </a:t>
            </a:r>
            <a:r>
              <a:rPr dirty="0" sz="1200"/>
              <a:t>rides,</a:t>
            </a:r>
            <a:r>
              <a:rPr dirty="0" sz="1200" spc="-25"/>
              <a:t> </a:t>
            </a:r>
            <a:r>
              <a:rPr dirty="0" sz="1200"/>
              <a:t>hunting,</a:t>
            </a:r>
            <a:r>
              <a:rPr dirty="0" sz="1200" spc="-30"/>
              <a:t> </a:t>
            </a:r>
            <a:r>
              <a:rPr dirty="0" sz="1200"/>
              <a:t>fishing,</a:t>
            </a:r>
            <a:r>
              <a:rPr dirty="0" sz="1200" spc="-45"/>
              <a:t> </a:t>
            </a:r>
            <a:r>
              <a:rPr dirty="0" sz="1200" spc="-20"/>
              <a:t>etc. </a:t>
            </a:r>
            <a:r>
              <a:rPr dirty="0" sz="1200"/>
              <a:t>Grey</a:t>
            </a:r>
            <a:r>
              <a:rPr dirty="0" sz="1200" spc="-10"/>
              <a:t> </a:t>
            </a:r>
            <a:r>
              <a:rPr dirty="0" sz="1200"/>
              <a:t>counties</a:t>
            </a:r>
            <a:r>
              <a:rPr dirty="0" sz="1200" spc="-35"/>
              <a:t> </a:t>
            </a:r>
            <a:r>
              <a:rPr dirty="0" sz="1200"/>
              <a:t>indicate</a:t>
            </a:r>
            <a:r>
              <a:rPr dirty="0" sz="1200" spc="-15"/>
              <a:t> </a:t>
            </a:r>
            <a:r>
              <a:rPr dirty="0" sz="1200"/>
              <a:t>data</a:t>
            </a:r>
            <a:r>
              <a:rPr dirty="0" sz="1200" spc="-45"/>
              <a:t> </a:t>
            </a:r>
            <a:r>
              <a:rPr dirty="0" sz="1200"/>
              <a:t>was</a:t>
            </a:r>
            <a:r>
              <a:rPr dirty="0" sz="1200" spc="5"/>
              <a:t> </a:t>
            </a:r>
            <a:r>
              <a:rPr dirty="0" sz="1200"/>
              <a:t>not</a:t>
            </a:r>
            <a:r>
              <a:rPr dirty="0" sz="1200" spc="-25"/>
              <a:t> </a:t>
            </a:r>
            <a:r>
              <a:rPr dirty="0" sz="1200" spc="-10"/>
              <a:t>disclosed.</a:t>
            </a:r>
            <a:endParaRPr sz="1200"/>
          </a:p>
        </p:txBody>
      </p:sp>
      <p:pic>
        <p:nvPicPr>
          <p:cNvPr id="4" name="object 4" descr="A map of the state of new york  AI-generated content may be incorrect."/>
          <p:cNvPicPr/>
          <p:nvPr/>
        </p:nvPicPr>
        <p:blipFill>
          <a:blip r:embed="rId2" cstate="print"/>
          <a:stretch>
            <a:fillRect/>
          </a:stretch>
        </p:blipFill>
        <p:spPr>
          <a:xfrm>
            <a:off x="137160" y="1141682"/>
            <a:ext cx="7388155" cy="515939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056034" y="1429684"/>
            <a:ext cx="8081645" cy="2329815"/>
          </a:xfrm>
          <a:prstGeom prst="rect"/>
        </p:spPr>
        <p:txBody>
          <a:bodyPr wrap="square" lIns="0" tIns="106045" rIns="0" bIns="0" rtlCol="0" vert="horz">
            <a:spAutoFit/>
          </a:bodyPr>
          <a:lstStyle/>
          <a:p>
            <a:pPr algn="ctr" marL="12700" marR="5080">
              <a:lnSpc>
                <a:spcPts val="5830"/>
              </a:lnSpc>
              <a:spcBef>
                <a:spcPts val="835"/>
              </a:spcBef>
            </a:pPr>
            <a:r>
              <a:rPr dirty="0" sz="5400"/>
              <a:t>“Local”</a:t>
            </a:r>
            <a:r>
              <a:rPr dirty="0" sz="5400" spc="-100"/>
              <a:t> </a:t>
            </a:r>
            <a:r>
              <a:rPr dirty="0" sz="5400"/>
              <a:t>Food</a:t>
            </a:r>
            <a:r>
              <a:rPr dirty="0" sz="5400" spc="-95"/>
              <a:t> </a:t>
            </a:r>
            <a:r>
              <a:rPr dirty="0" sz="5400" spc="-10"/>
              <a:t>Demand </a:t>
            </a:r>
            <a:r>
              <a:rPr dirty="0" sz="5400"/>
              <a:t>Related</a:t>
            </a:r>
            <a:r>
              <a:rPr dirty="0" sz="5400" spc="-160"/>
              <a:t> </a:t>
            </a:r>
            <a:r>
              <a:rPr dirty="0" sz="5400"/>
              <a:t>to</a:t>
            </a:r>
            <a:r>
              <a:rPr dirty="0" sz="5400" spc="-155"/>
              <a:t> </a:t>
            </a:r>
            <a:r>
              <a:rPr dirty="0" sz="5400"/>
              <a:t>NYS</a:t>
            </a:r>
            <a:r>
              <a:rPr dirty="0" sz="5400" spc="-175"/>
              <a:t> </a:t>
            </a:r>
            <a:r>
              <a:rPr dirty="0" sz="5400"/>
              <a:t>/</a:t>
            </a:r>
            <a:r>
              <a:rPr dirty="0" sz="5400" spc="-160"/>
              <a:t> </a:t>
            </a:r>
            <a:r>
              <a:rPr dirty="0" sz="5400" spc="-25"/>
              <a:t>NYC </a:t>
            </a:r>
            <a:r>
              <a:rPr dirty="0" sz="5400" spc="-10"/>
              <a:t>Priorities</a:t>
            </a:r>
            <a:endParaRPr sz="5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p:spPr>
        <p:txBody>
          <a:bodyPr wrap="square" lIns="0" tIns="317671" rIns="0" bIns="0" rtlCol="0" vert="horz">
            <a:spAutoFit/>
          </a:bodyPr>
          <a:lstStyle/>
          <a:p>
            <a:pPr marL="807085">
              <a:lnSpc>
                <a:spcPct val="100000"/>
              </a:lnSpc>
              <a:spcBef>
                <a:spcPts val="105"/>
              </a:spcBef>
            </a:pPr>
            <a:r>
              <a:rPr dirty="0" sz="4400"/>
              <a:t>30%</a:t>
            </a:r>
            <a:r>
              <a:rPr dirty="0" sz="4400" spc="-140"/>
              <a:t> </a:t>
            </a:r>
            <a:r>
              <a:rPr dirty="0" sz="4400"/>
              <a:t>New</a:t>
            </a:r>
            <a:r>
              <a:rPr dirty="0" sz="4400" spc="-140"/>
              <a:t> </a:t>
            </a:r>
            <a:r>
              <a:rPr dirty="0" sz="4400" spc="-325"/>
              <a:t>Y</a:t>
            </a:r>
            <a:r>
              <a:rPr dirty="0" sz="4400" spc="60"/>
              <a:t>o</a:t>
            </a:r>
            <a:r>
              <a:rPr dirty="0" sz="4400" spc="200"/>
              <a:t>r</a:t>
            </a:r>
            <a:r>
              <a:rPr dirty="0" sz="4400" spc="55"/>
              <a:t>k</a:t>
            </a:r>
            <a:r>
              <a:rPr dirty="0" sz="4400" spc="-140"/>
              <a:t> </a:t>
            </a:r>
            <a:r>
              <a:rPr dirty="0" sz="4400"/>
              <a:t>State</a:t>
            </a:r>
            <a:r>
              <a:rPr dirty="0" sz="4400" spc="-160"/>
              <a:t> </a:t>
            </a:r>
            <a:r>
              <a:rPr dirty="0" sz="4400" spc="-10"/>
              <a:t>Initiative</a:t>
            </a:r>
            <a:endParaRPr sz="4400"/>
          </a:p>
        </p:txBody>
      </p:sp>
      <p:sp>
        <p:nvSpPr>
          <p:cNvPr id="5" name="object 5"/>
          <p:cNvSpPr txBox="1"/>
          <p:nvPr/>
        </p:nvSpPr>
        <p:spPr>
          <a:xfrm>
            <a:off x="7766508" y="5873088"/>
            <a:ext cx="3650615" cy="196215"/>
          </a:xfrm>
          <a:prstGeom prst="rect">
            <a:avLst/>
          </a:prstGeom>
        </p:spPr>
        <p:txBody>
          <a:bodyPr wrap="square" lIns="0" tIns="0" rIns="0" bIns="0" rtlCol="0" vert="horz">
            <a:spAutoFit/>
          </a:bodyPr>
          <a:lstStyle/>
          <a:p>
            <a:pPr marL="12700">
              <a:lnSpc>
                <a:spcPts val="1425"/>
              </a:lnSpc>
            </a:pPr>
            <a:r>
              <a:rPr dirty="0" sz="1200" spc="-10">
                <a:latin typeface="Arial"/>
                <a:cs typeface="Arial"/>
                <a:hlinkClick r:id="rId2"/>
              </a:rPr>
              <a:t>https://harvestny.cce.cornell.edu/uploads/doc_262.pdf</a:t>
            </a:r>
            <a:endParaRPr sz="1200">
              <a:latin typeface="Arial"/>
              <a:cs typeface="Arial"/>
            </a:endParaRPr>
          </a:p>
        </p:txBody>
      </p:sp>
      <p:sp>
        <p:nvSpPr>
          <p:cNvPr id="3" name="object 3"/>
          <p:cNvSpPr txBox="1"/>
          <p:nvPr/>
        </p:nvSpPr>
        <p:spPr>
          <a:xfrm>
            <a:off x="718819" y="1724384"/>
            <a:ext cx="4905375" cy="2498725"/>
          </a:xfrm>
          <a:prstGeom prst="rect">
            <a:avLst/>
          </a:prstGeom>
        </p:spPr>
        <p:txBody>
          <a:bodyPr wrap="square" lIns="0" tIns="59690" rIns="0" bIns="0" rtlCol="0" vert="horz">
            <a:spAutoFit/>
          </a:bodyPr>
          <a:lstStyle/>
          <a:p>
            <a:pPr marL="239395" marR="5080" indent="-227329">
              <a:lnSpc>
                <a:spcPts val="3030"/>
              </a:lnSpc>
              <a:spcBef>
                <a:spcPts val="470"/>
              </a:spcBef>
              <a:buChar char="•"/>
              <a:tabLst>
                <a:tab pos="240665" algn="l"/>
              </a:tabLst>
            </a:pPr>
            <a:r>
              <a:rPr dirty="0" sz="2800">
                <a:latin typeface="Arial"/>
                <a:cs typeface="Arial"/>
              </a:rPr>
              <a:t>92</a:t>
            </a:r>
            <a:r>
              <a:rPr dirty="0" sz="2800" spc="-85">
                <a:latin typeface="Arial"/>
                <a:cs typeface="Arial"/>
              </a:rPr>
              <a:t> </a:t>
            </a:r>
            <a:r>
              <a:rPr dirty="0" sz="2800" spc="-10">
                <a:latin typeface="Arial"/>
                <a:cs typeface="Arial"/>
              </a:rPr>
              <a:t>SFAs</a:t>
            </a:r>
            <a:r>
              <a:rPr dirty="0" sz="2800" spc="-80">
                <a:latin typeface="Arial"/>
                <a:cs typeface="Arial"/>
              </a:rPr>
              <a:t> </a:t>
            </a:r>
            <a:r>
              <a:rPr dirty="0" sz="2800">
                <a:latin typeface="Arial"/>
                <a:cs typeface="Arial"/>
              </a:rPr>
              <a:t>have</a:t>
            </a:r>
            <a:r>
              <a:rPr dirty="0" sz="2800" spc="-80">
                <a:latin typeface="Arial"/>
                <a:cs typeface="Arial"/>
              </a:rPr>
              <a:t> </a:t>
            </a:r>
            <a:r>
              <a:rPr dirty="0" sz="2800">
                <a:latin typeface="Arial"/>
                <a:cs typeface="Arial"/>
              </a:rPr>
              <a:t>participated</a:t>
            </a:r>
            <a:r>
              <a:rPr dirty="0" sz="2800" spc="-80">
                <a:latin typeface="Arial"/>
                <a:cs typeface="Arial"/>
              </a:rPr>
              <a:t> </a:t>
            </a:r>
            <a:r>
              <a:rPr dirty="0" sz="2800" spc="-25">
                <a:latin typeface="Arial"/>
                <a:cs typeface="Arial"/>
              </a:rPr>
              <a:t>(in </a:t>
            </a:r>
            <a:r>
              <a:rPr dirty="0" sz="2800" spc="-25">
                <a:latin typeface="Arial"/>
                <a:cs typeface="Arial"/>
              </a:rPr>
              <a:t>	</a:t>
            </a:r>
            <a:r>
              <a:rPr dirty="0" sz="2800">
                <a:latin typeface="Arial"/>
                <a:cs typeface="Arial"/>
              </a:rPr>
              <a:t>the</a:t>
            </a:r>
            <a:r>
              <a:rPr dirty="0" sz="2800" spc="-35">
                <a:latin typeface="Arial"/>
                <a:cs typeface="Arial"/>
              </a:rPr>
              <a:t> </a:t>
            </a:r>
            <a:r>
              <a:rPr dirty="0" sz="2800">
                <a:latin typeface="Arial"/>
                <a:cs typeface="Arial"/>
              </a:rPr>
              <a:t>last</a:t>
            </a:r>
            <a:r>
              <a:rPr dirty="0" sz="2800" spc="-45">
                <a:latin typeface="Arial"/>
                <a:cs typeface="Arial"/>
              </a:rPr>
              <a:t> </a:t>
            </a:r>
            <a:r>
              <a:rPr dirty="0" sz="2800">
                <a:latin typeface="Arial"/>
                <a:cs typeface="Arial"/>
              </a:rPr>
              <a:t>7</a:t>
            </a:r>
            <a:r>
              <a:rPr dirty="0" sz="2800" spc="-45">
                <a:latin typeface="Arial"/>
                <a:cs typeface="Arial"/>
              </a:rPr>
              <a:t> </a:t>
            </a:r>
            <a:r>
              <a:rPr dirty="0" sz="2800">
                <a:latin typeface="Arial"/>
                <a:cs typeface="Arial"/>
              </a:rPr>
              <a:t>years);</a:t>
            </a:r>
            <a:r>
              <a:rPr dirty="0" sz="2800" spc="-30">
                <a:latin typeface="Arial"/>
                <a:cs typeface="Arial"/>
              </a:rPr>
              <a:t> </a:t>
            </a:r>
            <a:r>
              <a:rPr dirty="0" sz="2800">
                <a:latin typeface="Arial"/>
                <a:cs typeface="Arial"/>
              </a:rPr>
              <a:t>8.8%</a:t>
            </a:r>
            <a:r>
              <a:rPr dirty="0" sz="2800" spc="-40">
                <a:latin typeface="Arial"/>
                <a:cs typeface="Arial"/>
              </a:rPr>
              <a:t> </a:t>
            </a:r>
            <a:r>
              <a:rPr dirty="0" sz="2800" spc="-25">
                <a:latin typeface="Arial"/>
                <a:cs typeface="Arial"/>
              </a:rPr>
              <a:t>of </a:t>
            </a:r>
            <a:r>
              <a:rPr dirty="0" sz="2800" spc="-25">
                <a:latin typeface="Arial"/>
                <a:cs typeface="Arial"/>
              </a:rPr>
              <a:t>	</a:t>
            </a:r>
            <a:r>
              <a:rPr dirty="0" sz="2800" spc="-20">
                <a:latin typeface="Arial"/>
                <a:cs typeface="Arial"/>
              </a:rPr>
              <a:t>SFAs.</a:t>
            </a:r>
            <a:endParaRPr sz="2800">
              <a:latin typeface="Arial"/>
              <a:cs typeface="Arial"/>
            </a:endParaRPr>
          </a:p>
          <a:p>
            <a:pPr marL="240029" indent="-227329">
              <a:lnSpc>
                <a:spcPts val="3195"/>
              </a:lnSpc>
              <a:spcBef>
                <a:spcPts val="600"/>
              </a:spcBef>
              <a:buChar char="•"/>
              <a:tabLst>
                <a:tab pos="240029" algn="l"/>
              </a:tabLst>
            </a:pPr>
            <a:r>
              <a:rPr dirty="0" sz="2800">
                <a:latin typeface="Arial"/>
                <a:cs typeface="Arial"/>
              </a:rPr>
              <a:t>They</a:t>
            </a:r>
            <a:r>
              <a:rPr dirty="0" sz="2800" spc="-65">
                <a:latin typeface="Arial"/>
                <a:cs typeface="Arial"/>
              </a:rPr>
              <a:t> </a:t>
            </a:r>
            <a:r>
              <a:rPr dirty="0" sz="2800">
                <a:latin typeface="Arial"/>
                <a:cs typeface="Arial"/>
              </a:rPr>
              <a:t>have</a:t>
            </a:r>
            <a:r>
              <a:rPr dirty="0" sz="2800" spc="-65">
                <a:latin typeface="Arial"/>
                <a:cs typeface="Arial"/>
              </a:rPr>
              <a:t> </a:t>
            </a:r>
            <a:r>
              <a:rPr dirty="0" sz="2800">
                <a:latin typeface="Arial"/>
                <a:cs typeface="Arial"/>
              </a:rPr>
              <a:t>collectively</a:t>
            </a:r>
            <a:r>
              <a:rPr dirty="0" sz="2800" spc="-75">
                <a:latin typeface="Arial"/>
                <a:cs typeface="Arial"/>
              </a:rPr>
              <a:t> </a:t>
            </a:r>
            <a:r>
              <a:rPr dirty="0" sz="2800" spc="-10">
                <a:latin typeface="Arial"/>
                <a:cs typeface="Arial"/>
              </a:rPr>
              <a:t>spent</a:t>
            </a:r>
            <a:endParaRPr sz="2800">
              <a:latin typeface="Arial"/>
              <a:cs typeface="Arial"/>
            </a:endParaRPr>
          </a:p>
          <a:p>
            <a:pPr marL="240665" marR="1267460">
              <a:lnSpc>
                <a:spcPts val="3030"/>
              </a:lnSpc>
              <a:spcBef>
                <a:spcPts val="210"/>
              </a:spcBef>
            </a:pPr>
            <a:r>
              <a:rPr dirty="0" sz="2800">
                <a:latin typeface="Arial"/>
                <a:cs typeface="Arial"/>
              </a:rPr>
              <a:t>&gt;$35.8M</a:t>
            </a:r>
            <a:r>
              <a:rPr dirty="0" sz="2800" spc="-40">
                <a:latin typeface="Arial"/>
                <a:cs typeface="Arial"/>
              </a:rPr>
              <a:t> </a:t>
            </a:r>
            <a:r>
              <a:rPr dirty="0" sz="2800">
                <a:latin typeface="Arial"/>
                <a:cs typeface="Arial"/>
              </a:rPr>
              <a:t>on</a:t>
            </a:r>
            <a:r>
              <a:rPr dirty="0" sz="2800" spc="-45">
                <a:latin typeface="Arial"/>
                <a:cs typeface="Arial"/>
              </a:rPr>
              <a:t> </a:t>
            </a:r>
            <a:r>
              <a:rPr dirty="0" sz="2800">
                <a:latin typeface="Arial"/>
                <a:cs typeface="Arial"/>
              </a:rPr>
              <a:t>NY</a:t>
            </a:r>
            <a:r>
              <a:rPr dirty="0" sz="2800" spc="-90">
                <a:latin typeface="Arial"/>
                <a:cs typeface="Arial"/>
              </a:rPr>
              <a:t> </a:t>
            </a:r>
            <a:r>
              <a:rPr dirty="0" sz="2800" spc="-20">
                <a:latin typeface="Arial"/>
                <a:cs typeface="Arial"/>
              </a:rPr>
              <a:t>Food </a:t>
            </a:r>
            <a:r>
              <a:rPr dirty="0" sz="2800" spc="-10">
                <a:latin typeface="Arial"/>
                <a:cs typeface="Arial"/>
              </a:rPr>
              <a:t>products.</a:t>
            </a:r>
            <a:endParaRPr sz="2800">
              <a:latin typeface="Arial"/>
              <a:cs typeface="Arial"/>
            </a:endParaRPr>
          </a:p>
        </p:txBody>
      </p:sp>
      <p:sp>
        <p:nvSpPr>
          <p:cNvPr id="4" name="object 4"/>
          <p:cNvSpPr txBox="1"/>
          <p:nvPr/>
        </p:nvSpPr>
        <p:spPr>
          <a:xfrm>
            <a:off x="6332318" y="1724384"/>
            <a:ext cx="3822065" cy="1220470"/>
          </a:xfrm>
          <a:prstGeom prst="rect">
            <a:avLst/>
          </a:prstGeom>
        </p:spPr>
        <p:txBody>
          <a:bodyPr wrap="square" lIns="0" tIns="59690" rIns="0" bIns="0" rtlCol="0" vert="horz">
            <a:spAutoFit/>
          </a:bodyPr>
          <a:lstStyle/>
          <a:p>
            <a:pPr marL="240029" marR="5080" indent="-227329">
              <a:lnSpc>
                <a:spcPts val="3030"/>
              </a:lnSpc>
              <a:spcBef>
                <a:spcPts val="470"/>
              </a:spcBef>
              <a:buChar char="•"/>
              <a:tabLst>
                <a:tab pos="241300" algn="l"/>
              </a:tabLst>
            </a:pPr>
            <a:r>
              <a:rPr dirty="0" sz="2800">
                <a:latin typeface="Arial"/>
                <a:cs typeface="Arial"/>
              </a:rPr>
              <a:t>Dairy</a:t>
            </a:r>
            <a:r>
              <a:rPr dirty="0" sz="2800" spc="-35">
                <a:latin typeface="Arial"/>
                <a:cs typeface="Arial"/>
              </a:rPr>
              <a:t> </a:t>
            </a:r>
            <a:r>
              <a:rPr dirty="0" sz="2800">
                <a:latin typeface="Arial"/>
                <a:cs typeface="Arial"/>
              </a:rPr>
              <a:t>is</a:t>
            </a:r>
            <a:r>
              <a:rPr dirty="0" sz="2800" spc="-30">
                <a:latin typeface="Arial"/>
                <a:cs typeface="Arial"/>
              </a:rPr>
              <a:t> </a:t>
            </a:r>
            <a:r>
              <a:rPr dirty="0" sz="2800">
                <a:latin typeface="Arial"/>
                <a:cs typeface="Arial"/>
              </a:rPr>
              <a:t>the</a:t>
            </a:r>
            <a:r>
              <a:rPr dirty="0" sz="2800" spc="-40">
                <a:latin typeface="Arial"/>
                <a:cs typeface="Arial"/>
              </a:rPr>
              <a:t> </a:t>
            </a:r>
            <a:r>
              <a:rPr dirty="0" sz="2800" spc="-10">
                <a:latin typeface="Arial"/>
                <a:cs typeface="Arial"/>
              </a:rPr>
              <a:t>largest </a:t>
            </a:r>
            <a:r>
              <a:rPr dirty="0" sz="2800" spc="-10">
                <a:latin typeface="Arial"/>
                <a:cs typeface="Arial"/>
              </a:rPr>
              <a:t>	</a:t>
            </a:r>
            <a:r>
              <a:rPr dirty="0" sz="2800">
                <a:latin typeface="Arial"/>
                <a:cs typeface="Arial"/>
              </a:rPr>
              <a:t>component</a:t>
            </a:r>
            <a:r>
              <a:rPr dirty="0" sz="2800" spc="-40">
                <a:latin typeface="Arial"/>
                <a:cs typeface="Arial"/>
              </a:rPr>
              <a:t> </a:t>
            </a:r>
            <a:r>
              <a:rPr dirty="0" sz="2800">
                <a:latin typeface="Arial"/>
                <a:cs typeface="Arial"/>
              </a:rPr>
              <a:t>of</a:t>
            </a:r>
            <a:r>
              <a:rPr dirty="0" sz="2800" spc="-60">
                <a:latin typeface="Arial"/>
                <a:cs typeface="Arial"/>
              </a:rPr>
              <a:t> </a:t>
            </a:r>
            <a:r>
              <a:rPr dirty="0" sz="2800">
                <a:latin typeface="Arial"/>
                <a:cs typeface="Arial"/>
              </a:rPr>
              <a:t>the</a:t>
            </a:r>
            <a:r>
              <a:rPr dirty="0" sz="2800" spc="-45">
                <a:latin typeface="Arial"/>
                <a:cs typeface="Arial"/>
              </a:rPr>
              <a:t> </a:t>
            </a:r>
            <a:r>
              <a:rPr dirty="0" sz="2800" spc="-25">
                <a:latin typeface="Arial"/>
                <a:cs typeface="Arial"/>
              </a:rPr>
              <a:t>30% </a:t>
            </a:r>
            <a:r>
              <a:rPr dirty="0" sz="2800" spc="-25">
                <a:latin typeface="Arial"/>
                <a:cs typeface="Arial"/>
              </a:rPr>
              <a:t>	</a:t>
            </a:r>
            <a:r>
              <a:rPr dirty="0" sz="2800">
                <a:latin typeface="Arial"/>
                <a:cs typeface="Arial"/>
              </a:rPr>
              <a:t>reported</a:t>
            </a:r>
            <a:r>
              <a:rPr dirty="0" sz="2800" spc="-70">
                <a:latin typeface="Arial"/>
                <a:cs typeface="Arial"/>
              </a:rPr>
              <a:t> </a:t>
            </a:r>
            <a:r>
              <a:rPr dirty="0" sz="2800" spc="-10">
                <a:latin typeface="Arial"/>
                <a:cs typeface="Arial"/>
              </a:rPr>
              <a:t>expenditures.</a:t>
            </a:r>
            <a:endParaRPr sz="28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p:spPr>
        <p:txBody>
          <a:bodyPr wrap="square" lIns="0" tIns="317671" rIns="0" bIns="0" rtlCol="0" vert="horz">
            <a:spAutoFit/>
          </a:bodyPr>
          <a:lstStyle/>
          <a:p>
            <a:pPr marL="807085">
              <a:lnSpc>
                <a:spcPct val="100000"/>
              </a:lnSpc>
              <a:spcBef>
                <a:spcPts val="105"/>
              </a:spcBef>
            </a:pPr>
            <a:r>
              <a:rPr dirty="0" sz="4400"/>
              <a:t>30%</a:t>
            </a:r>
            <a:r>
              <a:rPr dirty="0" sz="4400" spc="-140"/>
              <a:t> </a:t>
            </a:r>
            <a:r>
              <a:rPr dirty="0" sz="4400"/>
              <a:t>New</a:t>
            </a:r>
            <a:r>
              <a:rPr dirty="0" sz="4400" spc="-140"/>
              <a:t> </a:t>
            </a:r>
            <a:r>
              <a:rPr dirty="0" sz="4400" spc="-325"/>
              <a:t>Y</a:t>
            </a:r>
            <a:r>
              <a:rPr dirty="0" sz="4400" spc="60"/>
              <a:t>o</a:t>
            </a:r>
            <a:r>
              <a:rPr dirty="0" sz="4400" spc="200"/>
              <a:t>r</a:t>
            </a:r>
            <a:r>
              <a:rPr dirty="0" sz="4400" spc="55"/>
              <a:t>k</a:t>
            </a:r>
            <a:r>
              <a:rPr dirty="0" sz="4400" spc="-140"/>
              <a:t> </a:t>
            </a:r>
            <a:r>
              <a:rPr dirty="0" sz="4400"/>
              <a:t>State</a:t>
            </a:r>
            <a:r>
              <a:rPr dirty="0" sz="4400" spc="-160"/>
              <a:t> </a:t>
            </a:r>
            <a:r>
              <a:rPr dirty="0" sz="4400" spc="-10"/>
              <a:t>Initiative</a:t>
            </a:r>
            <a:endParaRPr sz="4400"/>
          </a:p>
        </p:txBody>
      </p:sp>
      <p:pic>
        <p:nvPicPr>
          <p:cNvPr id="3" name="object 3" descr="A screenshot of a computer  AI-generated content may be incorrect."/>
          <p:cNvPicPr/>
          <p:nvPr/>
        </p:nvPicPr>
        <p:blipFill>
          <a:blip r:embed="rId2" cstate="print"/>
          <a:stretch>
            <a:fillRect/>
          </a:stretch>
        </p:blipFill>
        <p:spPr>
          <a:xfrm>
            <a:off x="977961" y="2159335"/>
            <a:ext cx="4643209" cy="3040869"/>
          </a:xfrm>
          <a:prstGeom prst="rect">
            <a:avLst/>
          </a:prstGeom>
        </p:spPr>
      </p:pic>
      <p:grpSp>
        <p:nvGrpSpPr>
          <p:cNvPr id="4" name="object 4"/>
          <p:cNvGrpSpPr/>
          <p:nvPr/>
        </p:nvGrpSpPr>
        <p:grpSpPr>
          <a:xfrm>
            <a:off x="6136208" y="1332953"/>
            <a:ext cx="5259705" cy="4081779"/>
            <a:chOff x="6136208" y="1332953"/>
            <a:chExt cx="5259705" cy="4081779"/>
          </a:xfrm>
        </p:grpSpPr>
        <p:pic>
          <p:nvPicPr>
            <p:cNvPr id="5" name="object 5" descr="A screenshot of a computer  AI-generated content may be incorrect."/>
            <p:cNvPicPr/>
            <p:nvPr/>
          </p:nvPicPr>
          <p:blipFill>
            <a:blip r:embed="rId3" cstate="print"/>
            <a:stretch>
              <a:fillRect/>
            </a:stretch>
          </p:blipFill>
          <p:spPr>
            <a:xfrm>
              <a:off x="6187024" y="1477984"/>
              <a:ext cx="5208494" cy="3936243"/>
            </a:xfrm>
            <a:prstGeom prst="rect">
              <a:avLst/>
            </a:prstGeom>
          </p:spPr>
        </p:pic>
        <p:sp>
          <p:nvSpPr>
            <p:cNvPr id="6" name="object 6"/>
            <p:cNvSpPr/>
            <p:nvPr/>
          </p:nvSpPr>
          <p:spPr>
            <a:xfrm>
              <a:off x="6136208" y="1332953"/>
              <a:ext cx="805815" cy="369570"/>
            </a:xfrm>
            <a:custGeom>
              <a:avLst/>
              <a:gdLst/>
              <a:ahLst/>
              <a:cxnLst/>
              <a:rect l="l" t="t" r="r" b="b"/>
              <a:pathLst>
                <a:path w="805815" h="369569">
                  <a:moveTo>
                    <a:pt x="805446" y="0"/>
                  </a:moveTo>
                  <a:lnTo>
                    <a:pt x="0" y="0"/>
                  </a:lnTo>
                  <a:lnTo>
                    <a:pt x="0" y="369328"/>
                  </a:lnTo>
                  <a:lnTo>
                    <a:pt x="805446" y="369328"/>
                  </a:lnTo>
                  <a:lnTo>
                    <a:pt x="805446" y="0"/>
                  </a:lnTo>
                  <a:close/>
                </a:path>
              </a:pathLst>
            </a:custGeom>
            <a:solidFill>
              <a:srgbClr val="FFFFFF"/>
            </a:solidFill>
          </p:spPr>
          <p:txBody>
            <a:bodyPr wrap="square" lIns="0" tIns="0" rIns="0" bIns="0" rtlCol="0"/>
            <a:lstStyle/>
            <a:p/>
          </p:txBody>
        </p:sp>
      </p:grpSp>
      <p:sp>
        <p:nvSpPr>
          <p:cNvPr id="7" name="object 7"/>
          <p:cNvSpPr txBox="1"/>
          <p:nvPr/>
        </p:nvSpPr>
        <p:spPr>
          <a:xfrm>
            <a:off x="7766508" y="5873088"/>
            <a:ext cx="3650615" cy="196215"/>
          </a:xfrm>
          <a:prstGeom prst="rect">
            <a:avLst/>
          </a:prstGeom>
        </p:spPr>
        <p:txBody>
          <a:bodyPr wrap="square" lIns="0" tIns="0" rIns="0" bIns="0" rtlCol="0" vert="horz">
            <a:spAutoFit/>
          </a:bodyPr>
          <a:lstStyle/>
          <a:p>
            <a:pPr marL="12700">
              <a:lnSpc>
                <a:spcPts val="1425"/>
              </a:lnSpc>
            </a:pPr>
            <a:r>
              <a:rPr dirty="0" sz="1200" spc="-10">
                <a:latin typeface="Arial"/>
                <a:cs typeface="Arial"/>
                <a:hlinkClick r:id="rId4"/>
              </a:rPr>
              <a:t>https://harvestny.cce.cornell.edu/uploads/doc_262.pdf</a:t>
            </a:r>
            <a:endParaRPr sz="12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screenshot of a computer  AI-generated content may be incorrect."/>
          <p:cNvPicPr/>
          <p:nvPr/>
        </p:nvPicPr>
        <p:blipFill>
          <a:blip r:embed="rId2" cstate="print"/>
          <a:stretch>
            <a:fillRect/>
          </a:stretch>
        </p:blipFill>
        <p:spPr>
          <a:xfrm>
            <a:off x="3933454" y="2137866"/>
            <a:ext cx="4891861" cy="3881923"/>
          </a:xfrm>
          <a:prstGeom prst="rect">
            <a:avLst/>
          </a:prstGeom>
        </p:spPr>
      </p:pic>
      <p:sp>
        <p:nvSpPr>
          <p:cNvPr id="3" name="object 3" descr="$PPTXTitle"/>
          <p:cNvSpPr txBox="1">
            <a:spLocks noGrp="1"/>
          </p:cNvSpPr>
          <p:nvPr>
            <p:ph type="ctrTitle"/>
          </p:nvPr>
        </p:nvSpPr>
        <p:spPr>
          <a:prstGeom prst="rect"/>
        </p:spPr>
        <p:txBody>
          <a:bodyPr wrap="square" lIns="0" tIns="13335" rIns="0" bIns="0" rtlCol="0" vert="horz">
            <a:spAutoFit/>
          </a:bodyPr>
          <a:lstStyle/>
          <a:p>
            <a:pPr marL="15240">
              <a:lnSpc>
                <a:spcPct val="100000"/>
              </a:lnSpc>
              <a:spcBef>
                <a:spcPts val="105"/>
              </a:spcBef>
            </a:pPr>
            <a:r>
              <a:rPr dirty="0" sz="4400"/>
              <a:t>30%</a:t>
            </a:r>
            <a:r>
              <a:rPr dirty="0" sz="4400" spc="-140"/>
              <a:t> </a:t>
            </a:r>
            <a:r>
              <a:rPr dirty="0" sz="4400"/>
              <a:t>New</a:t>
            </a:r>
            <a:r>
              <a:rPr dirty="0" sz="4400" spc="-140"/>
              <a:t> </a:t>
            </a:r>
            <a:r>
              <a:rPr dirty="0" sz="4400" spc="-325"/>
              <a:t>Y</a:t>
            </a:r>
            <a:r>
              <a:rPr dirty="0" sz="4400" spc="60"/>
              <a:t>o</a:t>
            </a:r>
            <a:r>
              <a:rPr dirty="0" sz="4400" spc="200"/>
              <a:t>r</a:t>
            </a:r>
            <a:r>
              <a:rPr dirty="0" sz="4400" spc="55"/>
              <a:t>k</a:t>
            </a:r>
            <a:r>
              <a:rPr dirty="0" sz="4400" spc="-140"/>
              <a:t> </a:t>
            </a:r>
            <a:r>
              <a:rPr dirty="0" sz="4400"/>
              <a:t>State</a:t>
            </a:r>
            <a:r>
              <a:rPr dirty="0" sz="4400" spc="-160"/>
              <a:t> </a:t>
            </a:r>
            <a:r>
              <a:rPr dirty="0" sz="4400" spc="-10"/>
              <a:t>Initiative</a:t>
            </a:r>
            <a:endParaRPr sz="4400"/>
          </a:p>
        </p:txBody>
      </p:sp>
      <p:sp>
        <p:nvSpPr>
          <p:cNvPr id="5" name="object 5"/>
          <p:cNvSpPr txBox="1"/>
          <p:nvPr/>
        </p:nvSpPr>
        <p:spPr>
          <a:xfrm>
            <a:off x="7766508" y="5873088"/>
            <a:ext cx="3650615" cy="196215"/>
          </a:xfrm>
          <a:prstGeom prst="rect">
            <a:avLst/>
          </a:prstGeom>
        </p:spPr>
        <p:txBody>
          <a:bodyPr wrap="square" lIns="0" tIns="0" rIns="0" bIns="0" rtlCol="0" vert="horz">
            <a:spAutoFit/>
          </a:bodyPr>
          <a:lstStyle/>
          <a:p>
            <a:pPr marL="12700">
              <a:lnSpc>
                <a:spcPts val="1425"/>
              </a:lnSpc>
            </a:pPr>
            <a:r>
              <a:rPr dirty="0" sz="1200" spc="-10">
                <a:latin typeface="Arial"/>
                <a:cs typeface="Arial"/>
                <a:hlinkClick r:id="rId3"/>
              </a:rPr>
              <a:t>https://harvestny.cce.cornell.edu/uploads/doc_262.pdf</a:t>
            </a:r>
            <a:endParaRPr sz="1200">
              <a:latin typeface="Arial"/>
              <a:cs typeface="Arial"/>
            </a:endParaRPr>
          </a:p>
        </p:txBody>
      </p:sp>
      <p:sp>
        <p:nvSpPr>
          <p:cNvPr id="4" name="object 4"/>
          <p:cNvSpPr txBox="1"/>
          <p:nvPr/>
        </p:nvSpPr>
        <p:spPr>
          <a:xfrm>
            <a:off x="1577389" y="1167978"/>
            <a:ext cx="8834755" cy="836294"/>
          </a:xfrm>
          <a:prstGeom prst="rect">
            <a:avLst/>
          </a:prstGeom>
        </p:spPr>
        <p:txBody>
          <a:bodyPr wrap="square" lIns="0" tIns="59690" rIns="0" bIns="0" rtlCol="0" vert="horz">
            <a:spAutoFit/>
          </a:bodyPr>
          <a:lstStyle/>
          <a:p>
            <a:pPr marL="12700" marR="5080">
              <a:lnSpc>
                <a:spcPts val="3030"/>
              </a:lnSpc>
              <a:spcBef>
                <a:spcPts val="470"/>
              </a:spcBef>
            </a:pPr>
            <a:r>
              <a:rPr dirty="0" sz="2800">
                <a:latin typeface="Arial"/>
                <a:cs typeface="Arial"/>
              </a:rPr>
              <a:t>NY30</a:t>
            </a:r>
            <a:r>
              <a:rPr dirty="0" sz="2800" spc="-40">
                <a:latin typeface="Arial"/>
                <a:cs typeface="Arial"/>
              </a:rPr>
              <a:t> </a:t>
            </a:r>
            <a:r>
              <a:rPr dirty="0" sz="2800">
                <a:latin typeface="Arial"/>
                <a:cs typeface="Arial"/>
              </a:rPr>
              <a:t>purchases</a:t>
            </a:r>
            <a:r>
              <a:rPr dirty="0" sz="2800" spc="-45">
                <a:latin typeface="Arial"/>
                <a:cs typeface="Arial"/>
              </a:rPr>
              <a:t> </a:t>
            </a:r>
            <a:r>
              <a:rPr dirty="0" sz="2800">
                <a:latin typeface="Arial"/>
                <a:cs typeface="Arial"/>
              </a:rPr>
              <a:t>by</a:t>
            </a:r>
            <a:r>
              <a:rPr dirty="0" sz="2800" spc="-55">
                <a:latin typeface="Arial"/>
                <a:cs typeface="Arial"/>
              </a:rPr>
              <a:t> </a:t>
            </a:r>
            <a:r>
              <a:rPr dirty="0" sz="2800">
                <a:latin typeface="Arial"/>
                <a:cs typeface="Arial"/>
              </a:rPr>
              <a:t>Food</a:t>
            </a:r>
            <a:r>
              <a:rPr dirty="0" sz="2800" spc="-40">
                <a:latin typeface="Arial"/>
                <a:cs typeface="Arial"/>
              </a:rPr>
              <a:t> </a:t>
            </a:r>
            <a:r>
              <a:rPr dirty="0" sz="2800">
                <a:latin typeface="Arial"/>
                <a:cs typeface="Arial"/>
              </a:rPr>
              <a:t>Industry</a:t>
            </a:r>
            <a:r>
              <a:rPr dirty="0" sz="2800" spc="-55">
                <a:latin typeface="Arial"/>
                <a:cs typeface="Arial"/>
              </a:rPr>
              <a:t> </a:t>
            </a:r>
            <a:r>
              <a:rPr dirty="0" sz="2800">
                <a:latin typeface="Arial"/>
                <a:cs typeface="Arial"/>
              </a:rPr>
              <a:t>Group</a:t>
            </a:r>
            <a:r>
              <a:rPr dirty="0" sz="2800" spc="-40">
                <a:latin typeface="Arial"/>
                <a:cs typeface="Arial"/>
              </a:rPr>
              <a:t> </a:t>
            </a:r>
            <a:r>
              <a:rPr dirty="0" sz="2800">
                <a:latin typeface="Arial"/>
                <a:cs typeface="Arial"/>
              </a:rPr>
              <a:t>(FIG)</a:t>
            </a:r>
            <a:r>
              <a:rPr dirty="0" sz="2800" spc="-45">
                <a:latin typeface="Arial"/>
                <a:cs typeface="Arial"/>
              </a:rPr>
              <a:t> </a:t>
            </a:r>
            <a:r>
              <a:rPr dirty="0" sz="2800" spc="-20">
                <a:latin typeface="Arial"/>
                <a:cs typeface="Arial"/>
              </a:rPr>
              <a:t>2019-</a:t>
            </a:r>
            <a:r>
              <a:rPr dirty="0" sz="2800" spc="-25">
                <a:latin typeface="Arial"/>
                <a:cs typeface="Arial"/>
              </a:rPr>
              <a:t>20 </a:t>
            </a:r>
            <a:r>
              <a:rPr dirty="0" sz="2800" spc="-10">
                <a:latin typeface="Arial"/>
                <a:cs typeface="Arial"/>
              </a:rPr>
              <a:t>(inner,</a:t>
            </a:r>
            <a:r>
              <a:rPr dirty="0" sz="2800" spc="-70">
                <a:latin typeface="Arial"/>
                <a:cs typeface="Arial"/>
              </a:rPr>
              <a:t> </a:t>
            </a:r>
            <a:r>
              <a:rPr dirty="0" sz="2800">
                <a:latin typeface="Arial"/>
                <a:cs typeface="Arial"/>
              </a:rPr>
              <a:t>n=53)</a:t>
            </a:r>
            <a:r>
              <a:rPr dirty="0" sz="2800" spc="-55">
                <a:latin typeface="Arial"/>
                <a:cs typeface="Arial"/>
              </a:rPr>
              <a:t> </a:t>
            </a:r>
            <a:r>
              <a:rPr dirty="0" sz="2800">
                <a:latin typeface="Arial"/>
                <a:cs typeface="Arial"/>
              </a:rPr>
              <a:t>and</a:t>
            </a:r>
            <a:r>
              <a:rPr dirty="0" sz="2800" spc="-65">
                <a:latin typeface="Arial"/>
                <a:cs typeface="Arial"/>
              </a:rPr>
              <a:t> </a:t>
            </a:r>
            <a:r>
              <a:rPr dirty="0" sz="2800" spc="-20">
                <a:latin typeface="Arial"/>
                <a:cs typeface="Arial"/>
              </a:rPr>
              <a:t>2023-</a:t>
            </a:r>
            <a:r>
              <a:rPr dirty="0" sz="2800">
                <a:latin typeface="Arial"/>
                <a:cs typeface="Arial"/>
              </a:rPr>
              <a:t>24</a:t>
            </a:r>
            <a:r>
              <a:rPr dirty="0" sz="2800" spc="-55">
                <a:latin typeface="Arial"/>
                <a:cs typeface="Arial"/>
              </a:rPr>
              <a:t> </a:t>
            </a:r>
            <a:r>
              <a:rPr dirty="0" sz="2800" spc="-10">
                <a:latin typeface="Arial"/>
                <a:cs typeface="Arial"/>
              </a:rPr>
              <a:t>(outer,</a:t>
            </a:r>
            <a:r>
              <a:rPr dirty="0" sz="2800" spc="-65">
                <a:latin typeface="Arial"/>
                <a:cs typeface="Arial"/>
              </a:rPr>
              <a:t> </a:t>
            </a:r>
            <a:r>
              <a:rPr dirty="0" sz="2800" spc="-10">
                <a:latin typeface="Arial"/>
                <a:cs typeface="Arial"/>
              </a:rPr>
              <a:t>N=73)</a:t>
            </a:r>
            <a:endParaRPr sz="28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8731" y="1541354"/>
            <a:ext cx="11706860" cy="5307330"/>
            <a:chOff x="418731" y="1541354"/>
            <a:chExt cx="11706860" cy="5307330"/>
          </a:xfrm>
        </p:grpSpPr>
        <p:pic>
          <p:nvPicPr>
            <p:cNvPr id="3" name="object 3"/>
            <p:cNvPicPr/>
            <p:nvPr/>
          </p:nvPicPr>
          <p:blipFill>
            <a:blip r:embed="rId2" cstate="print"/>
            <a:stretch>
              <a:fillRect/>
            </a:stretch>
          </p:blipFill>
          <p:spPr>
            <a:xfrm>
              <a:off x="1153413" y="1541354"/>
              <a:ext cx="9939640" cy="4505018"/>
            </a:xfrm>
            <a:prstGeom prst="rect">
              <a:avLst/>
            </a:prstGeom>
          </p:spPr>
        </p:pic>
        <p:pic>
          <p:nvPicPr>
            <p:cNvPr id="4" name="object 4" descr="NYC Food Policy"/>
            <p:cNvPicPr/>
            <p:nvPr/>
          </p:nvPicPr>
          <p:blipFill>
            <a:blip r:embed="rId3" cstate="print"/>
            <a:stretch>
              <a:fillRect/>
            </a:stretch>
          </p:blipFill>
          <p:spPr>
            <a:xfrm>
              <a:off x="10925746" y="5449290"/>
              <a:ext cx="1199549" cy="716263"/>
            </a:xfrm>
            <a:prstGeom prst="rect">
              <a:avLst/>
            </a:prstGeom>
          </p:spPr>
        </p:pic>
      </p:grpSp>
      <p:sp>
        <p:nvSpPr>
          <p:cNvPr id="5" name="object 5" descr="$PPTXTitle"/>
          <p:cNvSpPr txBox="1">
            <a:spLocks noGrp="1"/>
          </p:cNvSpPr>
          <p:nvPr>
            <p:ph type="title"/>
          </p:nvPr>
        </p:nvSpPr>
        <p:spPr>
          <a:xfrm>
            <a:off x="1485251" y="174834"/>
            <a:ext cx="9172575" cy="1029335"/>
          </a:xfrm>
          <a:prstGeom prst="rect"/>
        </p:spPr>
        <p:txBody>
          <a:bodyPr wrap="square" lIns="0" tIns="12065" rIns="0" bIns="0" rtlCol="0" vert="horz">
            <a:spAutoFit/>
          </a:bodyPr>
          <a:lstStyle/>
          <a:p>
            <a:pPr algn="ctr">
              <a:lnSpc>
                <a:spcPts val="4675"/>
              </a:lnSpc>
              <a:spcBef>
                <a:spcPts val="95"/>
              </a:spcBef>
            </a:pPr>
            <a:r>
              <a:rPr dirty="0" sz="4000"/>
              <a:t>What</a:t>
            </a:r>
            <a:r>
              <a:rPr dirty="0" sz="4000" spc="-75"/>
              <a:t> </a:t>
            </a:r>
            <a:r>
              <a:rPr dirty="0" sz="4000"/>
              <a:t>food</a:t>
            </a:r>
            <a:r>
              <a:rPr dirty="0" sz="4000" spc="-80"/>
              <a:t> </a:t>
            </a:r>
            <a:r>
              <a:rPr dirty="0" sz="4000"/>
              <a:t>do</a:t>
            </a:r>
            <a:r>
              <a:rPr dirty="0" sz="4000" spc="-70"/>
              <a:t> </a:t>
            </a:r>
            <a:r>
              <a:rPr dirty="0" sz="4000"/>
              <a:t>NYC</a:t>
            </a:r>
            <a:r>
              <a:rPr dirty="0" sz="4000" spc="-55"/>
              <a:t> </a:t>
            </a:r>
            <a:r>
              <a:rPr dirty="0" sz="4000"/>
              <a:t>agencies</a:t>
            </a:r>
            <a:r>
              <a:rPr dirty="0" sz="4000" spc="-75"/>
              <a:t> </a:t>
            </a:r>
            <a:r>
              <a:rPr dirty="0" sz="4000" spc="-20"/>
              <a:t>buy?</a:t>
            </a:r>
            <a:endParaRPr sz="4000"/>
          </a:p>
          <a:p>
            <a:pPr algn="ctr">
              <a:lnSpc>
                <a:spcPts val="3235"/>
              </a:lnSpc>
            </a:pPr>
            <a:r>
              <a:rPr dirty="0" sz="2800" spc="-10"/>
              <a:t>2019-</a:t>
            </a:r>
            <a:r>
              <a:rPr dirty="0" sz="2800" spc="-20"/>
              <a:t>2023</a:t>
            </a:r>
            <a:endParaRPr sz="2800"/>
          </a:p>
        </p:txBody>
      </p:sp>
      <p:sp>
        <p:nvSpPr>
          <p:cNvPr id="6" name="object 6"/>
          <p:cNvSpPr txBox="1"/>
          <p:nvPr/>
        </p:nvSpPr>
        <p:spPr>
          <a:xfrm>
            <a:off x="4924087" y="6338417"/>
            <a:ext cx="3156585" cy="379095"/>
          </a:xfrm>
          <a:prstGeom prst="rect">
            <a:avLst/>
          </a:prstGeom>
        </p:spPr>
        <p:txBody>
          <a:bodyPr wrap="square" lIns="0" tIns="4445" rIns="0" bIns="0" rtlCol="0" vert="horz">
            <a:spAutoFit/>
          </a:bodyPr>
          <a:lstStyle/>
          <a:p>
            <a:pPr marL="12700" marR="5080">
              <a:lnSpc>
                <a:spcPts val="1440"/>
              </a:lnSpc>
              <a:spcBef>
                <a:spcPts val="35"/>
              </a:spcBef>
            </a:pPr>
            <a:r>
              <a:rPr dirty="0" sz="1200" spc="-10">
                <a:latin typeface="Arial"/>
                <a:cs typeface="Arial"/>
                <a:hlinkClick r:id="rId4"/>
              </a:rPr>
              <a:t>https://www.nyc.gov/site/foodpolicy/good-food-</a:t>
            </a:r>
            <a:r>
              <a:rPr dirty="0" sz="1200" spc="-10">
                <a:latin typeface="Arial"/>
                <a:cs typeface="Arial"/>
              </a:rPr>
              <a:t>purchasing/citywidedata.page</a:t>
            </a:r>
            <a:endParaRPr sz="12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485251" y="174834"/>
            <a:ext cx="9172575" cy="1029335"/>
          </a:xfrm>
          <a:prstGeom prst="rect"/>
        </p:spPr>
        <p:txBody>
          <a:bodyPr wrap="square" lIns="0" tIns="12065" rIns="0" bIns="0" rtlCol="0" vert="horz">
            <a:spAutoFit/>
          </a:bodyPr>
          <a:lstStyle/>
          <a:p>
            <a:pPr algn="ctr">
              <a:lnSpc>
                <a:spcPts val="4675"/>
              </a:lnSpc>
              <a:spcBef>
                <a:spcPts val="95"/>
              </a:spcBef>
            </a:pPr>
            <a:r>
              <a:rPr dirty="0" sz="4000"/>
              <a:t>What</a:t>
            </a:r>
            <a:r>
              <a:rPr dirty="0" sz="4000" spc="-75"/>
              <a:t> </a:t>
            </a:r>
            <a:r>
              <a:rPr dirty="0" sz="4000"/>
              <a:t>food</a:t>
            </a:r>
            <a:r>
              <a:rPr dirty="0" sz="4000" spc="-80"/>
              <a:t> </a:t>
            </a:r>
            <a:r>
              <a:rPr dirty="0" sz="4000"/>
              <a:t>do</a:t>
            </a:r>
            <a:r>
              <a:rPr dirty="0" sz="4000" spc="-70"/>
              <a:t> </a:t>
            </a:r>
            <a:r>
              <a:rPr dirty="0" sz="4000"/>
              <a:t>NYC</a:t>
            </a:r>
            <a:r>
              <a:rPr dirty="0" sz="4000" spc="-55"/>
              <a:t> </a:t>
            </a:r>
            <a:r>
              <a:rPr dirty="0" sz="4000"/>
              <a:t>agencies</a:t>
            </a:r>
            <a:r>
              <a:rPr dirty="0" sz="4000" spc="-75"/>
              <a:t> </a:t>
            </a:r>
            <a:r>
              <a:rPr dirty="0" sz="4000" spc="-20"/>
              <a:t>buy?</a:t>
            </a:r>
            <a:endParaRPr sz="4000"/>
          </a:p>
          <a:p>
            <a:pPr algn="ctr">
              <a:lnSpc>
                <a:spcPts val="3235"/>
              </a:lnSpc>
            </a:pPr>
            <a:r>
              <a:rPr dirty="0" sz="2800" spc="-10"/>
              <a:t>2019-</a:t>
            </a:r>
            <a:r>
              <a:rPr dirty="0" sz="2800" spc="-20"/>
              <a:t>2023</a:t>
            </a:r>
            <a:endParaRPr sz="2800"/>
          </a:p>
        </p:txBody>
      </p:sp>
      <p:pic>
        <p:nvPicPr>
          <p:cNvPr id="3" name="object 3" descr="NYC Food Policy"/>
          <p:cNvPicPr/>
          <p:nvPr/>
        </p:nvPicPr>
        <p:blipFill>
          <a:blip r:embed="rId2" cstate="print"/>
          <a:stretch>
            <a:fillRect/>
          </a:stretch>
        </p:blipFill>
        <p:spPr>
          <a:xfrm>
            <a:off x="10719727" y="333844"/>
            <a:ext cx="1199545" cy="716267"/>
          </a:xfrm>
          <a:prstGeom prst="rect">
            <a:avLst/>
          </a:prstGeom>
        </p:spPr>
      </p:pic>
      <p:pic>
        <p:nvPicPr>
          <p:cNvPr id="4" name="object 4"/>
          <p:cNvPicPr/>
          <p:nvPr/>
        </p:nvPicPr>
        <p:blipFill>
          <a:blip r:embed="rId3" cstate="print"/>
          <a:stretch>
            <a:fillRect/>
          </a:stretch>
        </p:blipFill>
        <p:spPr>
          <a:xfrm>
            <a:off x="5516297" y="1587637"/>
            <a:ext cx="5888105" cy="4232306"/>
          </a:xfrm>
          <a:prstGeom prst="rect">
            <a:avLst/>
          </a:prstGeom>
        </p:spPr>
      </p:pic>
      <p:sp>
        <p:nvSpPr>
          <p:cNvPr id="5" name="object 5"/>
          <p:cNvSpPr txBox="1"/>
          <p:nvPr/>
        </p:nvSpPr>
        <p:spPr>
          <a:xfrm>
            <a:off x="692261" y="2203381"/>
            <a:ext cx="3808729" cy="3684904"/>
          </a:xfrm>
          <a:prstGeom prst="rect">
            <a:avLst/>
          </a:prstGeom>
        </p:spPr>
        <p:txBody>
          <a:bodyPr wrap="square" lIns="0" tIns="13335" rIns="0" bIns="0" rtlCol="0" vert="horz">
            <a:spAutoFit/>
          </a:bodyPr>
          <a:lstStyle/>
          <a:p>
            <a:pPr marL="12700">
              <a:lnSpc>
                <a:spcPct val="100000"/>
              </a:lnSpc>
              <a:spcBef>
                <a:spcPts val="105"/>
              </a:spcBef>
            </a:pPr>
            <a:r>
              <a:rPr dirty="0" u="sng" sz="2000" b="1">
                <a:uFill>
                  <a:solidFill>
                    <a:srgbClr val="000000"/>
                  </a:solidFill>
                </a:uFill>
                <a:latin typeface="Arial"/>
                <a:cs typeface="Arial"/>
              </a:rPr>
              <a:t>The</a:t>
            </a:r>
            <a:r>
              <a:rPr dirty="0" u="sng" sz="2000" spc="-35" b="1">
                <a:uFill>
                  <a:solidFill>
                    <a:srgbClr val="000000"/>
                  </a:solidFill>
                </a:uFill>
                <a:latin typeface="Arial"/>
                <a:cs typeface="Arial"/>
              </a:rPr>
              <a:t> </a:t>
            </a:r>
            <a:r>
              <a:rPr dirty="0" u="sng" sz="2000" b="1">
                <a:uFill>
                  <a:solidFill>
                    <a:srgbClr val="000000"/>
                  </a:solidFill>
                </a:uFill>
                <a:latin typeface="Arial"/>
                <a:cs typeface="Arial"/>
              </a:rPr>
              <a:t>fine</a:t>
            </a:r>
            <a:r>
              <a:rPr dirty="0" u="sng" sz="2000" spc="-55" b="1">
                <a:uFill>
                  <a:solidFill>
                    <a:srgbClr val="000000"/>
                  </a:solidFill>
                </a:uFill>
                <a:latin typeface="Arial"/>
                <a:cs typeface="Arial"/>
              </a:rPr>
              <a:t> </a:t>
            </a:r>
            <a:r>
              <a:rPr dirty="0" u="sng" sz="2000" spc="-10" b="1">
                <a:uFill>
                  <a:solidFill>
                    <a:srgbClr val="000000"/>
                  </a:solidFill>
                </a:uFill>
                <a:latin typeface="Arial"/>
                <a:cs typeface="Arial"/>
              </a:rPr>
              <a:t>print</a:t>
            </a:r>
            <a:r>
              <a:rPr dirty="0" u="none" sz="2000" spc="-10">
                <a:latin typeface="Arial"/>
                <a:cs typeface="Arial"/>
              </a:rPr>
              <a:t>:</a:t>
            </a:r>
            <a:endParaRPr sz="2000">
              <a:latin typeface="Arial"/>
              <a:cs typeface="Arial"/>
            </a:endParaRPr>
          </a:p>
          <a:p>
            <a:pPr marL="12700" marR="5080">
              <a:lnSpc>
                <a:spcPct val="100000"/>
              </a:lnSpc>
            </a:pPr>
            <a:r>
              <a:rPr dirty="0" sz="2000" i="1">
                <a:latin typeface="Arial"/>
                <a:cs typeface="Arial"/>
              </a:rPr>
              <a:t>NY</a:t>
            </a:r>
            <a:r>
              <a:rPr dirty="0" sz="2000" spc="-65" i="1">
                <a:latin typeface="Arial"/>
                <a:cs typeface="Arial"/>
              </a:rPr>
              <a:t> </a:t>
            </a:r>
            <a:r>
              <a:rPr dirty="0" sz="2000" i="1">
                <a:latin typeface="Arial"/>
                <a:cs typeface="Arial"/>
              </a:rPr>
              <a:t>State</a:t>
            </a:r>
            <a:r>
              <a:rPr dirty="0" sz="2000" spc="-30" i="1">
                <a:latin typeface="Arial"/>
                <a:cs typeface="Arial"/>
              </a:rPr>
              <a:t> </a:t>
            </a:r>
            <a:r>
              <a:rPr dirty="0" sz="2000" i="1">
                <a:latin typeface="Arial"/>
                <a:cs typeface="Arial"/>
              </a:rPr>
              <a:t>Spend</a:t>
            </a:r>
            <a:r>
              <a:rPr dirty="0" sz="2000" spc="-25" i="1">
                <a:latin typeface="Arial"/>
                <a:cs typeface="Arial"/>
              </a:rPr>
              <a:t> </a:t>
            </a:r>
            <a:r>
              <a:rPr dirty="0" sz="2000" i="1">
                <a:latin typeface="Arial"/>
                <a:cs typeface="Arial"/>
              </a:rPr>
              <a:t>is</a:t>
            </a:r>
            <a:r>
              <a:rPr dirty="0" sz="2000" spc="-25" i="1">
                <a:latin typeface="Arial"/>
                <a:cs typeface="Arial"/>
              </a:rPr>
              <a:t> </a:t>
            </a:r>
            <a:r>
              <a:rPr dirty="0" sz="2000" i="1">
                <a:latin typeface="Arial"/>
                <a:cs typeface="Arial"/>
              </a:rPr>
              <a:t>the</a:t>
            </a:r>
            <a:r>
              <a:rPr dirty="0" sz="2000" spc="-35" i="1">
                <a:latin typeface="Arial"/>
                <a:cs typeface="Arial"/>
              </a:rPr>
              <a:t> </a:t>
            </a:r>
            <a:r>
              <a:rPr dirty="0" sz="2000" i="1">
                <a:latin typeface="Arial"/>
                <a:cs typeface="Arial"/>
              </a:rPr>
              <a:t>total</a:t>
            </a:r>
            <a:r>
              <a:rPr dirty="0" sz="2000" spc="-20" i="1">
                <a:latin typeface="Arial"/>
                <a:cs typeface="Arial"/>
              </a:rPr>
              <a:t> food</a:t>
            </a:r>
            <a:r>
              <a:rPr dirty="0" sz="2000" spc="-20" i="1">
                <a:latin typeface="Arial"/>
                <a:cs typeface="Arial"/>
              </a:rPr>
              <a:t> </a:t>
            </a:r>
            <a:r>
              <a:rPr dirty="0" sz="2000" i="1">
                <a:latin typeface="Arial"/>
                <a:cs typeface="Arial"/>
              </a:rPr>
              <a:t>spend</a:t>
            </a:r>
            <a:r>
              <a:rPr dirty="0" sz="2000" spc="-40" i="1">
                <a:latin typeface="Arial"/>
                <a:cs typeface="Arial"/>
              </a:rPr>
              <a:t> </a:t>
            </a:r>
            <a:r>
              <a:rPr dirty="0" sz="2000" i="1">
                <a:latin typeface="Arial"/>
                <a:cs typeface="Arial"/>
              </a:rPr>
              <a:t>on</a:t>
            </a:r>
            <a:r>
              <a:rPr dirty="0" sz="2000" spc="-20" i="1">
                <a:latin typeface="Arial"/>
                <a:cs typeface="Arial"/>
              </a:rPr>
              <a:t> </a:t>
            </a:r>
            <a:r>
              <a:rPr dirty="0" sz="2000" i="1">
                <a:latin typeface="Arial"/>
                <a:cs typeface="Arial"/>
              </a:rPr>
              <a:t>items</a:t>
            </a:r>
            <a:r>
              <a:rPr dirty="0" sz="2000" spc="-10" i="1">
                <a:latin typeface="Arial"/>
                <a:cs typeface="Arial"/>
              </a:rPr>
              <a:t> </a:t>
            </a:r>
            <a:r>
              <a:rPr dirty="0" sz="2000" i="1">
                <a:latin typeface="Arial"/>
                <a:cs typeface="Arial"/>
              </a:rPr>
              <a:t>that</a:t>
            </a:r>
            <a:r>
              <a:rPr dirty="0" sz="2000" spc="-35" i="1">
                <a:latin typeface="Arial"/>
                <a:cs typeface="Arial"/>
              </a:rPr>
              <a:t> </a:t>
            </a:r>
            <a:r>
              <a:rPr dirty="0" sz="2000" i="1">
                <a:latin typeface="Arial"/>
                <a:cs typeface="Arial"/>
              </a:rPr>
              <a:t>were</a:t>
            </a:r>
            <a:r>
              <a:rPr dirty="0" sz="2000" spc="-35" i="1">
                <a:latin typeface="Arial"/>
                <a:cs typeface="Arial"/>
              </a:rPr>
              <a:t> </a:t>
            </a:r>
            <a:r>
              <a:rPr dirty="0" sz="2000" spc="-10" i="1">
                <a:latin typeface="Arial"/>
                <a:cs typeface="Arial"/>
              </a:rPr>
              <a:t>either </a:t>
            </a:r>
            <a:r>
              <a:rPr dirty="0" sz="2000" i="1">
                <a:latin typeface="Arial"/>
                <a:cs typeface="Arial"/>
              </a:rPr>
              <a:t>grown,</a:t>
            </a:r>
            <a:r>
              <a:rPr dirty="0" sz="2000" spc="-50" i="1">
                <a:latin typeface="Arial"/>
                <a:cs typeface="Arial"/>
              </a:rPr>
              <a:t> </a:t>
            </a:r>
            <a:r>
              <a:rPr dirty="0" sz="2000" i="1">
                <a:latin typeface="Arial"/>
                <a:cs typeface="Arial"/>
              </a:rPr>
              <a:t>processed,</a:t>
            </a:r>
            <a:r>
              <a:rPr dirty="0" sz="2000" spc="-75" i="1">
                <a:latin typeface="Arial"/>
                <a:cs typeface="Arial"/>
              </a:rPr>
              <a:t> </a:t>
            </a:r>
            <a:r>
              <a:rPr dirty="0" sz="2000" spc="-10" i="1">
                <a:latin typeface="Arial"/>
                <a:cs typeface="Arial"/>
              </a:rPr>
              <a:t>manufactured, </a:t>
            </a:r>
            <a:r>
              <a:rPr dirty="0" sz="2000" i="1">
                <a:latin typeface="Arial"/>
                <a:cs typeface="Arial"/>
              </a:rPr>
              <a:t>or</a:t>
            </a:r>
            <a:r>
              <a:rPr dirty="0" sz="2000" spc="-30" i="1">
                <a:latin typeface="Arial"/>
                <a:cs typeface="Arial"/>
              </a:rPr>
              <a:t> </a:t>
            </a:r>
            <a:r>
              <a:rPr dirty="0" sz="2000" i="1">
                <a:latin typeface="Arial"/>
                <a:cs typeface="Arial"/>
              </a:rPr>
              <a:t>distributed</a:t>
            </a:r>
            <a:r>
              <a:rPr dirty="0" sz="2000" spc="-50" i="1">
                <a:latin typeface="Arial"/>
                <a:cs typeface="Arial"/>
              </a:rPr>
              <a:t> </a:t>
            </a:r>
            <a:r>
              <a:rPr dirty="0" sz="2000" i="1">
                <a:latin typeface="Arial"/>
                <a:cs typeface="Arial"/>
              </a:rPr>
              <a:t>by</a:t>
            </a:r>
            <a:r>
              <a:rPr dirty="0" sz="2000" spc="-20" i="1">
                <a:latin typeface="Arial"/>
                <a:cs typeface="Arial"/>
              </a:rPr>
              <a:t> </a:t>
            </a:r>
            <a:r>
              <a:rPr dirty="0" sz="2000" spc="-10" i="1">
                <a:latin typeface="Arial"/>
                <a:cs typeface="Arial"/>
              </a:rPr>
              <a:t>business </a:t>
            </a:r>
            <a:r>
              <a:rPr dirty="0" sz="2000" i="1">
                <a:latin typeface="Arial"/>
                <a:cs typeface="Arial"/>
              </a:rPr>
              <a:t>enterprises</a:t>
            </a:r>
            <a:r>
              <a:rPr dirty="0" sz="2000" spc="-75" i="1">
                <a:latin typeface="Arial"/>
                <a:cs typeface="Arial"/>
              </a:rPr>
              <a:t> </a:t>
            </a:r>
            <a:r>
              <a:rPr dirty="0" sz="2000" i="1">
                <a:latin typeface="Arial"/>
                <a:cs typeface="Arial"/>
              </a:rPr>
              <a:t>located</a:t>
            </a:r>
            <a:r>
              <a:rPr dirty="0" sz="2000" spc="-50" i="1">
                <a:latin typeface="Arial"/>
                <a:cs typeface="Arial"/>
              </a:rPr>
              <a:t> </a:t>
            </a:r>
            <a:r>
              <a:rPr dirty="0" sz="2000" i="1">
                <a:latin typeface="Arial"/>
                <a:cs typeface="Arial"/>
              </a:rPr>
              <a:t>in</a:t>
            </a:r>
            <a:r>
              <a:rPr dirty="0" sz="2000" spc="-25" i="1">
                <a:latin typeface="Arial"/>
                <a:cs typeface="Arial"/>
              </a:rPr>
              <a:t> </a:t>
            </a:r>
            <a:r>
              <a:rPr dirty="0" sz="2000" i="1">
                <a:latin typeface="Arial"/>
                <a:cs typeface="Arial"/>
              </a:rPr>
              <a:t>NYS.</a:t>
            </a:r>
            <a:r>
              <a:rPr dirty="0" sz="2000" spc="-25" i="1">
                <a:latin typeface="Arial"/>
                <a:cs typeface="Arial"/>
              </a:rPr>
              <a:t> NY </a:t>
            </a:r>
            <a:r>
              <a:rPr dirty="0" sz="2000" i="1">
                <a:latin typeface="Arial"/>
                <a:cs typeface="Arial"/>
              </a:rPr>
              <a:t>MWBE</a:t>
            </a:r>
            <a:r>
              <a:rPr dirty="0" sz="2000" spc="-30" i="1">
                <a:latin typeface="Arial"/>
                <a:cs typeface="Arial"/>
              </a:rPr>
              <a:t> </a:t>
            </a:r>
            <a:r>
              <a:rPr dirty="0" sz="2000" i="1">
                <a:latin typeface="Arial"/>
                <a:cs typeface="Arial"/>
              </a:rPr>
              <a:t>Spend</a:t>
            </a:r>
            <a:r>
              <a:rPr dirty="0" sz="2000" spc="-35" i="1">
                <a:latin typeface="Arial"/>
                <a:cs typeface="Arial"/>
              </a:rPr>
              <a:t> </a:t>
            </a:r>
            <a:r>
              <a:rPr dirty="0" sz="2000" i="1">
                <a:latin typeface="Arial"/>
                <a:cs typeface="Arial"/>
              </a:rPr>
              <a:t>is</a:t>
            </a:r>
            <a:r>
              <a:rPr dirty="0" sz="2000" spc="-25" i="1">
                <a:latin typeface="Arial"/>
                <a:cs typeface="Arial"/>
              </a:rPr>
              <a:t> </a:t>
            </a:r>
            <a:r>
              <a:rPr dirty="0" sz="2000" i="1">
                <a:latin typeface="Arial"/>
                <a:cs typeface="Arial"/>
              </a:rPr>
              <a:t>the</a:t>
            </a:r>
            <a:r>
              <a:rPr dirty="0" sz="2000" spc="-35" i="1">
                <a:latin typeface="Arial"/>
                <a:cs typeface="Arial"/>
              </a:rPr>
              <a:t> </a:t>
            </a:r>
            <a:r>
              <a:rPr dirty="0" sz="2000" i="1">
                <a:latin typeface="Arial"/>
                <a:cs typeface="Arial"/>
              </a:rPr>
              <a:t>total</a:t>
            </a:r>
            <a:r>
              <a:rPr dirty="0" sz="2000" spc="-20" i="1">
                <a:latin typeface="Arial"/>
                <a:cs typeface="Arial"/>
              </a:rPr>
              <a:t> food </a:t>
            </a:r>
            <a:r>
              <a:rPr dirty="0" sz="2000" i="1">
                <a:latin typeface="Arial"/>
                <a:cs typeface="Arial"/>
              </a:rPr>
              <a:t>spend</a:t>
            </a:r>
            <a:r>
              <a:rPr dirty="0" sz="2000" spc="-40" i="1">
                <a:latin typeface="Arial"/>
                <a:cs typeface="Arial"/>
              </a:rPr>
              <a:t> </a:t>
            </a:r>
            <a:r>
              <a:rPr dirty="0" sz="2000" i="1">
                <a:latin typeface="Arial"/>
                <a:cs typeface="Arial"/>
              </a:rPr>
              <a:t>on</a:t>
            </a:r>
            <a:r>
              <a:rPr dirty="0" sz="2000" spc="-20" i="1">
                <a:latin typeface="Arial"/>
                <a:cs typeface="Arial"/>
              </a:rPr>
              <a:t> </a:t>
            </a:r>
            <a:r>
              <a:rPr dirty="0" sz="2000" i="1">
                <a:latin typeface="Arial"/>
                <a:cs typeface="Arial"/>
              </a:rPr>
              <a:t>items</a:t>
            </a:r>
            <a:r>
              <a:rPr dirty="0" sz="2000" spc="-5" i="1">
                <a:latin typeface="Arial"/>
                <a:cs typeface="Arial"/>
              </a:rPr>
              <a:t> </a:t>
            </a:r>
            <a:r>
              <a:rPr dirty="0" sz="2000" i="1">
                <a:latin typeface="Arial"/>
                <a:cs typeface="Arial"/>
              </a:rPr>
              <a:t>from</a:t>
            </a:r>
            <a:r>
              <a:rPr dirty="0" sz="2000" spc="-35" i="1">
                <a:latin typeface="Arial"/>
                <a:cs typeface="Arial"/>
              </a:rPr>
              <a:t> </a:t>
            </a:r>
            <a:r>
              <a:rPr dirty="0" sz="2000" spc="-10" i="1">
                <a:latin typeface="Arial"/>
                <a:cs typeface="Arial"/>
              </a:rPr>
              <a:t>NYC/NYS </a:t>
            </a:r>
            <a:r>
              <a:rPr dirty="0" sz="2000" i="1">
                <a:latin typeface="Arial"/>
                <a:cs typeface="Arial"/>
              </a:rPr>
              <a:t>businesses</a:t>
            </a:r>
            <a:r>
              <a:rPr dirty="0" sz="2000" spc="-50" i="1">
                <a:latin typeface="Arial"/>
                <a:cs typeface="Arial"/>
              </a:rPr>
              <a:t> </a:t>
            </a:r>
            <a:r>
              <a:rPr dirty="0" sz="2000" i="1">
                <a:latin typeface="Arial"/>
                <a:cs typeface="Arial"/>
              </a:rPr>
              <a:t>that</a:t>
            </a:r>
            <a:r>
              <a:rPr dirty="0" sz="2000" spc="-25" i="1">
                <a:latin typeface="Arial"/>
                <a:cs typeface="Arial"/>
              </a:rPr>
              <a:t> </a:t>
            </a:r>
            <a:r>
              <a:rPr dirty="0" sz="2000" i="1">
                <a:latin typeface="Arial"/>
                <a:cs typeface="Arial"/>
              </a:rPr>
              <a:t>have</a:t>
            </a:r>
            <a:r>
              <a:rPr dirty="0" sz="2000" spc="-25" i="1">
                <a:latin typeface="Arial"/>
                <a:cs typeface="Arial"/>
              </a:rPr>
              <a:t> </a:t>
            </a:r>
            <a:r>
              <a:rPr dirty="0" sz="2000" spc="-10" i="1">
                <a:latin typeface="Arial"/>
                <a:cs typeface="Arial"/>
              </a:rPr>
              <a:t>M/WBE </a:t>
            </a:r>
            <a:r>
              <a:rPr dirty="0" sz="2000" i="1">
                <a:latin typeface="Arial"/>
                <a:cs typeface="Arial"/>
              </a:rPr>
              <a:t>certifications</a:t>
            </a:r>
            <a:r>
              <a:rPr dirty="0" sz="2000" spc="-50" i="1">
                <a:latin typeface="Arial"/>
                <a:cs typeface="Arial"/>
              </a:rPr>
              <a:t> </a:t>
            </a:r>
            <a:r>
              <a:rPr dirty="0" sz="2000" i="1">
                <a:latin typeface="Arial"/>
                <a:cs typeface="Arial"/>
              </a:rPr>
              <a:t>as</a:t>
            </a:r>
            <a:r>
              <a:rPr dirty="0" sz="2000" spc="-25" i="1">
                <a:latin typeface="Arial"/>
                <a:cs typeface="Arial"/>
              </a:rPr>
              <a:t> </a:t>
            </a:r>
            <a:r>
              <a:rPr dirty="0" sz="2000" i="1">
                <a:latin typeface="Arial"/>
                <a:cs typeface="Arial"/>
              </a:rPr>
              <a:t>well</a:t>
            </a:r>
            <a:r>
              <a:rPr dirty="0" sz="2000" spc="-20" i="1">
                <a:latin typeface="Arial"/>
                <a:cs typeface="Arial"/>
              </a:rPr>
              <a:t> </a:t>
            </a:r>
            <a:r>
              <a:rPr dirty="0" sz="2000" i="1">
                <a:latin typeface="Arial"/>
                <a:cs typeface="Arial"/>
              </a:rPr>
              <a:t>as</a:t>
            </a:r>
            <a:r>
              <a:rPr dirty="0" sz="2000" spc="-25" i="1">
                <a:latin typeface="Arial"/>
                <a:cs typeface="Arial"/>
              </a:rPr>
              <a:t> </a:t>
            </a:r>
            <a:r>
              <a:rPr dirty="0" sz="2000" i="1">
                <a:latin typeface="Arial"/>
                <a:cs typeface="Arial"/>
              </a:rPr>
              <a:t>those</a:t>
            </a:r>
            <a:r>
              <a:rPr dirty="0" sz="2000" spc="-45" i="1">
                <a:latin typeface="Arial"/>
                <a:cs typeface="Arial"/>
              </a:rPr>
              <a:t> </a:t>
            </a:r>
            <a:r>
              <a:rPr dirty="0" sz="2000" spc="-20" i="1">
                <a:latin typeface="Arial"/>
                <a:cs typeface="Arial"/>
              </a:rPr>
              <a:t>that </a:t>
            </a:r>
            <a:r>
              <a:rPr dirty="0" sz="2000" spc="-10" i="1">
                <a:latin typeface="Arial"/>
                <a:cs typeface="Arial"/>
              </a:rPr>
              <a:t>self-</a:t>
            </a:r>
            <a:r>
              <a:rPr dirty="0" sz="2000" i="1">
                <a:latin typeface="Arial"/>
                <a:cs typeface="Arial"/>
              </a:rPr>
              <a:t>identify</a:t>
            </a:r>
            <a:r>
              <a:rPr dirty="0" sz="2000" spc="-40" i="1">
                <a:latin typeface="Arial"/>
                <a:cs typeface="Arial"/>
              </a:rPr>
              <a:t> </a:t>
            </a:r>
            <a:r>
              <a:rPr dirty="0" sz="2000" i="1">
                <a:latin typeface="Arial"/>
                <a:cs typeface="Arial"/>
              </a:rPr>
              <a:t>as</a:t>
            </a:r>
            <a:r>
              <a:rPr dirty="0" sz="2000" spc="-35" i="1">
                <a:latin typeface="Arial"/>
                <a:cs typeface="Arial"/>
              </a:rPr>
              <a:t> </a:t>
            </a:r>
            <a:r>
              <a:rPr dirty="0" sz="2000" i="1">
                <a:latin typeface="Arial"/>
                <a:cs typeface="Arial"/>
              </a:rPr>
              <a:t>minority-</a:t>
            </a:r>
            <a:r>
              <a:rPr dirty="0" sz="2000" spc="-25" i="1">
                <a:latin typeface="Arial"/>
                <a:cs typeface="Arial"/>
              </a:rPr>
              <a:t> or </a:t>
            </a:r>
            <a:r>
              <a:rPr dirty="0" sz="2000" spc="-10" i="1">
                <a:latin typeface="Arial"/>
                <a:cs typeface="Arial"/>
              </a:rPr>
              <a:t>women-owned.</a:t>
            </a:r>
            <a:endParaRPr sz="2000">
              <a:latin typeface="Arial"/>
              <a:cs typeface="Arial"/>
            </a:endParaRPr>
          </a:p>
        </p:txBody>
      </p:sp>
      <p:sp>
        <p:nvSpPr>
          <p:cNvPr id="6" name="object 6"/>
          <p:cNvSpPr txBox="1"/>
          <p:nvPr/>
        </p:nvSpPr>
        <p:spPr>
          <a:xfrm>
            <a:off x="4924087" y="6338417"/>
            <a:ext cx="3156585" cy="379095"/>
          </a:xfrm>
          <a:prstGeom prst="rect">
            <a:avLst/>
          </a:prstGeom>
        </p:spPr>
        <p:txBody>
          <a:bodyPr wrap="square" lIns="0" tIns="4445" rIns="0" bIns="0" rtlCol="0" vert="horz">
            <a:spAutoFit/>
          </a:bodyPr>
          <a:lstStyle/>
          <a:p>
            <a:pPr marL="12700" marR="5080">
              <a:lnSpc>
                <a:spcPts val="1440"/>
              </a:lnSpc>
              <a:spcBef>
                <a:spcPts val="35"/>
              </a:spcBef>
            </a:pPr>
            <a:r>
              <a:rPr dirty="0" sz="1200" spc="-10">
                <a:latin typeface="Arial"/>
                <a:cs typeface="Arial"/>
                <a:hlinkClick r:id="rId4"/>
              </a:rPr>
              <a:t>https://www.nyc.gov/site/foodpolicy/good-food-</a:t>
            </a:r>
            <a:r>
              <a:rPr dirty="0" sz="1200" spc="-10">
                <a:latin typeface="Arial"/>
                <a:cs typeface="Arial"/>
              </a:rPr>
              <a:t>purchasing/citywidedata.page</a:t>
            </a:r>
            <a:endParaRPr sz="1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p:spPr>
        <p:txBody>
          <a:bodyPr wrap="square" lIns="0" tIns="336848" rIns="0" bIns="0" rtlCol="0" vert="horz">
            <a:spAutoFit/>
          </a:bodyPr>
          <a:lstStyle/>
          <a:p>
            <a:pPr marL="21590">
              <a:lnSpc>
                <a:spcPct val="100000"/>
              </a:lnSpc>
              <a:spcBef>
                <a:spcPts val="100"/>
              </a:spcBef>
            </a:pPr>
            <a:r>
              <a:rPr dirty="0" sz="3600"/>
              <a:t>What’s</a:t>
            </a:r>
            <a:r>
              <a:rPr dirty="0" sz="3600" spc="-55"/>
              <a:t> </a:t>
            </a:r>
            <a:r>
              <a:rPr dirty="0" sz="3600"/>
              <a:t>the</a:t>
            </a:r>
            <a:r>
              <a:rPr dirty="0" sz="3600" spc="-65"/>
              <a:t> </a:t>
            </a:r>
            <a:r>
              <a:rPr dirty="0" sz="3600" spc="-10"/>
              <a:t>issue?</a:t>
            </a:r>
            <a:endParaRPr sz="3600"/>
          </a:p>
        </p:txBody>
      </p:sp>
      <p:sp>
        <p:nvSpPr>
          <p:cNvPr id="3" name="object 3"/>
          <p:cNvSpPr txBox="1"/>
          <p:nvPr/>
        </p:nvSpPr>
        <p:spPr>
          <a:xfrm>
            <a:off x="718821" y="1397152"/>
            <a:ext cx="4267200" cy="574040"/>
          </a:xfrm>
          <a:prstGeom prst="rect">
            <a:avLst/>
          </a:prstGeom>
        </p:spPr>
        <p:txBody>
          <a:bodyPr wrap="square" lIns="0" tIns="12700" rIns="0" bIns="0" rtlCol="0" vert="horz">
            <a:spAutoFit/>
          </a:bodyPr>
          <a:lstStyle/>
          <a:p>
            <a:pPr marL="12700">
              <a:lnSpc>
                <a:spcPct val="100000"/>
              </a:lnSpc>
              <a:spcBef>
                <a:spcPts val="100"/>
              </a:spcBef>
            </a:pPr>
            <a:r>
              <a:rPr dirty="0" sz="3600">
                <a:latin typeface="Arial"/>
                <a:cs typeface="Arial"/>
              </a:rPr>
              <a:t>Most</a:t>
            </a:r>
            <a:r>
              <a:rPr dirty="0" sz="3600" spc="-45">
                <a:latin typeface="Arial"/>
                <a:cs typeface="Arial"/>
              </a:rPr>
              <a:t> </a:t>
            </a:r>
            <a:r>
              <a:rPr dirty="0" sz="3600">
                <a:latin typeface="Arial"/>
                <a:cs typeface="Arial"/>
              </a:rPr>
              <a:t>farms</a:t>
            </a:r>
            <a:r>
              <a:rPr dirty="0" sz="3600" spc="-25">
                <a:latin typeface="Arial"/>
                <a:cs typeface="Arial"/>
              </a:rPr>
              <a:t> </a:t>
            </a:r>
            <a:r>
              <a:rPr dirty="0" sz="3600">
                <a:latin typeface="Arial"/>
                <a:cs typeface="Arial"/>
              </a:rPr>
              <a:t>are</a:t>
            </a:r>
            <a:r>
              <a:rPr dirty="0" sz="3600" spc="-35">
                <a:latin typeface="Arial"/>
                <a:cs typeface="Arial"/>
              </a:rPr>
              <a:t> </a:t>
            </a:r>
            <a:r>
              <a:rPr dirty="0" sz="3600" spc="-10">
                <a:latin typeface="Arial"/>
                <a:cs typeface="Arial"/>
              </a:rPr>
              <a:t>small</a:t>
            </a:r>
            <a:endParaRPr sz="3600">
              <a:latin typeface="Arial"/>
              <a:cs typeface="Arial"/>
            </a:endParaRPr>
          </a:p>
        </p:txBody>
      </p:sp>
      <p:pic>
        <p:nvPicPr>
          <p:cNvPr id="4" name="object 4"/>
          <p:cNvPicPr/>
          <p:nvPr/>
        </p:nvPicPr>
        <p:blipFill>
          <a:blip r:embed="rId2" cstate="print"/>
          <a:stretch>
            <a:fillRect/>
          </a:stretch>
        </p:blipFill>
        <p:spPr>
          <a:xfrm>
            <a:off x="6062601" y="150724"/>
            <a:ext cx="5489305" cy="5807946"/>
          </a:xfrm>
          <a:prstGeom prst="rect">
            <a:avLst/>
          </a:prstGeom>
        </p:spPr>
      </p:pic>
      <p:sp>
        <p:nvSpPr>
          <p:cNvPr id="5" name="object 5"/>
          <p:cNvSpPr txBox="1"/>
          <p:nvPr/>
        </p:nvSpPr>
        <p:spPr>
          <a:xfrm>
            <a:off x="640080" y="3121266"/>
            <a:ext cx="3642360" cy="1785620"/>
          </a:xfrm>
          <a:prstGeom prst="rect">
            <a:avLst/>
          </a:prstGeom>
          <a:ln w="28575">
            <a:solidFill>
              <a:srgbClr val="000000"/>
            </a:solidFill>
          </a:ln>
        </p:spPr>
        <p:txBody>
          <a:bodyPr wrap="square" lIns="0" tIns="33655" rIns="0" bIns="0" rtlCol="0" vert="horz">
            <a:spAutoFit/>
          </a:bodyPr>
          <a:lstStyle/>
          <a:p>
            <a:pPr marL="91440" marR="205104">
              <a:lnSpc>
                <a:spcPct val="100000"/>
              </a:lnSpc>
              <a:spcBef>
                <a:spcPts val="265"/>
              </a:spcBef>
            </a:pPr>
            <a:r>
              <a:rPr dirty="0" sz="3200">
                <a:latin typeface="Arial"/>
                <a:cs typeface="Arial"/>
              </a:rPr>
              <a:t>Only</a:t>
            </a:r>
            <a:r>
              <a:rPr dirty="0" sz="3200" spc="-25">
                <a:latin typeface="Arial"/>
                <a:cs typeface="Arial"/>
              </a:rPr>
              <a:t> </a:t>
            </a:r>
            <a:r>
              <a:rPr dirty="0" sz="3200">
                <a:latin typeface="Arial"/>
                <a:cs typeface="Arial"/>
              </a:rPr>
              <a:t>79%</a:t>
            </a:r>
            <a:r>
              <a:rPr dirty="0" sz="3200" spc="-25">
                <a:latin typeface="Arial"/>
                <a:cs typeface="Arial"/>
              </a:rPr>
              <a:t> </a:t>
            </a:r>
            <a:r>
              <a:rPr dirty="0" sz="3200">
                <a:latin typeface="Arial"/>
                <a:cs typeface="Arial"/>
              </a:rPr>
              <a:t>of</a:t>
            </a:r>
            <a:r>
              <a:rPr dirty="0" sz="3200" spc="-20">
                <a:latin typeface="Arial"/>
                <a:cs typeface="Arial"/>
              </a:rPr>
              <a:t> farms </a:t>
            </a:r>
            <a:r>
              <a:rPr dirty="0" sz="3200">
                <a:latin typeface="Arial"/>
                <a:cs typeface="Arial"/>
              </a:rPr>
              <a:t>in</a:t>
            </a:r>
            <a:r>
              <a:rPr dirty="0" sz="3200" spc="-70">
                <a:latin typeface="Arial"/>
                <a:cs typeface="Arial"/>
              </a:rPr>
              <a:t> </a:t>
            </a:r>
            <a:r>
              <a:rPr dirty="0" sz="3200">
                <a:latin typeface="Arial"/>
                <a:cs typeface="Arial"/>
              </a:rPr>
              <a:t>New</a:t>
            </a:r>
            <a:r>
              <a:rPr dirty="0" sz="3200" spc="-110">
                <a:latin typeface="Arial"/>
                <a:cs typeface="Arial"/>
              </a:rPr>
              <a:t> </a:t>
            </a:r>
            <a:r>
              <a:rPr dirty="0" sz="3200" spc="-45">
                <a:latin typeface="Arial"/>
                <a:cs typeface="Arial"/>
              </a:rPr>
              <a:t>York</a:t>
            </a:r>
            <a:r>
              <a:rPr dirty="0" sz="3200" spc="-75">
                <a:latin typeface="Arial"/>
                <a:cs typeface="Arial"/>
              </a:rPr>
              <a:t> </a:t>
            </a:r>
            <a:r>
              <a:rPr dirty="0" sz="3200" spc="-20">
                <a:latin typeface="Arial"/>
                <a:cs typeface="Arial"/>
              </a:rPr>
              <a:t>have </a:t>
            </a:r>
            <a:r>
              <a:rPr dirty="0" sz="3200">
                <a:latin typeface="Arial"/>
                <a:cs typeface="Arial"/>
              </a:rPr>
              <a:t>sales</a:t>
            </a:r>
            <a:r>
              <a:rPr dirty="0" sz="3200" spc="-30">
                <a:latin typeface="Arial"/>
                <a:cs typeface="Arial"/>
              </a:rPr>
              <a:t> </a:t>
            </a:r>
            <a:r>
              <a:rPr dirty="0" sz="3200" spc="-10">
                <a:latin typeface="Arial"/>
                <a:cs typeface="Arial"/>
              </a:rPr>
              <a:t>&gt;$100,000.</a:t>
            </a:r>
            <a:endParaRPr sz="3200">
              <a:latin typeface="Arial"/>
              <a:cs typeface="Arial"/>
            </a:endParaRPr>
          </a:p>
          <a:p>
            <a:pPr marL="91440">
              <a:lnSpc>
                <a:spcPct val="100000"/>
              </a:lnSpc>
              <a:spcBef>
                <a:spcPts val="50"/>
              </a:spcBef>
            </a:pPr>
            <a:r>
              <a:rPr dirty="0" sz="1400" spc="-10">
                <a:latin typeface="Arial"/>
                <a:cs typeface="Arial"/>
              </a:rPr>
              <a:t>(USDA</a:t>
            </a:r>
            <a:r>
              <a:rPr dirty="0" sz="1400" spc="-90">
                <a:latin typeface="Arial"/>
                <a:cs typeface="Arial"/>
              </a:rPr>
              <a:t> </a:t>
            </a:r>
            <a:r>
              <a:rPr dirty="0" sz="1400">
                <a:latin typeface="Arial"/>
                <a:cs typeface="Arial"/>
              </a:rPr>
              <a:t>NASS</a:t>
            </a:r>
            <a:r>
              <a:rPr dirty="0" sz="1400" spc="-15">
                <a:latin typeface="Arial"/>
                <a:cs typeface="Arial"/>
              </a:rPr>
              <a:t> </a:t>
            </a:r>
            <a:r>
              <a:rPr dirty="0" sz="1400" spc="-10">
                <a:latin typeface="Arial"/>
                <a:cs typeface="Arial"/>
              </a:rPr>
              <a:t>2022)</a:t>
            </a:r>
            <a:endParaRPr sz="1400">
              <a:latin typeface="Arial"/>
              <a:cs typeface="Arial"/>
            </a:endParaRPr>
          </a:p>
        </p:txBody>
      </p:sp>
      <p:sp>
        <p:nvSpPr>
          <p:cNvPr id="6" name="object 6"/>
          <p:cNvSpPr txBox="1"/>
          <p:nvPr/>
        </p:nvSpPr>
        <p:spPr>
          <a:xfrm>
            <a:off x="6141341" y="6040819"/>
            <a:ext cx="4670425" cy="167005"/>
          </a:xfrm>
          <a:prstGeom prst="rect">
            <a:avLst/>
          </a:prstGeom>
        </p:spPr>
        <p:txBody>
          <a:bodyPr wrap="square" lIns="0" tIns="0" rIns="0" bIns="0" rtlCol="0" vert="horz">
            <a:spAutoFit/>
          </a:bodyPr>
          <a:lstStyle/>
          <a:p>
            <a:pPr marL="12700">
              <a:lnSpc>
                <a:spcPct val="100000"/>
              </a:lnSpc>
            </a:pPr>
            <a:r>
              <a:rPr dirty="0" sz="1000" spc="-10">
                <a:latin typeface="Arial"/>
                <a:cs typeface="Arial"/>
                <a:hlinkClick r:id="rId3"/>
              </a:rPr>
              <a:t>https://www.ers.usda.gov/data-products/charts-of-note/chart-detail?chartId=110693</a:t>
            </a:r>
            <a:endParaRPr sz="10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839401" y="2185242"/>
            <a:ext cx="9943465" cy="1903730"/>
          </a:xfrm>
          <a:prstGeom prst="rect"/>
        </p:spPr>
        <p:txBody>
          <a:bodyPr wrap="square" lIns="0" tIns="89535" rIns="0" bIns="0" rtlCol="0" vert="horz">
            <a:spAutoFit/>
          </a:bodyPr>
          <a:lstStyle/>
          <a:p>
            <a:pPr marL="12700" marR="5080">
              <a:lnSpc>
                <a:spcPts val="4750"/>
              </a:lnSpc>
              <a:spcBef>
                <a:spcPts val="705"/>
              </a:spcBef>
            </a:pPr>
            <a:r>
              <a:rPr dirty="0" sz="4400"/>
              <a:t>What</a:t>
            </a:r>
            <a:r>
              <a:rPr dirty="0" sz="4400" spc="-55"/>
              <a:t> </a:t>
            </a:r>
            <a:r>
              <a:rPr dirty="0" sz="4400"/>
              <a:t>do</a:t>
            </a:r>
            <a:r>
              <a:rPr dirty="0" sz="4400" spc="-50"/>
              <a:t> </a:t>
            </a:r>
            <a:r>
              <a:rPr dirty="0" sz="4400"/>
              <a:t>we</a:t>
            </a:r>
            <a:r>
              <a:rPr dirty="0" sz="4400" spc="-70"/>
              <a:t> </a:t>
            </a:r>
            <a:r>
              <a:rPr dirty="0" sz="4400"/>
              <a:t>know</a:t>
            </a:r>
            <a:r>
              <a:rPr dirty="0" sz="4400" spc="-45"/>
              <a:t> </a:t>
            </a:r>
            <a:r>
              <a:rPr dirty="0" sz="4400"/>
              <a:t>about</a:t>
            </a:r>
            <a:r>
              <a:rPr dirty="0" sz="4400" spc="-70"/>
              <a:t> </a:t>
            </a:r>
            <a:r>
              <a:rPr dirty="0" sz="4400" spc="-20"/>
              <a:t>farm </a:t>
            </a:r>
            <a:r>
              <a:rPr dirty="0" sz="4400"/>
              <a:t>impacts</a:t>
            </a:r>
            <a:r>
              <a:rPr dirty="0" sz="4400" spc="-100"/>
              <a:t> </a:t>
            </a:r>
            <a:r>
              <a:rPr dirty="0" sz="4400"/>
              <a:t>of</a:t>
            </a:r>
            <a:r>
              <a:rPr dirty="0" sz="4400" spc="170"/>
              <a:t> </a:t>
            </a:r>
            <a:r>
              <a:rPr dirty="0" sz="4400"/>
              <a:t>selling</a:t>
            </a:r>
            <a:r>
              <a:rPr dirty="0" sz="4400" spc="-95"/>
              <a:t> </a:t>
            </a:r>
            <a:r>
              <a:rPr dirty="0" sz="4400"/>
              <a:t>through</a:t>
            </a:r>
            <a:r>
              <a:rPr dirty="0" sz="4400" spc="-105"/>
              <a:t> </a:t>
            </a:r>
            <a:r>
              <a:rPr dirty="0" sz="4400" spc="-10"/>
              <a:t>these markets?</a:t>
            </a:r>
            <a:endParaRPr sz="4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p:spPr>
        <p:txBody>
          <a:bodyPr wrap="square" lIns="0" tIns="271477" rIns="0" bIns="0" rtlCol="0" vert="horz">
            <a:spAutoFit/>
          </a:bodyPr>
          <a:lstStyle/>
          <a:p>
            <a:pPr marL="1802130" marR="5080" indent="-1443355">
              <a:lnSpc>
                <a:spcPts val="3460"/>
              </a:lnSpc>
              <a:spcBef>
                <a:spcPts val="535"/>
              </a:spcBef>
            </a:pPr>
            <a:r>
              <a:rPr dirty="0" sz="3200" b="1">
                <a:latin typeface="Arial"/>
                <a:cs typeface="Arial"/>
              </a:rPr>
              <a:t>Across</a:t>
            </a:r>
            <a:r>
              <a:rPr dirty="0" sz="3200" spc="-60" b="1">
                <a:latin typeface="Arial"/>
                <a:cs typeface="Arial"/>
              </a:rPr>
              <a:t> </a:t>
            </a:r>
            <a:r>
              <a:rPr dirty="0" sz="3200" b="1">
                <a:latin typeface="Arial"/>
                <a:cs typeface="Arial"/>
              </a:rPr>
              <a:t>all</a:t>
            </a:r>
            <a:r>
              <a:rPr dirty="0" sz="3200" spc="-35" b="1">
                <a:latin typeface="Arial"/>
                <a:cs typeface="Arial"/>
              </a:rPr>
              <a:t> </a:t>
            </a:r>
            <a:r>
              <a:rPr dirty="0" sz="3200" b="1">
                <a:latin typeface="Arial"/>
                <a:cs typeface="Arial"/>
              </a:rPr>
              <a:t>sales</a:t>
            </a:r>
            <a:r>
              <a:rPr dirty="0" sz="3200" spc="-45" b="1">
                <a:latin typeface="Arial"/>
                <a:cs typeface="Arial"/>
              </a:rPr>
              <a:t> </a:t>
            </a:r>
            <a:r>
              <a:rPr dirty="0" sz="3200" b="1">
                <a:latin typeface="Arial"/>
                <a:cs typeface="Arial"/>
              </a:rPr>
              <a:t>classes</a:t>
            </a:r>
            <a:r>
              <a:rPr dirty="0" sz="3200" spc="-40" b="1">
                <a:latin typeface="Arial"/>
                <a:cs typeface="Arial"/>
              </a:rPr>
              <a:t> </a:t>
            </a:r>
            <a:r>
              <a:rPr dirty="0" sz="3200" b="1">
                <a:latin typeface="Arial"/>
                <a:cs typeface="Arial"/>
              </a:rPr>
              <a:t>under</a:t>
            </a:r>
            <a:r>
              <a:rPr dirty="0" sz="3200" spc="-55" b="1">
                <a:latin typeface="Arial"/>
                <a:cs typeface="Arial"/>
              </a:rPr>
              <a:t> </a:t>
            </a:r>
            <a:r>
              <a:rPr dirty="0" sz="3200" b="1">
                <a:latin typeface="Arial"/>
                <a:cs typeface="Arial"/>
              </a:rPr>
              <a:t>$1M,</a:t>
            </a:r>
            <a:r>
              <a:rPr dirty="0" sz="3200" spc="-30" b="1">
                <a:latin typeface="Arial"/>
                <a:cs typeface="Arial"/>
              </a:rPr>
              <a:t> </a:t>
            </a:r>
            <a:r>
              <a:rPr dirty="0" sz="3200" b="1">
                <a:latin typeface="Arial"/>
                <a:cs typeface="Arial"/>
              </a:rPr>
              <a:t>local</a:t>
            </a:r>
            <a:r>
              <a:rPr dirty="0" sz="3200" spc="-50" b="1">
                <a:latin typeface="Arial"/>
                <a:cs typeface="Arial"/>
              </a:rPr>
              <a:t> </a:t>
            </a:r>
            <a:r>
              <a:rPr dirty="0" sz="3200" b="1">
                <a:latin typeface="Arial"/>
                <a:cs typeface="Arial"/>
              </a:rPr>
              <a:t>food</a:t>
            </a:r>
            <a:r>
              <a:rPr dirty="0" sz="3200" spc="-55" b="1">
                <a:latin typeface="Arial"/>
                <a:cs typeface="Arial"/>
              </a:rPr>
              <a:t> </a:t>
            </a:r>
            <a:r>
              <a:rPr dirty="0" sz="3200" spc="-10" b="1">
                <a:latin typeface="Arial"/>
                <a:cs typeface="Arial"/>
              </a:rPr>
              <a:t>sales </a:t>
            </a:r>
            <a:r>
              <a:rPr dirty="0" sz="3200" b="1">
                <a:latin typeface="Arial"/>
                <a:cs typeface="Arial"/>
              </a:rPr>
              <a:t>associated</a:t>
            </a:r>
            <a:r>
              <a:rPr dirty="0" sz="3200" spc="-75" b="1">
                <a:latin typeface="Arial"/>
                <a:cs typeface="Arial"/>
              </a:rPr>
              <a:t> </a:t>
            </a:r>
            <a:r>
              <a:rPr dirty="0" sz="3200" b="1">
                <a:latin typeface="Arial"/>
                <a:cs typeface="Arial"/>
              </a:rPr>
              <a:t>with</a:t>
            </a:r>
            <a:r>
              <a:rPr dirty="0" sz="3200" spc="-65" b="1">
                <a:latin typeface="Arial"/>
                <a:cs typeface="Arial"/>
              </a:rPr>
              <a:t> </a:t>
            </a:r>
            <a:r>
              <a:rPr dirty="0" sz="3200" b="1">
                <a:latin typeface="Arial"/>
                <a:cs typeface="Arial"/>
              </a:rPr>
              <a:t>likelihood</a:t>
            </a:r>
            <a:r>
              <a:rPr dirty="0" sz="3200" spc="-65" b="1">
                <a:latin typeface="Arial"/>
                <a:cs typeface="Arial"/>
              </a:rPr>
              <a:t> </a:t>
            </a:r>
            <a:r>
              <a:rPr dirty="0" sz="3200" b="1">
                <a:latin typeface="Arial"/>
                <a:cs typeface="Arial"/>
              </a:rPr>
              <a:t>of</a:t>
            </a:r>
            <a:r>
              <a:rPr dirty="0" sz="3200" spc="-50" b="1">
                <a:latin typeface="Arial"/>
                <a:cs typeface="Arial"/>
              </a:rPr>
              <a:t> </a:t>
            </a:r>
            <a:r>
              <a:rPr dirty="0" sz="3200" spc="-10" b="1">
                <a:latin typeface="Arial"/>
                <a:cs typeface="Arial"/>
              </a:rPr>
              <a:t>survival</a:t>
            </a:r>
            <a:endParaRPr sz="3200">
              <a:latin typeface="Arial"/>
              <a:cs typeface="Arial"/>
            </a:endParaRPr>
          </a:p>
        </p:txBody>
      </p:sp>
      <p:sp>
        <p:nvSpPr>
          <p:cNvPr id="6" name="object 6"/>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
        <p:nvSpPr>
          <p:cNvPr id="3" name="object 3"/>
          <p:cNvSpPr txBox="1"/>
          <p:nvPr/>
        </p:nvSpPr>
        <p:spPr>
          <a:xfrm>
            <a:off x="9493919" y="3783146"/>
            <a:ext cx="2447290" cy="1854200"/>
          </a:xfrm>
          <a:prstGeom prst="rect">
            <a:avLst/>
          </a:prstGeom>
        </p:spPr>
        <p:txBody>
          <a:bodyPr wrap="square" lIns="0" tIns="12065" rIns="0" bIns="0" rtlCol="0" vert="horz">
            <a:spAutoFit/>
          </a:bodyPr>
          <a:lstStyle/>
          <a:p>
            <a:pPr marL="12700" marR="117475">
              <a:lnSpc>
                <a:spcPct val="100000"/>
              </a:lnSpc>
              <a:spcBef>
                <a:spcPts val="95"/>
              </a:spcBef>
            </a:pPr>
            <a:r>
              <a:rPr dirty="0" sz="1000">
                <a:latin typeface="Arial"/>
                <a:cs typeface="Arial"/>
              </a:rPr>
              <a:t>Note:</a:t>
            </a:r>
            <a:r>
              <a:rPr dirty="0" sz="1000" spc="-50">
                <a:latin typeface="Arial"/>
                <a:cs typeface="Arial"/>
              </a:rPr>
              <a:t> </a:t>
            </a:r>
            <a:r>
              <a:rPr dirty="0" sz="1000">
                <a:latin typeface="Arial"/>
                <a:cs typeface="Arial"/>
              </a:rPr>
              <a:t>Statistics</a:t>
            </a:r>
            <a:r>
              <a:rPr dirty="0" sz="1000" spc="-45">
                <a:latin typeface="Arial"/>
                <a:cs typeface="Arial"/>
              </a:rPr>
              <a:t> </a:t>
            </a:r>
            <a:r>
              <a:rPr dirty="0" sz="1000">
                <a:latin typeface="Arial"/>
                <a:cs typeface="Arial"/>
              </a:rPr>
              <a:t>include</a:t>
            </a:r>
            <a:r>
              <a:rPr dirty="0" sz="1000" spc="-50">
                <a:latin typeface="Arial"/>
                <a:cs typeface="Arial"/>
              </a:rPr>
              <a:t> </a:t>
            </a:r>
            <a:r>
              <a:rPr dirty="0" sz="1000">
                <a:latin typeface="Arial"/>
                <a:cs typeface="Arial"/>
              </a:rPr>
              <a:t>weighted</a:t>
            </a:r>
            <a:r>
              <a:rPr dirty="0" sz="1000" spc="-25">
                <a:latin typeface="Arial"/>
                <a:cs typeface="Arial"/>
              </a:rPr>
              <a:t> </a:t>
            </a:r>
            <a:r>
              <a:rPr dirty="0" sz="1000" spc="-10">
                <a:latin typeface="Arial"/>
                <a:cs typeface="Arial"/>
              </a:rPr>
              <a:t>average </a:t>
            </a:r>
            <a:r>
              <a:rPr dirty="0" sz="1000">
                <a:latin typeface="Arial"/>
                <a:cs typeface="Arial"/>
              </a:rPr>
              <a:t>survival</a:t>
            </a:r>
            <a:r>
              <a:rPr dirty="0" sz="1000" spc="-10">
                <a:latin typeface="Arial"/>
                <a:cs typeface="Arial"/>
              </a:rPr>
              <a:t> </a:t>
            </a:r>
            <a:r>
              <a:rPr dirty="0" sz="1000">
                <a:latin typeface="Arial"/>
                <a:cs typeface="Arial"/>
              </a:rPr>
              <a:t>rate</a:t>
            </a:r>
            <a:r>
              <a:rPr dirty="0" sz="1000" spc="-30">
                <a:latin typeface="Arial"/>
                <a:cs typeface="Arial"/>
              </a:rPr>
              <a:t> </a:t>
            </a:r>
            <a:r>
              <a:rPr dirty="0" sz="1000">
                <a:latin typeface="Arial"/>
                <a:cs typeface="Arial"/>
              </a:rPr>
              <a:t>across</a:t>
            </a:r>
            <a:r>
              <a:rPr dirty="0" sz="1000" spc="-30">
                <a:latin typeface="Arial"/>
                <a:cs typeface="Arial"/>
              </a:rPr>
              <a:t> </a:t>
            </a:r>
            <a:r>
              <a:rPr dirty="0" sz="1000">
                <a:latin typeface="Arial"/>
                <a:cs typeface="Arial"/>
              </a:rPr>
              <a:t>market</a:t>
            </a:r>
            <a:r>
              <a:rPr dirty="0" sz="1000" spc="-60">
                <a:latin typeface="Arial"/>
                <a:cs typeface="Arial"/>
              </a:rPr>
              <a:t> </a:t>
            </a:r>
            <a:r>
              <a:rPr dirty="0" sz="1000" spc="-10">
                <a:latin typeface="Arial"/>
                <a:cs typeface="Arial"/>
              </a:rPr>
              <a:t>channels.</a:t>
            </a:r>
            <a:endParaRPr sz="1000">
              <a:latin typeface="Arial"/>
              <a:cs typeface="Arial"/>
            </a:endParaRPr>
          </a:p>
          <a:p>
            <a:pPr marL="12700" marR="5080">
              <a:lnSpc>
                <a:spcPct val="100000"/>
              </a:lnSpc>
            </a:pPr>
            <a:r>
              <a:rPr dirty="0" sz="1000">
                <a:latin typeface="Arial"/>
                <a:cs typeface="Arial"/>
              </a:rPr>
              <a:t>Asterisks</a:t>
            </a:r>
            <a:r>
              <a:rPr dirty="0" sz="1000" spc="-70">
                <a:latin typeface="Arial"/>
                <a:cs typeface="Arial"/>
              </a:rPr>
              <a:t> </a:t>
            </a:r>
            <a:r>
              <a:rPr dirty="0" sz="1000">
                <a:latin typeface="Arial"/>
                <a:cs typeface="Arial"/>
              </a:rPr>
              <a:t>indicate</a:t>
            </a:r>
            <a:r>
              <a:rPr dirty="0" sz="1000" spc="-50">
                <a:latin typeface="Arial"/>
                <a:cs typeface="Arial"/>
              </a:rPr>
              <a:t> </a:t>
            </a:r>
            <a:r>
              <a:rPr dirty="0" sz="1000">
                <a:latin typeface="Arial"/>
                <a:cs typeface="Arial"/>
              </a:rPr>
              <a:t>statistically</a:t>
            </a:r>
            <a:r>
              <a:rPr dirty="0" sz="1000" spc="-45">
                <a:latin typeface="Arial"/>
                <a:cs typeface="Arial"/>
              </a:rPr>
              <a:t> </a:t>
            </a:r>
            <a:r>
              <a:rPr dirty="0" sz="1000" spc="-10">
                <a:latin typeface="Arial"/>
                <a:cs typeface="Arial"/>
              </a:rPr>
              <a:t>significant </a:t>
            </a:r>
            <a:r>
              <a:rPr dirty="0" sz="1000">
                <a:latin typeface="Arial"/>
                <a:cs typeface="Arial"/>
              </a:rPr>
              <a:t>differences</a:t>
            </a:r>
            <a:r>
              <a:rPr dirty="0" sz="1000" spc="-70">
                <a:latin typeface="Arial"/>
                <a:cs typeface="Arial"/>
              </a:rPr>
              <a:t> </a:t>
            </a:r>
            <a:r>
              <a:rPr dirty="0" sz="1000">
                <a:latin typeface="Arial"/>
                <a:cs typeface="Arial"/>
              </a:rPr>
              <a:t>when</a:t>
            </a:r>
            <a:r>
              <a:rPr dirty="0" sz="1000" spc="-30">
                <a:latin typeface="Arial"/>
                <a:cs typeface="Arial"/>
              </a:rPr>
              <a:t> </a:t>
            </a:r>
            <a:r>
              <a:rPr dirty="0" sz="1000">
                <a:latin typeface="Arial"/>
                <a:cs typeface="Arial"/>
              </a:rPr>
              <a:t>comparing</a:t>
            </a:r>
            <a:r>
              <a:rPr dirty="0" sz="1000" spc="-65">
                <a:latin typeface="Arial"/>
                <a:cs typeface="Arial"/>
              </a:rPr>
              <a:t> </a:t>
            </a:r>
            <a:r>
              <a:rPr dirty="0" sz="1000">
                <a:latin typeface="Arial"/>
                <a:cs typeface="Arial"/>
              </a:rPr>
              <a:t>survival</a:t>
            </a:r>
            <a:r>
              <a:rPr dirty="0" sz="1000" spc="-15">
                <a:latin typeface="Arial"/>
                <a:cs typeface="Arial"/>
              </a:rPr>
              <a:t> </a:t>
            </a:r>
            <a:r>
              <a:rPr dirty="0" sz="1000" spc="-20">
                <a:latin typeface="Arial"/>
                <a:cs typeface="Arial"/>
              </a:rPr>
              <a:t>rates </a:t>
            </a:r>
            <a:r>
              <a:rPr dirty="0" sz="1000">
                <a:latin typeface="Arial"/>
                <a:cs typeface="Arial"/>
              </a:rPr>
              <a:t>for</a:t>
            </a:r>
            <a:r>
              <a:rPr dirty="0" sz="1000" spc="-35">
                <a:latin typeface="Arial"/>
                <a:cs typeface="Arial"/>
              </a:rPr>
              <a:t> </a:t>
            </a:r>
            <a:r>
              <a:rPr dirty="0" sz="1000">
                <a:latin typeface="Arial"/>
                <a:cs typeface="Arial"/>
              </a:rPr>
              <a:t>operations</a:t>
            </a:r>
            <a:r>
              <a:rPr dirty="0" sz="1000" spc="-30">
                <a:latin typeface="Arial"/>
                <a:cs typeface="Arial"/>
              </a:rPr>
              <a:t> </a:t>
            </a:r>
            <a:r>
              <a:rPr dirty="0" sz="1000">
                <a:latin typeface="Arial"/>
                <a:cs typeface="Arial"/>
              </a:rPr>
              <a:t>with</a:t>
            </a:r>
            <a:r>
              <a:rPr dirty="0" sz="1000" spc="-5">
                <a:latin typeface="Arial"/>
                <a:cs typeface="Arial"/>
              </a:rPr>
              <a:t> </a:t>
            </a:r>
            <a:r>
              <a:rPr dirty="0" sz="1000">
                <a:latin typeface="Arial"/>
                <a:cs typeface="Arial"/>
              </a:rPr>
              <a:t>local</a:t>
            </a:r>
            <a:r>
              <a:rPr dirty="0" sz="1000" spc="-20">
                <a:latin typeface="Arial"/>
                <a:cs typeface="Arial"/>
              </a:rPr>
              <a:t> </a:t>
            </a:r>
            <a:r>
              <a:rPr dirty="0" sz="1000">
                <a:latin typeface="Arial"/>
                <a:cs typeface="Arial"/>
              </a:rPr>
              <a:t>food</a:t>
            </a:r>
            <a:r>
              <a:rPr dirty="0" sz="1000" spc="-50">
                <a:latin typeface="Arial"/>
                <a:cs typeface="Arial"/>
              </a:rPr>
              <a:t> </a:t>
            </a:r>
            <a:r>
              <a:rPr dirty="0" sz="1000" spc="-20">
                <a:latin typeface="Arial"/>
                <a:cs typeface="Arial"/>
              </a:rPr>
              <a:t>sales </a:t>
            </a:r>
            <a:r>
              <a:rPr dirty="0" sz="1000">
                <a:latin typeface="Arial"/>
                <a:cs typeface="Arial"/>
              </a:rPr>
              <a:t>compared</a:t>
            </a:r>
            <a:r>
              <a:rPr dirty="0" sz="1000" spc="-55">
                <a:latin typeface="Arial"/>
                <a:cs typeface="Arial"/>
              </a:rPr>
              <a:t> </a:t>
            </a:r>
            <a:r>
              <a:rPr dirty="0" sz="1000">
                <a:latin typeface="Arial"/>
                <a:cs typeface="Arial"/>
              </a:rPr>
              <a:t>to</a:t>
            </a:r>
            <a:r>
              <a:rPr dirty="0" sz="1000" spc="-40">
                <a:latin typeface="Arial"/>
                <a:cs typeface="Arial"/>
              </a:rPr>
              <a:t> </a:t>
            </a:r>
            <a:r>
              <a:rPr dirty="0" sz="1000">
                <a:latin typeface="Arial"/>
                <a:cs typeface="Arial"/>
              </a:rPr>
              <a:t>operations</a:t>
            </a:r>
            <a:r>
              <a:rPr dirty="0" sz="1000" spc="-25">
                <a:latin typeface="Arial"/>
                <a:cs typeface="Arial"/>
              </a:rPr>
              <a:t> </a:t>
            </a:r>
            <a:r>
              <a:rPr dirty="0" sz="1000">
                <a:latin typeface="Arial"/>
                <a:cs typeface="Arial"/>
              </a:rPr>
              <a:t>with no</a:t>
            </a:r>
            <a:r>
              <a:rPr dirty="0" sz="1000" spc="-45">
                <a:latin typeface="Arial"/>
                <a:cs typeface="Arial"/>
              </a:rPr>
              <a:t> </a:t>
            </a:r>
            <a:r>
              <a:rPr dirty="0" sz="1000">
                <a:latin typeface="Arial"/>
                <a:cs typeface="Arial"/>
              </a:rPr>
              <a:t>local</a:t>
            </a:r>
            <a:r>
              <a:rPr dirty="0" sz="1000" spc="-20">
                <a:latin typeface="Arial"/>
                <a:cs typeface="Arial"/>
              </a:rPr>
              <a:t> </a:t>
            </a:r>
            <a:r>
              <a:rPr dirty="0" sz="1000" spc="-10">
                <a:latin typeface="Arial"/>
                <a:cs typeface="Arial"/>
              </a:rPr>
              <a:t>sales, p-</a:t>
            </a:r>
            <a:r>
              <a:rPr dirty="0" sz="1000">
                <a:latin typeface="Arial"/>
                <a:cs typeface="Arial"/>
              </a:rPr>
              <a:t>value&lt;0.01***,</a:t>
            </a:r>
            <a:r>
              <a:rPr dirty="0" sz="1000" spc="-45">
                <a:latin typeface="Arial"/>
                <a:cs typeface="Arial"/>
              </a:rPr>
              <a:t> </a:t>
            </a:r>
            <a:r>
              <a:rPr dirty="0" sz="1000">
                <a:latin typeface="Arial"/>
                <a:cs typeface="Arial"/>
              </a:rPr>
              <a:t>&lt;0.05**,</a:t>
            </a:r>
            <a:r>
              <a:rPr dirty="0" sz="1000" spc="-55">
                <a:latin typeface="Arial"/>
                <a:cs typeface="Arial"/>
              </a:rPr>
              <a:t> </a:t>
            </a:r>
            <a:r>
              <a:rPr dirty="0" sz="1000" spc="-10">
                <a:latin typeface="Arial"/>
                <a:cs typeface="Arial"/>
              </a:rPr>
              <a:t>&lt;0.1*.</a:t>
            </a:r>
            <a:endParaRPr sz="1000">
              <a:latin typeface="Arial"/>
              <a:cs typeface="Arial"/>
            </a:endParaRPr>
          </a:p>
          <a:p>
            <a:pPr marL="12700" marR="47625">
              <a:lnSpc>
                <a:spcPct val="100000"/>
              </a:lnSpc>
            </a:pPr>
            <a:r>
              <a:rPr dirty="0" sz="1000">
                <a:latin typeface="Arial"/>
                <a:cs typeface="Arial"/>
              </a:rPr>
              <a:t>Source:</a:t>
            </a:r>
            <a:r>
              <a:rPr dirty="0" sz="1000" spc="-45">
                <a:latin typeface="Arial"/>
                <a:cs typeface="Arial"/>
              </a:rPr>
              <a:t> </a:t>
            </a:r>
            <a:r>
              <a:rPr dirty="0" sz="1000">
                <a:latin typeface="Arial"/>
                <a:cs typeface="Arial"/>
              </a:rPr>
              <a:t>USDA,</a:t>
            </a:r>
            <a:r>
              <a:rPr dirty="0" sz="1000" spc="-30">
                <a:latin typeface="Arial"/>
                <a:cs typeface="Arial"/>
              </a:rPr>
              <a:t> </a:t>
            </a:r>
            <a:r>
              <a:rPr dirty="0" sz="1000">
                <a:latin typeface="Arial"/>
                <a:cs typeface="Arial"/>
              </a:rPr>
              <a:t>National</a:t>
            </a:r>
            <a:r>
              <a:rPr dirty="0" sz="1000" spc="-30">
                <a:latin typeface="Arial"/>
                <a:cs typeface="Arial"/>
              </a:rPr>
              <a:t> </a:t>
            </a:r>
            <a:r>
              <a:rPr dirty="0" sz="1000" spc="-10">
                <a:latin typeface="Arial"/>
                <a:cs typeface="Arial"/>
              </a:rPr>
              <a:t>Agricultural </a:t>
            </a:r>
            <a:r>
              <a:rPr dirty="0" sz="1000">
                <a:latin typeface="Arial"/>
                <a:cs typeface="Arial"/>
              </a:rPr>
              <a:t>Statistics</a:t>
            </a:r>
            <a:r>
              <a:rPr dirty="0" sz="1000" spc="-35">
                <a:latin typeface="Arial"/>
                <a:cs typeface="Arial"/>
              </a:rPr>
              <a:t> </a:t>
            </a:r>
            <a:r>
              <a:rPr dirty="0" sz="1000">
                <a:latin typeface="Arial"/>
                <a:cs typeface="Arial"/>
              </a:rPr>
              <a:t>Service,</a:t>
            </a:r>
            <a:r>
              <a:rPr dirty="0" sz="1000" spc="-25">
                <a:latin typeface="Arial"/>
                <a:cs typeface="Arial"/>
              </a:rPr>
              <a:t> </a:t>
            </a:r>
            <a:r>
              <a:rPr dirty="0" sz="1000">
                <a:latin typeface="Arial"/>
                <a:cs typeface="Arial"/>
              </a:rPr>
              <a:t>2017</a:t>
            </a:r>
            <a:r>
              <a:rPr dirty="0" sz="1000" spc="-50">
                <a:latin typeface="Arial"/>
                <a:cs typeface="Arial"/>
              </a:rPr>
              <a:t> </a:t>
            </a:r>
            <a:r>
              <a:rPr dirty="0" sz="1000">
                <a:latin typeface="Arial"/>
                <a:cs typeface="Arial"/>
              </a:rPr>
              <a:t>and</a:t>
            </a:r>
            <a:r>
              <a:rPr dirty="0" sz="1000" spc="-35">
                <a:latin typeface="Arial"/>
                <a:cs typeface="Arial"/>
              </a:rPr>
              <a:t> </a:t>
            </a:r>
            <a:r>
              <a:rPr dirty="0" sz="1000">
                <a:latin typeface="Arial"/>
                <a:cs typeface="Arial"/>
              </a:rPr>
              <a:t>2022</a:t>
            </a:r>
            <a:r>
              <a:rPr dirty="0" sz="1000" spc="-50">
                <a:latin typeface="Arial"/>
                <a:cs typeface="Arial"/>
              </a:rPr>
              <a:t> </a:t>
            </a:r>
            <a:r>
              <a:rPr dirty="0" sz="1000" spc="-10">
                <a:latin typeface="Arial"/>
                <a:cs typeface="Arial"/>
              </a:rPr>
              <a:t>Census </a:t>
            </a:r>
            <a:r>
              <a:rPr dirty="0" sz="1000">
                <a:latin typeface="Arial"/>
                <a:cs typeface="Arial"/>
              </a:rPr>
              <a:t>of </a:t>
            </a:r>
            <a:r>
              <a:rPr dirty="0" sz="1000" spc="-10">
                <a:latin typeface="Arial"/>
                <a:cs typeface="Arial"/>
              </a:rPr>
              <a:t>Agriculture,</a:t>
            </a:r>
            <a:r>
              <a:rPr dirty="0" sz="1000">
                <a:latin typeface="Arial"/>
                <a:cs typeface="Arial"/>
              </a:rPr>
              <a:t> Census</a:t>
            </a:r>
            <a:r>
              <a:rPr dirty="0" sz="1000" spc="5">
                <a:latin typeface="Arial"/>
                <a:cs typeface="Arial"/>
              </a:rPr>
              <a:t> </a:t>
            </a:r>
            <a:r>
              <a:rPr dirty="0" sz="1000">
                <a:latin typeface="Arial"/>
                <a:cs typeface="Arial"/>
              </a:rPr>
              <a:t>of</a:t>
            </a:r>
            <a:r>
              <a:rPr dirty="0" sz="1000" spc="-10">
                <a:latin typeface="Arial"/>
                <a:cs typeface="Arial"/>
              </a:rPr>
              <a:t> Agriculture, </a:t>
            </a:r>
            <a:r>
              <a:rPr dirty="0" sz="1000">
                <a:latin typeface="Arial"/>
                <a:cs typeface="Arial"/>
              </a:rPr>
              <a:t>calculated</a:t>
            </a:r>
            <a:r>
              <a:rPr dirty="0" sz="1000" spc="-35">
                <a:latin typeface="Arial"/>
                <a:cs typeface="Arial"/>
              </a:rPr>
              <a:t> </a:t>
            </a:r>
            <a:r>
              <a:rPr dirty="0" sz="1000">
                <a:latin typeface="Arial"/>
                <a:cs typeface="Arial"/>
              </a:rPr>
              <a:t>using</a:t>
            </a:r>
            <a:r>
              <a:rPr dirty="0" sz="1000" spc="-30">
                <a:latin typeface="Arial"/>
                <a:cs typeface="Arial"/>
              </a:rPr>
              <a:t> </a:t>
            </a:r>
            <a:r>
              <a:rPr dirty="0" sz="1000">
                <a:latin typeface="Arial"/>
                <a:cs typeface="Arial"/>
              </a:rPr>
              <a:t>the</a:t>
            </a:r>
            <a:r>
              <a:rPr dirty="0" sz="1000" spc="-40">
                <a:latin typeface="Arial"/>
                <a:cs typeface="Arial"/>
              </a:rPr>
              <a:t> </a:t>
            </a:r>
            <a:r>
              <a:rPr dirty="0" sz="1000">
                <a:latin typeface="Arial"/>
                <a:cs typeface="Arial"/>
              </a:rPr>
              <a:t>restricted</a:t>
            </a:r>
            <a:r>
              <a:rPr dirty="0" sz="1000" spc="-30">
                <a:latin typeface="Arial"/>
                <a:cs typeface="Arial"/>
              </a:rPr>
              <a:t> </a:t>
            </a:r>
            <a:r>
              <a:rPr dirty="0" sz="1000">
                <a:latin typeface="Arial"/>
                <a:cs typeface="Arial"/>
              </a:rPr>
              <a:t>access</a:t>
            </a:r>
            <a:r>
              <a:rPr dirty="0" sz="1000" spc="-45">
                <a:latin typeface="Arial"/>
                <a:cs typeface="Arial"/>
              </a:rPr>
              <a:t> </a:t>
            </a:r>
            <a:r>
              <a:rPr dirty="0" sz="1000" spc="-20">
                <a:latin typeface="Arial"/>
                <a:cs typeface="Arial"/>
              </a:rPr>
              <a:t>data </a:t>
            </a:r>
            <a:r>
              <a:rPr dirty="0" sz="1000">
                <a:latin typeface="Arial"/>
                <a:cs typeface="Arial"/>
              </a:rPr>
              <a:t>and</a:t>
            </a:r>
            <a:r>
              <a:rPr dirty="0" sz="1000" spc="-35">
                <a:latin typeface="Arial"/>
                <a:cs typeface="Arial"/>
              </a:rPr>
              <a:t> </a:t>
            </a:r>
            <a:r>
              <a:rPr dirty="0" sz="1000">
                <a:latin typeface="Arial"/>
                <a:cs typeface="Arial"/>
              </a:rPr>
              <a:t>compiled</a:t>
            </a:r>
            <a:r>
              <a:rPr dirty="0" sz="1000" spc="-20">
                <a:latin typeface="Arial"/>
                <a:cs typeface="Arial"/>
              </a:rPr>
              <a:t> </a:t>
            </a:r>
            <a:r>
              <a:rPr dirty="0" sz="1000">
                <a:latin typeface="Arial"/>
                <a:cs typeface="Arial"/>
              </a:rPr>
              <a:t>by</a:t>
            </a:r>
            <a:r>
              <a:rPr dirty="0" sz="1000" spc="-25">
                <a:latin typeface="Arial"/>
                <a:cs typeface="Arial"/>
              </a:rPr>
              <a:t> </a:t>
            </a:r>
            <a:r>
              <a:rPr dirty="0" sz="1000">
                <a:latin typeface="Arial"/>
                <a:cs typeface="Arial"/>
              </a:rPr>
              <a:t>the</a:t>
            </a:r>
            <a:r>
              <a:rPr dirty="0" sz="1000" spc="-20">
                <a:latin typeface="Arial"/>
                <a:cs typeface="Arial"/>
              </a:rPr>
              <a:t> </a:t>
            </a:r>
            <a:r>
              <a:rPr dirty="0" sz="1000" spc="-10">
                <a:latin typeface="Arial"/>
                <a:cs typeface="Arial"/>
              </a:rPr>
              <a:t>author.</a:t>
            </a:r>
            <a:endParaRPr sz="1000">
              <a:latin typeface="Arial"/>
              <a:cs typeface="Arial"/>
            </a:endParaRPr>
          </a:p>
        </p:txBody>
      </p:sp>
      <p:graphicFrame>
        <p:nvGraphicFramePr>
          <p:cNvPr id="4" name="object 4"/>
          <p:cNvGraphicFramePr>
            <a:graphicFrameLocks noGrp="1"/>
          </p:cNvGraphicFramePr>
          <p:nvPr/>
        </p:nvGraphicFramePr>
        <p:xfrm>
          <a:off x="596550" y="2098831"/>
          <a:ext cx="8901430" cy="3585210"/>
        </p:xfrm>
        <a:graphic>
          <a:graphicData uri="http://schemas.openxmlformats.org/drawingml/2006/table">
            <a:tbl>
              <a:tblPr firstRow="1" bandRow="1">
                <a:tableStyleId>{2D5ABB26-0587-4C30-8999-92F81FD0307C}</a:tableStyleId>
              </a:tblPr>
              <a:tblGrid>
                <a:gridCol w="3734435"/>
                <a:gridCol w="2538094"/>
                <a:gridCol w="2539364"/>
              </a:tblGrid>
              <a:tr h="737870">
                <a:tc>
                  <a:txBody>
                    <a:bodyPr/>
                    <a:lstStyle/>
                    <a:p>
                      <a:pPr marL="68580" marR="100965">
                        <a:lnSpc>
                          <a:spcPts val="2860"/>
                        </a:lnSpc>
                      </a:pPr>
                      <a:r>
                        <a:rPr dirty="0" sz="2400" b="1">
                          <a:solidFill>
                            <a:srgbClr val="FFFFFF"/>
                          </a:solidFill>
                          <a:latin typeface="Arial"/>
                          <a:cs typeface="Arial"/>
                        </a:rPr>
                        <a:t>Gross</a:t>
                      </a:r>
                      <a:r>
                        <a:rPr dirty="0" sz="2400" spc="-70" b="1">
                          <a:solidFill>
                            <a:srgbClr val="FFFFFF"/>
                          </a:solidFill>
                          <a:latin typeface="Arial"/>
                          <a:cs typeface="Arial"/>
                        </a:rPr>
                        <a:t> </a:t>
                      </a:r>
                      <a:r>
                        <a:rPr dirty="0" sz="2400" b="1">
                          <a:solidFill>
                            <a:srgbClr val="FFFFFF"/>
                          </a:solidFill>
                          <a:latin typeface="Arial"/>
                          <a:cs typeface="Arial"/>
                        </a:rPr>
                        <a:t>cash</a:t>
                      </a:r>
                      <a:r>
                        <a:rPr dirty="0" sz="2400" spc="-50" b="1">
                          <a:solidFill>
                            <a:srgbClr val="FFFFFF"/>
                          </a:solidFill>
                          <a:latin typeface="Arial"/>
                          <a:cs typeface="Arial"/>
                        </a:rPr>
                        <a:t> </a:t>
                      </a:r>
                      <a:r>
                        <a:rPr dirty="0" sz="2400" b="1">
                          <a:solidFill>
                            <a:srgbClr val="FFFFFF"/>
                          </a:solidFill>
                          <a:latin typeface="Arial"/>
                          <a:cs typeface="Arial"/>
                        </a:rPr>
                        <a:t>farm</a:t>
                      </a:r>
                      <a:r>
                        <a:rPr dirty="0" sz="2400" spc="-65" b="1">
                          <a:solidFill>
                            <a:srgbClr val="FFFFFF"/>
                          </a:solidFill>
                          <a:latin typeface="Arial"/>
                          <a:cs typeface="Arial"/>
                        </a:rPr>
                        <a:t> </a:t>
                      </a:r>
                      <a:r>
                        <a:rPr dirty="0" sz="2400" spc="-10" b="1">
                          <a:solidFill>
                            <a:srgbClr val="FFFFFF"/>
                          </a:solidFill>
                          <a:latin typeface="Arial"/>
                          <a:cs typeface="Arial"/>
                        </a:rPr>
                        <a:t>income </a:t>
                      </a:r>
                      <a:r>
                        <a:rPr dirty="0" sz="2400" b="1">
                          <a:solidFill>
                            <a:srgbClr val="FFFFFF"/>
                          </a:solidFill>
                          <a:latin typeface="Arial"/>
                          <a:cs typeface="Arial"/>
                        </a:rPr>
                        <a:t>in</a:t>
                      </a:r>
                      <a:r>
                        <a:rPr dirty="0" sz="2400" spc="-20" b="1">
                          <a:solidFill>
                            <a:srgbClr val="FFFFFF"/>
                          </a:solidFill>
                          <a:latin typeface="Arial"/>
                          <a:cs typeface="Arial"/>
                        </a:rPr>
                        <a:t> 2017</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68580" marR="462915">
                        <a:lnSpc>
                          <a:spcPts val="2860"/>
                        </a:lnSpc>
                      </a:pPr>
                      <a:r>
                        <a:rPr dirty="0" sz="2400" b="1">
                          <a:solidFill>
                            <a:srgbClr val="FFFFFF"/>
                          </a:solidFill>
                          <a:latin typeface="Arial"/>
                          <a:cs typeface="Arial"/>
                        </a:rPr>
                        <a:t>Local</a:t>
                      </a:r>
                      <a:r>
                        <a:rPr dirty="0" sz="2400" spc="-50" b="1">
                          <a:solidFill>
                            <a:srgbClr val="FFFFFF"/>
                          </a:solidFill>
                          <a:latin typeface="Arial"/>
                          <a:cs typeface="Arial"/>
                        </a:rPr>
                        <a:t> </a:t>
                      </a:r>
                      <a:r>
                        <a:rPr dirty="0" sz="2400" b="1">
                          <a:solidFill>
                            <a:srgbClr val="FFFFFF"/>
                          </a:solidFill>
                          <a:latin typeface="Arial"/>
                          <a:cs typeface="Arial"/>
                        </a:rPr>
                        <a:t>sales</a:t>
                      </a:r>
                      <a:r>
                        <a:rPr dirty="0" sz="2400" spc="-50" b="1">
                          <a:solidFill>
                            <a:srgbClr val="FFFFFF"/>
                          </a:solidFill>
                          <a:latin typeface="Arial"/>
                          <a:cs typeface="Arial"/>
                        </a:rPr>
                        <a:t> </a:t>
                      </a:r>
                      <a:r>
                        <a:rPr dirty="0" sz="2400" spc="-25" b="1">
                          <a:solidFill>
                            <a:srgbClr val="FFFFFF"/>
                          </a:solidFill>
                          <a:latin typeface="Arial"/>
                          <a:cs typeface="Arial"/>
                        </a:rPr>
                        <a:t>in </a:t>
                      </a:r>
                      <a:r>
                        <a:rPr dirty="0" sz="2400" spc="-20" b="1">
                          <a:solidFill>
                            <a:srgbClr val="FFFFFF"/>
                          </a:solidFill>
                          <a:latin typeface="Arial"/>
                          <a:cs typeface="Arial"/>
                        </a:rPr>
                        <a:t>2017</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67945" marR="74295">
                        <a:lnSpc>
                          <a:spcPts val="2860"/>
                        </a:lnSpc>
                      </a:pPr>
                      <a:r>
                        <a:rPr dirty="0" sz="2400" b="1">
                          <a:solidFill>
                            <a:srgbClr val="FFFFFF"/>
                          </a:solidFill>
                          <a:latin typeface="Arial"/>
                          <a:cs typeface="Arial"/>
                        </a:rPr>
                        <a:t>No</a:t>
                      </a:r>
                      <a:r>
                        <a:rPr dirty="0" sz="2400" spc="-40" b="1">
                          <a:solidFill>
                            <a:srgbClr val="FFFFFF"/>
                          </a:solidFill>
                          <a:latin typeface="Arial"/>
                          <a:cs typeface="Arial"/>
                        </a:rPr>
                        <a:t> </a:t>
                      </a:r>
                      <a:r>
                        <a:rPr dirty="0" sz="2400" b="1">
                          <a:solidFill>
                            <a:srgbClr val="FFFFFF"/>
                          </a:solidFill>
                          <a:latin typeface="Arial"/>
                          <a:cs typeface="Arial"/>
                        </a:rPr>
                        <a:t>local</a:t>
                      </a:r>
                      <a:r>
                        <a:rPr dirty="0" sz="2400" spc="-50" b="1">
                          <a:solidFill>
                            <a:srgbClr val="FFFFFF"/>
                          </a:solidFill>
                          <a:latin typeface="Arial"/>
                          <a:cs typeface="Arial"/>
                        </a:rPr>
                        <a:t> </a:t>
                      </a:r>
                      <a:r>
                        <a:rPr dirty="0" sz="2400" b="1">
                          <a:solidFill>
                            <a:srgbClr val="FFFFFF"/>
                          </a:solidFill>
                          <a:latin typeface="Arial"/>
                          <a:cs typeface="Arial"/>
                        </a:rPr>
                        <a:t>sales</a:t>
                      </a:r>
                      <a:r>
                        <a:rPr dirty="0" sz="2400" spc="-25" b="1">
                          <a:solidFill>
                            <a:srgbClr val="FFFFFF"/>
                          </a:solidFill>
                          <a:latin typeface="Arial"/>
                          <a:cs typeface="Arial"/>
                        </a:rPr>
                        <a:t> in </a:t>
                      </a:r>
                      <a:r>
                        <a:rPr dirty="0" sz="2400" spc="-20" b="1">
                          <a:solidFill>
                            <a:srgbClr val="FFFFFF"/>
                          </a:solidFill>
                          <a:latin typeface="Arial"/>
                          <a:cs typeface="Arial"/>
                        </a:rPr>
                        <a:t>2017</a:t>
                      </a:r>
                      <a:endParaRPr sz="2400">
                        <a:latin typeface="Arial"/>
                        <a:cs typeface="Arial"/>
                      </a:endParaRPr>
                    </a:p>
                  </a:txBody>
                  <a:tcPr marL="0" marR="0" marB="0" marT="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r>
              <a:tr h="711835">
                <a:tc>
                  <a:txBody>
                    <a:bodyPr/>
                    <a:lstStyle/>
                    <a:p>
                      <a:pPr marL="68580">
                        <a:lnSpc>
                          <a:spcPct val="100000"/>
                        </a:lnSpc>
                        <a:spcBef>
                          <a:spcPts val="1280"/>
                        </a:spcBef>
                      </a:pPr>
                      <a:r>
                        <a:rPr dirty="0" sz="2400" b="1">
                          <a:solidFill>
                            <a:srgbClr val="FFFFFF"/>
                          </a:solidFill>
                          <a:latin typeface="Arial"/>
                          <a:cs typeface="Arial"/>
                        </a:rPr>
                        <a:t>$0</a:t>
                      </a:r>
                      <a:r>
                        <a:rPr dirty="0" sz="2400" spc="-20" b="1">
                          <a:solidFill>
                            <a:srgbClr val="FFFFFF"/>
                          </a:solidFill>
                          <a:latin typeface="Arial"/>
                          <a:cs typeface="Arial"/>
                        </a:rPr>
                        <a:t> </a:t>
                      </a:r>
                      <a:r>
                        <a:rPr dirty="0" sz="2400" b="1">
                          <a:solidFill>
                            <a:srgbClr val="FFFFFF"/>
                          </a:solidFill>
                          <a:latin typeface="Arial"/>
                          <a:cs typeface="Arial"/>
                        </a:rPr>
                        <a:t>to</a:t>
                      </a:r>
                      <a:r>
                        <a:rPr dirty="0" sz="2400" spc="-30" b="1">
                          <a:solidFill>
                            <a:srgbClr val="FFFFFF"/>
                          </a:solidFill>
                          <a:latin typeface="Arial"/>
                          <a:cs typeface="Arial"/>
                        </a:rPr>
                        <a:t> </a:t>
                      </a:r>
                      <a:r>
                        <a:rPr dirty="0" sz="2400" spc="-10" b="1">
                          <a:solidFill>
                            <a:srgbClr val="FFFFFF"/>
                          </a:solidFill>
                          <a:latin typeface="Arial"/>
                          <a:cs typeface="Arial"/>
                        </a:rPr>
                        <a:t>$74,999</a:t>
                      </a:r>
                      <a:endParaRPr sz="2400">
                        <a:latin typeface="Arial"/>
                        <a:cs typeface="Arial"/>
                      </a:endParaRPr>
                    </a:p>
                  </a:txBody>
                  <a:tcPr marL="0" marR="0" marB="0" marT="16256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000000"/>
                    </a:solidFill>
                  </a:tcPr>
                </a:tc>
                <a:tc>
                  <a:txBody>
                    <a:bodyPr/>
                    <a:lstStyle/>
                    <a:p>
                      <a:pPr marL="68580">
                        <a:lnSpc>
                          <a:spcPct val="100000"/>
                        </a:lnSpc>
                        <a:spcBef>
                          <a:spcPts val="1300"/>
                        </a:spcBef>
                      </a:pPr>
                      <a:r>
                        <a:rPr dirty="0" sz="2400" spc="-10">
                          <a:latin typeface="Arial"/>
                          <a:cs typeface="Arial"/>
                        </a:rPr>
                        <a:t>0.546***</a:t>
                      </a:r>
                      <a:endParaRPr sz="2400">
                        <a:latin typeface="Arial"/>
                        <a:cs typeface="Arial"/>
                      </a:endParaRPr>
                    </a:p>
                  </a:txBody>
                  <a:tcPr marL="0" marR="0" marB="0" marT="16510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68580">
                        <a:lnSpc>
                          <a:spcPct val="100000"/>
                        </a:lnSpc>
                        <a:spcBef>
                          <a:spcPts val="1300"/>
                        </a:spcBef>
                      </a:pPr>
                      <a:r>
                        <a:rPr dirty="0" sz="2400" spc="-10">
                          <a:latin typeface="Arial"/>
                          <a:cs typeface="Arial"/>
                        </a:rPr>
                        <a:t>0.495</a:t>
                      </a:r>
                      <a:endParaRPr sz="2400">
                        <a:latin typeface="Arial"/>
                        <a:cs typeface="Arial"/>
                      </a:endParaRPr>
                    </a:p>
                  </a:txBody>
                  <a:tcPr marL="0" marR="0" marB="0" marT="16510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r>
              <a:tr h="711835">
                <a:tc>
                  <a:txBody>
                    <a:bodyPr/>
                    <a:lstStyle/>
                    <a:p>
                      <a:pPr marL="68580">
                        <a:lnSpc>
                          <a:spcPct val="100000"/>
                        </a:lnSpc>
                        <a:spcBef>
                          <a:spcPts val="1275"/>
                        </a:spcBef>
                      </a:pPr>
                      <a:r>
                        <a:rPr dirty="0" sz="2400" b="1">
                          <a:solidFill>
                            <a:srgbClr val="FFFFFF"/>
                          </a:solidFill>
                          <a:latin typeface="Arial"/>
                          <a:cs typeface="Arial"/>
                        </a:rPr>
                        <a:t>$75,000</a:t>
                      </a:r>
                      <a:r>
                        <a:rPr dirty="0" sz="2400" spc="-50" b="1">
                          <a:solidFill>
                            <a:srgbClr val="FFFFFF"/>
                          </a:solidFill>
                          <a:latin typeface="Arial"/>
                          <a:cs typeface="Arial"/>
                        </a:rPr>
                        <a:t> </a:t>
                      </a:r>
                      <a:r>
                        <a:rPr dirty="0" sz="2400" b="1">
                          <a:solidFill>
                            <a:srgbClr val="FFFFFF"/>
                          </a:solidFill>
                          <a:latin typeface="Arial"/>
                          <a:cs typeface="Arial"/>
                        </a:rPr>
                        <a:t>to</a:t>
                      </a:r>
                      <a:r>
                        <a:rPr dirty="0" sz="2400" spc="-65" b="1">
                          <a:solidFill>
                            <a:srgbClr val="FFFFFF"/>
                          </a:solidFill>
                          <a:latin typeface="Arial"/>
                          <a:cs typeface="Arial"/>
                        </a:rPr>
                        <a:t> </a:t>
                      </a:r>
                      <a:r>
                        <a:rPr dirty="0" sz="2400" spc="-10" b="1">
                          <a:solidFill>
                            <a:srgbClr val="FFFFFF"/>
                          </a:solidFill>
                          <a:latin typeface="Arial"/>
                          <a:cs typeface="Arial"/>
                        </a:rPr>
                        <a:t>$349,999</a:t>
                      </a:r>
                      <a:endParaRPr sz="2400">
                        <a:latin typeface="Arial"/>
                        <a:cs typeface="Arial"/>
                      </a:endParaRPr>
                    </a:p>
                  </a:txBody>
                  <a:tcPr marL="0" marR="0" marB="0" marT="16192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marL="68580">
                        <a:lnSpc>
                          <a:spcPct val="100000"/>
                        </a:lnSpc>
                        <a:spcBef>
                          <a:spcPts val="1300"/>
                        </a:spcBef>
                      </a:pPr>
                      <a:r>
                        <a:rPr dirty="0" sz="2400" spc="-10">
                          <a:latin typeface="Arial"/>
                          <a:cs typeface="Arial"/>
                        </a:rPr>
                        <a:t>0.637***</a:t>
                      </a:r>
                      <a:endParaRPr sz="2400">
                        <a:latin typeface="Arial"/>
                        <a:cs typeface="Arial"/>
                      </a:endParaRPr>
                    </a:p>
                  </a:txBody>
                  <a:tcPr marL="0" marR="0" marB="0" marT="1651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68580">
                        <a:lnSpc>
                          <a:spcPct val="100000"/>
                        </a:lnSpc>
                        <a:spcBef>
                          <a:spcPts val="1300"/>
                        </a:spcBef>
                      </a:pPr>
                      <a:r>
                        <a:rPr dirty="0" sz="2400" spc="-10">
                          <a:latin typeface="Arial"/>
                          <a:cs typeface="Arial"/>
                        </a:rPr>
                        <a:t>0.578</a:t>
                      </a:r>
                      <a:endParaRPr sz="2400">
                        <a:latin typeface="Arial"/>
                        <a:cs typeface="Arial"/>
                      </a:endParaRPr>
                    </a:p>
                  </a:txBody>
                  <a:tcPr marL="0" marR="0" marB="0" marT="1651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r>
              <a:tr h="711835">
                <a:tc>
                  <a:txBody>
                    <a:bodyPr/>
                    <a:lstStyle/>
                    <a:p>
                      <a:pPr marL="68580">
                        <a:lnSpc>
                          <a:spcPct val="100000"/>
                        </a:lnSpc>
                        <a:spcBef>
                          <a:spcPts val="1275"/>
                        </a:spcBef>
                      </a:pPr>
                      <a:r>
                        <a:rPr dirty="0" sz="2400" b="1">
                          <a:solidFill>
                            <a:srgbClr val="FFFFFF"/>
                          </a:solidFill>
                          <a:latin typeface="Arial"/>
                          <a:cs typeface="Arial"/>
                        </a:rPr>
                        <a:t>$350,000</a:t>
                      </a:r>
                      <a:r>
                        <a:rPr dirty="0" sz="2400" spc="-45" b="1">
                          <a:solidFill>
                            <a:srgbClr val="FFFFFF"/>
                          </a:solidFill>
                          <a:latin typeface="Arial"/>
                          <a:cs typeface="Arial"/>
                        </a:rPr>
                        <a:t> </a:t>
                      </a:r>
                      <a:r>
                        <a:rPr dirty="0" sz="2400" b="1">
                          <a:solidFill>
                            <a:srgbClr val="FFFFFF"/>
                          </a:solidFill>
                          <a:latin typeface="Arial"/>
                          <a:cs typeface="Arial"/>
                        </a:rPr>
                        <a:t>to</a:t>
                      </a:r>
                      <a:r>
                        <a:rPr dirty="0" sz="2400" spc="-90" b="1">
                          <a:solidFill>
                            <a:srgbClr val="FFFFFF"/>
                          </a:solidFill>
                          <a:latin typeface="Arial"/>
                          <a:cs typeface="Arial"/>
                        </a:rPr>
                        <a:t> </a:t>
                      </a:r>
                      <a:r>
                        <a:rPr dirty="0" sz="2400" spc="-10" b="1">
                          <a:solidFill>
                            <a:srgbClr val="FFFFFF"/>
                          </a:solidFill>
                          <a:latin typeface="Arial"/>
                          <a:cs typeface="Arial"/>
                        </a:rPr>
                        <a:t>$999,999</a:t>
                      </a:r>
                      <a:endParaRPr sz="2400">
                        <a:latin typeface="Arial"/>
                        <a:cs typeface="Arial"/>
                      </a:endParaRPr>
                    </a:p>
                  </a:txBody>
                  <a:tcPr marL="0" marR="0" marB="0" marT="16192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marL="68580">
                        <a:lnSpc>
                          <a:spcPct val="100000"/>
                        </a:lnSpc>
                        <a:spcBef>
                          <a:spcPts val="1300"/>
                        </a:spcBef>
                      </a:pPr>
                      <a:r>
                        <a:rPr dirty="0" sz="2400" spc="-10">
                          <a:latin typeface="Arial"/>
                          <a:cs typeface="Arial"/>
                        </a:rPr>
                        <a:t>0.672***</a:t>
                      </a:r>
                      <a:endParaRPr sz="2400">
                        <a:latin typeface="Arial"/>
                        <a:cs typeface="Arial"/>
                      </a:endParaRPr>
                    </a:p>
                  </a:txBody>
                  <a:tcPr marL="0" marR="0" marB="0" marT="1651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68580">
                        <a:lnSpc>
                          <a:spcPct val="100000"/>
                        </a:lnSpc>
                        <a:spcBef>
                          <a:spcPts val="1300"/>
                        </a:spcBef>
                      </a:pPr>
                      <a:r>
                        <a:rPr dirty="0" sz="2400" spc="-10">
                          <a:latin typeface="Arial"/>
                          <a:cs typeface="Arial"/>
                        </a:rPr>
                        <a:t>0.637</a:t>
                      </a:r>
                      <a:endParaRPr sz="2400">
                        <a:latin typeface="Arial"/>
                        <a:cs typeface="Arial"/>
                      </a:endParaRPr>
                    </a:p>
                  </a:txBody>
                  <a:tcPr marL="0" marR="0" marB="0" marT="1651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r>
              <a:tr h="711835">
                <a:tc>
                  <a:txBody>
                    <a:bodyPr/>
                    <a:lstStyle/>
                    <a:p>
                      <a:pPr marL="68580">
                        <a:lnSpc>
                          <a:spcPct val="100000"/>
                        </a:lnSpc>
                        <a:spcBef>
                          <a:spcPts val="1275"/>
                        </a:spcBef>
                      </a:pPr>
                      <a:r>
                        <a:rPr dirty="0" sz="2400" b="1">
                          <a:solidFill>
                            <a:srgbClr val="FFFFFF"/>
                          </a:solidFill>
                          <a:latin typeface="Arial"/>
                          <a:cs typeface="Arial"/>
                        </a:rPr>
                        <a:t>$1,000,000</a:t>
                      </a:r>
                      <a:r>
                        <a:rPr dirty="0" sz="2400" spc="-70" b="1">
                          <a:solidFill>
                            <a:srgbClr val="FFFFFF"/>
                          </a:solidFill>
                          <a:latin typeface="Arial"/>
                          <a:cs typeface="Arial"/>
                        </a:rPr>
                        <a:t> </a:t>
                      </a:r>
                      <a:r>
                        <a:rPr dirty="0" sz="2400" b="1">
                          <a:solidFill>
                            <a:srgbClr val="FFFFFF"/>
                          </a:solidFill>
                          <a:latin typeface="Arial"/>
                          <a:cs typeface="Arial"/>
                        </a:rPr>
                        <a:t>or</a:t>
                      </a:r>
                      <a:r>
                        <a:rPr dirty="0" sz="2400" spc="-70" b="1">
                          <a:solidFill>
                            <a:srgbClr val="FFFFFF"/>
                          </a:solidFill>
                          <a:latin typeface="Arial"/>
                          <a:cs typeface="Arial"/>
                        </a:rPr>
                        <a:t> </a:t>
                      </a:r>
                      <a:r>
                        <a:rPr dirty="0" sz="2400" spc="-20" b="1">
                          <a:solidFill>
                            <a:srgbClr val="FFFFFF"/>
                          </a:solidFill>
                          <a:latin typeface="Arial"/>
                          <a:cs typeface="Arial"/>
                        </a:rPr>
                        <a:t>more</a:t>
                      </a:r>
                      <a:endParaRPr sz="2400">
                        <a:latin typeface="Arial"/>
                        <a:cs typeface="Arial"/>
                      </a:endParaRPr>
                    </a:p>
                  </a:txBody>
                  <a:tcPr marL="0" marR="0" marB="0" marT="16192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solidFill>
                  </a:tcPr>
                </a:tc>
                <a:tc>
                  <a:txBody>
                    <a:bodyPr/>
                    <a:lstStyle/>
                    <a:p>
                      <a:pPr marL="68580">
                        <a:lnSpc>
                          <a:spcPct val="100000"/>
                        </a:lnSpc>
                        <a:spcBef>
                          <a:spcPts val="1300"/>
                        </a:spcBef>
                      </a:pPr>
                      <a:r>
                        <a:rPr dirty="0" sz="2400" spc="-10">
                          <a:latin typeface="Arial"/>
                          <a:cs typeface="Arial"/>
                        </a:rPr>
                        <a:t>0.732</a:t>
                      </a:r>
                      <a:endParaRPr sz="2400">
                        <a:latin typeface="Arial"/>
                        <a:cs typeface="Arial"/>
                      </a:endParaRPr>
                    </a:p>
                  </a:txBody>
                  <a:tcPr marL="0" marR="0" marB="0" marT="1651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68580">
                        <a:lnSpc>
                          <a:spcPct val="100000"/>
                        </a:lnSpc>
                        <a:spcBef>
                          <a:spcPts val="1300"/>
                        </a:spcBef>
                      </a:pPr>
                      <a:r>
                        <a:rPr dirty="0" sz="2400" spc="-10">
                          <a:latin typeface="Arial"/>
                          <a:cs typeface="Arial"/>
                        </a:rPr>
                        <a:t>0.738</a:t>
                      </a:r>
                      <a:endParaRPr sz="2400">
                        <a:latin typeface="Arial"/>
                        <a:cs typeface="Arial"/>
                      </a:endParaRPr>
                    </a:p>
                  </a:txBody>
                  <a:tcPr marL="0" marR="0" marB="0" marT="16510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r>
            </a:tbl>
          </a:graphicData>
        </a:graphic>
      </p:graphicFrame>
      <p:sp>
        <p:nvSpPr>
          <p:cNvPr id="5" name="object 5"/>
          <p:cNvSpPr txBox="1"/>
          <p:nvPr/>
        </p:nvSpPr>
        <p:spPr>
          <a:xfrm>
            <a:off x="557891" y="1617864"/>
            <a:ext cx="10925810" cy="391160"/>
          </a:xfrm>
          <a:prstGeom prst="rect">
            <a:avLst/>
          </a:prstGeom>
        </p:spPr>
        <p:txBody>
          <a:bodyPr wrap="square" lIns="0" tIns="12700" rIns="0" bIns="0" rtlCol="0" vert="horz">
            <a:spAutoFit/>
          </a:bodyPr>
          <a:lstStyle/>
          <a:p>
            <a:pPr marL="12700">
              <a:lnSpc>
                <a:spcPct val="100000"/>
              </a:lnSpc>
              <a:spcBef>
                <a:spcPts val="100"/>
              </a:spcBef>
            </a:pPr>
            <a:r>
              <a:rPr dirty="0" sz="2400" spc="-20">
                <a:latin typeface="Arial"/>
                <a:cs typeface="Arial"/>
              </a:rPr>
              <a:t>5-</a:t>
            </a:r>
            <a:r>
              <a:rPr dirty="0" sz="2400">
                <a:latin typeface="Arial"/>
                <a:cs typeface="Arial"/>
              </a:rPr>
              <a:t>year</a:t>
            </a:r>
            <a:r>
              <a:rPr dirty="0" sz="2400" spc="-50">
                <a:latin typeface="Arial"/>
                <a:cs typeface="Arial"/>
              </a:rPr>
              <a:t> </a:t>
            </a:r>
            <a:r>
              <a:rPr dirty="0" sz="2400">
                <a:latin typeface="Arial"/>
                <a:cs typeface="Arial"/>
              </a:rPr>
              <a:t>survival</a:t>
            </a:r>
            <a:r>
              <a:rPr dirty="0" sz="2400" spc="-50">
                <a:latin typeface="Arial"/>
                <a:cs typeface="Arial"/>
              </a:rPr>
              <a:t> </a:t>
            </a:r>
            <a:r>
              <a:rPr dirty="0" sz="2400">
                <a:latin typeface="Arial"/>
                <a:cs typeface="Arial"/>
              </a:rPr>
              <a:t>rates</a:t>
            </a:r>
            <a:r>
              <a:rPr dirty="0" sz="2400" spc="-65">
                <a:latin typeface="Arial"/>
                <a:cs typeface="Arial"/>
              </a:rPr>
              <a:t> </a:t>
            </a:r>
            <a:r>
              <a:rPr dirty="0" sz="2400" spc="-20">
                <a:latin typeface="Arial"/>
                <a:cs typeface="Arial"/>
              </a:rPr>
              <a:t>(2017-</a:t>
            </a:r>
            <a:r>
              <a:rPr dirty="0" sz="2400">
                <a:latin typeface="Arial"/>
                <a:cs typeface="Arial"/>
              </a:rPr>
              <a:t>2022)</a:t>
            </a:r>
            <a:r>
              <a:rPr dirty="0" sz="2400" spc="-30">
                <a:latin typeface="Arial"/>
                <a:cs typeface="Arial"/>
              </a:rPr>
              <a:t> </a:t>
            </a:r>
            <a:r>
              <a:rPr dirty="0" sz="2400">
                <a:latin typeface="Arial"/>
                <a:cs typeface="Arial"/>
              </a:rPr>
              <a:t>for</a:t>
            </a:r>
            <a:r>
              <a:rPr dirty="0" sz="2400" spc="-65">
                <a:latin typeface="Arial"/>
                <a:cs typeface="Arial"/>
              </a:rPr>
              <a:t> </a:t>
            </a:r>
            <a:r>
              <a:rPr dirty="0" sz="2400">
                <a:latin typeface="Arial"/>
                <a:cs typeface="Arial"/>
              </a:rPr>
              <a:t>operations</a:t>
            </a:r>
            <a:r>
              <a:rPr dirty="0" sz="2400" spc="-40">
                <a:latin typeface="Arial"/>
                <a:cs typeface="Arial"/>
              </a:rPr>
              <a:t> </a:t>
            </a:r>
            <a:r>
              <a:rPr dirty="0" sz="2400">
                <a:latin typeface="Arial"/>
                <a:cs typeface="Arial"/>
              </a:rPr>
              <a:t>with</a:t>
            </a:r>
            <a:r>
              <a:rPr dirty="0" sz="2400" spc="-50">
                <a:latin typeface="Arial"/>
                <a:cs typeface="Arial"/>
              </a:rPr>
              <a:t> </a:t>
            </a:r>
            <a:r>
              <a:rPr dirty="0" sz="2400">
                <a:latin typeface="Arial"/>
                <a:cs typeface="Arial"/>
              </a:rPr>
              <a:t>and</a:t>
            </a:r>
            <a:r>
              <a:rPr dirty="0" sz="2400" spc="-55">
                <a:latin typeface="Arial"/>
                <a:cs typeface="Arial"/>
              </a:rPr>
              <a:t> </a:t>
            </a:r>
            <a:r>
              <a:rPr dirty="0" sz="2400">
                <a:latin typeface="Arial"/>
                <a:cs typeface="Arial"/>
              </a:rPr>
              <a:t>without</a:t>
            </a:r>
            <a:r>
              <a:rPr dirty="0" sz="2400" spc="-40">
                <a:latin typeface="Arial"/>
                <a:cs typeface="Arial"/>
              </a:rPr>
              <a:t> </a:t>
            </a:r>
            <a:r>
              <a:rPr dirty="0" sz="2400">
                <a:latin typeface="Arial"/>
                <a:cs typeface="Arial"/>
              </a:rPr>
              <a:t>local</a:t>
            </a:r>
            <a:r>
              <a:rPr dirty="0" sz="2400" spc="-40">
                <a:latin typeface="Arial"/>
                <a:cs typeface="Arial"/>
              </a:rPr>
              <a:t> </a:t>
            </a:r>
            <a:r>
              <a:rPr dirty="0" sz="2400">
                <a:latin typeface="Arial"/>
                <a:cs typeface="Arial"/>
              </a:rPr>
              <a:t>food</a:t>
            </a:r>
            <a:r>
              <a:rPr dirty="0" sz="2400" spc="-65">
                <a:latin typeface="Arial"/>
                <a:cs typeface="Arial"/>
              </a:rPr>
              <a:t> </a:t>
            </a:r>
            <a:r>
              <a:rPr dirty="0" sz="2400" spc="-10">
                <a:latin typeface="Arial"/>
                <a:cs typeface="Arial"/>
              </a:rPr>
              <a:t>sales</a:t>
            </a:r>
            <a:endParaRPr sz="24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11996" y="856716"/>
            <a:ext cx="11766550" cy="953135"/>
          </a:xfrm>
          <a:prstGeom prst="rect"/>
        </p:spPr>
        <p:txBody>
          <a:bodyPr wrap="square" lIns="0" tIns="67945" rIns="0" bIns="0" rtlCol="0" vert="horz">
            <a:spAutoFit/>
          </a:bodyPr>
          <a:lstStyle/>
          <a:p>
            <a:pPr marL="1103630" marR="5080" indent="-1091565">
              <a:lnSpc>
                <a:spcPts val="3460"/>
              </a:lnSpc>
              <a:spcBef>
                <a:spcPts val="535"/>
              </a:spcBef>
            </a:pPr>
            <a:r>
              <a:rPr dirty="0" sz="3200" b="1">
                <a:latin typeface="Arial"/>
                <a:cs typeface="Arial"/>
              </a:rPr>
              <a:t>Differentiated</a:t>
            </a:r>
            <a:r>
              <a:rPr dirty="0" sz="3200" spc="-85" b="1">
                <a:latin typeface="Arial"/>
                <a:cs typeface="Arial"/>
              </a:rPr>
              <a:t> </a:t>
            </a:r>
            <a:r>
              <a:rPr dirty="0" sz="3200" b="1">
                <a:latin typeface="Arial"/>
                <a:cs typeface="Arial"/>
              </a:rPr>
              <a:t>sales</a:t>
            </a:r>
            <a:r>
              <a:rPr dirty="0" sz="3200" spc="-50" b="1">
                <a:latin typeface="Arial"/>
                <a:cs typeface="Arial"/>
              </a:rPr>
              <a:t> </a:t>
            </a:r>
            <a:r>
              <a:rPr dirty="0" sz="3200" b="1">
                <a:latin typeface="Arial"/>
                <a:cs typeface="Arial"/>
              </a:rPr>
              <a:t>(including</a:t>
            </a:r>
            <a:r>
              <a:rPr dirty="0" sz="3200" spc="-75" b="1">
                <a:latin typeface="Arial"/>
                <a:cs typeface="Arial"/>
              </a:rPr>
              <a:t> </a:t>
            </a:r>
            <a:r>
              <a:rPr dirty="0" sz="3200" b="1">
                <a:latin typeface="Arial"/>
                <a:cs typeface="Arial"/>
              </a:rPr>
              <a:t>local</a:t>
            </a:r>
            <a:r>
              <a:rPr dirty="0" sz="3200" spc="-50" b="1">
                <a:latin typeface="Arial"/>
                <a:cs typeface="Arial"/>
              </a:rPr>
              <a:t> </a:t>
            </a:r>
            <a:r>
              <a:rPr dirty="0" sz="3200" b="1">
                <a:latin typeface="Arial"/>
                <a:cs typeface="Arial"/>
              </a:rPr>
              <a:t>food</a:t>
            </a:r>
            <a:r>
              <a:rPr dirty="0" sz="3200" spc="-60" b="1">
                <a:latin typeface="Arial"/>
                <a:cs typeface="Arial"/>
              </a:rPr>
              <a:t> </a:t>
            </a:r>
            <a:r>
              <a:rPr dirty="0" sz="3200" b="1">
                <a:latin typeface="Arial"/>
                <a:cs typeface="Arial"/>
              </a:rPr>
              <a:t>sales)</a:t>
            </a:r>
            <a:r>
              <a:rPr dirty="0" sz="3200" spc="-50" b="1">
                <a:latin typeface="Arial"/>
                <a:cs typeface="Arial"/>
              </a:rPr>
              <a:t> </a:t>
            </a:r>
            <a:r>
              <a:rPr dirty="0" sz="3200" b="1">
                <a:latin typeface="Arial"/>
                <a:cs typeface="Arial"/>
              </a:rPr>
              <a:t>is</a:t>
            </a:r>
            <a:r>
              <a:rPr dirty="0" sz="3200" spc="-40" b="1">
                <a:latin typeface="Arial"/>
                <a:cs typeface="Arial"/>
              </a:rPr>
              <a:t> </a:t>
            </a:r>
            <a:r>
              <a:rPr dirty="0" sz="3200" spc="-10" b="1">
                <a:latin typeface="Arial"/>
                <a:cs typeface="Arial"/>
              </a:rPr>
              <a:t>associated </a:t>
            </a:r>
            <a:r>
              <a:rPr dirty="0" sz="3200" b="1">
                <a:latin typeface="Arial"/>
                <a:cs typeface="Arial"/>
              </a:rPr>
              <a:t>with</a:t>
            </a:r>
            <a:r>
              <a:rPr dirty="0" sz="3200" spc="-60" b="1">
                <a:latin typeface="Arial"/>
                <a:cs typeface="Arial"/>
              </a:rPr>
              <a:t> </a:t>
            </a:r>
            <a:r>
              <a:rPr dirty="0" sz="3200" b="1">
                <a:latin typeface="Arial"/>
                <a:cs typeface="Arial"/>
              </a:rPr>
              <a:t>higher</a:t>
            </a:r>
            <a:r>
              <a:rPr dirty="0" sz="3200" spc="-45" b="1">
                <a:latin typeface="Arial"/>
                <a:cs typeface="Arial"/>
              </a:rPr>
              <a:t> </a:t>
            </a:r>
            <a:r>
              <a:rPr dirty="0" sz="3200" b="1">
                <a:latin typeface="Arial"/>
                <a:cs typeface="Arial"/>
              </a:rPr>
              <a:t>probability</a:t>
            </a:r>
            <a:r>
              <a:rPr dirty="0" sz="3200" spc="-70" b="1">
                <a:latin typeface="Arial"/>
                <a:cs typeface="Arial"/>
              </a:rPr>
              <a:t> </a:t>
            </a:r>
            <a:r>
              <a:rPr dirty="0" sz="3200" b="1">
                <a:latin typeface="Arial"/>
                <a:cs typeface="Arial"/>
              </a:rPr>
              <a:t>of</a:t>
            </a:r>
            <a:r>
              <a:rPr dirty="0" sz="3200" spc="-45" b="1">
                <a:latin typeface="Arial"/>
                <a:cs typeface="Arial"/>
              </a:rPr>
              <a:t> </a:t>
            </a:r>
            <a:r>
              <a:rPr dirty="0" sz="3200" b="1">
                <a:latin typeface="Arial"/>
                <a:cs typeface="Arial"/>
              </a:rPr>
              <a:t>survival</a:t>
            </a:r>
            <a:r>
              <a:rPr dirty="0" sz="3200" spc="-50" b="1">
                <a:latin typeface="Arial"/>
                <a:cs typeface="Arial"/>
              </a:rPr>
              <a:t> </a:t>
            </a:r>
            <a:r>
              <a:rPr dirty="0" sz="3200" b="1">
                <a:latin typeface="Arial"/>
                <a:cs typeface="Arial"/>
              </a:rPr>
              <a:t>from</a:t>
            </a:r>
            <a:r>
              <a:rPr dirty="0" sz="3200" spc="-40" b="1">
                <a:latin typeface="Arial"/>
                <a:cs typeface="Arial"/>
              </a:rPr>
              <a:t> </a:t>
            </a:r>
            <a:r>
              <a:rPr dirty="0" sz="3200" spc="-10" b="1">
                <a:latin typeface="Arial"/>
                <a:cs typeface="Arial"/>
              </a:rPr>
              <a:t>2017-</a:t>
            </a:r>
            <a:r>
              <a:rPr dirty="0" sz="3200" spc="-20" b="1">
                <a:latin typeface="Arial"/>
                <a:cs typeface="Arial"/>
              </a:rPr>
              <a:t>2022</a:t>
            </a:r>
            <a:endParaRPr sz="3200">
              <a:latin typeface="Arial"/>
              <a:cs typeface="Arial"/>
            </a:endParaRPr>
          </a:p>
        </p:txBody>
      </p:sp>
      <p:sp>
        <p:nvSpPr>
          <p:cNvPr id="5" name="object 5"/>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
        <p:nvSpPr>
          <p:cNvPr id="3" name="object 3"/>
          <p:cNvSpPr txBox="1"/>
          <p:nvPr/>
        </p:nvSpPr>
        <p:spPr>
          <a:xfrm>
            <a:off x="1602739" y="5014239"/>
            <a:ext cx="8785225" cy="702310"/>
          </a:xfrm>
          <a:prstGeom prst="rect">
            <a:avLst/>
          </a:prstGeom>
        </p:spPr>
        <p:txBody>
          <a:bodyPr wrap="square" lIns="0" tIns="33019" rIns="0" bIns="0" rtlCol="0" vert="horz">
            <a:spAutoFit/>
          </a:bodyPr>
          <a:lstStyle/>
          <a:p>
            <a:pPr marL="12700" marR="5080">
              <a:lnSpc>
                <a:spcPts val="1300"/>
              </a:lnSpc>
              <a:spcBef>
                <a:spcPts val="259"/>
              </a:spcBef>
            </a:pPr>
            <a:r>
              <a:rPr dirty="0" sz="1200">
                <a:latin typeface="Arial"/>
                <a:cs typeface="Arial"/>
              </a:rPr>
              <a:t>Notes:</a:t>
            </a:r>
            <a:r>
              <a:rPr dirty="0" sz="1200" spc="-30">
                <a:latin typeface="Arial"/>
                <a:cs typeface="Arial"/>
              </a:rPr>
              <a:t> </a:t>
            </a:r>
            <a:r>
              <a:rPr dirty="0" sz="1200">
                <a:latin typeface="Arial"/>
                <a:cs typeface="Arial"/>
              </a:rPr>
              <a:t>Results</a:t>
            </a:r>
            <a:r>
              <a:rPr dirty="0" sz="1200" spc="-35">
                <a:latin typeface="Arial"/>
                <a:cs typeface="Arial"/>
              </a:rPr>
              <a:t> </a:t>
            </a:r>
            <a:r>
              <a:rPr dirty="0" sz="1200">
                <a:latin typeface="Arial"/>
                <a:cs typeface="Arial"/>
              </a:rPr>
              <a:t>from</a:t>
            </a:r>
            <a:r>
              <a:rPr dirty="0" sz="1200" spc="-25">
                <a:latin typeface="Arial"/>
                <a:cs typeface="Arial"/>
              </a:rPr>
              <a:t> </a:t>
            </a:r>
            <a:r>
              <a:rPr dirty="0" sz="1200">
                <a:latin typeface="Arial"/>
                <a:cs typeface="Arial"/>
              </a:rPr>
              <a:t>a</a:t>
            </a:r>
            <a:r>
              <a:rPr dirty="0" sz="1200" spc="-5">
                <a:latin typeface="Arial"/>
                <a:cs typeface="Arial"/>
              </a:rPr>
              <a:t> </a:t>
            </a:r>
            <a:r>
              <a:rPr dirty="0" sz="1200">
                <a:latin typeface="Arial"/>
                <a:cs typeface="Arial"/>
              </a:rPr>
              <a:t>probit</a:t>
            </a:r>
            <a:r>
              <a:rPr dirty="0" sz="1200" spc="-30">
                <a:latin typeface="Arial"/>
                <a:cs typeface="Arial"/>
              </a:rPr>
              <a:t> </a:t>
            </a:r>
            <a:r>
              <a:rPr dirty="0" sz="1200">
                <a:latin typeface="Arial"/>
                <a:cs typeface="Arial"/>
              </a:rPr>
              <a:t>regression</a:t>
            </a:r>
            <a:r>
              <a:rPr dirty="0" sz="1200" spc="-40">
                <a:latin typeface="Arial"/>
                <a:cs typeface="Arial"/>
              </a:rPr>
              <a:t> </a:t>
            </a:r>
            <a:r>
              <a:rPr dirty="0" sz="1200">
                <a:latin typeface="Arial"/>
                <a:cs typeface="Arial"/>
              </a:rPr>
              <a:t>with</a:t>
            </a:r>
            <a:r>
              <a:rPr dirty="0" sz="1200" spc="5">
                <a:latin typeface="Arial"/>
                <a:cs typeface="Arial"/>
              </a:rPr>
              <a:t> </a:t>
            </a:r>
            <a:r>
              <a:rPr dirty="0" sz="1200">
                <a:latin typeface="Arial"/>
                <a:cs typeface="Arial"/>
              </a:rPr>
              <a:t>farm</a:t>
            </a:r>
            <a:r>
              <a:rPr dirty="0" sz="1200" spc="-25">
                <a:latin typeface="Arial"/>
                <a:cs typeface="Arial"/>
              </a:rPr>
              <a:t> </a:t>
            </a:r>
            <a:r>
              <a:rPr dirty="0" sz="1200">
                <a:latin typeface="Arial"/>
                <a:cs typeface="Arial"/>
              </a:rPr>
              <a:t>business</a:t>
            </a:r>
            <a:r>
              <a:rPr dirty="0" sz="1200" spc="-35">
                <a:latin typeface="Arial"/>
                <a:cs typeface="Arial"/>
              </a:rPr>
              <a:t> </a:t>
            </a:r>
            <a:r>
              <a:rPr dirty="0" sz="1200">
                <a:latin typeface="Arial"/>
                <a:cs typeface="Arial"/>
              </a:rPr>
              <a:t>survival</a:t>
            </a:r>
            <a:r>
              <a:rPr dirty="0" sz="1200" spc="-10">
                <a:latin typeface="Arial"/>
                <a:cs typeface="Arial"/>
              </a:rPr>
              <a:t> </a:t>
            </a:r>
            <a:r>
              <a:rPr dirty="0" sz="1200">
                <a:latin typeface="Arial"/>
                <a:cs typeface="Arial"/>
              </a:rPr>
              <a:t>(1/0)</a:t>
            </a:r>
            <a:r>
              <a:rPr dirty="0" sz="1200" spc="-25">
                <a:latin typeface="Arial"/>
                <a:cs typeface="Arial"/>
              </a:rPr>
              <a:t> </a:t>
            </a:r>
            <a:r>
              <a:rPr dirty="0" sz="1200">
                <a:latin typeface="Arial"/>
                <a:cs typeface="Arial"/>
              </a:rPr>
              <a:t>as</a:t>
            </a:r>
            <a:r>
              <a:rPr dirty="0" sz="1200" spc="-10">
                <a:latin typeface="Arial"/>
                <a:cs typeface="Arial"/>
              </a:rPr>
              <a:t> </a:t>
            </a:r>
            <a:r>
              <a:rPr dirty="0" sz="1200">
                <a:latin typeface="Arial"/>
                <a:cs typeface="Arial"/>
              </a:rPr>
              <a:t>the</a:t>
            </a:r>
            <a:r>
              <a:rPr dirty="0" sz="1200" spc="-30">
                <a:latin typeface="Arial"/>
                <a:cs typeface="Arial"/>
              </a:rPr>
              <a:t> </a:t>
            </a:r>
            <a:r>
              <a:rPr dirty="0" sz="1200">
                <a:latin typeface="Arial"/>
                <a:cs typeface="Arial"/>
              </a:rPr>
              <a:t>outcome.</a:t>
            </a:r>
            <a:r>
              <a:rPr dirty="0" sz="1200" spc="-95">
                <a:latin typeface="Arial"/>
                <a:cs typeface="Arial"/>
              </a:rPr>
              <a:t> </a:t>
            </a:r>
            <a:r>
              <a:rPr dirty="0" sz="1200">
                <a:latin typeface="Arial"/>
                <a:cs typeface="Arial"/>
              </a:rPr>
              <a:t>Analysis</a:t>
            </a:r>
            <a:r>
              <a:rPr dirty="0" sz="1200" spc="-35">
                <a:latin typeface="Arial"/>
                <a:cs typeface="Arial"/>
              </a:rPr>
              <a:t> </a:t>
            </a:r>
            <a:r>
              <a:rPr dirty="0" sz="1200">
                <a:latin typeface="Arial"/>
                <a:cs typeface="Arial"/>
              </a:rPr>
              <a:t>conducted</a:t>
            </a:r>
            <a:r>
              <a:rPr dirty="0" sz="1200" spc="-55">
                <a:latin typeface="Arial"/>
                <a:cs typeface="Arial"/>
              </a:rPr>
              <a:t> </a:t>
            </a:r>
            <a:r>
              <a:rPr dirty="0" sz="1200">
                <a:latin typeface="Arial"/>
                <a:cs typeface="Arial"/>
              </a:rPr>
              <a:t>as</a:t>
            </a:r>
            <a:r>
              <a:rPr dirty="0" sz="1200" spc="-20">
                <a:latin typeface="Arial"/>
                <a:cs typeface="Arial"/>
              </a:rPr>
              <a:t> </a:t>
            </a:r>
            <a:r>
              <a:rPr dirty="0" sz="1200">
                <a:latin typeface="Arial"/>
                <a:cs typeface="Arial"/>
              </a:rPr>
              <a:t>part</a:t>
            </a:r>
            <a:r>
              <a:rPr dirty="0" sz="1200" spc="-20">
                <a:latin typeface="Arial"/>
                <a:cs typeface="Arial"/>
              </a:rPr>
              <a:t> </a:t>
            </a:r>
            <a:r>
              <a:rPr dirty="0" sz="1200">
                <a:latin typeface="Arial"/>
                <a:cs typeface="Arial"/>
              </a:rPr>
              <a:t>of</a:t>
            </a:r>
            <a:r>
              <a:rPr dirty="0" sz="1200" spc="-5">
                <a:latin typeface="Arial"/>
                <a:cs typeface="Arial"/>
              </a:rPr>
              <a:t> </a:t>
            </a:r>
            <a:r>
              <a:rPr dirty="0" sz="1200">
                <a:latin typeface="Arial"/>
                <a:cs typeface="Arial"/>
              </a:rPr>
              <a:t>the</a:t>
            </a:r>
            <a:r>
              <a:rPr dirty="0" sz="1200" spc="-30">
                <a:latin typeface="Arial"/>
                <a:cs typeface="Arial"/>
              </a:rPr>
              <a:t> </a:t>
            </a:r>
            <a:r>
              <a:rPr dirty="0" sz="1200" spc="-10">
                <a:latin typeface="Arial"/>
                <a:cs typeface="Arial"/>
              </a:rPr>
              <a:t>USDA, </a:t>
            </a:r>
            <a:r>
              <a:rPr dirty="0" sz="1200">
                <a:latin typeface="Arial"/>
                <a:cs typeface="Arial"/>
              </a:rPr>
              <a:t>Economic</a:t>
            </a:r>
            <a:r>
              <a:rPr dirty="0" sz="1200" spc="-40">
                <a:latin typeface="Arial"/>
                <a:cs typeface="Arial"/>
              </a:rPr>
              <a:t> </a:t>
            </a:r>
            <a:r>
              <a:rPr dirty="0" sz="1200">
                <a:latin typeface="Arial"/>
                <a:cs typeface="Arial"/>
              </a:rPr>
              <a:t>Research</a:t>
            </a:r>
            <a:r>
              <a:rPr dirty="0" sz="1200" spc="-40">
                <a:latin typeface="Arial"/>
                <a:cs typeface="Arial"/>
              </a:rPr>
              <a:t> </a:t>
            </a:r>
            <a:r>
              <a:rPr dirty="0" sz="1200">
                <a:latin typeface="Arial"/>
                <a:cs typeface="Arial"/>
              </a:rPr>
              <a:t>Service</a:t>
            </a:r>
            <a:r>
              <a:rPr dirty="0" sz="1200" spc="-20">
                <a:latin typeface="Arial"/>
                <a:cs typeface="Arial"/>
              </a:rPr>
              <a:t> </a:t>
            </a:r>
            <a:r>
              <a:rPr dirty="0" sz="1200">
                <a:latin typeface="Arial"/>
                <a:cs typeface="Arial"/>
              </a:rPr>
              <a:t>report</a:t>
            </a:r>
            <a:r>
              <a:rPr dirty="0" sz="1200" spc="-20">
                <a:latin typeface="Arial"/>
                <a:cs typeface="Arial"/>
              </a:rPr>
              <a:t> </a:t>
            </a:r>
            <a:r>
              <a:rPr dirty="0" sz="1200">
                <a:latin typeface="Arial"/>
                <a:cs typeface="Arial"/>
              </a:rPr>
              <a:t>on</a:t>
            </a:r>
            <a:r>
              <a:rPr dirty="0" sz="1200" spc="-30">
                <a:latin typeface="Arial"/>
                <a:cs typeface="Arial"/>
              </a:rPr>
              <a:t> </a:t>
            </a:r>
            <a:r>
              <a:rPr dirty="0" sz="1200">
                <a:latin typeface="Arial"/>
                <a:cs typeface="Arial"/>
              </a:rPr>
              <a:t>Beginning</a:t>
            </a:r>
            <a:r>
              <a:rPr dirty="0" sz="1200" spc="-60">
                <a:latin typeface="Arial"/>
                <a:cs typeface="Arial"/>
              </a:rPr>
              <a:t> </a:t>
            </a:r>
            <a:r>
              <a:rPr dirty="0" sz="1200">
                <a:latin typeface="Arial"/>
                <a:cs typeface="Arial"/>
              </a:rPr>
              <a:t>Farmer</a:t>
            </a:r>
            <a:r>
              <a:rPr dirty="0" sz="1200" spc="-25">
                <a:latin typeface="Arial"/>
                <a:cs typeface="Arial"/>
              </a:rPr>
              <a:t> </a:t>
            </a:r>
            <a:r>
              <a:rPr dirty="0" sz="1200">
                <a:latin typeface="Arial"/>
                <a:cs typeface="Arial"/>
              </a:rPr>
              <a:t>and</a:t>
            </a:r>
            <a:r>
              <a:rPr dirty="0" sz="1200" spc="-30">
                <a:latin typeface="Arial"/>
                <a:cs typeface="Arial"/>
              </a:rPr>
              <a:t> </a:t>
            </a:r>
            <a:r>
              <a:rPr dirty="0" sz="1200">
                <a:latin typeface="Arial"/>
                <a:cs typeface="Arial"/>
              </a:rPr>
              <a:t>Rancher</a:t>
            </a:r>
            <a:r>
              <a:rPr dirty="0" sz="1200" spc="-55">
                <a:latin typeface="Arial"/>
                <a:cs typeface="Arial"/>
              </a:rPr>
              <a:t> </a:t>
            </a:r>
            <a:r>
              <a:rPr dirty="0" sz="1200" spc="-10">
                <a:latin typeface="Arial"/>
                <a:cs typeface="Arial"/>
              </a:rPr>
              <a:t>Operations.</a:t>
            </a:r>
            <a:endParaRPr sz="1200">
              <a:latin typeface="Arial"/>
              <a:cs typeface="Arial"/>
            </a:endParaRPr>
          </a:p>
          <a:p>
            <a:pPr marL="12700">
              <a:lnSpc>
                <a:spcPts val="1200"/>
              </a:lnSpc>
            </a:pPr>
            <a:r>
              <a:rPr dirty="0" sz="1200">
                <a:latin typeface="Arial"/>
                <a:cs typeface="Arial"/>
              </a:rPr>
              <a:t>Source:</a:t>
            </a:r>
            <a:r>
              <a:rPr dirty="0" sz="1200" spc="-35">
                <a:latin typeface="Arial"/>
                <a:cs typeface="Arial"/>
              </a:rPr>
              <a:t> </a:t>
            </a:r>
            <a:r>
              <a:rPr dirty="0" sz="1200">
                <a:latin typeface="Arial"/>
                <a:cs typeface="Arial"/>
              </a:rPr>
              <a:t>USDA,</a:t>
            </a:r>
            <a:r>
              <a:rPr dirty="0" sz="1200" spc="-15">
                <a:latin typeface="Arial"/>
                <a:cs typeface="Arial"/>
              </a:rPr>
              <a:t> </a:t>
            </a:r>
            <a:r>
              <a:rPr dirty="0" sz="1200">
                <a:latin typeface="Arial"/>
                <a:cs typeface="Arial"/>
              </a:rPr>
              <a:t>Economic</a:t>
            </a:r>
            <a:r>
              <a:rPr dirty="0" sz="1200" spc="-40">
                <a:latin typeface="Arial"/>
                <a:cs typeface="Arial"/>
              </a:rPr>
              <a:t> </a:t>
            </a:r>
            <a:r>
              <a:rPr dirty="0" sz="1200">
                <a:latin typeface="Arial"/>
                <a:cs typeface="Arial"/>
              </a:rPr>
              <a:t>Research</a:t>
            </a:r>
            <a:r>
              <a:rPr dirty="0" sz="1200" spc="-35">
                <a:latin typeface="Arial"/>
                <a:cs typeface="Arial"/>
              </a:rPr>
              <a:t> </a:t>
            </a:r>
            <a:r>
              <a:rPr dirty="0" sz="1200">
                <a:latin typeface="Arial"/>
                <a:cs typeface="Arial"/>
              </a:rPr>
              <a:t>Service</a:t>
            </a:r>
            <a:r>
              <a:rPr dirty="0" sz="1200" spc="-10">
                <a:latin typeface="Arial"/>
                <a:cs typeface="Arial"/>
              </a:rPr>
              <a:t> </a:t>
            </a:r>
            <a:r>
              <a:rPr dirty="0" sz="1200">
                <a:latin typeface="Arial"/>
                <a:cs typeface="Arial"/>
              </a:rPr>
              <a:t>based</a:t>
            </a:r>
            <a:r>
              <a:rPr dirty="0" sz="1200" spc="-35">
                <a:latin typeface="Arial"/>
                <a:cs typeface="Arial"/>
              </a:rPr>
              <a:t> </a:t>
            </a:r>
            <a:r>
              <a:rPr dirty="0" sz="1200">
                <a:latin typeface="Arial"/>
                <a:cs typeface="Arial"/>
              </a:rPr>
              <a:t>on</a:t>
            </a:r>
            <a:r>
              <a:rPr dirty="0" sz="1200" spc="-15">
                <a:latin typeface="Arial"/>
                <a:cs typeface="Arial"/>
              </a:rPr>
              <a:t> </a:t>
            </a:r>
            <a:r>
              <a:rPr dirty="0" sz="1200">
                <a:latin typeface="Arial"/>
                <a:cs typeface="Arial"/>
              </a:rPr>
              <a:t>USDA,</a:t>
            </a:r>
            <a:r>
              <a:rPr dirty="0" sz="1200" spc="-15">
                <a:latin typeface="Arial"/>
                <a:cs typeface="Arial"/>
              </a:rPr>
              <a:t> </a:t>
            </a:r>
            <a:r>
              <a:rPr dirty="0" sz="1200" spc="-10">
                <a:latin typeface="Arial"/>
                <a:cs typeface="Arial"/>
              </a:rPr>
              <a:t>National</a:t>
            </a:r>
            <a:r>
              <a:rPr dirty="0" sz="1200" spc="-110">
                <a:latin typeface="Arial"/>
                <a:cs typeface="Arial"/>
              </a:rPr>
              <a:t> </a:t>
            </a:r>
            <a:r>
              <a:rPr dirty="0" sz="1200">
                <a:latin typeface="Arial"/>
                <a:cs typeface="Arial"/>
              </a:rPr>
              <a:t>Agricultural</a:t>
            </a:r>
            <a:r>
              <a:rPr dirty="0" sz="1200" spc="-20">
                <a:latin typeface="Arial"/>
                <a:cs typeface="Arial"/>
              </a:rPr>
              <a:t> </a:t>
            </a:r>
            <a:r>
              <a:rPr dirty="0" sz="1200">
                <a:latin typeface="Arial"/>
                <a:cs typeface="Arial"/>
              </a:rPr>
              <a:t>Statistics</a:t>
            </a:r>
            <a:r>
              <a:rPr dirty="0" sz="1200" spc="-15">
                <a:latin typeface="Arial"/>
                <a:cs typeface="Arial"/>
              </a:rPr>
              <a:t> </a:t>
            </a:r>
            <a:r>
              <a:rPr dirty="0" sz="1200">
                <a:latin typeface="Arial"/>
                <a:cs typeface="Arial"/>
              </a:rPr>
              <a:t>Service,</a:t>
            </a:r>
            <a:r>
              <a:rPr dirty="0" sz="1200" spc="-20">
                <a:latin typeface="Arial"/>
                <a:cs typeface="Arial"/>
              </a:rPr>
              <a:t> </a:t>
            </a:r>
            <a:r>
              <a:rPr dirty="0" sz="1200">
                <a:latin typeface="Arial"/>
                <a:cs typeface="Arial"/>
              </a:rPr>
              <a:t>Census</a:t>
            </a:r>
            <a:r>
              <a:rPr dirty="0" sz="1200" spc="-30">
                <a:latin typeface="Arial"/>
                <a:cs typeface="Arial"/>
              </a:rPr>
              <a:t> </a:t>
            </a:r>
            <a:r>
              <a:rPr dirty="0" sz="1200">
                <a:latin typeface="Arial"/>
                <a:cs typeface="Arial"/>
              </a:rPr>
              <a:t>of</a:t>
            </a:r>
            <a:r>
              <a:rPr dirty="0" sz="1200" spc="-75">
                <a:latin typeface="Arial"/>
                <a:cs typeface="Arial"/>
              </a:rPr>
              <a:t> </a:t>
            </a:r>
            <a:r>
              <a:rPr dirty="0" sz="1200">
                <a:latin typeface="Arial"/>
                <a:cs typeface="Arial"/>
              </a:rPr>
              <a:t>Agriculture,</a:t>
            </a:r>
            <a:r>
              <a:rPr dirty="0" sz="1200" spc="-25">
                <a:latin typeface="Arial"/>
                <a:cs typeface="Arial"/>
              </a:rPr>
              <a:t> </a:t>
            </a:r>
            <a:r>
              <a:rPr dirty="0" sz="1200" spc="-20">
                <a:latin typeface="Arial"/>
                <a:cs typeface="Arial"/>
              </a:rPr>
              <a:t>2017</a:t>
            </a:r>
            <a:endParaRPr sz="1200">
              <a:latin typeface="Arial"/>
              <a:cs typeface="Arial"/>
            </a:endParaRPr>
          </a:p>
          <a:p>
            <a:pPr marL="12700">
              <a:lnSpc>
                <a:spcPts val="1370"/>
              </a:lnSpc>
            </a:pPr>
            <a:r>
              <a:rPr dirty="0" sz="1200">
                <a:latin typeface="Arial"/>
                <a:cs typeface="Arial"/>
              </a:rPr>
              <a:t>and</a:t>
            </a:r>
            <a:r>
              <a:rPr dirty="0" sz="1200" spc="-20">
                <a:latin typeface="Arial"/>
                <a:cs typeface="Arial"/>
              </a:rPr>
              <a:t> </a:t>
            </a:r>
            <a:r>
              <a:rPr dirty="0" sz="1200" spc="-10">
                <a:latin typeface="Arial"/>
                <a:cs typeface="Arial"/>
              </a:rPr>
              <a:t>2022.</a:t>
            </a:r>
            <a:endParaRPr sz="1200">
              <a:latin typeface="Arial"/>
              <a:cs typeface="Arial"/>
            </a:endParaRPr>
          </a:p>
        </p:txBody>
      </p:sp>
      <p:graphicFrame>
        <p:nvGraphicFramePr>
          <p:cNvPr id="4" name="object 4"/>
          <p:cNvGraphicFramePr>
            <a:graphicFrameLocks noGrp="1"/>
          </p:cNvGraphicFramePr>
          <p:nvPr/>
        </p:nvGraphicFramePr>
        <p:xfrm>
          <a:off x="1526023" y="2371294"/>
          <a:ext cx="9232900" cy="2559685"/>
        </p:xfrm>
        <a:graphic>
          <a:graphicData uri="http://schemas.openxmlformats.org/drawingml/2006/table">
            <a:tbl>
              <a:tblPr firstRow="1" bandRow="1">
                <a:tableStyleId>{2D5ABB26-0587-4C30-8999-92F81FD0307C}</a:tableStyleId>
              </a:tblPr>
              <a:tblGrid>
                <a:gridCol w="4572000"/>
                <a:gridCol w="4572000"/>
              </a:tblGrid>
              <a:tr h="914400">
                <a:tc>
                  <a:txBody>
                    <a:bodyPr/>
                    <a:lstStyle/>
                    <a:p>
                      <a:pPr marL="91440">
                        <a:lnSpc>
                          <a:spcPct val="100000"/>
                        </a:lnSpc>
                        <a:spcBef>
                          <a:spcPts val="310"/>
                        </a:spcBef>
                      </a:pPr>
                      <a:r>
                        <a:rPr dirty="0" sz="1800" spc="-20" b="1">
                          <a:solidFill>
                            <a:srgbClr val="FFFFFF"/>
                          </a:solidFill>
                          <a:latin typeface="Arial"/>
                          <a:cs typeface="Arial"/>
                        </a:rPr>
                        <a:t>Type</a:t>
                      </a:r>
                      <a:r>
                        <a:rPr dirty="0" sz="1800" spc="-50" b="1">
                          <a:solidFill>
                            <a:srgbClr val="FFFFFF"/>
                          </a:solidFill>
                          <a:latin typeface="Arial"/>
                          <a:cs typeface="Arial"/>
                        </a:rPr>
                        <a:t> </a:t>
                      </a:r>
                      <a:r>
                        <a:rPr dirty="0" sz="1800" b="1">
                          <a:solidFill>
                            <a:srgbClr val="FFFFFF"/>
                          </a:solidFill>
                          <a:latin typeface="Arial"/>
                          <a:cs typeface="Arial"/>
                        </a:rPr>
                        <a:t>of</a:t>
                      </a:r>
                      <a:r>
                        <a:rPr dirty="0" sz="1800" spc="-60" b="1">
                          <a:solidFill>
                            <a:srgbClr val="FFFFFF"/>
                          </a:solidFill>
                          <a:latin typeface="Arial"/>
                          <a:cs typeface="Arial"/>
                        </a:rPr>
                        <a:t> </a:t>
                      </a:r>
                      <a:r>
                        <a:rPr dirty="0" sz="1800" spc="-10" b="1">
                          <a:solidFill>
                            <a:srgbClr val="FFFFFF"/>
                          </a:solidFill>
                          <a:latin typeface="Arial"/>
                          <a:cs typeface="Arial"/>
                        </a:rPr>
                        <a:t>operation</a:t>
                      </a:r>
                      <a:endParaRPr sz="1800">
                        <a:latin typeface="Arial"/>
                        <a:cs typeface="Arial"/>
                      </a:endParaRPr>
                    </a:p>
                  </a:txBody>
                  <a:tcPr marL="0" marR="0" marB="0" marT="3937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91440" marR="283845">
                        <a:lnSpc>
                          <a:spcPct val="100000"/>
                        </a:lnSpc>
                        <a:spcBef>
                          <a:spcPts val="310"/>
                        </a:spcBef>
                      </a:pPr>
                      <a:r>
                        <a:rPr dirty="0" sz="1800" b="1">
                          <a:solidFill>
                            <a:srgbClr val="FFFFFF"/>
                          </a:solidFill>
                          <a:latin typeface="Arial"/>
                          <a:cs typeface="Arial"/>
                        </a:rPr>
                        <a:t>%</a:t>
                      </a:r>
                      <a:r>
                        <a:rPr dirty="0" sz="1800" spc="-45" b="1">
                          <a:solidFill>
                            <a:srgbClr val="FFFFFF"/>
                          </a:solidFill>
                          <a:latin typeface="Arial"/>
                          <a:cs typeface="Arial"/>
                        </a:rPr>
                        <a:t> </a:t>
                      </a:r>
                      <a:r>
                        <a:rPr dirty="0" sz="1800" b="1">
                          <a:solidFill>
                            <a:srgbClr val="FFFFFF"/>
                          </a:solidFill>
                          <a:latin typeface="Arial"/>
                          <a:cs typeface="Arial"/>
                        </a:rPr>
                        <a:t>higher</a:t>
                      </a:r>
                      <a:r>
                        <a:rPr dirty="0" sz="1800" spc="-55" b="1">
                          <a:solidFill>
                            <a:srgbClr val="FFFFFF"/>
                          </a:solidFill>
                          <a:latin typeface="Arial"/>
                          <a:cs typeface="Arial"/>
                        </a:rPr>
                        <a:t> </a:t>
                      </a:r>
                      <a:r>
                        <a:rPr dirty="0" sz="1800" b="1">
                          <a:solidFill>
                            <a:srgbClr val="FFFFFF"/>
                          </a:solidFill>
                          <a:latin typeface="Arial"/>
                          <a:cs typeface="Arial"/>
                        </a:rPr>
                        <a:t>change</a:t>
                      </a:r>
                      <a:r>
                        <a:rPr dirty="0" sz="1800" spc="-45" b="1">
                          <a:solidFill>
                            <a:srgbClr val="FFFFFF"/>
                          </a:solidFill>
                          <a:latin typeface="Arial"/>
                          <a:cs typeface="Arial"/>
                        </a:rPr>
                        <a:t> </a:t>
                      </a:r>
                      <a:r>
                        <a:rPr dirty="0" sz="1800" b="1">
                          <a:solidFill>
                            <a:srgbClr val="FFFFFF"/>
                          </a:solidFill>
                          <a:latin typeface="Arial"/>
                          <a:cs typeface="Arial"/>
                        </a:rPr>
                        <a:t>of</a:t>
                      </a:r>
                      <a:r>
                        <a:rPr dirty="0" sz="1800" spc="-50" b="1">
                          <a:solidFill>
                            <a:srgbClr val="FFFFFF"/>
                          </a:solidFill>
                          <a:latin typeface="Arial"/>
                          <a:cs typeface="Arial"/>
                        </a:rPr>
                        <a:t> </a:t>
                      </a:r>
                      <a:r>
                        <a:rPr dirty="0" sz="1800" b="1">
                          <a:solidFill>
                            <a:srgbClr val="FFFFFF"/>
                          </a:solidFill>
                          <a:latin typeface="Arial"/>
                          <a:cs typeface="Arial"/>
                        </a:rPr>
                        <a:t>survival</a:t>
                      </a:r>
                      <a:r>
                        <a:rPr dirty="0" sz="1800" spc="15" b="1">
                          <a:solidFill>
                            <a:srgbClr val="FFFFFF"/>
                          </a:solidFill>
                          <a:latin typeface="Arial"/>
                          <a:cs typeface="Arial"/>
                        </a:rPr>
                        <a:t> </a:t>
                      </a:r>
                      <a:r>
                        <a:rPr dirty="0" sz="1800" spc="-10" b="1">
                          <a:solidFill>
                            <a:srgbClr val="FFFFFF"/>
                          </a:solidFill>
                          <a:latin typeface="Arial"/>
                          <a:cs typeface="Arial"/>
                        </a:rPr>
                        <a:t>compared </a:t>
                      </a:r>
                      <a:r>
                        <a:rPr dirty="0" sz="1800" b="1">
                          <a:solidFill>
                            <a:srgbClr val="FFFFFF"/>
                          </a:solidFill>
                          <a:latin typeface="Arial"/>
                          <a:cs typeface="Arial"/>
                        </a:rPr>
                        <a:t>to</a:t>
                      </a:r>
                      <a:r>
                        <a:rPr dirty="0" sz="1800" spc="-40" b="1">
                          <a:solidFill>
                            <a:srgbClr val="FFFFFF"/>
                          </a:solidFill>
                          <a:latin typeface="Arial"/>
                          <a:cs typeface="Arial"/>
                        </a:rPr>
                        <a:t> </a:t>
                      </a:r>
                      <a:r>
                        <a:rPr dirty="0" sz="1800" b="1">
                          <a:solidFill>
                            <a:srgbClr val="FFFFFF"/>
                          </a:solidFill>
                          <a:latin typeface="Arial"/>
                          <a:cs typeface="Arial"/>
                        </a:rPr>
                        <a:t>operations</a:t>
                      </a:r>
                      <a:r>
                        <a:rPr dirty="0" sz="1800" spc="-50" b="1">
                          <a:solidFill>
                            <a:srgbClr val="FFFFFF"/>
                          </a:solidFill>
                          <a:latin typeface="Arial"/>
                          <a:cs typeface="Arial"/>
                        </a:rPr>
                        <a:t> </a:t>
                      </a:r>
                      <a:r>
                        <a:rPr dirty="0" sz="1800" b="1">
                          <a:solidFill>
                            <a:srgbClr val="FFFFFF"/>
                          </a:solidFill>
                          <a:latin typeface="Arial"/>
                          <a:cs typeface="Arial"/>
                        </a:rPr>
                        <a:t>without</a:t>
                      </a:r>
                      <a:r>
                        <a:rPr dirty="0" sz="1800" spc="-70" b="1">
                          <a:solidFill>
                            <a:srgbClr val="FFFFFF"/>
                          </a:solidFill>
                          <a:latin typeface="Arial"/>
                          <a:cs typeface="Arial"/>
                        </a:rPr>
                        <a:t> </a:t>
                      </a:r>
                      <a:r>
                        <a:rPr dirty="0" sz="1800" spc="-10" b="1">
                          <a:solidFill>
                            <a:srgbClr val="FFFFFF"/>
                          </a:solidFill>
                          <a:latin typeface="Arial"/>
                          <a:cs typeface="Arial"/>
                        </a:rPr>
                        <a:t>differentiated sales</a:t>
                      </a:r>
                      <a:endParaRPr sz="1800">
                        <a:latin typeface="Arial"/>
                        <a:cs typeface="Arial"/>
                      </a:endParaRPr>
                    </a:p>
                  </a:txBody>
                  <a:tcPr marL="0" marR="0" marB="0" marT="3937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0000"/>
                    </a:solidFill>
                  </a:tcPr>
                </a:tc>
              </a:tr>
              <a:tr h="548640">
                <a:tc>
                  <a:txBody>
                    <a:bodyPr/>
                    <a:lstStyle/>
                    <a:p>
                      <a:pPr marL="91440">
                        <a:lnSpc>
                          <a:spcPct val="100000"/>
                        </a:lnSpc>
                        <a:spcBef>
                          <a:spcPts val="290"/>
                        </a:spcBef>
                      </a:pPr>
                      <a:r>
                        <a:rPr dirty="0" sz="2600" spc="-10">
                          <a:latin typeface="Arial"/>
                          <a:cs typeface="Arial"/>
                        </a:rPr>
                        <a:t>Established</a:t>
                      </a:r>
                      <a:endParaRPr sz="2600">
                        <a:latin typeface="Arial"/>
                        <a:cs typeface="Arial"/>
                      </a:endParaRPr>
                    </a:p>
                  </a:txBody>
                  <a:tcPr marL="0" marR="0" marB="0" marT="3683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91440">
                        <a:lnSpc>
                          <a:spcPct val="100000"/>
                        </a:lnSpc>
                        <a:spcBef>
                          <a:spcPts val="275"/>
                        </a:spcBef>
                      </a:pPr>
                      <a:r>
                        <a:rPr dirty="0" sz="3000" spc="-25">
                          <a:latin typeface="Arial"/>
                          <a:cs typeface="Arial"/>
                        </a:rPr>
                        <a:t>7%</a:t>
                      </a:r>
                      <a:endParaRPr sz="3000">
                        <a:latin typeface="Arial"/>
                        <a:cs typeface="Arial"/>
                      </a:endParaRPr>
                    </a:p>
                  </a:txBody>
                  <a:tcPr marL="0" marR="0" marB="0" marT="34925">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r>
              <a:tr h="548005">
                <a:tc>
                  <a:txBody>
                    <a:bodyPr/>
                    <a:lstStyle/>
                    <a:p>
                      <a:pPr marL="91440">
                        <a:lnSpc>
                          <a:spcPct val="100000"/>
                        </a:lnSpc>
                        <a:spcBef>
                          <a:spcPts val="290"/>
                        </a:spcBef>
                      </a:pPr>
                      <a:r>
                        <a:rPr dirty="0" sz="2600">
                          <a:latin typeface="Arial"/>
                          <a:cs typeface="Arial"/>
                        </a:rPr>
                        <a:t>Multigenerational</a:t>
                      </a:r>
                      <a:r>
                        <a:rPr dirty="0" sz="2600" spc="-170">
                          <a:latin typeface="Arial"/>
                          <a:cs typeface="Arial"/>
                        </a:rPr>
                        <a:t> </a:t>
                      </a:r>
                      <a:r>
                        <a:rPr dirty="0" sz="2600" spc="-10">
                          <a:latin typeface="Arial"/>
                          <a:cs typeface="Arial"/>
                        </a:rPr>
                        <a:t>beginning</a:t>
                      </a:r>
                      <a:endParaRPr sz="2600">
                        <a:latin typeface="Arial"/>
                        <a:cs typeface="Arial"/>
                      </a:endParaRPr>
                    </a:p>
                  </a:txBody>
                  <a:tcPr marL="0" marR="0" marB="0" marT="3683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1440">
                        <a:lnSpc>
                          <a:spcPct val="100000"/>
                        </a:lnSpc>
                        <a:spcBef>
                          <a:spcPts val="275"/>
                        </a:spcBef>
                      </a:pPr>
                      <a:r>
                        <a:rPr dirty="0" sz="3000" spc="-25">
                          <a:latin typeface="Arial"/>
                          <a:cs typeface="Arial"/>
                        </a:rPr>
                        <a:t>5%</a:t>
                      </a:r>
                      <a:endParaRPr sz="3000">
                        <a:latin typeface="Arial"/>
                        <a:cs typeface="Arial"/>
                      </a:endParaRPr>
                    </a:p>
                  </a:txBody>
                  <a:tcPr marL="0" marR="0" marB="0" marT="3492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r>
              <a:tr h="548640">
                <a:tc>
                  <a:txBody>
                    <a:bodyPr/>
                    <a:lstStyle/>
                    <a:p>
                      <a:pPr marL="91440">
                        <a:lnSpc>
                          <a:spcPct val="100000"/>
                        </a:lnSpc>
                        <a:spcBef>
                          <a:spcPts val="290"/>
                        </a:spcBef>
                      </a:pPr>
                      <a:r>
                        <a:rPr dirty="0" sz="2600">
                          <a:latin typeface="Arial"/>
                          <a:cs typeface="Arial"/>
                        </a:rPr>
                        <a:t>All</a:t>
                      </a:r>
                      <a:r>
                        <a:rPr dirty="0" sz="2600" spc="-30">
                          <a:latin typeface="Arial"/>
                          <a:cs typeface="Arial"/>
                        </a:rPr>
                        <a:t> </a:t>
                      </a:r>
                      <a:r>
                        <a:rPr dirty="0" sz="2600" spc="-10">
                          <a:latin typeface="Arial"/>
                          <a:cs typeface="Arial"/>
                        </a:rPr>
                        <a:t>beginning</a:t>
                      </a:r>
                      <a:endParaRPr sz="2600">
                        <a:latin typeface="Arial"/>
                        <a:cs typeface="Arial"/>
                      </a:endParaRPr>
                    </a:p>
                  </a:txBody>
                  <a:tcPr marL="0" marR="0" marB="0" marT="3683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91440">
                        <a:lnSpc>
                          <a:spcPct val="100000"/>
                        </a:lnSpc>
                        <a:spcBef>
                          <a:spcPts val="275"/>
                        </a:spcBef>
                      </a:pPr>
                      <a:r>
                        <a:rPr dirty="0" sz="3000" spc="-25">
                          <a:latin typeface="Arial"/>
                          <a:cs typeface="Arial"/>
                        </a:rPr>
                        <a:t>4%</a:t>
                      </a:r>
                      <a:endParaRPr sz="3000">
                        <a:latin typeface="Arial"/>
                        <a:cs typeface="Arial"/>
                      </a:endParaRPr>
                    </a:p>
                  </a:txBody>
                  <a:tcPr marL="0" marR="0" marB="0" marT="3492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390995" y="245626"/>
            <a:ext cx="7412355" cy="1068070"/>
          </a:xfrm>
          <a:prstGeom prst="rect"/>
        </p:spPr>
        <p:txBody>
          <a:bodyPr wrap="square" lIns="0" tIns="74295" rIns="0" bIns="0" rtlCol="0" vert="horz">
            <a:spAutoFit/>
          </a:bodyPr>
          <a:lstStyle/>
          <a:p>
            <a:pPr marL="12700" marR="5080" indent="740410">
              <a:lnSpc>
                <a:spcPts val="3890"/>
              </a:lnSpc>
              <a:spcBef>
                <a:spcPts val="585"/>
              </a:spcBef>
            </a:pPr>
            <a:r>
              <a:rPr dirty="0" sz="3600"/>
              <a:t>Comparing</a:t>
            </a:r>
            <a:r>
              <a:rPr dirty="0" sz="3600" spc="-10"/>
              <a:t> profitability: </a:t>
            </a:r>
            <a:r>
              <a:rPr dirty="0" sz="3600"/>
              <a:t>Operating</a:t>
            </a:r>
            <a:r>
              <a:rPr dirty="0" sz="3600" spc="-40"/>
              <a:t> </a:t>
            </a:r>
            <a:r>
              <a:rPr dirty="0" sz="3600"/>
              <a:t>profit</a:t>
            </a:r>
            <a:r>
              <a:rPr dirty="0" sz="3600" spc="-50"/>
              <a:t> </a:t>
            </a:r>
            <a:r>
              <a:rPr dirty="0" sz="3600"/>
              <a:t>margin,</a:t>
            </a:r>
            <a:r>
              <a:rPr dirty="0" sz="3600" spc="-35"/>
              <a:t> </a:t>
            </a:r>
            <a:r>
              <a:rPr dirty="0" sz="3600" spc="-20"/>
              <a:t>2022</a:t>
            </a:r>
            <a:endParaRPr sz="3600"/>
          </a:p>
        </p:txBody>
      </p:sp>
      <p:sp>
        <p:nvSpPr>
          <p:cNvPr id="3" name="object 3"/>
          <p:cNvSpPr txBox="1"/>
          <p:nvPr/>
        </p:nvSpPr>
        <p:spPr>
          <a:xfrm>
            <a:off x="5735961" y="1588938"/>
            <a:ext cx="5382895" cy="2372995"/>
          </a:xfrm>
          <a:prstGeom prst="rect">
            <a:avLst/>
          </a:prstGeom>
        </p:spPr>
        <p:txBody>
          <a:bodyPr wrap="square" lIns="0" tIns="59690" rIns="0" bIns="0" rtlCol="0" vert="horz">
            <a:spAutoFit/>
          </a:bodyPr>
          <a:lstStyle/>
          <a:p>
            <a:pPr marL="239395" marR="5080" indent="-227329">
              <a:lnSpc>
                <a:spcPts val="3030"/>
              </a:lnSpc>
              <a:spcBef>
                <a:spcPts val="470"/>
              </a:spcBef>
              <a:buChar char="•"/>
              <a:tabLst>
                <a:tab pos="240665" algn="l"/>
              </a:tabLst>
            </a:pPr>
            <a:r>
              <a:rPr dirty="0" sz="2800">
                <a:latin typeface="Arial"/>
                <a:cs typeface="Arial"/>
              </a:rPr>
              <a:t>Across</a:t>
            </a:r>
            <a:r>
              <a:rPr dirty="0" sz="2800" spc="-45">
                <a:latin typeface="Arial"/>
                <a:cs typeface="Arial"/>
              </a:rPr>
              <a:t> </a:t>
            </a:r>
            <a:r>
              <a:rPr dirty="0" sz="2800">
                <a:latin typeface="Arial"/>
                <a:cs typeface="Arial"/>
              </a:rPr>
              <a:t>all</a:t>
            </a:r>
            <a:r>
              <a:rPr dirty="0" sz="2800" spc="-40">
                <a:latin typeface="Arial"/>
                <a:cs typeface="Arial"/>
              </a:rPr>
              <a:t> </a:t>
            </a:r>
            <a:r>
              <a:rPr dirty="0" sz="2800">
                <a:latin typeface="Arial"/>
                <a:cs typeface="Arial"/>
              </a:rPr>
              <a:t>small-</a:t>
            </a:r>
            <a:r>
              <a:rPr dirty="0" sz="2800" spc="-25">
                <a:latin typeface="Arial"/>
                <a:cs typeface="Arial"/>
              </a:rPr>
              <a:t> </a:t>
            </a:r>
            <a:r>
              <a:rPr dirty="0" sz="2800">
                <a:latin typeface="Arial"/>
                <a:cs typeface="Arial"/>
              </a:rPr>
              <a:t>and</a:t>
            </a:r>
            <a:r>
              <a:rPr dirty="0" sz="2800" spc="-35">
                <a:latin typeface="Arial"/>
                <a:cs typeface="Arial"/>
              </a:rPr>
              <a:t> </a:t>
            </a:r>
            <a:r>
              <a:rPr dirty="0" sz="2800" spc="-20">
                <a:latin typeface="Arial"/>
                <a:cs typeface="Arial"/>
              </a:rPr>
              <a:t>mid-</a:t>
            </a:r>
            <a:r>
              <a:rPr dirty="0" sz="2800" spc="-10">
                <a:latin typeface="Arial"/>
                <a:cs typeface="Arial"/>
              </a:rPr>
              <a:t>scale </a:t>
            </a:r>
            <a:r>
              <a:rPr dirty="0" sz="2800" spc="-10">
                <a:latin typeface="Arial"/>
                <a:cs typeface="Arial"/>
              </a:rPr>
              <a:t>	</a:t>
            </a:r>
            <a:r>
              <a:rPr dirty="0" sz="2800">
                <a:latin typeface="Arial"/>
                <a:cs typeface="Arial"/>
              </a:rPr>
              <a:t>classes</a:t>
            </a:r>
            <a:r>
              <a:rPr dirty="0" sz="2800" spc="-95">
                <a:latin typeface="Arial"/>
                <a:cs typeface="Arial"/>
              </a:rPr>
              <a:t> </a:t>
            </a:r>
            <a:r>
              <a:rPr dirty="0" sz="2800">
                <a:latin typeface="Arial"/>
                <a:cs typeface="Arial"/>
              </a:rPr>
              <a:t>(GCFI&lt;$1M),</a:t>
            </a:r>
            <a:r>
              <a:rPr dirty="0" sz="2800" spc="-70">
                <a:latin typeface="Arial"/>
                <a:cs typeface="Arial"/>
              </a:rPr>
              <a:t> </a:t>
            </a:r>
            <a:r>
              <a:rPr dirty="0" sz="2800">
                <a:latin typeface="Arial"/>
                <a:cs typeface="Arial"/>
              </a:rPr>
              <a:t>local</a:t>
            </a:r>
            <a:r>
              <a:rPr dirty="0" sz="2800" spc="-90">
                <a:latin typeface="Arial"/>
                <a:cs typeface="Arial"/>
              </a:rPr>
              <a:t> </a:t>
            </a:r>
            <a:r>
              <a:rPr dirty="0" sz="2800" spc="-20">
                <a:latin typeface="Arial"/>
                <a:cs typeface="Arial"/>
              </a:rPr>
              <a:t>food </a:t>
            </a:r>
            <a:r>
              <a:rPr dirty="0" sz="2800" spc="-20">
                <a:latin typeface="Arial"/>
                <a:cs typeface="Arial"/>
              </a:rPr>
              <a:t>	</a:t>
            </a:r>
            <a:r>
              <a:rPr dirty="0" sz="2800">
                <a:latin typeface="Arial"/>
                <a:cs typeface="Arial"/>
              </a:rPr>
              <a:t>producers</a:t>
            </a:r>
            <a:r>
              <a:rPr dirty="0" sz="2800" spc="-65">
                <a:latin typeface="Arial"/>
                <a:cs typeface="Arial"/>
              </a:rPr>
              <a:t> </a:t>
            </a:r>
            <a:r>
              <a:rPr dirty="0" sz="2800">
                <a:latin typeface="Arial"/>
                <a:cs typeface="Arial"/>
              </a:rPr>
              <a:t>have</a:t>
            </a:r>
            <a:r>
              <a:rPr dirty="0" sz="2800" spc="-60">
                <a:latin typeface="Arial"/>
                <a:cs typeface="Arial"/>
              </a:rPr>
              <a:t> </a:t>
            </a:r>
            <a:r>
              <a:rPr dirty="0" sz="2800" spc="-10">
                <a:latin typeface="Arial"/>
                <a:cs typeface="Arial"/>
              </a:rPr>
              <a:t>significantly </a:t>
            </a:r>
            <a:r>
              <a:rPr dirty="0" sz="2800" spc="-10">
                <a:latin typeface="Arial"/>
                <a:cs typeface="Arial"/>
              </a:rPr>
              <a:t>	</a:t>
            </a:r>
            <a:r>
              <a:rPr dirty="0" sz="2800">
                <a:latin typeface="Arial"/>
                <a:cs typeface="Arial"/>
              </a:rPr>
              <a:t>higher</a:t>
            </a:r>
            <a:r>
              <a:rPr dirty="0" sz="2800" spc="-45">
                <a:latin typeface="Arial"/>
                <a:cs typeface="Arial"/>
              </a:rPr>
              <a:t> </a:t>
            </a:r>
            <a:r>
              <a:rPr dirty="0" sz="2800">
                <a:latin typeface="Arial"/>
                <a:cs typeface="Arial"/>
              </a:rPr>
              <a:t>OPMs</a:t>
            </a:r>
            <a:r>
              <a:rPr dirty="0" sz="2800" spc="-50">
                <a:latin typeface="Arial"/>
                <a:cs typeface="Arial"/>
              </a:rPr>
              <a:t> </a:t>
            </a:r>
            <a:r>
              <a:rPr dirty="0" sz="2800">
                <a:latin typeface="Arial"/>
                <a:cs typeface="Arial"/>
              </a:rPr>
              <a:t>compared</a:t>
            </a:r>
            <a:r>
              <a:rPr dirty="0" sz="2800" spc="-40">
                <a:latin typeface="Arial"/>
                <a:cs typeface="Arial"/>
              </a:rPr>
              <a:t> </a:t>
            </a:r>
            <a:r>
              <a:rPr dirty="0" sz="2800">
                <a:latin typeface="Arial"/>
                <a:cs typeface="Arial"/>
              </a:rPr>
              <a:t>to</a:t>
            </a:r>
            <a:r>
              <a:rPr dirty="0" sz="2800" spc="-55">
                <a:latin typeface="Arial"/>
                <a:cs typeface="Arial"/>
              </a:rPr>
              <a:t> </a:t>
            </a:r>
            <a:r>
              <a:rPr dirty="0" sz="2800" spc="-10">
                <a:latin typeface="Arial"/>
                <a:cs typeface="Arial"/>
              </a:rPr>
              <a:t>those </a:t>
            </a:r>
            <a:r>
              <a:rPr dirty="0" sz="2800" spc="-10">
                <a:latin typeface="Arial"/>
                <a:cs typeface="Arial"/>
              </a:rPr>
              <a:t>	</a:t>
            </a:r>
            <a:r>
              <a:rPr dirty="0" sz="2800">
                <a:latin typeface="Arial"/>
                <a:cs typeface="Arial"/>
              </a:rPr>
              <a:t>operations</a:t>
            </a:r>
            <a:r>
              <a:rPr dirty="0" sz="2800" spc="-70">
                <a:latin typeface="Arial"/>
                <a:cs typeface="Arial"/>
              </a:rPr>
              <a:t> </a:t>
            </a:r>
            <a:r>
              <a:rPr dirty="0" sz="2800">
                <a:latin typeface="Arial"/>
                <a:cs typeface="Arial"/>
              </a:rPr>
              <a:t>without</a:t>
            </a:r>
            <a:r>
              <a:rPr dirty="0" sz="2800" spc="-55">
                <a:latin typeface="Arial"/>
                <a:cs typeface="Arial"/>
              </a:rPr>
              <a:t> </a:t>
            </a:r>
            <a:r>
              <a:rPr dirty="0" sz="2800">
                <a:latin typeface="Arial"/>
                <a:cs typeface="Arial"/>
              </a:rPr>
              <a:t>local</a:t>
            </a:r>
            <a:r>
              <a:rPr dirty="0" sz="2800" spc="-75">
                <a:latin typeface="Arial"/>
                <a:cs typeface="Arial"/>
              </a:rPr>
              <a:t> </a:t>
            </a:r>
            <a:r>
              <a:rPr dirty="0" sz="2800" spc="-20">
                <a:latin typeface="Arial"/>
                <a:cs typeface="Arial"/>
              </a:rPr>
              <a:t>food </a:t>
            </a:r>
            <a:r>
              <a:rPr dirty="0" sz="2800" spc="-20">
                <a:latin typeface="Arial"/>
                <a:cs typeface="Arial"/>
              </a:rPr>
              <a:t>	</a:t>
            </a:r>
            <a:r>
              <a:rPr dirty="0" sz="2800" spc="-10">
                <a:latin typeface="Arial"/>
                <a:cs typeface="Arial"/>
              </a:rPr>
              <a:t>sales.</a:t>
            </a:r>
            <a:endParaRPr sz="2800">
              <a:latin typeface="Arial"/>
              <a:cs typeface="Arial"/>
            </a:endParaRPr>
          </a:p>
        </p:txBody>
      </p:sp>
      <p:sp>
        <p:nvSpPr>
          <p:cNvPr id="4" name="object 4"/>
          <p:cNvSpPr txBox="1"/>
          <p:nvPr/>
        </p:nvSpPr>
        <p:spPr>
          <a:xfrm>
            <a:off x="78741" y="5956284"/>
            <a:ext cx="11953875"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Source:</a:t>
            </a:r>
            <a:r>
              <a:rPr dirty="0" sz="1200" spc="-30">
                <a:latin typeface="Arial"/>
                <a:cs typeface="Arial"/>
              </a:rPr>
              <a:t> </a:t>
            </a:r>
            <a:r>
              <a:rPr dirty="0" sz="1200">
                <a:latin typeface="Arial"/>
                <a:cs typeface="Arial"/>
              </a:rPr>
              <a:t>USDA,</a:t>
            </a:r>
            <a:r>
              <a:rPr dirty="0" sz="1200" spc="-20">
                <a:latin typeface="Arial"/>
                <a:cs typeface="Arial"/>
              </a:rPr>
              <a:t> </a:t>
            </a:r>
            <a:r>
              <a:rPr dirty="0" sz="1200" spc="-10">
                <a:latin typeface="Arial"/>
                <a:cs typeface="Arial"/>
              </a:rPr>
              <a:t>National</a:t>
            </a:r>
            <a:r>
              <a:rPr dirty="0" sz="1200" spc="-110">
                <a:latin typeface="Arial"/>
                <a:cs typeface="Arial"/>
              </a:rPr>
              <a:t> </a:t>
            </a:r>
            <a:r>
              <a:rPr dirty="0" sz="1200">
                <a:latin typeface="Arial"/>
                <a:cs typeface="Arial"/>
              </a:rPr>
              <a:t>Agricultural</a:t>
            </a:r>
            <a:r>
              <a:rPr dirty="0" sz="1200" spc="-30">
                <a:latin typeface="Arial"/>
                <a:cs typeface="Arial"/>
              </a:rPr>
              <a:t> </a:t>
            </a:r>
            <a:r>
              <a:rPr dirty="0" sz="1200">
                <a:latin typeface="Arial"/>
                <a:cs typeface="Arial"/>
              </a:rPr>
              <a:t>Statistics</a:t>
            </a:r>
            <a:r>
              <a:rPr dirty="0" sz="1200" spc="-5">
                <a:latin typeface="Arial"/>
                <a:cs typeface="Arial"/>
              </a:rPr>
              <a:t> </a:t>
            </a:r>
            <a:r>
              <a:rPr dirty="0" sz="1200">
                <a:latin typeface="Arial"/>
                <a:cs typeface="Arial"/>
              </a:rPr>
              <a:t>Service,</a:t>
            </a:r>
            <a:r>
              <a:rPr dirty="0" sz="1200" spc="-15">
                <a:latin typeface="Arial"/>
                <a:cs typeface="Arial"/>
              </a:rPr>
              <a:t> </a:t>
            </a:r>
            <a:r>
              <a:rPr dirty="0" sz="1200">
                <a:latin typeface="Arial"/>
                <a:cs typeface="Arial"/>
              </a:rPr>
              <a:t>2022</a:t>
            </a:r>
            <a:r>
              <a:rPr dirty="0" sz="1200" spc="-35">
                <a:latin typeface="Arial"/>
                <a:cs typeface="Arial"/>
              </a:rPr>
              <a:t> </a:t>
            </a:r>
            <a:r>
              <a:rPr dirty="0" sz="1200">
                <a:latin typeface="Arial"/>
                <a:cs typeface="Arial"/>
              </a:rPr>
              <a:t>Census</a:t>
            </a:r>
            <a:r>
              <a:rPr dirty="0" sz="1200" spc="-30">
                <a:latin typeface="Arial"/>
                <a:cs typeface="Arial"/>
              </a:rPr>
              <a:t> </a:t>
            </a:r>
            <a:r>
              <a:rPr dirty="0" sz="1200">
                <a:latin typeface="Arial"/>
                <a:cs typeface="Arial"/>
              </a:rPr>
              <a:t>of</a:t>
            </a:r>
            <a:r>
              <a:rPr dirty="0" sz="1200" spc="-75">
                <a:latin typeface="Arial"/>
                <a:cs typeface="Arial"/>
              </a:rPr>
              <a:t> </a:t>
            </a:r>
            <a:r>
              <a:rPr dirty="0" sz="1200">
                <a:latin typeface="Arial"/>
                <a:cs typeface="Arial"/>
              </a:rPr>
              <a:t>Agriculture,</a:t>
            </a:r>
            <a:r>
              <a:rPr dirty="0" sz="1200" spc="-25">
                <a:latin typeface="Arial"/>
                <a:cs typeface="Arial"/>
              </a:rPr>
              <a:t> </a:t>
            </a:r>
            <a:r>
              <a:rPr dirty="0" sz="1200">
                <a:latin typeface="Arial"/>
                <a:cs typeface="Arial"/>
              </a:rPr>
              <a:t>Census</a:t>
            </a:r>
            <a:r>
              <a:rPr dirty="0" sz="1200" spc="-30">
                <a:latin typeface="Arial"/>
                <a:cs typeface="Arial"/>
              </a:rPr>
              <a:t> </a:t>
            </a:r>
            <a:r>
              <a:rPr dirty="0" sz="1200">
                <a:latin typeface="Arial"/>
                <a:cs typeface="Arial"/>
              </a:rPr>
              <a:t>of</a:t>
            </a:r>
            <a:r>
              <a:rPr dirty="0" sz="1200" spc="-75">
                <a:latin typeface="Arial"/>
                <a:cs typeface="Arial"/>
              </a:rPr>
              <a:t> </a:t>
            </a:r>
            <a:r>
              <a:rPr dirty="0" sz="1200">
                <a:latin typeface="Arial"/>
                <a:cs typeface="Arial"/>
              </a:rPr>
              <a:t>Agriculture,</a:t>
            </a:r>
            <a:r>
              <a:rPr dirty="0" sz="1200" spc="-30">
                <a:latin typeface="Arial"/>
                <a:cs typeface="Arial"/>
              </a:rPr>
              <a:t> </a:t>
            </a:r>
            <a:r>
              <a:rPr dirty="0" sz="1200">
                <a:latin typeface="Arial"/>
                <a:cs typeface="Arial"/>
              </a:rPr>
              <a:t>calculated</a:t>
            </a:r>
            <a:r>
              <a:rPr dirty="0" sz="1200" spc="-50">
                <a:latin typeface="Arial"/>
                <a:cs typeface="Arial"/>
              </a:rPr>
              <a:t> </a:t>
            </a:r>
            <a:r>
              <a:rPr dirty="0" sz="1200">
                <a:latin typeface="Arial"/>
                <a:cs typeface="Arial"/>
              </a:rPr>
              <a:t>using</a:t>
            </a:r>
            <a:r>
              <a:rPr dirty="0" sz="1200" spc="-25">
                <a:latin typeface="Arial"/>
                <a:cs typeface="Arial"/>
              </a:rPr>
              <a:t> </a:t>
            </a:r>
            <a:r>
              <a:rPr dirty="0" sz="1200">
                <a:latin typeface="Arial"/>
                <a:cs typeface="Arial"/>
              </a:rPr>
              <a:t>the</a:t>
            </a:r>
            <a:r>
              <a:rPr dirty="0" sz="1200" spc="-25">
                <a:latin typeface="Arial"/>
                <a:cs typeface="Arial"/>
              </a:rPr>
              <a:t> </a:t>
            </a:r>
            <a:r>
              <a:rPr dirty="0" sz="1200">
                <a:latin typeface="Arial"/>
                <a:cs typeface="Arial"/>
              </a:rPr>
              <a:t>restricted</a:t>
            </a:r>
            <a:r>
              <a:rPr dirty="0" sz="1200" spc="-10">
                <a:latin typeface="Arial"/>
                <a:cs typeface="Arial"/>
              </a:rPr>
              <a:t> </a:t>
            </a:r>
            <a:r>
              <a:rPr dirty="0" sz="1200">
                <a:latin typeface="Arial"/>
                <a:cs typeface="Arial"/>
              </a:rPr>
              <a:t>access</a:t>
            </a:r>
            <a:r>
              <a:rPr dirty="0" sz="1200" spc="-30">
                <a:latin typeface="Arial"/>
                <a:cs typeface="Arial"/>
              </a:rPr>
              <a:t> </a:t>
            </a:r>
            <a:r>
              <a:rPr dirty="0" sz="1200">
                <a:latin typeface="Arial"/>
                <a:cs typeface="Arial"/>
              </a:rPr>
              <a:t>data</a:t>
            </a:r>
            <a:r>
              <a:rPr dirty="0" sz="1200" spc="-25">
                <a:latin typeface="Arial"/>
                <a:cs typeface="Arial"/>
              </a:rPr>
              <a:t> </a:t>
            </a:r>
            <a:r>
              <a:rPr dirty="0" sz="1200">
                <a:latin typeface="Arial"/>
                <a:cs typeface="Arial"/>
              </a:rPr>
              <a:t>and</a:t>
            </a:r>
            <a:r>
              <a:rPr dirty="0" sz="1200" spc="-25">
                <a:latin typeface="Arial"/>
                <a:cs typeface="Arial"/>
              </a:rPr>
              <a:t> </a:t>
            </a:r>
            <a:r>
              <a:rPr dirty="0" sz="1200">
                <a:latin typeface="Arial"/>
                <a:cs typeface="Arial"/>
              </a:rPr>
              <a:t>compiled</a:t>
            </a:r>
            <a:r>
              <a:rPr dirty="0" sz="1200" spc="-50">
                <a:latin typeface="Arial"/>
                <a:cs typeface="Arial"/>
              </a:rPr>
              <a:t> </a:t>
            </a:r>
            <a:r>
              <a:rPr dirty="0" sz="1200">
                <a:latin typeface="Arial"/>
                <a:cs typeface="Arial"/>
              </a:rPr>
              <a:t>by</a:t>
            </a:r>
            <a:r>
              <a:rPr dirty="0" sz="1200" spc="-20">
                <a:latin typeface="Arial"/>
                <a:cs typeface="Arial"/>
              </a:rPr>
              <a:t> </a:t>
            </a:r>
            <a:r>
              <a:rPr dirty="0" sz="1200">
                <a:latin typeface="Arial"/>
                <a:cs typeface="Arial"/>
              </a:rPr>
              <a:t>the</a:t>
            </a:r>
            <a:r>
              <a:rPr dirty="0" sz="1200" spc="-10">
                <a:latin typeface="Arial"/>
                <a:cs typeface="Arial"/>
              </a:rPr>
              <a:t> author.</a:t>
            </a:r>
            <a:endParaRPr sz="1200">
              <a:latin typeface="Arial"/>
              <a:cs typeface="Arial"/>
            </a:endParaRPr>
          </a:p>
        </p:txBody>
      </p:sp>
      <p:pic>
        <p:nvPicPr>
          <p:cNvPr id="5" name="object 5"/>
          <p:cNvPicPr/>
          <p:nvPr/>
        </p:nvPicPr>
        <p:blipFill>
          <a:blip r:embed="rId2" cstate="print"/>
          <a:stretch>
            <a:fillRect/>
          </a:stretch>
        </p:blipFill>
        <p:spPr>
          <a:xfrm>
            <a:off x="904354" y="1607735"/>
            <a:ext cx="4390973" cy="4127279"/>
          </a:xfrm>
          <a:prstGeom prst="rect">
            <a:avLst/>
          </a:prstGeom>
        </p:spPr>
      </p:pic>
      <p:sp>
        <p:nvSpPr>
          <p:cNvPr id="6" name="object 6"/>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951134" y="9704"/>
            <a:ext cx="10292080" cy="1068070"/>
          </a:xfrm>
          <a:prstGeom prst="rect"/>
        </p:spPr>
        <p:txBody>
          <a:bodyPr wrap="square" lIns="0" tIns="74295" rIns="0" bIns="0" rtlCol="0" vert="horz">
            <a:spAutoFit/>
          </a:bodyPr>
          <a:lstStyle/>
          <a:p>
            <a:pPr marL="1999614" marR="5080" indent="-1987550">
              <a:lnSpc>
                <a:spcPts val="3890"/>
              </a:lnSpc>
              <a:spcBef>
                <a:spcPts val="585"/>
              </a:spcBef>
            </a:pPr>
            <a:r>
              <a:rPr dirty="0" sz="3600"/>
              <a:t>Importance</a:t>
            </a:r>
            <a:r>
              <a:rPr dirty="0" sz="3600" spc="30"/>
              <a:t> </a:t>
            </a:r>
            <a:r>
              <a:rPr dirty="0" sz="3600"/>
              <a:t>of</a:t>
            </a:r>
            <a:r>
              <a:rPr dirty="0" sz="3600" spc="250"/>
              <a:t> </a:t>
            </a:r>
            <a:r>
              <a:rPr dirty="0" sz="3600"/>
              <a:t>midscale</a:t>
            </a:r>
            <a:r>
              <a:rPr dirty="0" sz="3600" spc="50"/>
              <a:t> </a:t>
            </a:r>
            <a:r>
              <a:rPr dirty="0" sz="3600"/>
              <a:t>infrastructure</a:t>
            </a:r>
            <a:r>
              <a:rPr dirty="0" sz="3600" spc="50"/>
              <a:t> </a:t>
            </a:r>
            <a:r>
              <a:rPr dirty="0" sz="3600" spc="-25"/>
              <a:t>to </a:t>
            </a:r>
            <a:r>
              <a:rPr dirty="0" sz="3600"/>
              <a:t>support</a:t>
            </a:r>
            <a:r>
              <a:rPr dirty="0" sz="3600" spc="25"/>
              <a:t> </a:t>
            </a:r>
            <a:r>
              <a:rPr dirty="0" sz="3600"/>
              <a:t>local</a:t>
            </a:r>
            <a:r>
              <a:rPr dirty="0" sz="3600" spc="20"/>
              <a:t> </a:t>
            </a:r>
            <a:r>
              <a:rPr dirty="0" sz="3600"/>
              <a:t>food</a:t>
            </a:r>
            <a:r>
              <a:rPr dirty="0" sz="3600" spc="20"/>
              <a:t> </a:t>
            </a:r>
            <a:r>
              <a:rPr dirty="0" sz="3600" spc="-10"/>
              <a:t>sales?</a:t>
            </a:r>
            <a:endParaRPr sz="3600"/>
          </a:p>
        </p:txBody>
      </p:sp>
      <p:sp>
        <p:nvSpPr>
          <p:cNvPr id="3" name="object 3"/>
          <p:cNvSpPr txBox="1"/>
          <p:nvPr/>
        </p:nvSpPr>
        <p:spPr>
          <a:xfrm>
            <a:off x="643636" y="1498662"/>
            <a:ext cx="5881370" cy="3905885"/>
          </a:xfrm>
          <a:prstGeom prst="rect">
            <a:avLst/>
          </a:prstGeom>
        </p:spPr>
        <p:txBody>
          <a:bodyPr wrap="square" lIns="0" tIns="59690" rIns="0" bIns="0" rtlCol="0" vert="horz">
            <a:spAutoFit/>
          </a:bodyPr>
          <a:lstStyle/>
          <a:p>
            <a:pPr algn="ctr" marL="57785" marR="52705">
              <a:lnSpc>
                <a:spcPts val="3030"/>
              </a:lnSpc>
              <a:spcBef>
                <a:spcPts val="470"/>
              </a:spcBef>
            </a:pPr>
            <a:r>
              <a:rPr dirty="0" sz="2800">
                <a:latin typeface="Arial"/>
                <a:cs typeface="Arial"/>
              </a:rPr>
              <a:t>Resilient</a:t>
            </a:r>
            <a:r>
              <a:rPr dirty="0" sz="2800" spc="-70">
                <a:latin typeface="Arial"/>
                <a:cs typeface="Arial"/>
              </a:rPr>
              <a:t> </a:t>
            </a:r>
            <a:r>
              <a:rPr dirty="0" sz="2800">
                <a:latin typeface="Arial"/>
                <a:cs typeface="Arial"/>
              </a:rPr>
              <a:t>Food</a:t>
            </a:r>
            <a:r>
              <a:rPr dirty="0" sz="2800" spc="-55">
                <a:latin typeface="Arial"/>
                <a:cs typeface="Arial"/>
              </a:rPr>
              <a:t> </a:t>
            </a:r>
            <a:r>
              <a:rPr dirty="0" sz="2800">
                <a:latin typeface="Arial"/>
                <a:cs typeface="Arial"/>
              </a:rPr>
              <a:t>System</a:t>
            </a:r>
            <a:r>
              <a:rPr dirty="0" sz="2800" spc="-75">
                <a:latin typeface="Arial"/>
                <a:cs typeface="Arial"/>
              </a:rPr>
              <a:t> </a:t>
            </a:r>
            <a:r>
              <a:rPr dirty="0" sz="2800" spc="-10">
                <a:latin typeface="Arial"/>
                <a:cs typeface="Arial"/>
              </a:rPr>
              <a:t>Infrastructure </a:t>
            </a:r>
            <a:r>
              <a:rPr dirty="0" sz="2800">
                <a:latin typeface="Arial"/>
                <a:cs typeface="Arial"/>
              </a:rPr>
              <a:t>(RFSI)</a:t>
            </a:r>
            <a:r>
              <a:rPr dirty="0" sz="2800" spc="-55">
                <a:latin typeface="Arial"/>
                <a:cs typeface="Arial"/>
              </a:rPr>
              <a:t> </a:t>
            </a:r>
            <a:r>
              <a:rPr dirty="0" sz="2800" spc="-10">
                <a:latin typeface="Arial"/>
                <a:cs typeface="Arial"/>
              </a:rPr>
              <a:t>Program:</a:t>
            </a:r>
            <a:endParaRPr sz="2800">
              <a:latin typeface="Arial"/>
              <a:cs typeface="Arial"/>
            </a:endParaRPr>
          </a:p>
          <a:p>
            <a:pPr algn="just" marL="274320" marR="270510" indent="247650">
              <a:lnSpc>
                <a:spcPts val="3030"/>
              </a:lnSpc>
              <a:spcBef>
                <a:spcPts val="985"/>
              </a:spcBef>
            </a:pPr>
            <a:r>
              <a:rPr dirty="0" sz="2800">
                <a:latin typeface="Arial"/>
                <a:cs typeface="Arial"/>
              </a:rPr>
              <a:t>“Provides</a:t>
            </a:r>
            <a:r>
              <a:rPr dirty="0" sz="2800" spc="-50">
                <a:latin typeface="Arial"/>
                <a:cs typeface="Arial"/>
              </a:rPr>
              <a:t> </a:t>
            </a:r>
            <a:r>
              <a:rPr dirty="0" sz="2800">
                <a:latin typeface="Arial"/>
                <a:cs typeface="Arial"/>
              </a:rPr>
              <a:t>funds</a:t>
            </a:r>
            <a:r>
              <a:rPr dirty="0" sz="2800" spc="-50">
                <a:latin typeface="Arial"/>
                <a:cs typeface="Arial"/>
              </a:rPr>
              <a:t> </a:t>
            </a:r>
            <a:r>
              <a:rPr dirty="0" sz="2800">
                <a:latin typeface="Arial"/>
                <a:cs typeface="Arial"/>
              </a:rPr>
              <a:t>for</a:t>
            </a:r>
            <a:r>
              <a:rPr dirty="0" sz="2800" spc="-55">
                <a:latin typeface="Arial"/>
                <a:cs typeface="Arial"/>
              </a:rPr>
              <a:t> </a:t>
            </a:r>
            <a:r>
              <a:rPr dirty="0" sz="2800" spc="-10">
                <a:latin typeface="Arial"/>
                <a:cs typeface="Arial"/>
              </a:rPr>
              <a:t>enhancing, </a:t>
            </a:r>
            <a:r>
              <a:rPr dirty="0" sz="2800">
                <a:latin typeface="Arial"/>
                <a:cs typeface="Arial"/>
              </a:rPr>
              <a:t>growing</a:t>
            </a:r>
            <a:r>
              <a:rPr dirty="0" sz="2800" spc="-50">
                <a:latin typeface="Arial"/>
                <a:cs typeface="Arial"/>
              </a:rPr>
              <a:t> </a:t>
            </a:r>
            <a:r>
              <a:rPr dirty="0" sz="2800">
                <a:latin typeface="Arial"/>
                <a:cs typeface="Arial"/>
              </a:rPr>
              <a:t>and</a:t>
            </a:r>
            <a:r>
              <a:rPr dirty="0" sz="2800" spc="-50">
                <a:latin typeface="Arial"/>
                <a:cs typeface="Arial"/>
              </a:rPr>
              <a:t> </a:t>
            </a:r>
            <a:r>
              <a:rPr dirty="0" sz="2800">
                <a:latin typeface="Arial"/>
                <a:cs typeface="Arial"/>
              </a:rPr>
              <a:t>improving</a:t>
            </a:r>
            <a:r>
              <a:rPr dirty="0" sz="2800" spc="-50">
                <a:latin typeface="Arial"/>
                <a:cs typeface="Arial"/>
              </a:rPr>
              <a:t> </a:t>
            </a:r>
            <a:r>
              <a:rPr dirty="0" sz="2800">
                <a:latin typeface="Arial"/>
                <a:cs typeface="Arial"/>
              </a:rPr>
              <a:t>the</a:t>
            </a:r>
            <a:r>
              <a:rPr dirty="0" sz="2800" spc="-70">
                <a:latin typeface="Arial"/>
                <a:cs typeface="Arial"/>
              </a:rPr>
              <a:t> </a:t>
            </a:r>
            <a:r>
              <a:rPr dirty="0" sz="2800" spc="-20">
                <a:latin typeface="Arial"/>
                <a:cs typeface="Arial"/>
              </a:rPr>
              <a:t>mid-</a:t>
            </a:r>
            <a:r>
              <a:rPr dirty="0" sz="2800">
                <a:latin typeface="Arial"/>
                <a:cs typeface="Arial"/>
              </a:rPr>
              <a:t>channel</a:t>
            </a:r>
            <a:r>
              <a:rPr dirty="0" sz="2800" spc="-45">
                <a:latin typeface="Arial"/>
                <a:cs typeface="Arial"/>
              </a:rPr>
              <a:t> </a:t>
            </a:r>
            <a:r>
              <a:rPr dirty="0" sz="2800">
                <a:latin typeface="Arial"/>
                <a:cs typeface="Arial"/>
              </a:rPr>
              <a:t>of</a:t>
            </a:r>
            <a:r>
              <a:rPr dirty="0" sz="2800" spc="-35">
                <a:latin typeface="Arial"/>
                <a:cs typeface="Arial"/>
              </a:rPr>
              <a:t> </a:t>
            </a:r>
            <a:r>
              <a:rPr dirty="0" sz="2800">
                <a:latin typeface="Arial"/>
                <a:cs typeface="Arial"/>
              </a:rPr>
              <a:t>the</a:t>
            </a:r>
            <a:r>
              <a:rPr dirty="0" sz="2800" spc="-50">
                <a:latin typeface="Arial"/>
                <a:cs typeface="Arial"/>
              </a:rPr>
              <a:t> </a:t>
            </a:r>
            <a:r>
              <a:rPr dirty="0" sz="2800">
                <a:latin typeface="Arial"/>
                <a:cs typeface="Arial"/>
              </a:rPr>
              <a:t>food</a:t>
            </a:r>
            <a:r>
              <a:rPr dirty="0" sz="2800" spc="-35">
                <a:latin typeface="Arial"/>
                <a:cs typeface="Arial"/>
              </a:rPr>
              <a:t> </a:t>
            </a:r>
            <a:r>
              <a:rPr dirty="0" sz="2800">
                <a:latin typeface="Arial"/>
                <a:cs typeface="Arial"/>
              </a:rPr>
              <a:t>supply</a:t>
            </a:r>
            <a:r>
              <a:rPr dirty="0" sz="2800" spc="-40">
                <a:latin typeface="Arial"/>
                <a:cs typeface="Arial"/>
              </a:rPr>
              <a:t> </a:t>
            </a:r>
            <a:r>
              <a:rPr dirty="0" sz="2800" spc="-10">
                <a:latin typeface="Arial"/>
                <a:cs typeface="Arial"/>
              </a:rPr>
              <a:t>chain.”</a:t>
            </a:r>
            <a:endParaRPr sz="2800">
              <a:latin typeface="Arial"/>
              <a:cs typeface="Arial"/>
            </a:endParaRPr>
          </a:p>
          <a:p>
            <a:pPr>
              <a:lnSpc>
                <a:spcPct val="100000"/>
              </a:lnSpc>
              <a:spcBef>
                <a:spcPts val="1795"/>
              </a:spcBef>
            </a:pPr>
            <a:endParaRPr sz="2800">
              <a:latin typeface="Arial"/>
              <a:cs typeface="Arial"/>
            </a:endParaRPr>
          </a:p>
          <a:p>
            <a:pPr algn="ctr" marL="12700" marR="5080">
              <a:lnSpc>
                <a:spcPts val="3030"/>
              </a:lnSpc>
            </a:pPr>
            <a:r>
              <a:rPr dirty="0" sz="2800">
                <a:latin typeface="Arial"/>
                <a:cs typeface="Arial"/>
              </a:rPr>
              <a:t>What’s</a:t>
            </a:r>
            <a:r>
              <a:rPr dirty="0" sz="2800" spc="-85">
                <a:latin typeface="Arial"/>
                <a:cs typeface="Arial"/>
              </a:rPr>
              <a:t> </a:t>
            </a:r>
            <a:r>
              <a:rPr dirty="0" sz="2800">
                <a:latin typeface="Arial"/>
                <a:cs typeface="Arial"/>
              </a:rPr>
              <a:t>the</a:t>
            </a:r>
            <a:r>
              <a:rPr dirty="0" sz="2800" spc="-75">
                <a:latin typeface="Arial"/>
                <a:cs typeface="Arial"/>
              </a:rPr>
              <a:t> </a:t>
            </a:r>
            <a:r>
              <a:rPr dirty="0" sz="2800">
                <a:latin typeface="Arial"/>
                <a:cs typeface="Arial"/>
              </a:rPr>
              <a:t>relationship</a:t>
            </a:r>
            <a:r>
              <a:rPr dirty="0" sz="2800" spc="-75">
                <a:latin typeface="Arial"/>
                <a:cs typeface="Arial"/>
              </a:rPr>
              <a:t> </a:t>
            </a:r>
            <a:r>
              <a:rPr dirty="0" sz="2800">
                <a:latin typeface="Arial"/>
                <a:cs typeface="Arial"/>
              </a:rPr>
              <a:t>between</a:t>
            </a:r>
            <a:r>
              <a:rPr dirty="0" sz="2800" spc="-70">
                <a:latin typeface="Arial"/>
                <a:cs typeface="Arial"/>
              </a:rPr>
              <a:t> </a:t>
            </a:r>
            <a:r>
              <a:rPr dirty="0" sz="2800" spc="-20">
                <a:latin typeface="Arial"/>
                <a:cs typeface="Arial"/>
              </a:rPr>
              <a:t>farm </a:t>
            </a:r>
            <a:r>
              <a:rPr dirty="0" sz="2800">
                <a:latin typeface="Arial"/>
                <a:cs typeface="Arial"/>
              </a:rPr>
              <a:t>“success”</a:t>
            </a:r>
            <a:r>
              <a:rPr dirty="0" sz="2800" spc="-35">
                <a:latin typeface="Arial"/>
                <a:cs typeface="Arial"/>
              </a:rPr>
              <a:t> </a:t>
            </a:r>
            <a:r>
              <a:rPr dirty="0" sz="2800">
                <a:latin typeface="Arial"/>
                <a:cs typeface="Arial"/>
              </a:rPr>
              <a:t>and</a:t>
            </a:r>
            <a:r>
              <a:rPr dirty="0" sz="2800" spc="-25">
                <a:latin typeface="Arial"/>
                <a:cs typeface="Arial"/>
              </a:rPr>
              <a:t> </a:t>
            </a:r>
            <a:r>
              <a:rPr dirty="0" sz="2800">
                <a:latin typeface="Arial"/>
                <a:cs typeface="Arial"/>
              </a:rPr>
              <a:t>use</a:t>
            </a:r>
            <a:r>
              <a:rPr dirty="0" sz="2800" spc="-35">
                <a:latin typeface="Arial"/>
                <a:cs typeface="Arial"/>
              </a:rPr>
              <a:t> </a:t>
            </a:r>
            <a:r>
              <a:rPr dirty="0" sz="2800">
                <a:latin typeface="Arial"/>
                <a:cs typeface="Arial"/>
              </a:rPr>
              <a:t>of</a:t>
            </a:r>
            <a:r>
              <a:rPr dirty="0" sz="2800" spc="-25">
                <a:latin typeface="Arial"/>
                <a:cs typeface="Arial"/>
              </a:rPr>
              <a:t> </a:t>
            </a:r>
            <a:r>
              <a:rPr dirty="0" sz="2800" spc="-20">
                <a:latin typeface="Arial"/>
                <a:cs typeface="Arial"/>
              </a:rPr>
              <a:t>middle-</a:t>
            </a:r>
            <a:r>
              <a:rPr dirty="0" sz="2800" spc="-10">
                <a:latin typeface="Arial"/>
                <a:cs typeface="Arial"/>
              </a:rPr>
              <a:t>of-</a:t>
            </a:r>
            <a:r>
              <a:rPr dirty="0" sz="2800" spc="-20">
                <a:latin typeface="Arial"/>
                <a:cs typeface="Arial"/>
              </a:rPr>
              <a:t>the-</a:t>
            </a:r>
            <a:r>
              <a:rPr dirty="0" sz="2800">
                <a:latin typeface="Arial"/>
                <a:cs typeface="Arial"/>
              </a:rPr>
              <a:t>supply</a:t>
            </a:r>
            <a:r>
              <a:rPr dirty="0" sz="2800" spc="-55">
                <a:latin typeface="Arial"/>
                <a:cs typeface="Arial"/>
              </a:rPr>
              <a:t> </a:t>
            </a:r>
            <a:r>
              <a:rPr dirty="0" sz="2800">
                <a:latin typeface="Arial"/>
                <a:cs typeface="Arial"/>
              </a:rPr>
              <a:t>chain</a:t>
            </a:r>
            <a:r>
              <a:rPr dirty="0" sz="2800" spc="-50">
                <a:latin typeface="Arial"/>
                <a:cs typeface="Arial"/>
              </a:rPr>
              <a:t> </a:t>
            </a:r>
            <a:r>
              <a:rPr dirty="0" sz="2800" spc="-10">
                <a:latin typeface="Arial"/>
                <a:cs typeface="Arial"/>
              </a:rPr>
              <a:t>infrastructure?</a:t>
            </a:r>
            <a:endParaRPr sz="2800">
              <a:latin typeface="Arial"/>
              <a:cs typeface="Arial"/>
            </a:endParaRPr>
          </a:p>
        </p:txBody>
      </p:sp>
      <p:pic>
        <p:nvPicPr>
          <p:cNvPr id="4" name="object 4" descr="Food Hub | East End Food"/>
          <p:cNvPicPr/>
          <p:nvPr/>
        </p:nvPicPr>
        <p:blipFill>
          <a:blip r:embed="rId2" cstate="print"/>
          <a:stretch>
            <a:fillRect/>
          </a:stretch>
        </p:blipFill>
        <p:spPr>
          <a:xfrm>
            <a:off x="7010400" y="1517459"/>
            <a:ext cx="4828323" cy="4058285"/>
          </a:xfrm>
          <a:prstGeom prst="rect">
            <a:avLst/>
          </a:prstGeom>
        </p:spPr>
      </p:pic>
      <p:sp>
        <p:nvSpPr>
          <p:cNvPr id="5" name="object 5"/>
          <p:cNvSpPr txBox="1"/>
          <p:nvPr/>
        </p:nvSpPr>
        <p:spPr>
          <a:xfrm>
            <a:off x="7703500" y="5568188"/>
            <a:ext cx="3442335" cy="513080"/>
          </a:xfrm>
          <a:prstGeom prst="rect">
            <a:avLst/>
          </a:prstGeom>
        </p:spPr>
        <p:txBody>
          <a:bodyPr wrap="square" lIns="0" tIns="12065" rIns="0" bIns="0" rtlCol="0" vert="horz">
            <a:spAutoFit/>
          </a:bodyPr>
          <a:lstStyle/>
          <a:p>
            <a:pPr marL="12700" marR="5080" indent="222250">
              <a:lnSpc>
                <a:spcPct val="100000"/>
              </a:lnSpc>
              <a:spcBef>
                <a:spcPts val="95"/>
              </a:spcBef>
            </a:pPr>
            <a:r>
              <a:rPr dirty="0" sz="1600">
                <a:latin typeface="Arial"/>
                <a:cs typeface="Arial"/>
              </a:rPr>
              <a:t>Photo</a:t>
            </a:r>
            <a:r>
              <a:rPr dirty="0" sz="1600" spc="-35">
                <a:latin typeface="Arial"/>
                <a:cs typeface="Arial"/>
              </a:rPr>
              <a:t> </a:t>
            </a:r>
            <a:r>
              <a:rPr dirty="0" sz="1600">
                <a:latin typeface="Arial"/>
                <a:cs typeface="Arial"/>
              </a:rPr>
              <a:t>credit:</a:t>
            </a:r>
            <a:r>
              <a:rPr dirty="0" sz="1600" spc="-20">
                <a:latin typeface="Arial"/>
                <a:cs typeface="Arial"/>
              </a:rPr>
              <a:t> </a:t>
            </a:r>
            <a:r>
              <a:rPr dirty="0" sz="1600">
                <a:latin typeface="Arial"/>
                <a:cs typeface="Arial"/>
              </a:rPr>
              <a:t>East</a:t>
            </a:r>
            <a:r>
              <a:rPr dirty="0" sz="1600" spc="-15">
                <a:latin typeface="Arial"/>
                <a:cs typeface="Arial"/>
              </a:rPr>
              <a:t> </a:t>
            </a:r>
            <a:r>
              <a:rPr dirty="0" sz="1600">
                <a:latin typeface="Arial"/>
                <a:cs typeface="Arial"/>
              </a:rPr>
              <a:t>End</a:t>
            </a:r>
            <a:r>
              <a:rPr dirty="0" sz="1600" spc="-35">
                <a:latin typeface="Arial"/>
                <a:cs typeface="Arial"/>
              </a:rPr>
              <a:t> </a:t>
            </a:r>
            <a:r>
              <a:rPr dirty="0" sz="1600">
                <a:latin typeface="Arial"/>
                <a:cs typeface="Arial"/>
              </a:rPr>
              <a:t>Food</a:t>
            </a:r>
            <a:r>
              <a:rPr dirty="0" sz="1600" spc="-30">
                <a:latin typeface="Arial"/>
                <a:cs typeface="Arial"/>
              </a:rPr>
              <a:t> </a:t>
            </a:r>
            <a:r>
              <a:rPr dirty="0" sz="1600" spc="-25">
                <a:latin typeface="Arial"/>
                <a:cs typeface="Arial"/>
              </a:rPr>
              <a:t>Hub </a:t>
            </a:r>
            <a:r>
              <a:rPr dirty="0" sz="1600" spc="-20">
                <a:latin typeface="Arial"/>
                <a:cs typeface="Arial"/>
                <a:hlinkClick r:id="rId3"/>
              </a:rPr>
              <a:t>https://www.eastendfood.org/food-</a:t>
            </a:r>
            <a:r>
              <a:rPr dirty="0" sz="1600" spc="-25">
                <a:latin typeface="Arial"/>
                <a:cs typeface="Arial"/>
                <a:hlinkClick r:id="rId3"/>
              </a:rPr>
              <a:t>hub</a:t>
            </a:r>
            <a:endParaRPr sz="16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63886" y="369823"/>
            <a:ext cx="2828290" cy="2409825"/>
          </a:xfrm>
          <a:prstGeom prst="rect"/>
        </p:spPr>
        <p:txBody>
          <a:bodyPr wrap="square" lIns="0" tIns="12700" rIns="0" bIns="0" rtlCol="0" vert="horz">
            <a:spAutoFit/>
          </a:bodyPr>
          <a:lstStyle/>
          <a:p>
            <a:pPr algn="ctr">
              <a:lnSpc>
                <a:spcPts val="6409"/>
              </a:lnSpc>
              <a:spcBef>
                <a:spcPts val="100"/>
              </a:spcBef>
            </a:pPr>
            <a:r>
              <a:rPr dirty="0" sz="5400" spc="-10"/>
              <a:t>Results</a:t>
            </a:r>
            <a:endParaRPr sz="5400"/>
          </a:p>
          <a:p>
            <a:pPr algn="ctr" marL="196850" marR="190500">
              <a:lnSpc>
                <a:spcPts val="3030"/>
              </a:lnSpc>
              <a:spcBef>
                <a:spcPts val="305"/>
              </a:spcBef>
            </a:pPr>
            <a:r>
              <a:rPr dirty="0" sz="2800">
                <a:latin typeface="Arial"/>
                <a:cs typeface="Arial"/>
              </a:rPr>
              <a:t>Farms</a:t>
            </a:r>
            <a:r>
              <a:rPr dirty="0" sz="2800" spc="-45">
                <a:latin typeface="Arial"/>
                <a:cs typeface="Arial"/>
              </a:rPr>
              <a:t> </a:t>
            </a:r>
            <a:r>
              <a:rPr dirty="0" sz="2800">
                <a:latin typeface="Arial"/>
                <a:cs typeface="Arial"/>
              </a:rPr>
              <a:t>that</a:t>
            </a:r>
            <a:r>
              <a:rPr dirty="0" sz="2800" spc="-60">
                <a:latin typeface="Arial"/>
                <a:cs typeface="Arial"/>
              </a:rPr>
              <a:t> </a:t>
            </a:r>
            <a:r>
              <a:rPr dirty="0" sz="2800" spc="-25">
                <a:latin typeface="Arial"/>
                <a:cs typeface="Arial"/>
              </a:rPr>
              <a:t>Use </a:t>
            </a:r>
            <a:r>
              <a:rPr dirty="0" sz="2800" spc="-20">
                <a:latin typeface="Arial"/>
                <a:cs typeface="Arial"/>
              </a:rPr>
              <a:t>Middle-</a:t>
            </a:r>
            <a:r>
              <a:rPr dirty="0" sz="2800" spc="-10">
                <a:latin typeface="Arial"/>
                <a:cs typeface="Arial"/>
              </a:rPr>
              <a:t>of-</a:t>
            </a:r>
            <a:r>
              <a:rPr dirty="0" sz="2800" spc="-20">
                <a:latin typeface="Arial"/>
                <a:cs typeface="Arial"/>
              </a:rPr>
              <a:t>the-</a:t>
            </a:r>
            <a:r>
              <a:rPr dirty="0" sz="2800">
                <a:latin typeface="Arial"/>
                <a:cs typeface="Arial"/>
              </a:rPr>
              <a:t>Supply</a:t>
            </a:r>
            <a:r>
              <a:rPr dirty="0" sz="2800" spc="-55">
                <a:latin typeface="Arial"/>
                <a:cs typeface="Arial"/>
              </a:rPr>
              <a:t> </a:t>
            </a:r>
            <a:r>
              <a:rPr dirty="0" sz="2800" spc="-20">
                <a:latin typeface="Arial"/>
                <a:cs typeface="Arial"/>
              </a:rPr>
              <a:t>Chain </a:t>
            </a:r>
            <a:r>
              <a:rPr dirty="0" sz="2800" spc="-10">
                <a:latin typeface="Arial"/>
                <a:cs typeface="Arial"/>
              </a:rPr>
              <a:t>Infrastructure</a:t>
            </a:r>
            <a:endParaRPr sz="2800">
              <a:latin typeface="Arial"/>
              <a:cs typeface="Arial"/>
            </a:endParaRPr>
          </a:p>
        </p:txBody>
      </p:sp>
      <p:pic>
        <p:nvPicPr>
          <p:cNvPr id="3" name="object 3" descr="Extension, NYS apple growers partner on innovation | Cornell Chronicle"/>
          <p:cNvPicPr/>
          <p:nvPr/>
        </p:nvPicPr>
        <p:blipFill>
          <a:blip r:embed="rId2" cstate="print"/>
          <a:stretch>
            <a:fillRect/>
          </a:stretch>
        </p:blipFill>
        <p:spPr>
          <a:xfrm>
            <a:off x="3552507" y="355015"/>
            <a:ext cx="8480334" cy="566062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363886" y="369823"/>
            <a:ext cx="2828290" cy="2409825"/>
          </a:xfrm>
          <a:prstGeom prst="rect"/>
        </p:spPr>
        <p:txBody>
          <a:bodyPr wrap="square" lIns="0" tIns="12700" rIns="0" bIns="0" rtlCol="0" vert="horz">
            <a:spAutoFit/>
          </a:bodyPr>
          <a:lstStyle/>
          <a:p>
            <a:pPr algn="ctr">
              <a:lnSpc>
                <a:spcPts val="6409"/>
              </a:lnSpc>
              <a:spcBef>
                <a:spcPts val="100"/>
              </a:spcBef>
            </a:pPr>
            <a:r>
              <a:rPr dirty="0" sz="5400" spc="-10"/>
              <a:t>Results</a:t>
            </a:r>
            <a:endParaRPr sz="5400"/>
          </a:p>
          <a:p>
            <a:pPr algn="ctr" marL="196850" marR="190500">
              <a:lnSpc>
                <a:spcPts val="3030"/>
              </a:lnSpc>
              <a:spcBef>
                <a:spcPts val="305"/>
              </a:spcBef>
            </a:pPr>
            <a:r>
              <a:rPr dirty="0" sz="2800">
                <a:latin typeface="Arial"/>
                <a:cs typeface="Arial"/>
              </a:rPr>
              <a:t>Farms</a:t>
            </a:r>
            <a:r>
              <a:rPr dirty="0" sz="2800" spc="-45">
                <a:latin typeface="Arial"/>
                <a:cs typeface="Arial"/>
              </a:rPr>
              <a:t> </a:t>
            </a:r>
            <a:r>
              <a:rPr dirty="0" sz="2800">
                <a:latin typeface="Arial"/>
                <a:cs typeface="Arial"/>
              </a:rPr>
              <a:t>that</a:t>
            </a:r>
            <a:r>
              <a:rPr dirty="0" sz="2800" spc="-60">
                <a:latin typeface="Arial"/>
                <a:cs typeface="Arial"/>
              </a:rPr>
              <a:t> </a:t>
            </a:r>
            <a:r>
              <a:rPr dirty="0" sz="2800" spc="-25">
                <a:latin typeface="Arial"/>
                <a:cs typeface="Arial"/>
              </a:rPr>
              <a:t>Use </a:t>
            </a:r>
            <a:r>
              <a:rPr dirty="0" sz="2800" spc="-20">
                <a:latin typeface="Arial"/>
                <a:cs typeface="Arial"/>
              </a:rPr>
              <a:t>Middle-</a:t>
            </a:r>
            <a:r>
              <a:rPr dirty="0" sz="2800" spc="-10">
                <a:latin typeface="Arial"/>
                <a:cs typeface="Arial"/>
              </a:rPr>
              <a:t>of-</a:t>
            </a:r>
            <a:r>
              <a:rPr dirty="0" sz="2800" spc="-20">
                <a:latin typeface="Arial"/>
                <a:cs typeface="Arial"/>
              </a:rPr>
              <a:t>the-</a:t>
            </a:r>
            <a:r>
              <a:rPr dirty="0" sz="2800">
                <a:latin typeface="Arial"/>
                <a:cs typeface="Arial"/>
              </a:rPr>
              <a:t>Supply</a:t>
            </a:r>
            <a:r>
              <a:rPr dirty="0" sz="2800" spc="-55">
                <a:latin typeface="Arial"/>
                <a:cs typeface="Arial"/>
              </a:rPr>
              <a:t> </a:t>
            </a:r>
            <a:r>
              <a:rPr dirty="0" sz="2800" spc="-20">
                <a:latin typeface="Arial"/>
                <a:cs typeface="Arial"/>
              </a:rPr>
              <a:t>Chain </a:t>
            </a:r>
            <a:r>
              <a:rPr dirty="0" sz="2800" spc="-10">
                <a:latin typeface="Arial"/>
                <a:cs typeface="Arial"/>
              </a:rPr>
              <a:t>Infrastructure</a:t>
            </a:r>
            <a:endParaRPr sz="2800">
              <a:latin typeface="Arial"/>
              <a:cs typeface="Arial"/>
            </a:endParaRPr>
          </a:p>
        </p:txBody>
      </p:sp>
      <p:sp>
        <p:nvSpPr>
          <p:cNvPr id="4" name="object 4"/>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
        <p:nvSpPr>
          <p:cNvPr id="3" name="object 3"/>
          <p:cNvSpPr txBox="1"/>
          <p:nvPr/>
        </p:nvSpPr>
        <p:spPr>
          <a:xfrm>
            <a:off x="3794940" y="1461462"/>
            <a:ext cx="7480300" cy="3377565"/>
          </a:xfrm>
          <a:prstGeom prst="rect">
            <a:avLst/>
          </a:prstGeom>
        </p:spPr>
        <p:txBody>
          <a:bodyPr wrap="square" lIns="0" tIns="81280" rIns="0" bIns="0" rtlCol="0" vert="horz">
            <a:spAutoFit/>
          </a:bodyPr>
          <a:lstStyle/>
          <a:p>
            <a:pPr algn="ctr" marL="12700" marR="5080" indent="-3175">
              <a:lnSpc>
                <a:spcPts val="4320"/>
              </a:lnSpc>
              <a:spcBef>
                <a:spcPts val="640"/>
              </a:spcBef>
            </a:pPr>
            <a:r>
              <a:rPr dirty="0" u="sng" sz="4000">
                <a:uFill>
                  <a:solidFill>
                    <a:srgbClr val="000000"/>
                  </a:solidFill>
                </a:uFill>
                <a:latin typeface="Arial"/>
                <a:cs typeface="Arial"/>
              </a:rPr>
              <a:t>Key</a:t>
            </a:r>
            <a:r>
              <a:rPr dirty="0" u="sng" sz="4000" spc="-204">
                <a:uFill>
                  <a:solidFill>
                    <a:srgbClr val="000000"/>
                  </a:solidFill>
                </a:uFill>
                <a:latin typeface="Arial"/>
                <a:cs typeface="Arial"/>
              </a:rPr>
              <a:t> </a:t>
            </a:r>
            <a:r>
              <a:rPr dirty="0" u="sng" sz="4000" spc="-45">
                <a:uFill>
                  <a:solidFill>
                    <a:srgbClr val="000000"/>
                  </a:solidFill>
                </a:uFill>
                <a:latin typeface="Arial"/>
                <a:cs typeface="Arial"/>
              </a:rPr>
              <a:t>Takeaway</a:t>
            </a:r>
            <a:r>
              <a:rPr dirty="0" u="none" sz="4000" spc="-45">
                <a:latin typeface="Arial"/>
                <a:cs typeface="Arial"/>
              </a:rPr>
              <a:t>:</a:t>
            </a:r>
            <a:r>
              <a:rPr dirty="0" u="none" sz="4000" spc="-125">
                <a:latin typeface="Arial"/>
                <a:cs typeface="Arial"/>
              </a:rPr>
              <a:t> </a:t>
            </a:r>
            <a:r>
              <a:rPr dirty="0" u="none" sz="4000" spc="-10">
                <a:latin typeface="Arial"/>
                <a:cs typeface="Arial"/>
              </a:rPr>
              <a:t>Overall, </a:t>
            </a:r>
            <a:r>
              <a:rPr dirty="0" u="none" sz="4000">
                <a:latin typeface="Arial"/>
                <a:cs typeface="Arial"/>
              </a:rPr>
              <a:t>participation</a:t>
            </a:r>
            <a:r>
              <a:rPr dirty="0" u="none" sz="4000" spc="-90">
                <a:latin typeface="Arial"/>
                <a:cs typeface="Arial"/>
              </a:rPr>
              <a:t> </a:t>
            </a:r>
            <a:r>
              <a:rPr dirty="0" u="none" sz="4000">
                <a:latin typeface="Arial"/>
                <a:cs typeface="Arial"/>
              </a:rPr>
              <a:t>in</a:t>
            </a:r>
            <a:r>
              <a:rPr dirty="0" u="none" sz="4000" spc="-105">
                <a:latin typeface="Arial"/>
                <a:cs typeface="Arial"/>
              </a:rPr>
              <a:t> </a:t>
            </a:r>
            <a:r>
              <a:rPr dirty="0" u="none" sz="4000" spc="-10" b="1">
                <a:latin typeface="Arial"/>
                <a:cs typeface="Arial"/>
              </a:rPr>
              <a:t>intermediated </a:t>
            </a:r>
            <a:r>
              <a:rPr dirty="0" u="none" sz="4000" b="1">
                <a:latin typeface="Arial"/>
                <a:cs typeface="Arial"/>
              </a:rPr>
              <a:t>markets</a:t>
            </a:r>
            <a:r>
              <a:rPr dirty="0" u="none" sz="4000" spc="-55" b="1">
                <a:latin typeface="Arial"/>
                <a:cs typeface="Arial"/>
              </a:rPr>
              <a:t> </a:t>
            </a:r>
            <a:r>
              <a:rPr dirty="0" u="none" sz="4000">
                <a:latin typeface="Arial"/>
                <a:cs typeface="Arial"/>
              </a:rPr>
              <a:t>and</a:t>
            </a:r>
            <a:r>
              <a:rPr dirty="0" u="none" sz="4000" spc="-70">
                <a:latin typeface="Arial"/>
                <a:cs typeface="Arial"/>
              </a:rPr>
              <a:t> </a:t>
            </a:r>
            <a:r>
              <a:rPr dirty="0" u="none" sz="4000" spc="-20" b="1">
                <a:latin typeface="Arial"/>
                <a:cs typeface="Arial"/>
              </a:rPr>
              <a:t>value-</a:t>
            </a:r>
            <a:r>
              <a:rPr dirty="0" u="none" sz="4000" b="1">
                <a:latin typeface="Arial"/>
                <a:cs typeface="Arial"/>
              </a:rPr>
              <a:t>added</a:t>
            </a:r>
            <a:r>
              <a:rPr dirty="0" u="none" sz="4000" spc="-60" b="1">
                <a:latin typeface="Arial"/>
                <a:cs typeface="Arial"/>
              </a:rPr>
              <a:t> </a:t>
            </a:r>
            <a:r>
              <a:rPr dirty="0" u="none" sz="4000" spc="-10" b="1">
                <a:latin typeface="Arial"/>
                <a:cs typeface="Arial"/>
              </a:rPr>
              <a:t>sales </a:t>
            </a:r>
            <a:r>
              <a:rPr dirty="0" u="none" sz="4000">
                <a:latin typeface="Arial"/>
                <a:cs typeface="Arial"/>
              </a:rPr>
              <a:t>was</a:t>
            </a:r>
            <a:r>
              <a:rPr dirty="0" u="none" sz="4000" spc="-105">
                <a:latin typeface="Arial"/>
                <a:cs typeface="Arial"/>
              </a:rPr>
              <a:t> </a:t>
            </a:r>
            <a:r>
              <a:rPr dirty="0" u="none" sz="4000">
                <a:latin typeface="Arial"/>
                <a:cs typeface="Arial"/>
              </a:rPr>
              <a:t>associated</a:t>
            </a:r>
            <a:r>
              <a:rPr dirty="0" u="none" sz="4000" spc="-100">
                <a:latin typeface="Arial"/>
                <a:cs typeface="Arial"/>
              </a:rPr>
              <a:t> </a:t>
            </a:r>
            <a:r>
              <a:rPr dirty="0" u="none" sz="4000">
                <a:latin typeface="Arial"/>
                <a:cs typeface="Arial"/>
              </a:rPr>
              <a:t>with</a:t>
            </a:r>
            <a:r>
              <a:rPr dirty="0" u="none" sz="4000" spc="-110">
                <a:latin typeface="Arial"/>
                <a:cs typeface="Arial"/>
              </a:rPr>
              <a:t> </a:t>
            </a:r>
            <a:r>
              <a:rPr dirty="0" u="none" sz="4000" spc="-10">
                <a:latin typeface="Arial"/>
                <a:cs typeface="Arial"/>
              </a:rPr>
              <a:t>higher </a:t>
            </a:r>
            <a:r>
              <a:rPr dirty="0" u="none" sz="4000">
                <a:latin typeface="Arial"/>
                <a:cs typeface="Arial"/>
              </a:rPr>
              <a:t>survival</a:t>
            </a:r>
            <a:r>
              <a:rPr dirty="0" u="none" sz="4000" spc="-114">
                <a:latin typeface="Arial"/>
                <a:cs typeface="Arial"/>
              </a:rPr>
              <a:t> </a:t>
            </a:r>
            <a:r>
              <a:rPr dirty="0" u="none" sz="4000">
                <a:latin typeface="Arial"/>
                <a:cs typeface="Arial"/>
              </a:rPr>
              <a:t>rates</a:t>
            </a:r>
            <a:r>
              <a:rPr dirty="0" u="none" sz="4000" spc="-110">
                <a:latin typeface="Arial"/>
                <a:cs typeface="Arial"/>
              </a:rPr>
              <a:t> </a:t>
            </a:r>
            <a:r>
              <a:rPr dirty="0" u="none" sz="4000">
                <a:latin typeface="Arial"/>
                <a:cs typeface="Arial"/>
              </a:rPr>
              <a:t>for</a:t>
            </a:r>
            <a:r>
              <a:rPr dirty="0" u="none" sz="4000" spc="-100">
                <a:latin typeface="Arial"/>
                <a:cs typeface="Arial"/>
              </a:rPr>
              <a:t> </a:t>
            </a:r>
            <a:r>
              <a:rPr dirty="0" u="none" sz="4000">
                <a:latin typeface="Arial"/>
                <a:cs typeface="Arial"/>
              </a:rPr>
              <a:t>operations</a:t>
            </a:r>
            <a:r>
              <a:rPr dirty="0" u="none" sz="4000" spc="-90">
                <a:latin typeface="Arial"/>
                <a:cs typeface="Arial"/>
              </a:rPr>
              <a:t> </a:t>
            </a:r>
            <a:r>
              <a:rPr dirty="0" u="none" sz="4000" spc="-20">
                <a:latin typeface="Arial"/>
                <a:cs typeface="Arial"/>
              </a:rPr>
              <a:t>with </a:t>
            </a:r>
            <a:r>
              <a:rPr dirty="0" u="none" sz="4000">
                <a:latin typeface="Arial"/>
                <a:cs typeface="Arial"/>
              </a:rPr>
              <a:t>GCFI</a:t>
            </a:r>
            <a:r>
              <a:rPr dirty="0" u="none" sz="4000" spc="-65">
                <a:latin typeface="Arial"/>
                <a:cs typeface="Arial"/>
              </a:rPr>
              <a:t> </a:t>
            </a:r>
            <a:r>
              <a:rPr dirty="0" u="none" sz="4000">
                <a:latin typeface="Arial"/>
                <a:cs typeface="Arial"/>
              </a:rPr>
              <a:t>&lt;</a:t>
            </a:r>
            <a:r>
              <a:rPr dirty="0" u="none" sz="4000" spc="-60">
                <a:latin typeface="Arial"/>
                <a:cs typeface="Arial"/>
              </a:rPr>
              <a:t> </a:t>
            </a:r>
            <a:r>
              <a:rPr dirty="0" u="none" sz="4000" spc="-20">
                <a:latin typeface="Arial"/>
                <a:cs typeface="Arial"/>
              </a:rPr>
              <a:t>$1M.</a:t>
            </a:r>
            <a:endParaRPr sz="40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88341" y="283597"/>
            <a:ext cx="6578600" cy="1068070"/>
          </a:xfrm>
          <a:prstGeom prst="rect"/>
        </p:spPr>
        <p:txBody>
          <a:bodyPr wrap="square" lIns="0" tIns="74295" rIns="0" bIns="0" rtlCol="0" vert="horz">
            <a:spAutoFit/>
          </a:bodyPr>
          <a:lstStyle/>
          <a:p>
            <a:pPr marL="12700" marR="5080">
              <a:lnSpc>
                <a:spcPts val="3890"/>
              </a:lnSpc>
              <a:spcBef>
                <a:spcPts val="585"/>
              </a:spcBef>
            </a:pPr>
            <a:r>
              <a:rPr dirty="0" sz="3600"/>
              <a:t>Results:</a:t>
            </a:r>
            <a:r>
              <a:rPr dirty="0" sz="3600" spc="-55"/>
              <a:t> </a:t>
            </a:r>
            <a:r>
              <a:rPr dirty="0" sz="3600"/>
              <a:t>Survival</a:t>
            </a:r>
            <a:r>
              <a:rPr dirty="0" sz="3600" spc="-55"/>
              <a:t> </a:t>
            </a:r>
            <a:r>
              <a:rPr dirty="0" sz="3600"/>
              <a:t>Rates</a:t>
            </a:r>
            <a:r>
              <a:rPr dirty="0" sz="3600" spc="-55"/>
              <a:t> </a:t>
            </a:r>
            <a:r>
              <a:rPr dirty="0" sz="3600" spc="-25"/>
              <a:t>by </a:t>
            </a:r>
            <a:r>
              <a:rPr dirty="0" sz="3600"/>
              <a:t>Scale</a:t>
            </a:r>
            <a:r>
              <a:rPr dirty="0" sz="3600" spc="-50"/>
              <a:t> </a:t>
            </a:r>
            <a:r>
              <a:rPr dirty="0" sz="3600"/>
              <a:t>and</a:t>
            </a:r>
            <a:r>
              <a:rPr dirty="0" sz="3600" spc="-50"/>
              <a:t> </a:t>
            </a:r>
            <a:r>
              <a:rPr dirty="0" sz="3600"/>
              <a:t>Market</a:t>
            </a:r>
            <a:r>
              <a:rPr dirty="0" sz="3600" spc="-50"/>
              <a:t> </a:t>
            </a:r>
            <a:r>
              <a:rPr dirty="0" sz="3600" spc="-10"/>
              <a:t>Channel</a:t>
            </a:r>
            <a:endParaRPr sz="3600"/>
          </a:p>
        </p:txBody>
      </p:sp>
      <p:sp>
        <p:nvSpPr>
          <p:cNvPr id="3" name="object 3"/>
          <p:cNvSpPr txBox="1"/>
          <p:nvPr/>
        </p:nvSpPr>
        <p:spPr>
          <a:xfrm>
            <a:off x="1674818" y="1591216"/>
            <a:ext cx="2771775" cy="391160"/>
          </a:xfrm>
          <a:prstGeom prst="rect">
            <a:avLst/>
          </a:prstGeom>
        </p:spPr>
        <p:txBody>
          <a:bodyPr wrap="square" lIns="0" tIns="12700" rIns="0" bIns="0" rtlCol="0" vert="horz">
            <a:spAutoFit/>
          </a:bodyPr>
          <a:lstStyle/>
          <a:p>
            <a:pPr marL="12700">
              <a:lnSpc>
                <a:spcPct val="100000"/>
              </a:lnSpc>
              <a:spcBef>
                <a:spcPts val="100"/>
              </a:spcBef>
            </a:pPr>
            <a:r>
              <a:rPr dirty="0" sz="2400" spc="-20">
                <a:latin typeface="Arial"/>
                <a:cs typeface="Arial"/>
              </a:rPr>
              <a:t>5-</a:t>
            </a:r>
            <a:r>
              <a:rPr dirty="0" sz="2400">
                <a:latin typeface="Arial"/>
                <a:cs typeface="Arial"/>
              </a:rPr>
              <a:t>year</a:t>
            </a:r>
            <a:r>
              <a:rPr dirty="0" sz="2400" spc="-40">
                <a:latin typeface="Arial"/>
                <a:cs typeface="Arial"/>
              </a:rPr>
              <a:t> </a:t>
            </a:r>
            <a:r>
              <a:rPr dirty="0" sz="2400">
                <a:latin typeface="Arial"/>
                <a:cs typeface="Arial"/>
              </a:rPr>
              <a:t>survival</a:t>
            </a:r>
            <a:r>
              <a:rPr dirty="0" sz="2400" spc="-40">
                <a:latin typeface="Arial"/>
                <a:cs typeface="Arial"/>
              </a:rPr>
              <a:t> </a:t>
            </a:r>
            <a:r>
              <a:rPr dirty="0" sz="2400" spc="-20">
                <a:latin typeface="Arial"/>
                <a:cs typeface="Arial"/>
              </a:rPr>
              <a:t>rates</a:t>
            </a:r>
            <a:endParaRPr sz="2400">
              <a:latin typeface="Arial"/>
              <a:cs typeface="Arial"/>
            </a:endParaRPr>
          </a:p>
        </p:txBody>
      </p:sp>
      <p:grpSp>
        <p:nvGrpSpPr>
          <p:cNvPr id="4" name="object 4"/>
          <p:cNvGrpSpPr/>
          <p:nvPr/>
        </p:nvGrpSpPr>
        <p:grpSpPr>
          <a:xfrm>
            <a:off x="631548" y="2704909"/>
            <a:ext cx="5108575" cy="2635885"/>
            <a:chOff x="631548" y="2704909"/>
            <a:chExt cx="5108575" cy="2635885"/>
          </a:xfrm>
        </p:grpSpPr>
        <p:sp>
          <p:nvSpPr>
            <p:cNvPr id="5" name="object 5"/>
            <p:cNvSpPr/>
            <p:nvPr/>
          </p:nvSpPr>
          <p:spPr>
            <a:xfrm>
              <a:off x="636310" y="3037331"/>
              <a:ext cx="5099050" cy="1971039"/>
            </a:xfrm>
            <a:custGeom>
              <a:avLst/>
              <a:gdLst/>
              <a:ahLst/>
              <a:cxnLst/>
              <a:rect l="l" t="t" r="r" b="b"/>
              <a:pathLst>
                <a:path w="5099050" h="1971039">
                  <a:moveTo>
                    <a:pt x="0" y="1970532"/>
                  </a:moveTo>
                  <a:lnTo>
                    <a:pt x="313141" y="1970532"/>
                  </a:lnTo>
                </a:path>
                <a:path w="5099050" h="1971039">
                  <a:moveTo>
                    <a:pt x="598129" y="1970532"/>
                  </a:moveTo>
                  <a:lnTo>
                    <a:pt x="675853" y="1970532"/>
                  </a:lnTo>
                </a:path>
                <a:path w="5099050" h="1971039">
                  <a:moveTo>
                    <a:pt x="962365" y="1970532"/>
                  </a:moveTo>
                  <a:lnTo>
                    <a:pt x="1587205" y="1970532"/>
                  </a:lnTo>
                </a:path>
                <a:path w="5099050" h="1971039">
                  <a:moveTo>
                    <a:pt x="1873717" y="1970532"/>
                  </a:moveTo>
                  <a:lnTo>
                    <a:pt x="1951441" y="1970532"/>
                  </a:lnTo>
                </a:path>
                <a:path w="5099050" h="1971039">
                  <a:moveTo>
                    <a:pt x="2236429" y="1970532"/>
                  </a:moveTo>
                  <a:lnTo>
                    <a:pt x="2862793" y="1970532"/>
                  </a:lnTo>
                </a:path>
                <a:path w="5099050" h="1971039">
                  <a:moveTo>
                    <a:pt x="3147794" y="1970532"/>
                  </a:moveTo>
                  <a:lnTo>
                    <a:pt x="3225505" y="1970532"/>
                  </a:lnTo>
                </a:path>
                <a:path w="5099050" h="1971039">
                  <a:moveTo>
                    <a:pt x="3512004" y="1970532"/>
                  </a:moveTo>
                  <a:lnTo>
                    <a:pt x="4136857" y="1970532"/>
                  </a:lnTo>
                </a:path>
                <a:path w="5099050" h="1971039">
                  <a:moveTo>
                    <a:pt x="4423369" y="1970532"/>
                  </a:moveTo>
                  <a:lnTo>
                    <a:pt x="4499569" y="1970532"/>
                  </a:lnTo>
                </a:path>
                <a:path w="5099050" h="1971039">
                  <a:moveTo>
                    <a:pt x="4786081" y="1970532"/>
                  </a:moveTo>
                  <a:lnTo>
                    <a:pt x="5098986" y="1970532"/>
                  </a:lnTo>
                </a:path>
                <a:path w="5099050" h="1971039">
                  <a:moveTo>
                    <a:pt x="3512004" y="1641348"/>
                  </a:moveTo>
                  <a:lnTo>
                    <a:pt x="4136857" y="1641348"/>
                  </a:lnTo>
                </a:path>
                <a:path w="5099050" h="1971039">
                  <a:moveTo>
                    <a:pt x="4423369" y="1641348"/>
                  </a:moveTo>
                  <a:lnTo>
                    <a:pt x="4499569" y="1641348"/>
                  </a:lnTo>
                </a:path>
                <a:path w="5099050" h="1971039">
                  <a:moveTo>
                    <a:pt x="2236429" y="1641348"/>
                  </a:moveTo>
                  <a:lnTo>
                    <a:pt x="2862793" y="1641348"/>
                  </a:lnTo>
                </a:path>
                <a:path w="5099050" h="1971039">
                  <a:moveTo>
                    <a:pt x="3147794" y="1641348"/>
                  </a:moveTo>
                  <a:lnTo>
                    <a:pt x="3225505" y="1641348"/>
                  </a:lnTo>
                </a:path>
                <a:path w="5099050" h="1971039">
                  <a:moveTo>
                    <a:pt x="962365" y="1641348"/>
                  </a:moveTo>
                  <a:lnTo>
                    <a:pt x="1587205" y="1641348"/>
                  </a:lnTo>
                </a:path>
                <a:path w="5099050" h="1971039">
                  <a:moveTo>
                    <a:pt x="1873717" y="1641348"/>
                  </a:moveTo>
                  <a:lnTo>
                    <a:pt x="1951441" y="1641348"/>
                  </a:lnTo>
                </a:path>
                <a:path w="5099050" h="1971039">
                  <a:moveTo>
                    <a:pt x="0" y="1641348"/>
                  </a:moveTo>
                  <a:lnTo>
                    <a:pt x="313141" y="1641348"/>
                  </a:lnTo>
                </a:path>
                <a:path w="5099050" h="1971039">
                  <a:moveTo>
                    <a:pt x="598129" y="1641348"/>
                  </a:moveTo>
                  <a:lnTo>
                    <a:pt x="675853" y="1641348"/>
                  </a:lnTo>
                </a:path>
                <a:path w="5099050" h="1971039">
                  <a:moveTo>
                    <a:pt x="4786081" y="1641348"/>
                  </a:moveTo>
                  <a:lnTo>
                    <a:pt x="5098986" y="1641348"/>
                  </a:lnTo>
                </a:path>
                <a:path w="5099050" h="1971039">
                  <a:moveTo>
                    <a:pt x="3512004" y="1313688"/>
                  </a:moveTo>
                  <a:lnTo>
                    <a:pt x="4136857" y="1313688"/>
                  </a:lnTo>
                </a:path>
                <a:path w="5099050" h="1971039">
                  <a:moveTo>
                    <a:pt x="4423369" y="1313688"/>
                  </a:moveTo>
                  <a:lnTo>
                    <a:pt x="4499569" y="1313688"/>
                  </a:lnTo>
                </a:path>
                <a:path w="5099050" h="1971039">
                  <a:moveTo>
                    <a:pt x="2236429" y="1313688"/>
                  </a:moveTo>
                  <a:lnTo>
                    <a:pt x="2862793" y="1313688"/>
                  </a:lnTo>
                </a:path>
                <a:path w="5099050" h="1971039">
                  <a:moveTo>
                    <a:pt x="3147794" y="1313688"/>
                  </a:moveTo>
                  <a:lnTo>
                    <a:pt x="3225505" y="1313688"/>
                  </a:lnTo>
                </a:path>
                <a:path w="5099050" h="1971039">
                  <a:moveTo>
                    <a:pt x="962365" y="1313688"/>
                  </a:moveTo>
                  <a:lnTo>
                    <a:pt x="1587205" y="1313688"/>
                  </a:lnTo>
                </a:path>
                <a:path w="5099050" h="1971039">
                  <a:moveTo>
                    <a:pt x="1873717" y="1313688"/>
                  </a:moveTo>
                  <a:lnTo>
                    <a:pt x="1951441" y="1313688"/>
                  </a:lnTo>
                </a:path>
                <a:path w="5099050" h="1971039">
                  <a:moveTo>
                    <a:pt x="0" y="1313688"/>
                  </a:moveTo>
                  <a:lnTo>
                    <a:pt x="313141" y="1313688"/>
                  </a:lnTo>
                </a:path>
                <a:path w="5099050" h="1971039">
                  <a:moveTo>
                    <a:pt x="598129" y="1313688"/>
                  </a:moveTo>
                  <a:lnTo>
                    <a:pt x="675853" y="1313688"/>
                  </a:lnTo>
                </a:path>
                <a:path w="5099050" h="1971039">
                  <a:moveTo>
                    <a:pt x="4786081" y="1313688"/>
                  </a:moveTo>
                  <a:lnTo>
                    <a:pt x="5098986" y="1313688"/>
                  </a:lnTo>
                </a:path>
                <a:path w="5099050" h="1971039">
                  <a:moveTo>
                    <a:pt x="3147794" y="984504"/>
                  </a:moveTo>
                  <a:lnTo>
                    <a:pt x="3225505" y="984504"/>
                  </a:lnTo>
                </a:path>
                <a:path w="5099050" h="1971039">
                  <a:moveTo>
                    <a:pt x="3512004" y="984504"/>
                  </a:moveTo>
                  <a:lnTo>
                    <a:pt x="4136857" y="984504"/>
                  </a:lnTo>
                </a:path>
                <a:path w="5099050" h="1971039">
                  <a:moveTo>
                    <a:pt x="4423369" y="984504"/>
                  </a:moveTo>
                  <a:lnTo>
                    <a:pt x="4499569" y="984504"/>
                  </a:lnTo>
                </a:path>
                <a:path w="5099050" h="1971039">
                  <a:moveTo>
                    <a:pt x="0" y="984504"/>
                  </a:moveTo>
                  <a:lnTo>
                    <a:pt x="313141" y="984504"/>
                  </a:lnTo>
                </a:path>
                <a:path w="5099050" h="1971039">
                  <a:moveTo>
                    <a:pt x="598129" y="984504"/>
                  </a:moveTo>
                  <a:lnTo>
                    <a:pt x="675853" y="984504"/>
                  </a:lnTo>
                </a:path>
                <a:path w="5099050" h="1971039">
                  <a:moveTo>
                    <a:pt x="962365" y="984504"/>
                  </a:moveTo>
                  <a:lnTo>
                    <a:pt x="1587205" y="984504"/>
                  </a:lnTo>
                </a:path>
                <a:path w="5099050" h="1971039">
                  <a:moveTo>
                    <a:pt x="1873717" y="984504"/>
                  </a:moveTo>
                  <a:lnTo>
                    <a:pt x="1951441" y="984504"/>
                  </a:lnTo>
                </a:path>
                <a:path w="5099050" h="1971039">
                  <a:moveTo>
                    <a:pt x="2236429" y="984504"/>
                  </a:moveTo>
                  <a:lnTo>
                    <a:pt x="2862793" y="984504"/>
                  </a:lnTo>
                </a:path>
                <a:path w="5099050" h="1971039">
                  <a:moveTo>
                    <a:pt x="4786081" y="984504"/>
                  </a:moveTo>
                  <a:lnTo>
                    <a:pt x="5098986" y="984504"/>
                  </a:lnTo>
                </a:path>
                <a:path w="5099050" h="1971039">
                  <a:moveTo>
                    <a:pt x="3512004" y="656844"/>
                  </a:moveTo>
                  <a:lnTo>
                    <a:pt x="4136857" y="656844"/>
                  </a:lnTo>
                </a:path>
                <a:path w="5099050" h="1971039">
                  <a:moveTo>
                    <a:pt x="3147794" y="656844"/>
                  </a:moveTo>
                  <a:lnTo>
                    <a:pt x="3225505" y="656844"/>
                  </a:lnTo>
                </a:path>
                <a:path w="5099050" h="1971039">
                  <a:moveTo>
                    <a:pt x="1873717" y="656844"/>
                  </a:moveTo>
                  <a:lnTo>
                    <a:pt x="1951441" y="656844"/>
                  </a:lnTo>
                </a:path>
                <a:path w="5099050" h="1971039">
                  <a:moveTo>
                    <a:pt x="4423369" y="656844"/>
                  </a:moveTo>
                  <a:lnTo>
                    <a:pt x="4499569" y="656844"/>
                  </a:lnTo>
                </a:path>
                <a:path w="5099050" h="1971039">
                  <a:moveTo>
                    <a:pt x="2236429" y="656844"/>
                  </a:moveTo>
                  <a:lnTo>
                    <a:pt x="2862793" y="656844"/>
                  </a:lnTo>
                </a:path>
                <a:path w="5099050" h="1971039">
                  <a:moveTo>
                    <a:pt x="598129" y="656844"/>
                  </a:moveTo>
                  <a:lnTo>
                    <a:pt x="1587205" y="656844"/>
                  </a:lnTo>
                </a:path>
                <a:path w="5099050" h="1971039">
                  <a:moveTo>
                    <a:pt x="0" y="656844"/>
                  </a:moveTo>
                  <a:lnTo>
                    <a:pt x="313141" y="656844"/>
                  </a:lnTo>
                </a:path>
                <a:path w="5099050" h="1971039">
                  <a:moveTo>
                    <a:pt x="4786081" y="656844"/>
                  </a:moveTo>
                  <a:lnTo>
                    <a:pt x="5098986" y="656844"/>
                  </a:lnTo>
                </a:path>
                <a:path w="5099050" h="1971039">
                  <a:moveTo>
                    <a:pt x="3512004" y="329184"/>
                  </a:moveTo>
                  <a:lnTo>
                    <a:pt x="4136857" y="329184"/>
                  </a:lnTo>
                </a:path>
                <a:path w="5099050" h="1971039">
                  <a:moveTo>
                    <a:pt x="4423369" y="329184"/>
                  </a:moveTo>
                  <a:lnTo>
                    <a:pt x="4499569" y="329184"/>
                  </a:lnTo>
                </a:path>
                <a:path w="5099050" h="1971039">
                  <a:moveTo>
                    <a:pt x="1873717" y="329184"/>
                  </a:moveTo>
                  <a:lnTo>
                    <a:pt x="2862793" y="329184"/>
                  </a:lnTo>
                </a:path>
                <a:path w="5099050" h="1971039">
                  <a:moveTo>
                    <a:pt x="3147794" y="329184"/>
                  </a:moveTo>
                  <a:lnTo>
                    <a:pt x="3225505" y="329184"/>
                  </a:lnTo>
                </a:path>
                <a:path w="5099050" h="1971039">
                  <a:moveTo>
                    <a:pt x="0" y="329184"/>
                  </a:moveTo>
                  <a:lnTo>
                    <a:pt x="1587205" y="329184"/>
                  </a:lnTo>
                </a:path>
                <a:path w="5099050" h="1971039">
                  <a:moveTo>
                    <a:pt x="4786081" y="329184"/>
                  </a:moveTo>
                  <a:lnTo>
                    <a:pt x="5098986" y="329184"/>
                  </a:lnTo>
                </a:path>
                <a:path w="5099050" h="1971039">
                  <a:moveTo>
                    <a:pt x="0" y="0"/>
                  </a:moveTo>
                  <a:lnTo>
                    <a:pt x="4136857" y="0"/>
                  </a:lnTo>
                </a:path>
                <a:path w="5099050" h="1971039">
                  <a:moveTo>
                    <a:pt x="4423369" y="0"/>
                  </a:moveTo>
                  <a:lnTo>
                    <a:pt x="4499569" y="0"/>
                  </a:lnTo>
                </a:path>
                <a:path w="5099050" h="1971039">
                  <a:moveTo>
                    <a:pt x="4786081" y="0"/>
                  </a:moveTo>
                  <a:lnTo>
                    <a:pt x="5098986" y="0"/>
                  </a:lnTo>
                </a:path>
              </a:pathLst>
            </a:custGeom>
            <a:ln w="9525">
              <a:solidFill>
                <a:srgbClr val="D9D9D9"/>
              </a:solidFill>
            </a:ln>
          </p:spPr>
          <p:txBody>
            <a:bodyPr wrap="square" lIns="0" tIns="0" rIns="0" bIns="0" rtlCol="0"/>
            <a:lstStyle/>
            <a:p/>
          </p:txBody>
        </p:sp>
        <p:sp>
          <p:nvSpPr>
            <p:cNvPr id="6" name="object 6"/>
            <p:cNvSpPr/>
            <p:nvPr/>
          </p:nvSpPr>
          <p:spPr>
            <a:xfrm>
              <a:off x="636310" y="2709672"/>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7" name="object 7"/>
            <p:cNvSpPr/>
            <p:nvPr/>
          </p:nvSpPr>
          <p:spPr>
            <a:xfrm>
              <a:off x="949452" y="2859023"/>
              <a:ext cx="4110354" cy="2477135"/>
            </a:xfrm>
            <a:custGeom>
              <a:avLst/>
              <a:gdLst/>
              <a:ahLst/>
              <a:cxnLst/>
              <a:rect l="l" t="t" r="r" b="b"/>
              <a:pathLst>
                <a:path w="4110354" h="2477135">
                  <a:moveTo>
                    <a:pt x="284988" y="684276"/>
                  </a:moveTo>
                  <a:lnTo>
                    <a:pt x="0" y="684276"/>
                  </a:lnTo>
                  <a:lnTo>
                    <a:pt x="0" y="2476538"/>
                  </a:lnTo>
                  <a:lnTo>
                    <a:pt x="284988" y="2476538"/>
                  </a:lnTo>
                  <a:lnTo>
                    <a:pt x="284988" y="684276"/>
                  </a:lnTo>
                  <a:close/>
                </a:path>
                <a:path w="4110354" h="2477135">
                  <a:moveTo>
                    <a:pt x="1560576" y="396240"/>
                  </a:moveTo>
                  <a:lnTo>
                    <a:pt x="1274064" y="396240"/>
                  </a:lnTo>
                  <a:lnTo>
                    <a:pt x="1274064" y="2476538"/>
                  </a:lnTo>
                  <a:lnTo>
                    <a:pt x="1560576" y="2476538"/>
                  </a:lnTo>
                  <a:lnTo>
                    <a:pt x="1560576" y="396240"/>
                  </a:lnTo>
                  <a:close/>
                </a:path>
                <a:path w="4110354" h="2477135">
                  <a:moveTo>
                    <a:pt x="2834640" y="178308"/>
                  </a:moveTo>
                  <a:lnTo>
                    <a:pt x="2549652" y="178308"/>
                  </a:lnTo>
                  <a:lnTo>
                    <a:pt x="2549652" y="2476538"/>
                  </a:lnTo>
                  <a:lnTo>
                    <a:pt x="2834640" y="2476538"/>
                  </a:lnTo>
                  <a:lnTo>
                    <a:pt x="2834640" y="178308"/>
                  </a:lnTo>
                  <a:close/>
                </a:path>
                <a:path w="4110354" h="2477135">
                  <a:moveTo>
                    <a:pt x="4110228" y="0"/>
                  </a:moveTo>
                  <a:lnTo>
                    <a:pt x="3823716" y="0"/>
                  </a:lnTo>
                  <a:lnTo>
                    <a:pt x="3823716" y="2476538"/>
                  </a:lnTo>
                  <a:lnTo>
                    <a:pt x="4110228" y="2476538"/>
                  </a:lnTo>
                  <a:lnTo>
                    <a:pt x="4110228" y="0"/>
                  </a:lnTo>
                  <a:close/>
                </a:path>
              </a:pathLst>
            </a:custGeom>
            <a:solidFill>
              <a:srgbClr val="B31B1B"/>
            </a:solidFill>
          </p:spPr>
          <p:txBody>
            <a:bodyPr wrap="square" lIns="0" tIns="0" rIns="0" bIns="0" rtlCol="0"/>
            <a:lstStyle/>
            <a:p/>
          </p:txBody>
        </p:sp>
        <p:sp>
          <p:nvSpPr>
            <p:cNvPr id="8" name="object 8"/>
            <p:cNvSpPr/>
            <p:nvPr/>
          </p:nvSpPr>
          <p:spPr>
            <a:xfrm>
              <a:off x="1312164" y="2804159"/>
              <a:ext cx="4110354" cy="2531745"/>
            </a:xfrm>
            <a:custGeom>
              <a:avLst/>
              <a:gdLst/>
              <a:ahLst/>
              <a:cxnLst/>
              <a:rect l="l" t="t" r="r" b="b"/>
              <a:pathLst>
                <a:path w="4110354" h="2531745">
                  <a:moveTo>
                    <a:pt x="286512" y="990600"/>
                  </a:moveTo>
                  <a:lnTo>
                    <a:pt x="0" y="990600"/>
                  </a:lnTo>
                  <a:lnTo>
                    <a:pt x="0" y="2531402"/>
                  </a:lnTo>
                  <a:lnTo>
                    <a:pt x="286512" y="2531402"/>
                  </a:lnTo>
                  <a:lnTo>
                    <a:pt x="286512" y="990600"/>
                  </a:lnTo>
                  <a:close/>
                </a:path>
                <a:path w="4110354" h="2531745">
                  <a:moveTo>
                    <a:pt x="1560576" y="606552"/>
                  </a:moveTo>
                  <a:lnTo>
                    <a:pt x="1275588" y="606552"/>
                  </a:lnTo>
                  <a:lnTo>
                    <a:pt x="1275588" y="2531402"/>
                  </a:lnTo>
                  <a:lnTo>
                    <a:pt x="1560576" y="2531402"/>
                  </a:lnTo>
                  <a:lnTo>
                    <a:pt x="1560576" y="606552"/>
                  </a:lnTo>
                  <a:close/>
                </a:path>
                <a:path w="4110354" h="2531745">
                  <a:moveTo>
                    <a:pt x="2836151" y="384048"/>
                  </a:moveTo>
                  <a:lnTo>
                    <a:pt x="2549652" y="384048"/>
                  </a:lnTo>
                  <a:lnTo>
                    <a:pt x="2549652" y="2531402"/>
                  </a:lnTo>
                  <a:lnTo>
                    <a:pt x="2836151" y="2531402"/>
                  </a:lnTo>
                  <a:lnTo>
                    <a:pt x="2836151" y="384048"/>
                  </a:lnTo>
                  <a:close/>
                </a:path>
                <a:path w="4110354" h="2531745">
                  <a:moveTo>
                    <a:pt x="4110228" y="0"/>
                  </a:moveTo>
                  <a:lnTo>
                    <a:pt x="3823716" y="0"/>
                  </a:lnTo>
                  <a:lnTo>
                    <a:pt x="3823716" y="2531402"/>
                  </a:lnTo>
                  <a:lnTo>
                    <a:pt x="4110228" y="2531402"/>
                  </a:lnTo>
                  <a:lnTo>
                    <a:pt x="4110228" y="0"/>
                  </a:lnTo>
                  <a:close/>
                </a:path>
              </a:pathLst>
            </a:custGeom>
            <a:solidFill>
              <a:srgbClr val="4D4F52"/>
            </a:solidFill>
          </p:spPr>
          <p:txBody>
            <a:bodyPr wrap="square" lIns="0" tIns="0" rIns="0" bIns="0" rtlCol="0"/>
            <a:lstStyle/>
            <a:p/>
          </p:txBody>
        </p:sp>
        <p:sp>
          <p:nvSpPr>
            <p:cNvPr id="9" name="object 9"/>
            <p:cNvSpPr/>
            <p:nvPr/>
          </p:nvSpPr>
          <p:spPr>
            <a:xfrm>
              <a:off x="636310" y="5335559"/>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grpSp>
      <p:sp>
        <p:nvSpPr>
          <p:cNvPr id="10" name="object 10"/>
          <p:cNvSpPr/>
          <p:nvPr/>
        </p:nvSpPr>
        <p:spPr>
          <a:xfrm>
            <a:off x="636310" y="2380488"/>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11" name="object 11"/>
          <p:cNvSpPr/>
          <p:nvPr/>
        </p:nvSpPr>
        <p:spPr>
          <a:xfrm>
            <a:off x="636310" y="2052891"/>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12" name="object 12"/>
          <p:cNvSpPr txBox="1"/>
          <p:nvPr/>
        </p:nvSpPr>
        <p:spPr>
          <a:xfrm>
            <a:off x="825013" y="3288252"/>
            <a:ext cx="53340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404040"/>
                </a:solidFill>
                <a:latin typeface="Times New Roman"/>
                <a:cs typeface="Times New Roman"/>
              </a:rPr>
              <a:t>55%***</a:t>
            </a:r>
            <a:endParaRPr sz="1200">
              <a:latin typeface="Times New Roman"/>
              <a:cs typeface="Times New Roman"/>
            </a:endParaRPr>
          </a:p>
        </p:txBody>
      </p:sp>
      <p:sp>
        <p:nvSpPr>
          <p:cNvPr id="13" name="object 13"/>
          <p:cNvSpPr txBox="1"/>
          <p:nvPr/>
        </p:nvSpPr>
        <p:spPr>
          <a:xfrm>
            <a:off x="2099687" y="2998692"/>
            <a:ext cx="53340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404040"/>
                </a:solidFill>
                <a:latin typeface="Times New Roman"/>
                <a:cs typeface="Times New Roman"/>
              </a:rPr>
              <a:t>63%***</a:t>
            </a:r>
            <a:endParaRPr sz="1200">
              <a:latin typeface="Times New Roman"/>
              <a:cs typeface="Times New Roman"/>
            </a:endParaRPr>
          </a:p>
        </p:txBody>
      </p:sp>
      <p:sp>
        <p:nvSpPr>
          <p:cNvPr id="14" name="object 14"/>
          <p:cNvSpPr txBox="1"/>
          <p:nvPr/>
        </p:nvSpPr>
        <p:spPr>
          <a:xfrm>
            <a:off x="3450560" y="2781217"/>
            <a:ext cx="381000" cy="208279"/>
          </a:xfrm>
          <a:prstGeom prst="rect">
            <a:avLst/>
          </a:prstGeom>
        </p:spPr>
        <p:txBody>
          <a:bodyPr wrap="square" lIns="0" tIns="12700" rIns="0" bIns="0" rtlCol="0" vert="horz">
            <a:spAutoFit/>
          </a:bodyPr>
          <a:lstStyle/>
          <a:p>
            <a:pPr marL="12700">
              <a:lnSpc>
                <a:spcPct val="100000"/>
              </a:lnSpc>
              <a:spcBef>
                <a:spcPts val="100"/>
              </a:spcBef>
            </a:pPr>
            <a:r>
              <a:rPr dirty="0" sz="1200" spc="-20">
                <a:solidFill>
                  <a:srgbClr val="404040"/>
                </a:solidFill>
                <a:latin typeface="Times New Roman"/>
                <a:cs typeface="Times New Roman"/>
              </a:rPr>
              <a:t>70%*</a:t>
            </a:r>
            <a:endParaRPr sz="1200">
              <a:latin typeface="Times New Roman"/>
              <a:cs typeface="Times New Roman"/>
            </a:endParaRPr>
          </a:p>
        </p:txBody>
      </p:sp>
      <p:sp>
        <p:nvSpPr>
          <p:cNvPr id="15" name="object 15"/>
          <p:cNvSpPr txBox="1"/>
          <p:nvPr/>
        </p:nvSpPr>
        <p:spPr>
          <a:xfrm>
            <a:off x="4763334" y="2603824"/>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75%</a:t>
            </a:r>
            <a:endParaRPr sz="1200">
              <a:latin typeface="Times New Roman"/>
              <a:cs typeface="Times New Roman"/>
            </a:endParaRPr>
          </a:p>
        </p:txBody>
      </p:sp>
      <p:grpSp>
        <p:nvGrpSpPr>
          <p:cNvPr id="16" name="object 16"/>
          <p:cNvGrpSpPr/>
          <p:nvPr/>
        </p:nvGrpSpPr>
        <p:grpSpPr>
          <a:xfrm>
            <a:off x="3999908" y="2579886"/>
            <a:ext cx="1284605" cy="608965"/>
            <a:chOff x="3999908" y="2579886"/>
            <a:chExt cx="1284605" cy="608965"/>
          </a:xfrm>
        </p:grpSpPr>
        <p:sp>
          <p:nvSpPr>
            <p:cNvPr id="17" name="object 17"/>
            <p:cNvSpPr/>
            <p:nvPr/>
          </p:nvSpPr>
          <p:spPr>
            <a:xfrm>
              <a:off x="4004670" y="2828598"/>
              <a:ext cx="0" cy="360045"/>
            </a:xfrm>
            <a:custGeom>
              <a:avLst/>
              <a:gdLst/>
              <a:ahLst/>
              <a:cxnLst/>
              <a:rect l="l" t="t" r="r" b="b"/>
              <a:pathLst>
                <a:path w="0" h="360044">
                  <a:moveTo>
                    <a:pt x="0" y="359829"/>
                  </a:moveTo>
                  <a:lnTo>
                    <a:pt x="0" y="0"/>
                  </a:lnTo>
                </a:path>
              </a:pathLst>
            </a:custGeom>
            <a:ln w="9525">
              <a:solidFill>
                <a:srgbClr val="A6A6A6"/>
              </a:solidFill>
            </a:ln>
          </p:spPr>
          <p:txBody>
            <a:bodyPr wrap="square" lIns="0" tIns="0" rIns="0" bIns="0" rtlCol="0"/>
            <a:lstStyle/>
            <a:p/>
          </p:txBody>
        </p:sp>
        <p:sp>
          <p:nvSpPr>
            <p:cNvPr id="18" name="object 18"/>
            <p:cNvSpPr/>
            <p:nvPr/>
          </p:nvSpPr>
          <p:spPr>
            <a:xfrm>
              <a:off x="5279417" y="2579886"/>
              <a:ext cx="0" cy="224790"/>
            </a:xfrm>
            <a:custGeom>
              <a:avLst/>
              <a:gdLst/>
              <a:ahLst/>
              <a:cxnLst/>
              <a:rect l="l" t="t" r="r" b="b"/>
              <a:pathLst>
                <a:path w="0" h="224789">
                  <a:moveTo>
                    <a:pt x="0" y="224370"/>
                  </a:moveTo>
                  <a:lnTo>
                    <a:pt x="0" y="0"/>
                  </a:lnTo>
                </a:path>
              </a:pathLst>
            </a:custGeom>
            <a:ln w="9525">
              <a:solidFill>
                <a:srgbClr val="A6A6A6"/>
              </a:solidFill>
            </a:ln>
          </p:spPr>
          <p:txBody>
            <a:bodyPr wrap="square" lIns="0" tIns="0" rIns="0" bIns="0" rtlCol="0"/>
            <a:lstStyle/>
            <a:p/>
          </p:txBody>
        </p:sp>
      </p:grpSp>
      <p:sp>
        <p:nvSpPr>
          <p:cNvPr id="19" name="object 19"/>
          <p:cNvSpPr txBox="1"/>
          <p:nvPr/>
        </p:nvSpPr>
        <p:spPr>
          <a:xfrm>
            <a:off x="1302302" y="3538480"/>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47%</a:t>
            </a:r>
            <a:endParaRPr sz="1200">
              <a:latin typeface="Times New Roman"/>
              <a:cs typeface="Times New Roman"/>
            </a:endParaRPr>
          </a:p>
        </p:txBody>
      </p:sp>
      <p:sp>
        <p:nvSpPr>
          <p:cNvPr id="20" name="object 20"/>
          <p:cNvSpPr txBox="1"/>
          <p:nvPr/>
        </p:nvSpPr>
        <p:spPr>
          <a:xfrm>
            <a:off x="2576976" y="3154584"/>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59%</a:t>
            </a:r>
            <a:endParaRPr sz="1200">
              <a:latin typeface="Times New Roman"/>
              <a:cs typeface="Times New Roman"/>
            </a:endParaRPr>
          </a:p>
        </p:txBody>
      </p:sp>
      <p:sp>
        <p:nvSpPr>
          <p:cNvPr id="21" name="object 21"/>
          <p:cNvSpPr txBox="1"/>
          <p:nvPr/>
        </p:nvSpPr>
        <p:spPr>
          <a:xfrm>
            <a:off x="3851649" y="2610821"/>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65%</a:t>
            </a:r>
            <a:endParaRPr sz="1200">
              <a:latin typeface="Times New Roman"/>
              <a:cs typeface="Times New Roman"/>
            </a:endParaRPr>
          </a:p>
        </p:txBody>
      </p:sp>
      <p:sp>
        <p:nvSpPr>
          <p:cNvPr id="22" name="object 22"/>
          <p:cNvSpPr txBox="1"/>
          <p:nvPr/>
        </p:nvSpPr>
        <p:spPr>
          <a:xfrm>
            <a:off x="5126323" y="2362104"/>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77%</a:t>
            </a:r>
            <a:endParaRPr sz="1200">
              <a:latin typeface="Times New Roman"/>
              <a:cs typeface="Times New Roman"/>
            </a:endParaRPr>
          </a:p>
        </p:txBody>
      </p:sp>
      <p:sp>
        <p:nvSpPr>
          <p:cNvPr id="23" name="object 23"/>
          <p:cNvSpPr txBox="1"/>
          <p:nvPr/>
        </p:nvSpPr>
        <p:spPr>
          <a:xfrm>
            <a:off x="290518" y="5217471"/>
            <a:ext cx="2286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0%</a:t>
            </a:r>
            <a:endParaRPr sz="1200">
              <a:latin typeface="Times New Roman"/>
              <a:cs typeface="Times New Roman"/>
            </a:endParaRPr>
          </a:p>
        </p:txBody>
      </p:sp>
      <p:sp>
        <p:nvSpPr>
          <p:cNvPr id="24" name="object 24"/>
          <p:cNvSpPr txBox="1"/>
          <p:nvPr/>
        </p:nvSpPr>
        <p:spPr>
          <a:xfrm>
            <a:off x="214318" y="4889201"/>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10%</a:t>
            </a:r>
            <a:endParaRPr sz="1200">
              <a:latin typeface="Times New Roman"/>
              <a:cs typeface="Times New Roman"/>
            </a:endParaRPr>
          </a:p>
        </p:txBody>
      </p:sp>
      <p:sp>
        <p:nvSpPr>
          <p:cNvPr id="25" name="object 25"/>
          <p:cNvSpPr txBox="1"/>
          <p:nvPr/>
        </p:nvSpPr>
        <p:spPr>
          <a:xfrm>
            <a:off x="214318" y="4560931"/>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20%</a:t>
            </a:r>
            <a:endParaRPr sz="1200">
              <a:latin typeface="Times New Roman"/>
              <a:cs typeface="Times New Roman"/>
            </a:endParaRPr>
          </a:p>
        </p:txBody>
      </p:sp>
      <p:sp>
        <p:nvSpPr>
          <p:cNvPr id="26" name="object 26"/>
          <p:cNvSpPr txBox="1"/>
          <p:nvPr/>
        </p:nvSpPr>
        <p:spPr>
          <a:xfrm>
            <a:off x="214318" y="4232662"/>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30%</a:t>
            </a:r>
            <a:endParaRPr sz="1200">
              <a:latin typeface="Times New Roman"/>
              <a:cs typeface="Times New Roman"/>
            </a:endParaRPr>
          </a:p>
        </p:txBody>
      </p:sp>
      <p:sp>
        <p:nvSpPr>
          <p:cNvPr id="27" name="object 27"/>
          <p:cNvSpPr txBox="1"/>
          <p:nvPr/>
        </p:nvSpPr>
        <p:spPr>
          <a:xfrm>
            <a:off x="214318" y="3904392"/>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40%</a:t>
            </a:r>
            <a:endParaRPr sz="1200">
              <a:latin typeface="Times New Roman"/>
              <a:cs typeface="Times New Roman"/>
            </a:endParaRPr>
          </a:p>
        </p:txBody>
      </p:sp>
      <p:sp>
        <p:nvSpPr>
          <p:cNvPr id="28" name="object 28"/>
          <p:cNvSpPr txBox="1"/>
          <p:nvPr/>
        </p:nvSpPr>
        <p:spPr>
          <a:xfrm>
            <a:off x="214318" y="3576123"/>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50%</a:t>
            </a:r>
            <a:endParaRPr sz="1200">
              <a:latin typeface="Times New Roman"/>
              <a:cs typeface="Times New Roman"/>
            </a:endParaRPr>
          </a:p>
        </p:txBody>
      </p:sp>
      <p:sp>
        <p:nvSpPr>
          <p:cNvPr id="29" name="object 29"/>
          <p:cNvSpPr txBox="1"/>
          <p:nvPr/>
        </p:nvSpPr>
        <p:spPr>
          <a:xfrm>
            <a:off x="214318" y="3247853"/>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60%</a:t>
            </a:r>
            <a:endParaRPr sz="1200">
              <a:latin typeface="Times New Roman"/>
              <a:cs typeface="Times New Roman"/>
            </a:endParaRPr>
          </a:p>
        </p:txBody>
      </p:sp>
      <p:sp>
        <p:nvSpPr>
          <p:cNvPr id="30" name="object 30"/>
          <p:cNvSpPr txBox="1"/>
          <p:nvPr/>
        </p:nvSpPr>
        <p:spPr>
          <a:xfrm>
            <a:off x="214318" y="2919583"/>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70%</a:t>
            </a:r>
            <a:endParaRPr sz="1200">
              <a:latin typeface="Times New Roman"/>
              <a:cs typeface="Times New Roman"/>
            </a:endParaRPr>
          </a:p>
        </p:txBody>
      </p:sp>
      <p:sp>
        <p:nvSpPr>
          <p:cNvPr id="31" name="object 31"/>
          <p:cNvSpPr txBox="1"/>
          <p:nvPr/>
        </p:nvSpPr>
        <p:spPr>
          <a:xfrm>
            <a:off x="214318" y="2591314"/>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80%</a:t>
            </a:r>
            <a:endParaRPr sz="1200">
              <a:latin typeface="Times New Roman"/>
              <a:cs typeface="Times New Roman"/>
            </a:endParaRPr>
          </a:p>
        </p:txBody>
      </p:sp>
      <p:sp>
        <p:nvSpPr>
          <p:cNvPr id="32" name="object 32"/>
          <p:cNvSpPr txBox="1"/>
          <p:nvPr/>
        </p:nvSpPr>
        <p:spPr>
          <a:xfrm>
            <a:off x="214318" y="2263044"/>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90%</a:t>
            </a:r>
            <a:endParaRPr sz="1200">
              <a:latin typeface="Times New Roman"/>
              <a:cs typeface="Times New Roman"/>
            </a:endParaRPr>
          </a:p>
        </p:txBody>
      </p:sp>
      <p:sp>
        <p:nvSpPr>
          <p:cNvPr id="33" name="object 33"/>
          <p:cNvSpPr txBox="1"/>
          <p:nvPr/>
        </p:nvSpPr>
        <p:spPr>
          <a:xfrm>
            <a:off x="138118" y="1934775"/>
            <a:ext cx="381000" cy="208279"/>
          </a:xfrm>
          <a:prstGeom prst="rect">
            <a:avLst/>
          </a:prstGeom>
        </p:spPr>
        <p:txBody>
          <a:bodyPr wrap="square" lIns="0" tIns="12700" rIns="0" bIns="0" rtlCol="0" vert="horz">
            <a:spAutoFit/>
          </a:bodyPr>
          <a:lstStyle/>
          <a:p>
            <a:pPr marL="12700">
              <a:lnSpc>
                <a:spcPct val="100000"/>
              </a:lnSpc>
              <a:spcBef>
                <a:spcPts val="100"/>
              </a:spcBef>
            </a:pPr>
            <a:r>
              <a:rPr dirty="0" sz="1200" spc="-20">
                <a:solidFill>
                  <a:srgbClr val="585858"/>
                </a:solidFill>
                <a:latin typeface="Times New Roman"/>
                <a:cs typeface="Times New Roman"/>
              </a:rPr>
              <a:t>100%</a:t>
            </a:r>
            <a:endParaRPr sz="1200">
              <a:latin typeface="Times New Roman"/>
              <a:cs typeface="Times New Roman"/>
            </a:endParaRPr>
          </a:p>
        </p:txBody>
      </p:sp>
      <p:sp>
        <p:nvSpPr>
          <p:cNvPr id="34" name="object 34"/>
          <p:cNvSpPr txBox="1"/>
          <p:nvPr/>
        </p:nvSpPr>
        <p:spPr>
          <a:xfrm>
            <a:off x="839463" y="5396541"/>
            <a:ext cx="2352675" cy="208279"/>
          </a:xfrm>
          <a:prstGeom prst="rect">
            <a:avLst/>
          </a:prstGeom>
        </p:spPr>
        <p:txBody>
          <a:bodyPr wrap="square" lIns="0" tIns="12700" rIns="0" bIns="0" rtlCol="0" vert="horz">
            <a:spAutoFit/>
          </a:bodyPr>
          <a:lstStyle/>
          <a:p>
            <a:pPr marL="12700">
              <a:lnSpc>
                <a:spcPct val="100000"/>
              </a:lnSpc>
              <a:spcBef>
                <a:spcPts val="100"/>
              </a:spcBef>
              <a:tabLst>
                <a:tab pos="1077595" algn="l"/>
              </a:tabLst>
            </a:pPr>
            <a:r>
              <a:rPr dirty="0" sz="1200">
                <a:solidFill>
                  <a:srgbClr val="585858"/>
                </a:solidFill>
                <a:latin typeface="Times New Roman"/>
                <a:cs typeface="Times New Roman"/>
              </a:rPr>
              <a:t>$0</a:t>
            </a:r>
            <a:r>
              <a:rPr dirty="0" sz="1200" spc="-5">
                <a:solidFill>
                  <a:srgbClr val="585858"/>
                </a:solidFill>
                <a:latin typeface="Times New Roman"/>
                <a:cs typeface="Times New Roman"/>
              </a:rPr>
              <a:t> </a:t>
            </a:r>
            <a:r>
              <a:rPr dirty="0" sz="1200">
                <a:solidFill>
                  <a:srgbClr val="585858"/>
                </a:solidFill>
                <a:latin typeface="Times New Roman"/>
                <a:cs typeface="Times New Roman"/>
              </a:rPr>
              <a:t>to</a:t>
            </a:r>
            <a:r>
              <a:rPr dirty="0" sz="1200" spc="-5">
                <a:solidFill>
                  <a:srgbClr val="585858"/>
                </a:solidFill>
                <a:latin typeface="Times New Roman"/>
                <a:cs typeface="Times New Roman"/>
              </a:rPr>
              <a:t> </a:t>
            </a:r>
            <a:r>
              <a:rPr dirty="0" sz="1200" spc="-10">
                <a:solidFill>
                  <a:srgbClr val="585858"/>
                </a:solidFill>
                <a:latin typeface="Times New Roman"/>
                <a:cs typeface="Times New Roman"/>
              </a:rPr>
              <a:t>$74,999</a:t>
            </a:r>
            <a:r>
              <a:rPr dirty="0" sz="1200">
                <a:solidFill>
                  <a:srgbClr val="585858"/>
                </a:solidFill>
                <a:latin typeface="Times New Roman"/>
                <a:cs typeface="Times New Roman"/>
              </a:rPr>
              <a:t>	$75,000</a:t>
            </a:r>
            <a:r>
              <a:rPr dirty="0" sz="1200" spc="-5">
                <a:solidFill>
                  <a:srgbClr val="585858"/>
                </a:solidFill>
                <a:latin typeface="Times New Roman"/>
                <a:cs typeface="Times New Roman"/>
              </a:rPr>
              <a:t> </a:t>
            </a:r>
            <a:r>
              <a:rPr dirty="0" sz="1200">
                <a:solidFill>
                  <a:srgbClr val="585858"/>
                </a:solidFill>
                <a:latin typeface="Times New Roman"/>
                <a:cs typeface="Times New Roman"/>
              </a:rPr>
              <a:t>to</a:t>
            </a:r>
            <a:r>
              <a:rPr dirty="0" sz="1200" spc="-5">
                <a:solidFill>
                  <a:srgbClr val="585858"/>
                </a:solidFill>
                <a:latin typeface="Times New Roman"/>
                <a:cs typeface="Times New Roman"/>
              </a:rPr>
              <a:t> </a:t>
            </a:r>
            <a:r>
              <a:rPr dirty="0" sz="1200" spc="-10">
                <a:solidFill>
                  <a:srgbClr val="585858"/>
                </a:solidFill>
                <a:latin typeface="Times New Roman"/>
                <a:cs typeface="Times New Roman"/>
              </a:rPr>
              <a:t>$349,999</a:t>
            </a:r>
            <a:endParaRPr sz="1200">
              <a:latin typeface="Times New Roman"/>
              <a:cs typeface="Times New Roman"/>
            </a:endParaRPr>
          </a:p>
        </p:txBody>
      </p:sp>
      <p:sp>
        <p:nvSpPr>
          <p:cNvPr id="35" name="object 35"/>
          <p:cNvSpPr txBox="1"/>
          <p:nvPr/>
        </p:nvSpPr>
        <p:spPr>
          <a:xfrm>
            <a:off x="3445960" y="5396541"/>
            <a:ext cx="754380" cy="383540"/>
          </a:xfrm>
          <a:prstGeom prst="rect">
            <a:avLst/>
          </a:prstGeom>
        </p:spPr>
        <p:txBody>
          <a:bodyPr wrap="square" lIns="0" tIns="12700" rIns="0" bIns="0" rtlCol="0" vert="horz">
            <a:spAutoFit/>
          </a:bodyPr>
          <a:lstStyle/>
          <a:p>
            <a:pPr marL="12700">
              <a:lnSpc>
                <a:spcPts val="1410"/>
              </a:lnSpc>
              <a:spcBef>
                <a:spcPts val="100"/>
              </a:spcBef>
            </a:pPr>
            <a:r>
              <a:rPr dirty="0" sz="1200">
                <a:solidFill>
                  <a:srgbClr val="585858"/>
                </a:solidFill>
                <a:latin typeface="Times New Roman"/>
                <a:cs typeface="Times New Roman"/>
              </a:rPr>
              <a:t>$350,000 </a:t>
            </a:r>
            <a:r>
              <a:rPr dirty="0" sz="1200" spc="-25">
                <a:solidFill>
                  <a:srgbClr val="585858"/>
                </a:solidFill>
                <a:latin typeface="Times New Roman"/>
                <a:cs typeface="Times New Roman"/>
              </a:rPr>
              <a:t>to</a:t>
            </a:r>
            <a:endParaRPr sz="1200">
              <a:latin typeface="Times New Roman"/>
              <a:cs typeface="Times New Roman"/>
            </a:endParaRPr>
          </a:p>
          <a:p>
            <a:pPr marL="90805">
              <a:lnSpc>
                <a:spcPts val="1410"/>
              </a:lnSpc>
            </a:pPr>
            <a:r>
              <a:rPr dirty="0" sz="1200" spc="-10">
                <a:solidFill>
                  <a:srgbClr val="585858"/>
                </a:solidFill>
                <a:latin typeface="Times New Roman"/>
                <a:cs typeface="Times New Roman"/>
              </a:rPr>
              <a:t>$999,999</a:t>
            </a:r>
            <a:endParaRPr sz="1200">
              <a:latin typeface="Times New Roman"/>
              <a:cs typeface="Times New Roman"/>
            </a:endParaRPr>
          </a:p>
        </p:txBody>
      </p:sp>
      <p:sp>
        <p:nvSpPr>
          <p:cNvPr id="36" name="object 36"/>
          <p:cNvSpPr txBox="1"/>
          <p:nvPr/>
        </p:nvSpPr>
        <p:spPr>
          <a:xfrm>
            <a:off x="4483804" y="5396541"/>
            <a:ext cx="122745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Times New Roman"/>
                <a:cs typeface="Times New Roman"/>
              </a:rPr>
              <a:t>$1,000,000</a:t>
            </a:r>
            <a:r>
              <a:rPr dirty="0" sz="1200" spc="-15">
                <a:solidFill>
                  <a:srgbClr val="585858"/>
                </a:solidFill>
                <a:latin typeface="Times New Roman"/>
                <a:cs typeface="Times New Roman"/>
              </a:rPr>
              <a:t> </a:t>
            </a:r>
            <a:r>
              <a:rPr dirty="0" sz="1200">
                <a:solidFill>
                  <a:srgbClr val="585858"/>
                </a:solidFill>
                <a:latin typeface="Times New Roman"/>
                <a:cs typeface="Times New Roman"/>
              </a:rPr>
              <a:t>or</a:t>
            </a:r>
            <a:r>
              <a:rPr dirty="0" sz="1200" spc="-10">
                <a:solidFill>
                  <a:srgbClr val="585858"/>
                </a:solidFill>
                <a:latin typeface="Times New Roman"/>
                <a:cs typeface="Times New Roman"/>
              </a:rPr>
              <a:t> </a:t>
            </a:r>
            <a:r>
              <a:rPr dirty="0" sz="1200" spc="-20">
                <a:solidFill>
                  <a:srgbClr val="585858"/>
                </a:solidFill>
                <a:latin typeface="Times New Roman"/>
                <a:cs typeface="Times New Roman"/>
              </a:rPr>
              <a:t>more</a:t>
            </a:r>
            <a:endParaRPr sz="1200">
              <a:latin typeface="Times New Roman"/>
              <a:cs typeface="Times New Roman"/>
            </a:endParaRPr>
          </a:p>
        </p:txBody>
      </p:sp>
      <p:sp>
        <p:nvSpPr>
          <p:cNvPr id="37" name="object 37"/>
          <p:cNvSpPr txBox="1"/>
          <p:nvPr/>
        </p:nvSpPr>
        <p:spPr>
          <a:xfrm>
            <a:off x="-69026" y="3290716"/>
            <a:ext cx="194310" cy="808355"/>
          </a:xfrm>
          <a:prstGeom prst="rect">
            <a:avLst/>
          </a:prstGeom>
        </p:spPr>
        <p:txBody>
          <a:bodyPr wrap="square" lIns="0" tIns="0" rIns="0" bIns="0" rtlCol="0" vert="vert270">
            <a:spAutoFit/>
          </a:bodyPr>
          <a:lstStyle/>
          <a:p>
            <a:pPr marL="12700">
              <a:lnSpc>
                <a:spcPts val="1410"/>
              </a:lnSpc>
            </a:pPr>
            <a:r>
              <a:rPr dirty="0" sz="1200">
                <a:solidFill>
                  <a:srgbClr val="585858"/>
                </a:solidFill>
                <a:latin typeface="Times New Roman"/>
                <a:cs typeface="Times New Roman"/>
              </a:rPr>
              <a:t>Survival</a:t>
            </a:r>
            <a:r>
              <a:rPr dirty="0" sz="1200" spc="-40">
                <a:solidFill>
                  <a:srgbClr val="585858"/>
                </a:solidFill>
                <a:latin typeface="Times New Roman"/>
                <a:cs typeface="Times New Roman"/>
              </a:rPr>
              <a:t> </a:t>
            </a:r>
            <a:r>
              <a:rPr dirty="0" sz="1200" spc="-20">
                <a:solidFill>
                  <a:srgbClr val="585858"/>
                </a:solidFill>
                <a:latin typeface="Times New Roman"/>
                <a:cs typeface="Times New Roman"/>
              </a:rPr>
              <a:t>rate</a:t>
            </a:r>
            <a:endParaRPr sz="1200">
              <a:latin typeface="Times New Roman"/>
              <a:cs typeface="Times New Roman"/>
            </a:endParaRPr>
          </a:p>
        </p:txBody>
      </p:sp>
      <p:sp>
        <p:nvSpPr>
          <p:cNvPr id="38" name="object 38"/>
          <p:cNvSpPr/>
          <p:nvPr/>
        </p:nvSpPr>
        <p:spPr>
          <a:xfrm>
            <a:off x="1338046" y="5936373"/>
            <a:ext cx="76200" cy="76200"/>
          </a:xfrm>
          <a:custGeom>
            <a:avLst/>
            <a:gdLst/>
            <a:ahLst/>
            <a:cxnLst/>
            <a:rect l="l" t="t" r="r" b="b"/>
            <a:pathLst>
              <a:path w="76200" h="76200">
                <a:moveTo>
                  <a:pt x="75946" y="0"/>
                </a:moveTo>
                <a:lnTo>
                  <a:pt x="0" y="0"/>
                </a:lnTo>
                <a:lnTo>
                  <a:pt x="0" y="75946"/>
                </a:lnTo>
                <a:lnTo>
                  <a:pt x="75946" y="75946"/>
                </a:lnTo>
                <a:lnTo>
                  <a:pt x="75946" y="0"/>
                </a:lnTo>
                <a:close/>
              </a:path>
            </a:pathLst>
          </a:custGeom>
          <a:solidFill>
            <a:srgbClr val="B31B1B"/>
          </a:solidFill>
        </p:spPr>
        <p:txBody>
          <a:bodyPr wrap="square" lIns="0" tIns="0" rIns="0" bIns="0" rtlCol="0"/>
          <a:lstStyle/>
          <a:p/>
        </p:txBody>
      </p:sp>
      <p:sp>
        <p:nvSpPr>
          <p:cNvPr id="39" name="object 39"/>
          <p:cNvSpPr/>
          <p:nvPr/>
        </p:nvSpPr>
        <p:spPr>
          <a:xfrm>
            <a:off x="2862541" y="5936373"/>
            <a:ext cx="76200" cy="76200"/>
          </a:xfrm>
          <a:custGeom>
            <a:avLst/>
            <a:gdLst/>
            <a:ahLst/>
            <a:cxnLst/>
            <a:rect l="l" t="t" r="r" b="b"/>
            <a:pathLst>
              <a:path w="76200" h="76200">
                <a:moveTo>
                  <a:pt x="75945" y="0"/>
                </a:moveTo>
                <a:lnTo>
                  <a:pt x="0" y="0"/>
                </a:lnTo>
                <a:lnTo>
                  <a:pt x="0" y="75946"/>
                </a:lnTo>
                <a:lnTo>
                  <a:pt x="75945" y="75946"/>
                </a:lnTo>
                <a:lnTo>
                  <a:pt x="75945" y="0"/>
                </a:lnTo>
                <a:close/>
              </a:path>
            </a:pathLst>
          </a:custGeom>
          <a:solidFill>
            <a:srgbClr val="4D4F52"/>
          </a:solidFill>
        </p:spPr>
        <p:txBody>
          <a:bodyPr wrap="square" lIns="0" tIns="0" rIns="0" bIns="0" rtlCol="0"/>
          <a:lstStyle/>
          <a:p/>
        </p:txBody>
      </p:sp>
      <p:sp>
        <p:nvSpPr>
          <p:cNvPr id="40" name="object 40"/>
          <p:cNvSpPr txBox="1"/>
          <p:nvPr/>
        </p:nvSpPr>
        <p:spPr>
          <a:xfrm>
            <a:off x="1434514" y="5856400"/>
            <a:ext cx="2945765" cy="208279"/>
          </a:xfrm>
          <a:prstGeom prst="rect">
            <a:avLst/>
          </a:prstGeom>
        </p:spPr>
        <p:txBody>
          <a:bodyPr wrap="square" lIns="0" tIns="12700" rIns="0" bIns="0" rtlCol="0" vert="horz">
            <a:spAutoFit/>
          </a:bodyPr>
          <a:lstStyle/>
          <a:p>
            <a:pPr marL="12700">
              <a:lnSpc>
                <a:spcPct val="100000"/>
              </a:lnSpc>
              <a:spcBef>
                <a:spcPts val="100"/>
              </a:spcBef>
              <a:tabLst>
                <a:tab pos="1536700" algn="l"/>
              </a:tabLst>
            </a:pPr>
            <a:r>
              <a:rPr dirty="0" sz="1200" spc="-10">
                <a:solidFill>
                  <a:srgbClr val="585858"/>
                </a:solidFill>
                <a:latin typeface="Times New Roman"/>
                <a:cs typeface="Times New Roman"/>
              </a:rPr>
              <a:t>Intermediated</a:t>
            </a:r>
            <a:r>
              <a:rPr dirty="0" sz="1200" spc="30">
                <a:solidFill>
                  <a:srgbClr val="585858"/>
                </a:solidFill>
                <a:latin typeface="Times New Roman"/>
                <a:cs typeface="Times New Roman"/>
              </a:rPr>
              <a:t> </a:t>
            </a:r>
            <a:r>
              <a:rPr dirty="0" sz="1200" spc="-20">
                <a:solidFill>
                  <a:srgbClr val="585858"/>
                </a:solidFill>
                <a:latin typeface="Times New Roman"/>
                <a:cs typeface="Times New Roman"/>
              </a:rPr>
              <a:t>sales</a:t>
            </a:r>
            <a:r>
              <a:rPr dirty="0" sz="1200">
                <a:solidFill>
                  <a:srgbClr val="585858"/>
                </a:solidFill>
                <a:latin typeface="Times New Roman"/>
                <a:cs typeface="Times New Roman"/>
              </a:rPr>
              <a:t>	No</a:t>
            </a:r>
            <a:r>
              <a:rPr dirty="0" sz="1200" spc="15">
                <a:solidFill>
                  <a:srgbClr val="585858"/>
                </a:solidFill>
                <a:latin typeface="Times New Roman"/>
                <a:cs typeface="Times New Roman"/>
              </a:rPr>
              <a:t> </a:t>
            </a:r>
            <a:r>
              <a:rPr dirty="0" sz="1200" spc="-10">
                <a:solidFill>
                  <a:srgbClr val="585858"/>
                </a:solidFill>
                <a:latin typeface="Times New Roman"/>
                <a:cs typeface="Times New Roman"/>
              </a:rPr>
              <a:t>intermediated</a:t>
            </a:r>
            <a:r>
              <a:rPr dirty="0" sz="1200" spc="15">
                <a:solidFill>
                  <a:srgbClr val="585858"/>
                </a:solidFill>
                <a:latin typeface="Times New Roman"/>
                <a:cs typeface="Times New Roman"/>
              </a:rPr>
              <a:t> </a:t>
            </a:r>
            <a:r>
              <a:rPr dirty="0" sz="1200" spc="-20">
                <a:solidFill>
                  <a:srgbClr val="585858"/>
                </a:solidFill>
                <a:latin typeface="Times New Roman"/>
                <a:cs typeface="Times New Roman"/>
              </a:rPr>
              <a:t>sales</a:t>
            </a:r>
            <a:endParaRPr sz="1200">
              <a:latin typeface="Times New Roman"/>
              <a:cs typeface="Times New Roman"/>
            </a:endParaRPr>
          </a:p>
        </p:txBody>
      </p:sp>
      <p:grpSp>
        <p:nvGrpSpPr>
          <p:cNvPr id="41" name="object 41"/>
          <p:cNvGrpSpPr/>
          <p:nvPr/>
        </p:nvGrpSpPr>
        <p:grpSpPr>
          <a:xfrm>
            <a:off x="6725304" y="3189744"/>
            <a:ext cx="5099050" cy="2150745"/>
            <a:chOff x="6725304" y="3189744"/>
            <a:chExt cx="5099050" cy="2150745"/>
          </a:xfrm>
        </p:grpSpPr>
        <p:sp>
          <p:nvSpPr>
            <p:cNvPr id="42" name="object 42"/>
            <p:cNvSpPr/>
            <p:nvPr/>
          </p:nvSpPr>
          <p:spPr>
            <a:xfrm>
              <a:off x="6725304" y="3366515"/>
              <a:ext cx="5099050" cy="1641475"/>
            </a:xfrm>
            <a:custGeom>
              <a:avLst/>
              <a:gdLst/>
              <a:ahLst/>
              <a:cxnLst/>
              <a:rect l="l" t="t" r="r" b="b"/>
              <a:pathLst>
                <a:path w="5099050" h="1641475">
                  <a:moveTo>
                    <a:pt x="0" y="1641348"/>
                  </a:moveTo>
                  <a:lnTo>
                    <a:pt x="312526" y="1641348"/>
                  </a:lnTo>
                </a:path>
                <a:path w="5099050" h="1641475">
                  <a:moveTo>
                    <a:pt x="599038" y="1641348"/>
                  </a:moveTo>
                  <a:lnTo>
                    <a:pt x="675238" y="1641348"/>
                  </a:lnTo>
                </a:path>
                <a:path w="5099050" h="1641475">
                  <a:moveTo>
                    <a:pt x="961737" y="1641348"/>
                  </a:moveTo>
                  <a:lnTo>
                    <a:pt x="1588114" y="1641348"/>
                  </a:lnTo>
                </a:path>
                <a:path w="5099050" h="1641475">
                  <a:moveTo>
                    <a:pt x="1873115" y="1641348"/>
                  </a:moveTo>
                  <a:lnTo>
                    <a:pt x="1950826" y="1641348"/>
                  </a:lnTo>
                </a:path>
                <a:path w="5099050" h="1641475">
                  <a:moveTo>
                    <a:pt x="2235814" y="1641348"/>
                  </a:moveTo>
                  <a:lnTo>
                    <a:pt x="2862178" y="1641348"/>
                  </a:lnTo>
                </a:path>
                <a:path w="5099050" h="1641475">
                  <a:moveTo>
                    <a:pt x="3148690" y="1641348"/>
                  </a:moveTo>
                  <a:lnTo>
                    <a:pt x="3224890" y="1641348"/>
                  </a:lnTo>
                </a:path>
                <a:path w="5099050" h="1641475">
                  <a:moveTo>
                    <a:pt x="3511402" y="1641348"/>
                  </a:moveTo>
                  <a:lnTo>
                    <a:pt x="4137766" y="1641348"/>
                  </a:lnTo>
                </a:path>
                <a:path w="5099050" h="1641475">
                  <a:moveTo>
                    <a:pt x="4422754" y="1641348"/>
                  </a:moveTo>
                  <a:lnTo>
                    <a:pt x="4500478" y="1641348"/>
                  </a:lnTo>
                </a:path>
                <a:path w="5099050" h="1641475">
                  <a:moveTo>
                    <a:pt x="4785479" y="1641348"/>
                  </a:moveTo>
                  <a:lnTo>
                    <a:pt x="5098986" y="1641348"/>
                  </a:lnTo>
                </a:path>
                <a:path w="5099050" h="1641475">
                  <a:moveTo>
                    <a:pt x="3511402" y="1312164"/>
                  </a:moveTo>
                  <a:lnTo>
                    <a:pt x="4137766" y="1312164"/>
                  </a:lnTo>
                </a:path>
                <a:path w="5099050" h="1641475">
                  <a:moveTo>
                    <a:pt x="4422754" y="1312164"/>
                  </a:moveTo>
                  <a:lnTo>
                    <a:pt x="4500478" y="1312164"/>
                  </a:lnTo>
                </a:path>
                <a:path w="5099050" h="1641475">
                  <a:moveTo>
                    <a:pt x="2235814" y="1312164"/>
                  </a:moveTo>
                  <a:lnTo>
                    <a:pt x="2862178" y="1312164"/>
                  </a:lnTo>
                </a:path>
                <a:path w="5099050" h="1641475">
                  <a:moveTo>
                    <a:pt x="3148690" y="1312164"/>
                  </a:moveTo>
                  <a:lnTo>
                    <a:pt x="3224890" y="1312164"/>
                  </a:lnTo>
                </a:path>
                <a:path w="5099050" h="1641475">
                  <a:moveTo>
                    <a:pt x="961737" y="1312164"/>
                  </a:moveTo>
                  <a:lnTo>
                    <a:pt x="1588114" y="1312164"/>
                  </a:lnTo>
                </a:path>
                <a:path w="5099050" h="1641475">
                  <a:moveTo>
                    <a:pt x="1873115" y="1312164"/>
                  </a:moveTo>
                  <a:lnTo>
                    <a:pt x="1950826" y="1312164"/>
                  </a:lnTo>
                </a:path>
                <a:path w="5099050" h="1641475">
                  <a:moveTo>
                    <a:pt x="0" y="1312164"/>
                  </a:moveTo>
                  <a:lnTo>
                    <a:pt x="312526" y="1312164"/>
                  </a:lnTo>
                </a:path>
                <a:path w="5099050" h="1641475">
                  <a:moveTo>
                    <a:pt x="599038" y="1312164"/>
                  </a:moveTo>
                  <a:lnTo>
                    <a:pt x="675238" y="1312164"/>
                  </a:lnTo>
                </a:path>
                <a:path w="5099050" h="1641475">
                  <a:moveTo>
                    <a:pt x="4785479" y="1312164"/>
                  </a:moveTo>
                  <a:lnTo>
                    <a:pt x="5098986" y="1312164"/>
                  </a:lnTo>
                </a:path>
                <a:path w="5099050" h="1641475">
                  <a:moveTo>
                    <a:pt x="2235814" y="984504"/>
                  </a:moveTo>
                  <a:lnTo>
                    <a:pt x="2862178" y="984504"/>
                  </a:lnTo>
                </a:path>
                <a:path w="5099050" h="1641475">
                  <a:moveTo>
                    <a:pt x="3148690" y="984504"/>
                  </a:moveTo>
                  <a:lnTo>
                    <a:pt x="3224890" y="984504"/>
                  </a:lnTo>
                </a:path>
                <a:path w="5099050" h="1641475">
                  <a:moveTo>
                    <a:pt x="1873115" y="984504"/>
                  </a:moveTo>
                  <a:lnTo>
                    <a:pt x="1950826" y="984504"/>
                  </a:lnTo>
                </a:path>
                <a:path w="5099050" h="1641475">
                  <a:moveTo>
                    <a:pt x="961737" y="984504"/>
                  </a:moveTo>
                  <a:lnTo>
                    <a:pt x="1588114" y="984504"/>
                  </a:lnTo>
                </a:path>
                <a:path w="5099050" h="1641475">
                  <a:moveTo>
                    <a:pt x="0" y="984504"/>
                  </a:moveTo>
                  <a:lnTo>
                    <a:pt x="312526" y="984504"/>
                  </a:lnTo>
                </a:path>
                <a:path w="5099050" h="1641475">
                  <a:moveTo>
                    <a:pt x="599038" y="984504"/>
                  </a:moveTo>
                  <a:lnTo>
                    <a:pt x="675238" y="984504"/>
                  </a:lnTo>
                </a:path>
                <a:path w="5099050" h="1641475">
                  <a:moveTo>
                    <a:pt x="3511402" y="984504"/>
                  </a:moveTo>
                  <a:lnTo>
                    <a:pt x="4137766" y="984504"/>
                  </a:lnTo>
                </a:path>
                <a:path w="5099050" h="1641475">
                  <a:moveTo>
                    <a:pt x="4422754" y="984504"/>
                  </a:moveTo>
                  <a:lnTo>
                    <a:pt x="4500478" y="984504"/>
                  </a:lnTo>
                </a:path>
                <a:path w="5099050" h="1641475">
                  <a:moveTo>
                    <a:pt x="4785479" y="984504"/>
                  </a:moveTo>
                  <a:lnTo>
                    <a:pt x="5098986" y="984504"/>
                  </a:lnTo>
                </a:path>
                <a:path w="5099050" h="1641475">
                  <a:moveTo>
                    <a:pt x="1873115" y="655320"/>
                  </a:moveTo>
                  <a:lnTo>
                    <a:pt x="1950826" y="655320"/>
                  </a:lnTo>
                </a:path>
                <a:path w="5099050" h="1641475">
                  <a:moveTo>
                    <a:pt x="3511402" y="655320"/>
                  </a:moveTo>
                  <a:lnTo>
                    <a:pt x="4137766" y="655320"/>
                  </a:lnTo>
                </a:path>
                <a:path w="5099050" h="1641475">
                  <a:moveTo>
                    <a:pt x="4422754" y="655320"/>
                  </a:moveTo>
                  <a:lnTo>
                    <a:pt x="4500478" y="655320"/>
                  </a:lnTo>
                </a:path>
                <a:path w="5099050" h="1641475">
                  <a:moveTo>
                    <a:pt x="0" y="655320"/>
                  </a:moveTo>
                  <a:lnTo>
                    <a:pt x="312526" y="655320"/>
                  </a:lnTo>
                </a:path>
                <a:path w="5099050" h="1641475">
                  <a:moveTo>
                    <a:pt x="2235814" y="655320"/>
                  </a:moveTo>
                  <a:lnTo>
                    <a:pt x="2862178" y="655320"/>
                  </a:lnTo>
                </a:path>
                <a:path w="5099050" h="1641475">
                  <a:moveTo>
                    <a:pt x="3148690" y="655320"/>
                  </a:moveTo>
                  <a:lnTo>
                    <a:pt x="3224890" y="655320"/>
                  </a:lnTo>
                </a:path>
                <a:path w="5099050" h="1641475">
                  <a:moveTo>
                    <a:pt x="599038" y="655320"/>
                  </a:moveTo>
                  <a:lnTo>
                    <a:pt x="1588114" y="655320"/>
                  </a:lnTo>
                </a:path>
                <a:path w="5099050" h="1641475">
                  <a:moveTo>
                    <a:pt x="4785479" y="655320"/>
                  </a:moveTo>
                  <a:lnTo>
                    <a:pt x="5098986" y="655320"/>
                  </a:lnTo>
                </a:path>
                <a:path w="5099050" h="1641475">
                  <a:moveTo>
                    <a:pt x="3511402" y="327660"/>
                  </a:moveTo>
                  <a:lnTo>
                    <a:pt x="4137766" y="327660"/>
                  </a:lnTo>
                </a:path>
                <a:path w="5099050" h="1641475">
                  <a:moveTo>
                    <a:pt x="1873115" y="327660"/>
                  </a:moveTo>
                  <a:lnTo>
                    <a:pt x="2862178" y="327660"/>
                  </a:lnTo>
                </a:path>
                <a:path w="5099050" h="1641475">
                  <a:moveTo>
                    <a:pt x="0" y="327660"/>
                  </a:moveTo>
                  <a:lnTo>
                    <a:pt x="1588114" y="327660"/>
                  </a:lnTo>
                </a:path>
                <a:path w="5099050" h="1641475">
                  <a:moveTo>
                    <a:pt x="4422754" y="327660"/>
                  </a:moveTo>
                  <a:lnTo>
                    <a:pt x="4500478" y="327660"/>
                  </a:lnTo>
                </a:path>
                <a:path w="5099050" h="1641475">
                  <a:moveTo>
                    <a:pt x="3148690" y="327660"/>
                  </a:moveTo>
                  <a:lnTo>
                    <a:pt x="3224890" y="327660"/>
                  </a:lnTo>
                </a:path>
                <a:path w="5099050" h="1641475">
                  <a:moveTo>
                    <a:pt x="4785479" y="327660"/>
                  </a:moveTo>
                  <a:lnTo>
                    <a:pt x="5098986" y="327660"/>
                  </a:lnTo>
                </a:path>
                <a:path w="5099050" h="1641475">
                  <a:moveTo>
                    <a:pt x="3148690" y="0"/>
                  </a:moveTo>
                  <a:lnTo>
                    <a:pt x="4137766" y="0"/>
                  </a:lnTo>
                </a:path>
                <a:path w="5099050" h="1641475">
                  <a:moveTo>
                    <a:pt x="4422754" y="0"/>
                  </a:moveTo>
                  <a:lnTo>
                    <a:pt x="4500478" y="0"/>
                  </a:lnTo>
                </a:path>
                <a:path w="5099050" h="1641475">
                  <a:moveTo>
                    <a:pt x="0" y="0"/>
                  </a:moveTo>
                  <a:lnTo>
                    <a:pt x="2862178" y="0"/>
                  </a:lnTo>
                </a:path>
                <a:path w="5099050" h="1641475">
                  <a:moveTo>
                    <a:pt x="4785479" y="0"/>
                  </a:moveTo>
                  <a:lnTo>
                    <a:pt x="5098986" y="0"/>
                  </a:lnTo>
                </a:path>
              </a:pathLst>
            </a:custGeom>
            <a:ln w="9525">
              <a:solidFill>
                <a:srgbClr val="D9D9D9"/>
              </a:solidFill>
            </a:ln>
          </p:spPr>
          <p:txBody>
            <a:bodyPr wrap="square" lIns="0" tIns="0" rIns="0" bIns="0" rtlCol="0"/>
            <a:lstStyle/>
            <a:p/>
          </p:txBody>
        </p:sp>
        <p:sp>
          <p:nvSpPr>
            <p:cNvPr id="43" name="object 43"/>
            <p:cNvSpPr/>
            <p:nvPr/>
          </p:nvSpPr>
          <p:spPr>
            <a:xfrm>
              <a:off x="7037832" y="3189744"/>
              <a:ext cx="4110354" cy="2146300"/>
            </a:xfrm>
            <a:custGeom>
              <a:avLst/>
              <a:gdLst/>
              <a:ahLst/>
              <a:cxnLst/>
              <a:rect l="l" t="t" r="r" b="b"/>
              <a:pathLst>
                <a:path w="4110354" h="2146300">
                  <a:moveTo>
                    <a:pt x="286499" y="739127"/>
                  </a:moveTo>
                  <a:lnTo>
                    <a:pt x="0" y="739127"/>
                  </a:lnTo>
                  <a:lnTo>
                    <a:pt x="0" y="2145817"/>
                  </a:lnTo>
                  <a:lnTo>
                    <a:pt x="286499" y="2145817"/>
                  </a:lnTo>
                  <a:lnTo>
                    <a:pt x="286499" y="739127"/>
                  </a:lnTo>
                  <a:close/>
                </a:path>
                <a:path w="4110354" h="2146300">
                  <a:moveTo>
                    <a:pt x="1560588" y="384048"/>
                  </a:moveTo>
                  <a:lnTo>
                    <a:pt x="1275588" y="384048"/>
                  </a:lnTo>
                  <a:lnTo>
                    <a:pt x="1275588" y="2145817"/>
                  </a:lnTo>
                  <a:lnTo>
                    <a:pt x="1560588" y="2145817"/>
                  </a:lnTo>
                  <a:lnTo>
                    <a:pt x="1560588" y="384048"/>
                  </a:lnTo>
                  <a:close/>
                </a:path>
                <a:path w="4110354" h="2146300">
                  <a:moveTo>
                    <a:pt x="2836151" y="89903"/>
                  </a:moveTo>
                  <a:lnTo>
                    <a:pt x="2549652" y="89903"/>
                  </a:lnTo>
                  <a:lnTo>
                    <a:pt x="2549652" y="2145817"/>
                  </a:lnTo>
                  <a:lnTo>
                    <a:pt x="2836151" y="2145817"/>
                  </a:lnTo>
                  <a:lnTo>
                    <a:pt x="2836151" y="89903"/>
                  </a:lnTo>
                  <a:close/>
                </a:path>
                <a:path w="4110354" h="2146300">
                  <a:moveTo>
                    <a:pt x="4110228" y="0"/>
                  </a:moveTo>
                  <a:lnTo>
                    <a:pt x="3825240" y="0"/>
                  </a:lnTo>
                  <a:lnTo>
                    <a:pt x="3825240" y="2145817"/>
                  </a:lnTo>
                  <a:lnTo>
                    <a:pt x="4110228" y="2145817"/>
                  </a:lnTo>
                  <a:lnTo>
                    <a:pt x="4110228" y="0"/>
                  </a:lnTo>
                  <a:close/>
                </a:path>
              </a:pathLst>
            </a:custGeom>
            <a:solidFill>
              <a:srgbClr val="B31B1B"/>
            </a:solidFill>
          </p:spPr>
          <p:txBody>
            <a:bodyPr wrap="square" lIns="0" tIns="0" rIns="0" bIns="0" rtlCol="0"/>
            <a:lstStyle/>
            <a:p/>
          </p:txBody>
        </p:sp>
        <p:sp>
          <p:nvSpPr>
            <p:cNvPr id="44" name="object 44"/>
            <p:cNvSpPr/>
            <p:nvPr/>
          </p:nvSpPr>
          <p:spPr>
            <a:xfrm>
              <a:off x="7400544" y="3262896"/>
              <a:ext cx="4110354" cy="2073275"/>
            </a:xfrm>
            <a:custGeom>
              <a:avLst/>
              <a:gdLst/>
              <a:ahLst/>
              <a:cxnLst/>
              <a:rect l="l" t="t" r="r" b="b"/>
              <a:pathLst>
                <a:path w="4110354" h="2073275">
                  <a:moveTo>
                    <a:pt x="286499" y="978408"/>
                  </a:moveTo>
                  <a:lnTo>
                    <a:pt x="0" y="978408"/>
                  </a:lnTo>
                  <a:lnTo>
                    <a:pt x="0" y="2072665"/>
                  </a:lnTo>
                  <a:lnTo>
                    <a:pt x="286499" y="2072665"/>
                  </a:lnTo>
                  <a:lnTo>
                    <a:pt x="286499" y="978408"/>
                  </a:lnTo>
                  <a:close/>
                </a:path>
                <a:path w="4110354" h="2073275">
                  <a:moveTo>
                    <a:pt x="1560576" y="545579"/>
                  </a:moveTo>
                  <a:lnTo>
                    <a:pt x="1275588" y="545579"/>
                  </a:lnTo>
                  <a:lnTo>
                    <a:pt x="1275588" y="2072665"/>
                  </a:lnTo>
                  <a:lnTo>
                    <a:pt x="1560576" y="2072665"/>
                  </a:lnTo>
                  <a:lnTo>
                    <a:pt x="1560576" y="545579"/>
                  </a:lnTo>
                  <a:close/>
                </a:path>
                <a:path w="4110354" h="2073275">
                  <a:moveTo>
                    <a:pt x="2836164" y="324612"/>
                  </a:moveTo>
                  <a:lnTo>
                    <a:pt x="2549652" y="324612"/>
                  </a:lnTo>
                  <a:lnTo>
                    <a:pt x="2549652" y="2072665"/>
                  </a:lnTo>
                  <a:lnTo>
                    <a:pt x="2836164" y="2072665"/>
                  </a:lnTo>
                  <a:lnTo>
                    <a:pt x="2836164" y="324612"/>
                  </a:lnTo>
                  <a:close/>
                </a:path>
                <a:path w="4110354" h="2073275">
                  <a:moveTo>
                    <a:pt x="4110240" y="0"/>
                  </a:moveTo>
                  <a:lnTo>
                    <a:pt x="3825240" y="0"/>
                  </a:lnTo>
                  <a:lnTo>
                    <a:pt x="3825240" y="2072665"/>
                  </a:lnTo>
                  <a:lnTo>
                    <a:pt x="4110240" y="2072665"/>
                  </a:lnTo>
                  <a:lnTo>
                    <a:pt x="4110240" y="0"/>
                  </a:lnTo>
                  <a:close/>
                </a:path>
              </a:pathLst>
            </a:custGeom>
            <a:solidFill>
              <a:srgbClr val="4D4F52"/>
            </a:solidFill>
          </p:spPr>
          <p:txBody>
            <a:bodyPr wrap="square" lIns="0" tIns="0" rIns="0" bIns="0" rtlCol="0"/>
            <a:lstStyle/>
            <a:p/>
          </p:txBody>
        </p:sp>
        <p:sp>
          <p:nvSpPr>
            <p:cNvPr id="45" name="object 45"/>
            <p:cNvSpPr/>
            <p:nvPr/>
          </p:nvSpPr>
          <p:spPr>
            <a:xfrm>
              <a:off x="6725304" y="5335559"/>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grpSp>
      <p:sp>
        <p:nvSpPr>
          <p:cNvPr id="46" name="object 46"/>
          <p:cNvSpPr/>
          <p:nvPr/>
        </p:nvSpPr>
        <p:spPr>
          <a:xfrm>
            <a:off x="6725304" y="3037332"/>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47" name="object 47"/>
          <p:cNvSpPr/>
          <p:nvPr/>
        </p:nvSpPr>
        <p:spPr>
          <a:xfrm>
            <a:off x="6725304" y="2709672"/>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48" name="object 48"/>
          <p:cNvSpPr/>
          <p:nvPr/>
        </p:nvSpPr>
        <p:spPr>
          <a:xfrm>
            <a:off x="6725304" y="2380488"/>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49" name="object 49"/>
          <p:cNvSpPr/>
          <p:nvPr/>
        </p:nvSpPr>
        <p:spPr>
          <a:xfrm>
            <a:off x="6725304" y="2052891"/>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50" name="object 50"/>
          <p:cNvSpPr txBox="1"/>
          <p:nvPr/>
        </p:nvSpPr>
        <p:spPr>
          <a:xfrm>
            <a:off x="6914006" y="3672923"/>
            <a:ext cx="53340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404040"/>
                </a:solidFill>
                <a:latin typeface="Times New Roman"/>
                <a:cs typeface="Times New Roman"/>
              </a:rPr>
              <a:t>43%***</a:t>
            </a:r>
            <a:endParaRPr sz="1200">
              <a:latin typeface="Times New Roman"/>
              <a:cs typeface="Times New Roman"/>
            </a:endParaRPr>
          </a:p>
        </p:txBody>
      </p:sp>
      <p:sp>
        <p:nvSpPr>
          <p:cNvPr id="51" name="object 51"/>
          <p:cNvSpPr txBox="1"/>
          <p:nvPr/>
        </p:nvSpPr>
        <p:spPr>
          <a:xfrm>
            <a:off x="8188680" y="3317984"/>
            <a:ext cx="53340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404040"/>
                </a:solidFill>
                <a:latin typeface="Times New Roman"/>
                <a:cs typeface="Times New Roman"/>
              </a:rPr>
              <a:t>54%***</a:t>
            </a:r>
            <a:endParaRPr sz="1200">
              <a:latin typeface="Times New Roman"/>
              <a:cs typeface="Times New Roman"/>
            </a:endParaRPr>
          </a:p>
        </p:txBody>
      </p:sp>
      <p:sp>
        <p:nvSpPr>
          <p:cNvPr id="52" name="object 52"/>
          <p:cNvSpPr txBox="1"/>
          <p:nvPr/>
        </p:nvSpPr>
        <p:spPr>
          <a:xfrm>
            <a:off x="9463354" y="3024614"/>
            <a:ext cx="53340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404040"/>
                </a:solidFill>
                <a:latin typeface="Times New Roman"/>
                <a:cs typeface="Times New Roman"/>
              </a:rPr>
              <a:t>63%***</a:t>
            </a:r>
            <a:endParaRPr sz="1200">
              <a:latin typeface="Times New Roman"/>
              <a:cs typeface="Times New Roman"/>
            </a:endParaRPr>
          </a:p>
        </p:txBody>
      </p:sp>
      <p:sp>
        <p:nvSpPr>
          <p:cNvPr id="53" name="object 53"/>
          <p:cNvSpPr txBox="1"/>
          <p:nvPr/>
        </p:nvSpPr>
        <p:spPr>
          <a:xfrm>
            <a:off x="7324343" y="3985800"/>
            <a:ext cx="989330" cy="208279"/>
          </a:xfrm>
          <a:prstGeom prst="rect">
            <a:avLst/>
          </a:prstGeom>
        </p:spPr>
        <p:txBody>
          <a:bodyPr wrap="square" lIns="0" tIns="12700" rIns="0" bIns="0" rtlCol="0" vert="horz">
            <a:spAutoFit/>
          </a:bodyPr>
          <a:lstStyle/>
          <a:p>
            <a:pPr marL="79375">
              <a:lnSpc>
                <a:spcPct val="100000"/>
              </a:lnSpc>
              <a:spcBef>
                <a:spcPts val="100"/>
              </a:spcBef>
            </a:pPr>
            <a:r>
              <a:rPr dirty="0" sz="1200" spc="-25">
                <a:solidFill>
                  <a:srgbClr val="404040"/>
                </a:solidFill>
                <a:latin typeface="Times New Roman"/>
                <a:cs typeface="Times New Roman"/>
              </a:rPr>
              <a:t>33%</a:t>
            </a:r>
            <a:endParaRPr sz="1200">
              <a:latin typeface="Times New Roman"/>
              <a:cs typeface="Times New Roman"/>
            </a:endParaRPr>
          </a:p>
        </p:txBody>
      </p:sp>
      <p:sp>
        <p:nvSpPr>
          <p:cNvPr id="54" name="object 54"/>
          <p:cNvSpPr txBox="1"/>
          <p:nvPr/>
        </p:nvSpPr>
        <p:spPr>
          <a:xfrm>
            <a:off x="8665692" y="3553442"/>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47%</a:t>
            </a:r>
            <a:endParaRPr sz="1200">
              <a:latin typeface="Times New Roman"/>
              <a:cs typeface="Times New Roman"/>
            </a:endParaRPr>
          </a:p>
        </p:txBody>
      </p:sp>
      <p:sp>
        <p:nvSpPr>
          <p:cNvPr id="55" name="object 55"/>
          <p:cNvSpPr txBox="1"/>
          <p:nvPr/>
        </p:nvSpPr>
        <p:spPr>
          <a:xfrm>
            <a:off x="9940366" y="3332462"/>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53%</a:t>
            </a:r>
            <a:endParaRPr sz="1200">
              <a:latin typeface="Times New Roman"/>
              <a:cs typeface="Times New Roman"/>
            </a:endParaRPr>
          </a:p>
        </p:txBody>
      </p:sp>
      <p:sp>
        <p:nvSpPr>
          <p:cNvPr id="56" name="object 56"/>
          <p:cNvSpPr txBox="1"/>
          <p:nvPr/>
        </p:nvSpPr>
        <p:spPr>
          <a:xfrm>
            <a:off x="10826927" y="2933479"/>
            <a:ext cx="718820" cy="208279"/>
          </a:xfrm>
          <a:prstGeom prst="rect">
            <a:avLst/>
          </a:prstGeom>
        </p:spPr>
        <p:txBody>
          <a:bodyPr wrap="square" lIns="0" tIns="12700" rIns="0" bIns="0" rtlCol="0" vert="horz">
            <a:spAutoFit/>
          </a:bodyPr>
          <a:lstStyle/>
          <a:p>
            <a:pPr marL="38100">
              <a:lnSpc>
                <a:spcPct val="100000"/>
              </a:lnSpc>
              <a:spcBef>
                <a:spcPts val="100"/>
              </a:spcBef>
            </a:pPr>
            <a:r>
              <a:rPr dirty="0" sz="1200">
                <a:solidFill>
                  <a:srgbClr val="404040"/>
                </a:solidFill>
                <a:latin typeface="Times New Roman"/>
                <a:cs typeface="Times New Roman"/>
              </a:rPr>
              <a:t>65%</a:t>
            </a:r>
            <a:r>
              <a:rPr dirty="0" sz="1200" spc="330">
                <a:solidFill>
                  <a:srgbClr val="404040"/>
                </a:solidFill>
                <a:latin typeface="Times New Roman"/>
                <a:cs typeface="Times New Roman"/>
              </a:rPr>
              <a:t> </a:t>
            </a:r>
            <a:r>
              <a:rPr dirty="0" baseline="-27777" sz="1800" spc="-37">
                <a:solidFill>
                  <a:srgbClr val="404040"/>
                </a:solidFill>
                <a:latin typeface="Times New Roman"/>
                <a:cs typeface="Times New Roman"/>
              </a:rPr>
              <a:t>63%</a:t>
            </a:r>
            <a:endParaRPr baseline="-27777" sz="1800">
              <a:latin typeface="Times New Roman"/>
              <a:cs typeface="Times New Roman"/>
            </a:endParaRPr>
          </a:p>
        </p:txBody>
      </p:sp>
      <p:sp>
        <p:nvSpPr>
          <p:cNvPr id="57" name="object 57"/>
          <p:cNvSpPr txBox="1"/>
          <p:nvPr/>
        </p:nvSpPr>
        <p:spPr>
          <a:xfrm>
            <a:off x="6379235" y="5217802"/>
            <a:ext cx="2286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0%</a:t>
            </a:r>
            <a:endParaRPr sz="1200">
              <a:latin typeface="Times New Roman"/>
              <a:cs typeface="Times New Roman"/>
            </a:endParaRPr>
          </a:p>
        </p:txBody>
      </p:sp>
      <p:sp>
        <p:nvSpPr>
          <p:cNvPr id="58" name="object 58"/>
          <p:cNvSpPr txBox="1"/>
          <p:nvPr/>
        </p:nvSpPr>
        <p:spPr>
          <a:xfrm>
            <a:off x="6303035" y="4889532"/>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10%</a:t>
            </a:r>
            <a:endParaRPr sz="1200">
              <a:latin typeface="Times New Roman"/>
              <a:cs typeface="Times New Roman"/>
            </a:endParaRPr>
          </a:p>
        </p:txBody>
      </p:sp>
      <p:sp>
        <p:nvSpPr>
          <p:cNvPr id="59" name="object 59"/>
          <p:cNvSpPr txBox="1"/>
          <p:nvPr/>
        </p:nvSpPr>
        <p:spPr>
          <a:xfrm>
            <a:off x="6303035" y="4561263"/>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20%</a:t>
            </a:r>
            <a:endParaRPr sz="1200">
              <a:latin typeface="Times New Roman"/>
              <a:cs typeface="Times New Roman"/>
            </a:endParaRPr>
          </a:p>
        </p:txBody>
      </p:sp>
      <p:sp>
        <p:nvSpPr>
          <p:cNvPr id="60" name="object 60"/>
          <p:cNvSpPr txBox="1"/>
          <p:nvPr/>
        </p:nvSpPr>
        <p:spPr>
          <a:xfrm>
            <a:off x="6303035" y="4232993"/>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30%</a:t>
            </a:r>
            <a:endParaRPr sz="1200">
              <a:latin typeface="Times New Roman"/>
              <a:cs typeface="Times New Roman"/>
            </a:endParaRPr>
          </a:p>
        </p:txBody>
      </p:sp>
      <p:sp>
        <p:nvSpPr>
          <p:cNvPr id="61" name="object 61"/>
          <p:cNvSpPr txBox="1"/>
          <p:nvPr/>
        </p:nvSpPr>
        <p:spPr>
          <a:xfrm>
            <a:off x="6303035" y="3904724"/>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40%</a:t>
            </a:r>
            <a:endParaRPr sz="1200">
              <a:latin typeface="Times New Roman"/>
              <a:cs typeface="Times New Roman"/>
            </a:endParaRPr>
          </a:p>
        </p:txBody>
      </p:sp>
      <p:sp>
        <p:nvSpPr>
          <p:cNvPr id="62" name="object 62"/>
          <p:cNvSpPr txBox="1"/>
          <p:nvPr/>
        </p:nvSpPr>
        <p:spPr>
          <a:xfrm>
            <a:off x="6303035" y="3576454"/>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50%</a:t>
            </a:r>
            <a:endParaRPr sz="1200">
              <a:latin typeface="Times New Roman"/>
              <a:cs typeface="Times New Roman"/>
            </a:endParaRPr>
          </a:p>
        </p:txBody>
      </p:sp>
      <p:sp>
        <p:nvSpPr>
          <p:cNvPr id="63" name="object 63"/>
          <p:cNvSpPr txBox="1"/>
          <p:nvPr/>
        </p:nvSpPr>
        <p:spPr>
          <a:xfrm>
            <a:off x="6303035" y="3248185"/>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60%</a:t>
            </a:r>
            <a:endParaRPr sz="1200">
              <a:latin typeface="Times New Roman"/>
              <a:cs typeface="Times New Roman"/>
            </a:endParaRPr>
          </a:p>
        </p:txBody>
      </p:sp>
      <p:sp>
        <p:nvSpPr>
          <p:cNvPr id="64" name="object 64"/>
          <p:cNvSpPr txBox="1"/>
          <p:nvPr/>
        </p:nvSpPr>
        <p:spPr>
          <a:xfrm>
            <a:off x="6303035" y="2919915"/>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70%</a:t>
            </a:r>
            <a:endParaRPr sz="1200">
              <a:latin typeface="Times New Roman"/>
              <a:cs typeface="Times New Roman"/>
            </a:endParaRPr>
          </a:p>
        </p:txBody>
      </p:sp>
      <p:sp>
        <p:nvSpPr>
          <p:cNvPr id="65" name="object 65"/>
          <p:cNvSpPr txBox="1"/>
          <p:nvPr/>
        </p:nvSpPr>
        <p:spPr>
          <a:xfrm>
            <a:off x="6303035" y="2591645"/>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80%</a:t>
            </a:r>
            <a:endParaRPr sz="1200">
              <a:latin typeface="Times New Roman"/>
              <a:cs typeface="Times New Roman"/>
            </a:endParaRPr>
          </a:p>
        </p:txBody>
      </p:sp>
      <p:sp>
        <p:nvSpPr>
          <p:cNvPr id="66" name="object 66"/>
          <p:cNvSpPr txBox="1"/>
          <p:nvPr/>
        </p:nvSpPr>
        <p:spPr>
          <a:xfrm>
            <a:off x="6303035" y="2263376"/>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90%</a:t>
            </a:r>
            <a:endParaRPr sz="1200">
              <a:latin typeface="Times New Roman"/>
              <a:cs typeface="Times New Roman"/>
            </a:endParaRPr>
          </a:p>
        </p:txBody>
      </p:sp>
      <p:sp>
        <p:nvSpPr>
          <p:cNvPr id="67" name="object 67"/>
          <p:cNvSpPr txBox="1"/>
          <p:nvPr/>
        </p:nvSpPr>
        <p:spPr>
          <a:xfrm>
            <a:off x="6226835" y="1935106"/>
            <a:ext cx="381000" cy="208279"/>
          </a:xfrm>
          <a:prstGeom prst="rect">
            <a:avLst/>
          </a:prstGeom>
        </p:spPr>
        <p:txBody>
          <a:bodyPr wrap="square" lIns="0" tIns="12700" rIns="0" bIns="0" rtlCol="0" vert="horz">
            <a:spAutoFit/>
          </a:bodyPr>
          <a:lstStyle/>
          <a:p>
            <a:pPr marL="12700">
              <a:lnSpc>
                <a:spcPct val="100000"/>
              </a:lnSpc>
              <a:spcBef>
                <a:spcPts val="100"/>
              </a:spcBef>
            </a:pPr>
            <a:r>
              <a:rPr dirty="0" sz="1200" spc="-20">
                <a:solidFill>
                  <a:srgbClr val="585858"/>
                </a:solidFill>
                <a:latin typeface="Times New Roman"/>
                <a:cs typeface="Times New Roman"/>
              </a:rPr>
              <a:t>100%</a:t>
            </a:r>
            <a:endParaRPr sz="1200">
              <a:latin typeface="Times New Roman"/>
              <a:cs typeface="Times New Roman"/>
            </a:endParaRPr>
          </a:p>
        </p:txBody>
      </p:sp>
      <p:sp>
        <p:nvSpPr>
          <p:cNvPr id="68" name="object 68"/>
          <p:cNvSpPr txBox="1"/>
          <p:nvPr/>
        </p:nvSpPr>
        <p:spPr>
          <a:xfrm>
            <a:off x="6928180" y="5396872"/>
            <a:ext cx="868680"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Times New Roman"/>
                <a:cs typeface="Times New Roman"/>
              </a:rPr>
              <a:t>$0</a:t>
            </a:r>
            <a:r>
              <a:rPr dirty="0" sz="1200" spc="-5">
                <a:solidFill>
                  <a:srgbClr val="585858"/>
                </a:solidFill>
                <a:latin typeface="Times New Roman"/>
                <a:cs typeface="Times New Roman"/>
              </a:rPr>
              <a:t> </a:t>
            </a:r>
            <a:r>
              <a:rPr dirty="0" sz="1200">
                <a:solidFill>
                  <a:srgbClr val="585858"/>
                </a:solidFill>
                <a:latin typeface="Times New Roman"/>
                <a:cs typeface="Times New Roman"/>
              </a:rPr>
              <a:t>to</a:t>
            </a:r>
            <a:r>
              <a:rPr dirty="0" sz="1200" spc="-5">
                <a:solidFill>
                  <a:srgbClr val="585858"/>
                </a:solidFill>
                <a:latin typeface="Times New Roman"/>
                <a:cs typeface="Times New Roman"/>
              </a:rPr>
              <a:t> </a:t>
            </a:r>
            <a:r>
              <a:rPr dirty="0" sz="1200" spc="-10">
                <a:solidFill>
                  <a:srgbClr val="585858"/>
                </a:solidFill>
                <a:latin typeface="Times New Roman"/>
                <a:cs typeface="Times New Roman"/>
              </a:rPr>
              <a:t>$74,999</a:t>
            </a:r>
            <a:endParaRPr sz="1200">
              <a:latin typeface="Times New Roman"/>
              <a:cs typeface="Times New Roman"/>
            </a:endParaRPr>
          </a:p>
        </p:txBody>
      </p:sp>
      <p:sp>
        <p:nvSpPr>
          <p:cNvPr id="69" name="object 69"/>
          <p:cNvSpPr txBox="1"/>
          <p:nvPr/>
        </p:nvSpPr>
        <p:spPr>
          <a:xfrm>
            <a:off x="7993303" y="5396872"/>
            <a:ext cx="1287780"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Times New Roman"/>
                <a:cs typeface="Times New Roman"/>
              </a:rPr>
              <a:t>$75,000</a:t>
            </a:r>
            <a:r>
              <a:rPr dirty="0" sz="1200" spc="-5">
                <a:solidFill>
                  <a:srgbClr val="585858"/>
                </a:solidFill>
                <a:latin typeface="Times New Roman"/>
                <a:cs typeface="Times New Roman"/>
              </a:rPr>
              <a:t> </a:t>
            </a:r>
            <a:r>
              <a:rPr dirty="0" sz="1200">
                <a:solidFill>
                  <a:srgbClr val="585858"/>
                </a:solidFill>
                <a:latin typeface="Times New Roman"/>
                <a:cs typeface="Times New Roman"/>
              </a:rPr>
              <a:t>to</a:t>
            </a:r>
            <a:r>
              <a:rPr dirty="0" sz="1200" spc="-5">
                <a:solidFill>
                  <a:srgbClr val="585858"/>
                </a:solidFill>
                <a:latin typeface="Times New Roman"/>
                <a:cs typeface="Times New Roman"/>
              </a:rPr>
              <a:t> </a:t>
            </a:r>
            <a:r>
              <a:rPr dirty="0" sz="1200" spc="-10">
                <a:solidFill>
                  <a:srgbClr val="585858"/>
                </a:solidFill>
                <a:latin typeface="Times New Roman"/>
                <a:cs typeface="Times New Roman"/>
              </a:rPr>
              <a:t>$349,999</a:t>
            </a:r>
            <a:endParaRPr sz="1200">
              <a:latin typeface="Times New Roman"/>
              <a:cs typeface="Times New Roman"/>
            </a:endParaRPr>
          </a:p>
        </p:txBody>
      </p:sp>
      <p:sp>
        <p:nvSpPr>
          <p:cNvPr id="70" name="object 70"/>
          <p:cNvSpPr txBox="1"/>
          <p:nvPr/>
        </p:nvSpPr>
        <p:spPr>
          <a:xfrm>
            <a:off x="9534677" y="5396872"/>
            <a:ext cx="754380" cy="383540"/>
          </a:xfrm>
          <a:prstGeom prst="rect">
            <a:avLst/>
          </a:prstGeom>
        </p:spPr>
        <p:txBody>
          <a:bodyPr wrap="square" lIns="0" tIns="12700" rIns="0" bIns="0" rtlCol="0" vert="horz">
            <a:spAutoFit/>
          </a:bodyPr>
          <a:lstStyle/>
          <a:p>
            <a:pPr marL="12700">
              <a:lnSpc>
                <a:spcPts val="1410"/>
              </a:lnSpc>
              <a:spcBef>
                <a:spcPts val="100"/>
              </a:spcBef>
            </a:pPr>
            <a:r>
              <a:rPr dirty="0" sz="1200">
                <a:solidFill>
                  <a:srgbClr val="585858"/>
                </a:solidFill>
                <a:latin typeface="Times New Roman"/>
                <a:cs typeface="Times New Roman"/>
              </a:rPr>
              <a:t>$350,000 </a:t>
            </a:r>
            <a:r>
              <a:rPr dirty="0" sz="1200" spc="-25">
                <a:solidFill>
                  <a:srgbClr val="585858"/>
                </a:solidFill>
                <a:latin typeface="Times New Roman"/>
                <a:cs typeface="Times New Roman"/>
              </a:rPr>
              <a:t>to</a:t>
            </a:r>
            <a:endParaRPr sz="1200">
              <a:latin typeface="Times New Roman"/>
              <a:cs typeface="Times New Roman"/>
            </a:endParaRPr>
          </a:p>
          <a:p>
            <a:pPr marL="90805">
              <a:lnSpc>
                <a:spcPts val="1410"/>
              </a:lnSpc>
            </a:pPr>
            <a:r>
              <a:rPr dirty="0" sz="1200" spc="-10">
                <a:solidFill>
                  <a:srgbClr val="585858"/>
                </a:solidFill>
                <a:latin typeface="Times New Roman"/>
                <a:cs typeface="Times New Roman"/>
              </a:rPr>
              <a:t>$999,999</a:t>
            </a:r>
            <a:endParaRPr sz="1200">
              <a:latin typeface="Times New Roman"/>
              <a:cs typeface="Times New Roman"/>
            </a:endParaRPr>
          </a:p>
        </p:txBody>
      </p:sp>
      <p:sp>
        <p:nvSpPr>
          <p:cNvPr id="71" name="object 71"/>
          <p:cNvSpPr txBox="1"/>
          <p:nvPr/>
        </p:nvSpPr>
        <p:spPr>
          <a:xfrm>
            <a:off x="10572521" y="5396872"/>
            <a:ext cx="122745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Times New Roman"/>
                <a:cs typeface="Times New Roman"/>
              </a:rPr>
              <a:t>$1,000,000</a:t>
            </a:r>
            <a:r>
              <a:rPr dirty="0" sz="1200" spc="-15">
                <a:solidFill>
                  <a:srgbClr val="585858"/>
                </a:solidFill>
                <a:latin typeface="Times New Roman"/>
                <a:cs typeface="Times New Roman"/>
              </a:rPr>
              <a:t> </a:t>
            </a:r>
            <a:r>
              <a:rPr dirty="0" sz="1200">
                <a:solidFill>
                  <a:srgbClr val="585858"/>
                </a:solidFill>
                <a:latin typeface="Times New Roman"/>
                <a:cs typeface="Times New Roman"/>
              </a:rPr>
              <a:t>or</a:t>
            </a:r>
            <a:r>
              <a:rPr dirty="0" sz="1200" spc="-10">
                <a:solidFill>
                  <a:srgbClr val="585858"/>
                </a:solidFill>
                <a:latin typeface="Times New Roman"/>
                <a:cs typeface="Times New Roman"/>
              </a:rPr>
              <a:t> </a:t>
            </a:r>
            <a:r>
              <a:rPr dirty="0" sz="1200" spc="-20">
                <a:solidFill>
                  <a:srgbClr val="585858"/>
                </a:solidFill>
                <a:latin typeface="Times New Roman"/>
                <a:cs typeface="Times New Roman"/>
              </a:rPr>
              <a:t>more</a:t>
            </a:r>
            <a:endParaRPr sz="1200">
              <a:latin typeface="Times New Roman"/>
              <a:cs typeface="Times New Roman"/>
            </a:endParaRPr>
          </a:p>
        </p:txBody>
      </p:sp>
      <p:sp>
        <p:nvSpPr>
          <p:cNvPr id="72" name="object 72"/>
          <p:cNvSpPr txBox="1"/>
          <p:nvPr/>
        </p:nvSpPr>
        <p:spPr>
          <a:xfrm>
            <a:off x="6019967" y="3290716"/>
            <a:ext cx="194310" cy="808355"/>
          </a:xfrm>
          <a:prstGeom prst="rect">
            <a:avLst/>
          </a:prstGeom>
        </p:spPr>
        <p:txBody>
          <a:bodyPr wrap="square" lIns="0" tIns="0" rIns="0" bIns="0" rtlCol="0" vert="vert270">
            <a:spAutoFit/>
          </a:bodyPr>
          <a:lstStyle/>
          <a:p>
            <a:pPr marL="12700">
              <a:lnSpc>
                <a:spcPts val="1410"/>
              </a:lnSpc>
            </a:pPr>
            <a:r>
              <a:rPr dirty="0" sz="1200">
                <a:solidFill>
                  <a:srgbClr val="585858"/>
                </a:solidFill>
                <a:latin typeface="Times New Roman"/>
                <a:cs typeface="Times New Roman"/>
              </a:rPr>
              <a:t>Survival</a:t>
            </a:r>
            <a:r>
              <a:rPr dirty="0" sz="1200" spc="-50">
                <a:solidFill>
                  <a:srgbClr val="585858"/>
                </a:solidFill>
                <a:latin typeface="Times New Roman"/>
                <a:cs typeface="Times New Roman"/>
              </a:rPr>
              <a:t> </a:t>
            </a:r>
            <a:r>
              <a:rPr dirty="0" sz="1200" spc="-20">
                <a:solidFill>
                  <a:srgbClr val="585858"/>
                </a:solidFill>
                <a:latin typeface="Times New Roman"/>
                <a:cs typeface="Times New Roman"/>
              </a:rPr>
              <a:t>rate</a:t>
            </a:r>
            <a:endParaRPr sz="1200">
              <a:latin typeface="Times New Roman"/>
              <a:cs typeface="Times New Roman"/>
            </a:endParaRPr>
          </a:p>
        </p:txBody>
      </p:sp>
      <p:sp>
        <p:nvSpPr>
          <p:cNvPr id="73" name="object 73"/>
          <p:cNvSpPr/>
          <p:nvPr/>
        </p:nvSpPr>
        <p:spPr>
          <a:xfrm>
            <a:off x="7427036" y="5936373"/>
            <a:ext cx="76200" cy="76200"/>
          </a:xfrm>
          <a:custGeom>
            <a:avLst/>
            <a:gdLst/>
            <a:ahLst/>
            <a:cxnLst/>
            <a:rect l="l" t="t" r="r" b="b"/>
            <a:pathLst>
              <a:path w="76200" h="76200">
                <a:moveTo>
                  <a:pt x="75946" y="0"/>
                </a:moveTo>
                <a:lnTo>
                  <a:pt x="0" y="0"/>
                </a:lnTo>
                <a:lnTo>
                  <a:pt x="0" y="75946"/>
                </a:lnTo>
                <a:lnTo>
                  <a:pt x="75946" y="75946"/>
                </a:lnTo>
                <a:lnTo>
                  <a:pt x="75946" y="0"/>
                </a:lnTo>
                <a:close/>
              </a:path>
            </a:pathLst>
          </a:custGeom>
          <a:solidFill>
            <a:srgbClr val="B31B1B"/>
          </a:solidFill>
        </p:spPr>
        <p:txBody>
          <a:bodyPr wrap="square" lIns="0" tIns="0" rIns="0" bIns="0" rtlCol="0"/>
          <a:lstStyle/>
          <a:p/>
        </p:txBody>
      </p:sp>
      <p:sp>
        <p:nvSpPr>
          <p:cNvPr id="74" name="object 74"/>
          <p:cNvSpPr txBox="1"/>
          <p:nvPr/>
        </p:nvSpPr>
        <p:spPr>
          <a:xfrm>
            <a:off x="7523508" y="5856400"/>
            <a:ext cx="120650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585858"/>
                </a:solidFill>
                <a:latin typeface="Times New Roman"/>
                <a:cs typeface="Times New Roman"/>
              </a:rPr>
              <a:t>Intermediated</a:t>
            </a:r>
            <a:r>
              <a:rPr dirty="0" sz="1200" spc="30">
                <a:solidFill>
                  <a:srgbClr val="585858"/>
                </a:solidFill>
                <a:latin typeface="Times New Roman"/>
                <a:cs typeface="Times New Roman"/>
              </a:rPr>
              <a:t> </a:t>
            </a:r>
            <a:r>
              <a:rPr dirty="0" sz="1200" spc="-20">
                <a:solidFill>
                  <a:srgbClr val="585858"/>
                </a:solidFill>
                <a:latin typeface="Times New Roman"/>
                <a:cs typeface="Times New Roman"/>
              </a:rPr>
              <a:t>sales</a:t>
            </a:r>
            <a:endParaRPr sz="1200">
              <a:latin typeface="Times New Roman"/>
              <a:cs typeface="Times New Roman"/>
            </a:endParaRPr>
          </a:p>
        </p:txBody>
      </p:sp>
      <p:sp>
        <p:nvSpPr>
          <p:cNvPr id="75" name="object 75"/>
          <p:cNvSpPr/>
          <p:nvPr/>
        </p:nvSpPr>
        <p:spPr>
          <a:xfrm>
            <a:off x="8951531" y="5936373"/>
            <a:ext cx="76200" cy="76200"/>
          </a:xfrm>
          <a:custGeom>
            <a:avLst/>
            <a:gdLst/>
            <a:ahLst/>
            <a:cxnLst/>
            <a:rect l="l" t="t" r="r" b="b"/>
            <a:pathLst>
              <a:path w="76200" h="76200">
                <a:moveTo>
                  <a:pt x="75946" y="0"/>
                </a:moveTo>
                <a:lnTo>
                  <a:pt x="0" y="0"/>
                </a:lnTo>
                <a:lnTo>
                  <a:pt x="0" y="75946"/>
                </a:lnTo>
                <a:lnTo>
                  <a:pt x="75946" y="75946"/>
                </a:lnTo>
                <a:lnTo>
                  <a:pt x="75946" y="0"/>
                </a:lnTo>
                <a:close/>
              </a:path>
            </a:pathLst>
          </a:custGeom>
          <a:solidFill>
            <a:srgbClr val="4D4F52"/>
          </a:solidFill>
        </p:spPr>
        <p:txBody>
          <a:bodyPr wrap="square" lIns="0" tIns="0" rIns="0" bIns="0" rtlCol="0"/>
          <a:lstStyle/>
          <a:p/>
        </p:txBody>
      </p:sp>
      <p:sp>
        <p:nvSpPr>
          <p:cNvPr id="76" name="object 76"/>
          <p:cNvSpPr txBox="1"/>
          <p:nvPr/>
        </p:nvSpPr>
        <p:spPr>
          <a:xfrm>
            <a:off x="9048003" y="5856400"/>
            <a:ext cx="142176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Times New Roman"/>
                <a:cs typeface="Times New Roman"/>
              </a:rPr>
              <a:t>No</a:t>
            </a:r>
            <a:r>
              <a:rPr dirty="0" sz="1200" spc="15">
                <a:solidFill>
                  <a:srgbClr val="585858"/>
                </a:solidFill>
                <a:latin typeface="Times New Roman"/>
                <a:cs typeface="Times New Roman"/>
              </a:rPr>
              <a:t> </a:t>
            </a:r>
            <a:r>
              <a:rPr dirty="0" sz="1200" spc="-10">
                <a:solidFill>
                  <a:srgbClr val="585858"/>
                </a:solidFill>
                <a:latin typeface="Times New Roman"/>
                <a:cs typeface="Times New Roman"/>
              </a:rPr>
              <a:t>intermediated</a:t>
            </a:r>
            <a:r>
              <a:rPr dirty="0" sz="1200" spc="15">
                <a:solidFill>
                  <a:srgbClr val="585858"/>
                </a:solidFill>
                <a:latin typeface="Times New Roman"/>
                <a:cs typeface="Times New Roman"/>
              </a:rPr>
              <a:t> </a:t>
            </a:r>
            <a:r>
              <a:rPr dirty="0" sz="1200" spc="-20">
                <a:solidFill>
                  <a:srgbClr val="585858"/>
                </a:solidFill>
                <a:latin typeface="Times New Roman"/>
                <a:cs typeface="Times New Roman"/>
              </a:rPr>
              <a:t>sales</a:t>
            </a:r>
            <a:endParaRPr sz="1200">
              <a:latin typeface="Times New Roman"/>
              <a:cs typeface="Times New Roman"/>
            </a:endParaRPr>
          </a:p>
        </p:txBody>
      </p:sp>
      <p:sp>
        <p:nvSpPr>
          <p:cNvPr id="79" name="object 79"/>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
        <p:nvSpPr>
          <p:cNvPr id="77" name="object 77"/>
          <p:cNvSpPr txBox="1"/>
          <p:nvPr/>
        </p:nvSpPr>
        <p:spPr>
          <a:xfrm>
            <a:off x="7541659" y="1591216"/>
            <a:ext cx="2942590" cy="391160"/>
          </a:xfrm>
          <a:prstGeom prst="rect">
            <a:avLst/>
          </a:prstGeom>
        </p:spPr>
        <p:txBody>
          <a:bodyPr wrap="square" lIns="0" tIns="12700" rIns="0" bIns="0" rtlCol="0" vert="horz">
            <a:spAutoFit/>
          </a:bodyPr>
          <a:lstStyle/>
          <a:p>
            <a:pPr marL="12700">
              <a:lnSpc>
                <a:spcPct val="100000"/>
              </a:lnSpc>
              <a:spcBef>
                <a:spcPts val="100"/>
              </a:spcBef>
            </a:pPr>
            <a:r>
              <a:rPr dirty="0" sz="2400" spc="-20">
                <a:latin typeface="Arial"/>
                <a:cs typeface="Arial"/>
              </a:rPr>
              <a:t>10-</a:t>
            </a:r>
            <a:r>
              <a:rPr dirty="0" sz="2400">
                <a:latin typeface="Arial"/>
                <a:cs typeface="Arial"/>
              </a:rPr>
              <a:t>year</a:t>
            </a:r>
            <a:r>
              <a:rPr dirty="0" sz="2400" spc="-40">
                <a:latin typeface="Arial"/>
                <a:cs typeface="Arial"/>
              </a:rPr>
              <a:t> </a:t>
            </a:r>
            <a:r>
              <a:rPr dirty="0" sz="2400">
                <a:latin typeface="Arial"/>
                <a:cs typeface="Arial"/>
              </a:rPr>
              <a:t>survival</a:t>
            </a:r>
            <a:r>
              <a:rPr dirty="0" sz="2400" spc="-25">
                <a:latin typeface="Arial"/>
                <a:cs typeface="Arial"/>
              </a:rPr>
              <a:t> </a:t>
            </a:r>
            <a:r>
              <a:rPr dirty="0" sz="2400" spc="-20">
                <a:latin typeface="Arial"/>
                <a:cs typeface="Arial"/>
              </a:rPr>
              <a:t>rates</a:t>
            </a:r>
            <a:endParaRPr sz="2400">
              <a:latin typeface="Arial"/>
              <a:cs typeface="Arial"/>
            </a:endParaRPr>
          </a:p>
        </p:txBody>
      </p:sp>
      <p:sp>
        <p:nvSpPr>
          <p:cNvPr id="78" name="object 78"/>
          <p:cNvSpPr txBox="1"/>
          <p:nvPr/>
        </p:nvSpPr>
        <p:spPr>
          <a:xfrm>
            <a:off x="9380394" y="141414"/>
            <a:ext cx="2595880" cy="1245235"/>
          </a:xfrm>
          <a:prstGeom prst="rect">
            <a:avLst/>
          </a:prstGeom>
        </p:spPr>
        <p:txBody>
          <a:bodyPr wrap="square" lIns="0" tIns="11430" rIns="0" bIns="0" rtlCol="0" vert="horz">
            <a:spAutoFit/>
          </a:bodyPr>
          <a:lstStyle/>
          <a:p>
            <a:pPr marL="12700" marR="5080">
              <a:lnSpc>
                <a:spcPct val="102499"/>
              </a:lnSpc>
              <a:spcBef>
                <a:spcPts val="90"/>
              </a:spcBef>
            </a:pPr>
            <a:r>
              <a:rPr dirty="0" sz="1300">
                <a:latin typeface="Times New Roman"/>
                <a:cs typeface="Times New Roman"/>
              </a:rPr>
              <a:t>Notes:</a:t>
            </a:r>
            <a:r>
              <a:rPr dirty="0" sz="1300" spc="15">
                <a:latin typeface="Times New Roman"/>
                <a:cs typeface="Times New Roman"/>
              </a:rPr>
              <a:t> </a:t>
            </a:r>
            <a:r>
              <a:rPr dirty="0" sz="1300">
                <a:latin typeface="Times New Roman"/>
                <a:cs typeface="Times New Roman"/>
              </a:rPr>
              <a:t>Asterisks</a:t>
            </a:r>
            <a:r>
              <a:rPr dirty="0" sz="1300" spc="120">
                <a:latin typeface="Times New Roman"/>
                <a:cs typeface="Times New Roman"/>
              </a:rPr>
              <a:t> </a:t>
            </a:r>
            <a:r>
              <a:rPr dirty="0" sz="1300">
                <a:latin typeface="Times New Roman"/>
                <a:cs typeface="Times New Roman"/>
              </a:rPr>
              <a:t>indicate</a:t>
            </a:r>
            <a:r>
              <a:rPr dirty="0" sz="1300" spc="85">
                <a:latin typeface="Times New Roman"/>
                <a:cs typeface="Times New Roman"/>
              </a:rPr>
              <a:t> </a:t>
            </a:r>
            <a:r>
              <a:rPr dirty="0" sz="1300" spc="-10">
                <a:latin typeface="Times New Roman"/>
                <a:cs typeface="Times New Roman"/>
              </a:rPr>
              <a:t>statistically </a:t>
            </a:r>
            <a:r>
              <a:rPr dirty="0" sz="1300">
                <a:latin typeface="Times New Roman"/>
                <a:cs typeface="Times New Roman"/>
              </a:rPr>
              <a:t>significant</a:t>
            </a:r>
            <a:r>
              <a:rPr dirty="0" sz="1300" spc="100">
                <a:latin typeface="Times New Roman"/>
                <a:cs typeface="Times New Roman"/>
              </a:rPr>
              <a:t> </a:t>
            </a:r>
            <a:r>
              <a:rPr dirty="0" sz="1300">
                <a:latin typeface="Times New Roman"/>
                <a:cs typeface="Times New Roman"/>
              </a:rPr>
              <a:t>differences</a:t>
            </a:r>
            <a:r>
              <a:rPr dirty="0" sz="1300" spc="114">
                <a:latin typeface="Times New Roman"/>
                <a:cs typeface="Times New Roman"/>
              </a:rPr>
              <a:t> </a:t>
            </a:r>
            <a:r>
              <a:rPr dirty="0" sz="1300" spc="-20">
                <a:latin typeface="Times New Roman"/>
                <a:cs typeface="Times New Roman"/>
              </a:rPr>
              <a:t>when </a:t>
            </a:r>
            <a:r>
              <a:rPr dirty="0" sz="1300">
                <a:latin typeface="Times New Roman"/>
                <a:cs typeface="Times New Roman"/>
              </a:rPr>
              <a:t>comparing</a:t>
            </a:r>
            <a:r>
              <a:rPr dirty="0" sz="1300" spc="60">
                <a:latin typeface="Times New Roman"/>
                <a:cs typeface="Times New Roman"/>
              </a:rPr>
              <a:t> </a:t>
            </a:r>
            <a:r>
              <a:rPr dirty="0" sz="1300">
                <a:latin typeface="Times New Roman"/>
                <a:cs typeface="Times New Roman"/>
              </a:rPr>
              <a:t>survival</a:t>
            </a:r>
            <a:r>
              <a:rPr dirty="0" sz="1300" spc="90">
                <a:latin typeface="Times New Roman"/>
                <a:cs typeface="Times New Roman"/>
              </a:rPr>
              <a:t> </a:t>
            </a:r>
            <a:r>
              <a:rPr dirty="0" sz="1300">
                <a:latin typeface="Times New Roman"/>
                <a:cs typeface="Times New Roman"/>
              </a:rPr>
              <a:t>rates</a:t>
            </a:r>
            <a:r>
              <a:rPr dirty="0" sz="1300" spc="105">
                <a:latin typeface="Times New Roman"/>
                <a:cs typeface="Times New Roman"/>
              </a:rPr>
              <a:t> </a:t>
            </a:r>
            <a:r>
              <a:rPr dirty="0" sz="1300" spc="-25">
                <a:latin typeface="Times New Roman"/>
                <a:cs typeface="Times New Roman"/>
              </a:rPr>
              <a:t>for </a:t>
            </a:r>
            <a:r>
              <a:rPr dirty="0" sz="1300">
                <a:latin typeface="Times New Roman"/>
                <a:cs typeface="Times New Roman"/>
              </a:rPr>
              <a:t>operations</a:t>
            </a:r>
            <a:r>
              <a:rPr dirty="0" sz="1300" spc="70">
                <a:latin typeface="Times New Roman"/>
                <a:cs typeface="Times New Roman"/>
              </a:rPr>
              <a:t> </a:t>
            </a:r>
            <a:r>
              <a:rPr dirty="0" sz="1300">
                <a:latin typeface="Times New Roman"/>
                <a:cs typeface="Times New Roman"/>
              </a:rPr>
              <a:t>with</a:t>
            </a:r>
            <a:r>
              <a:rPr dirty="0" sz="1300" spc="100">
                <a:latin typeface="Times New Roman"/>
                <a:cs typeface="Times New Roman"/>
              </a:rPr>
              <a:t> </a:t>
            </a:r>
            <a:r>
              <a:rPr dirty="0" sz="1300">
                <a:latin typeface="Times New Roman"/>
                <a:cs typeface="Times New Roman"/>
              </a:rPr>
              <a:t>intermediated</a:t>
            </a:r>
            <a:r>
              <a:rPr dirty="0" sz="1300" spc="85">
                <a:latin typeface="Times New Roman"/>
                <a:cs typeface="Times New Roman"/>
              </a:rPr>
              <a:t> </a:t>
            </a:r>
            <a:r>
              <a:rPr dirty="0" sz="1300">
                <a:latin typeface="Times New Roman"/>
                <a:cs typeface="Times New Roman"/>
              </a:rPr>
              <a:t>sales</a:t>
            </a:r>
            <a:r>
              <a:rPr dirty="0" sz="1300" spc="114">
                <a:latin typeface="Times New Roman"/>
                <a:cs typeface="Times New Roman"/>
              </a:rPr>
              <a:t> </a:t>
            </a:r>
            <a:r>
              <a:rPr dirty="0" sz="1300" spc="-25">
                <a:latin typeface="Times New Roman"/>
                <a:cs typeface="Times New Roman"/>
              </a:rPr>
              <a:t>to </a:t>
            </a:r>
            <a:r>
              <a:rPr dirty="0" sz="1300">
                <a:latin typeface="Times New Roman"/>
                <a:cs typeface="Times New Roman"/>
              </a:rPr>
              <a:t>operations</a:t>
            </a:r>
            <a:r>
              <a:rPr dirty="0" sz="1300" spc="110">
                <a:latin typeface="Times New Roman"/>
                <a:cs typeface="Times New Roman"/>
              </a:rPr>
              <a:t> </a:t>
            </a:r>
            <a:r>
              <a:rPr dirty="0" sz="1300">
                <a:latin typeface="Times New Roman"/>
                <a:cs typeface="Times New Roman"/>
              </a:rPr>
              <a:t>without,</a:t>
            </a:r>
            <a:r>
              <a:rPr dirty="0" sz="1300" spc="100">
                <a:latin typeface="Times New Roman"/>
                <a:cs typeface="Times New Roman"/>
              </a:rPr>
              <a:t> </a:t>
            </a:r>
            <a:r>
              <a:rPr dirty="0" sz="1300">
                <a:latin typeface="Times New Roman"/>
                <a:cs typeface="Times New Roman"/>
              </a:rPr>
              <a:t>p-</a:t>
            </a:r>
            <a:r>
              <a:rPr dirty="0" sz="1300" spc="-10">
                <a:latin typeface="Times New Roman"/>
                <a:cs typeface="Times New Roman"/>
              </a:rPr>
              <a:t>value&lt;0.01***,</a:t>
            </a:r>
            <a:endParaRPr sz="1300">
              <a:latin typeface="Times New Roman"/>
              <a:cs typeface="Times New Roman"/>
            </a:endParaRPr>
          </a:p>
          <a:p>
            <a:pPr marL="12700">
              <a:lnSpc>
                <a:spcPct val="100000"/>
              </a:lnSpc>
              <a:spcBef>
                <a:spcPts val="50"/>
              </a:spcBef>
            </a:pPr>
            <a:r>
              <a:rPr dirty="0" sz="1300">
                <a:latin typeface="Times New Roman"/>
                <a:cs typeface="Times New Roman"/>
              </a:rPr>
              <a:t>&lt;0.05**,</a:t>
            </a:r>
            <a:r>
              <a:rPr dirty="0" sz="1300" spc="70">
                <a:latin typeface="Times New Roman"/>
                <a:cs typeface="Times New Roman"/>
              </a:rPr>
              <a:t> </a:t>
            </a:r>
            <a:r>
              <a:rPr dirty="0" sz="1300" spc="-10">
                <a:latin typeface="Times New Roman"/>
                <a:cs typeface="Times New Roman"/>
              </a:rPr>
              <a:t>&lt;0.1*.</a:t>
            </a:r>
            <a:endParaRPr sz="13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688341" y="244732"/>
            <a:ext cx="7301865" cy="1068070"/>
          </a:xfrm>
          <a:prstGeom prst="rect"/>
        </p:spPr>
        <p:txBody>
          <a:bodyPr wrap="square" lIns="0" tIns="74295" rIns="0" bIns="0" rtlCol="0" vert="horz">
            <a:spAutoFit/>
          </a:bodyPr>
          <a:lstStyle/>
          <a:p>
            <a:pPr marL="12700" marR="5080">
              <a:lnSpc>
                <a:spcPts val="3890"/>
              </a:lnSpc>
              <a:spcBef>
                <a:spcPts val="585"/>
              </a:spcBef>
            </a:pPr>
            <a:r>
              <a:rPr dirty="0" sz="3600"/>
              <a:t>Results:</a:t>
            </a:r>
            <a:r>
              <a:rPr dirty="0" sz="3600" spc="-55"/>
              <a:t> </a:t>
            </a:r>
            <a:r>
              <a:rPr dirty="0" sz="3600"/>
              <a:t>Survival</a:t>
            </a:r>
            <a:r>
              <a:rPr dirty="0" sz="3600" spc="-55"/>
              <a:t> </a:t>
            </a:r>
            <a:r>
              <a:rPr dirty="0" sz="3600"/>
              <a:t>Rates</a:t>
            </a:r>
            <a:r>
              <a:rPr dirty="0" sz="3600" spc="-55"/>
              <a:t> </a:t>
            </a:r>
            <a:r>
              <a:rPr dirty="0" sz="3600" spc="-25"/>
              <a:t>by </a:t>
            </a:r>
            <a:r>
              <a:rPr dirty="0" sz="3600"/>
              <a:t>Scale</a:t>
            </a:r>
            <a:r>
              <a:rPr dirty="0" sz="3600" spc="5"/>
              <a:t> </a:t>
            </a:r>
            <a:r>
              <a:rPr dirty="0" sz="3600"/>
              <a:t>and</a:t>
            </a:r>
            <a:r>
              <a:rPr dirty="0" sz="3600" spc="5"/>
              <a:t> </a:t>
            </a:r>
            <a:r>
              <a:rPr dirty="0" sz="3600" spc="-35"/>
              <a:t>Value-</a:t>
            </a:r>
            <a:r>
              <a:rPr dirty="0" sz="3600"/>
              <a:t>Added</a:t>
            </a:r>
            <a:r>
              <a:rPr dirty="0" sz="3600" spc="10"/>
              <a:t> </a:t>
            </a:r>
            <a:r>
              <a:rPr dirty="0" sz="3600" spc="-10"/>
              <a:t>Sales</a:t>
            </a:r>
            <a:endParaRPr sz="3600"/>
          </a:p>
        </p:txBody>
      </p:sp>
      <p:sp>
        <p:nvSpPr>
          <p:cNvPr id="3" name="object 3"/>
          <p:cNvSpPr txBox="1"/>
          <p:nvPr/>
        </p:nvSpPr>
        <p:spPr>
          <a:xfrm>
            <a:off x="1674818" y="1591216"/>
            <a:ext cx="8809355" cy="391160"/>
          </a:xfrm>
          <a:prstGeom prst="rect">
            <a:avLst/>
          </a:prstGeom>
        </p:spPr>
        <p:txBody>
          <a:bodyPr wrap="square" lIns="0" tIns="12700" rIns="0" bIns="0" rtlCol="0" vert="horz">
            <a:spAutoFit/>
          </a:bodyPr>
          <a:lstStyle/>
          <a:p>
            <a:pPr marL="12700">
              <a:lnSpc>
                <a:spcPct val="100000"/>
              </a:lnSpc>
              <a:spcBef>
                <a:spcPts val="100"/>
              </a:spcBef>
              <a:tabLst>
                <a:tab pos="5878830" algn="l"/>
              </a:tabLst>
            </a:pPr>
            <a:r>
              <a:rPr dirty="0" sz="2400" spc="-20">
                <a:latin typeface="Arial"/>
                <a:cs typeface="Arial"/>
              </a:rPr>
              <a:t>5-</a:t>
            </a:r>
            <a:r>
              <a:rPr dirty="0" sz="2400">
                <a:latin typeface="Arial"/>
                <a:cs typeface="Arial"/>
              </a:rPr>
              <a:t>year</a:t>
            </a:r>
            <a:r>
              <a:rPr dirty="0" sz="2400" spc="-40">
                <a:latin typeface="Arial"/>
                <a:cs typeface="Arial"/>
              </a:rPr>
              <a:t> </a:t>
            </a:r>
            <a:r>
              <a:rPr dirty="0" sz="2400">
                <a:latin typeface="Arial"/>
                <a:cs typeface="Arial"/>
              </a:rPr>
              <a:t>survival</a:t>
            </a:r>
            <a:r>
              <a:rPr dirty="0" sz="2400" spc="-40">
                <a:latin typeface="Arial"/>
                <a:cs typeface="Arial"/>
              </a:rPr>
              <a:t> </a:t>
            </a:r>
            <a:r>
              <a:rPr dirty="0" sz="2400" spc="-20">
                <a:latin typeface="Arial"/>
                <a:cs typeface="Arial"/>
              </a:rPr>
              <a:t>rates</a:t>
            </a:r>
            <a:r>
              <a:rPr dirty="0" sz="2400">
                <a:latin typeface="Arial"/>
                <a:cs typeface="Arial"/>
              </a:rPr>
              <a:t>	</a:t>
            </a:r>
            <a:r>
              <a:rPr dirty="0" sz="2400" spc="-20">
                <a:latin typeface="Arial"/>
                <a:cs typeface="Arial"/>
              </a:rPr>
              <a:t>10-</a:t>
            </a:r>
            <a:r>
              <a:rPr dirty="0" sz="2400">
                <a:latin typeface="Arial"/>
                <a:cs typeface="Arial"/>
              </a:rPr>
              <a:t>year</a:t>
            </a:r>
            <a:r>
              <a:rPr dirty="0" sz="2400" spc="-50">
                <a:latin typeface="Arial"/>
                <a:cs typeface="Arial"/>
              </a:rPr>
              <a:t> </a:t>
            </a:r>
            <a:r>
              <a:rPr dirty="0" sz="2400">
                <a:latin typeface="Arial"/>
                <a:cs typeface="Arial"/>
              </a:rPr>
              <a:t>survival</a:t>
            </a:r>
            <a:r>
              <a:rPr dirty="0" sz="2400" spc="-25">
                <a:latin typeface="Arial"/>
                <a:cs typeface="Arial"/>
              </a:rPr>
              <a:t> </a:t>
            </a:r>
            <a:r>
              <a:rPr dirty="0" sz="2400" spc="-10">
                <a:latin typeface="Arial"/>
                <a:cs typeface="Arial"/>
              </a:rPr>
              <a:t>rates</a:t>
            </a:r>
            <a:endParaRPr sz="2400">
              <a:latin typeface="Arial"/>
              <a:cs typeface="Arial"/>
            </a:endParaRPr>
          </a:p>
        </p:txBody>
      </p:sp>
      <p:sp>
        <p:nvSpPr>
          <p:cNvPr id="4" name="object 4"/>
          <p:cNvSpPr txBox="1"/>
          <p:nvPr/>
        </p:nvSpPr>
        <p:spPr>
          <a:xfrm>
            <a:off x="9380394" y="141414"/>
            <a:ext cx="2595880" cy="1245235"/>
          </a:xfrm>
          <a:prstGeom prst="rect">
            <a:avLst/>
          </a:prstGeom>
        </p:spPr>
        <p:txBody>
          <a:bodyPr wrap="square" lIns="0" tIns="11430" rIns="0" bIns="0" rtlCol="0" vert="horz">
            <a:spAutoFit/>
          </a:bodyPr>
          <a:lstStyle/>
          <a:p>
            <a:pPr marL="12700" marR="5080">
              <a:lnSpc>
                <a:spcPct val="102499"/>
              </a:lnSpc>
              <a:spcBef>
                <a:spcPts val="90"/>
              </a:spcBef>
            </a:pPr>
            <a:r>
              <a:rPr dirty="0" sz="1300">
                <a:latin typeface="Times New Roman"/>
                <a:cs typeface="Times New Roman"/>
              </a:rPr>
              <a:t>Notes:</a:t>
            </a:r>
            <a:r>
              <a:rPr dirty="0" sz="1300" spc="15">
                <a:latin typeface="Times New Roman"/>
                <a:cs typeface="Times New Roman"/>
              </a:rPr>
              <a:t> </a:t>
            </a:r>
            <a:r>
              <a:rPr dirty="0" sz="1300">
                <a:latin typeface="Times New Roman"/>
                <a:cs typeface="Times New Roman"/>
              </a:rPr>
              <a:t>Asterisks</a:t>
            </a:r>
            <a:r>
              <a:rPr dirty="0" sz="1300" spc="120">
                <a:latin typeface="Times New Roman"/>
                <a:cs typeface="Times New Roman"/>
              </a:rPr>
              <a:t> </a:t>
            </a:r>
            <a:r>
              <a:rPr dirty="0" sz="1300">
                <a:latin typeface="Times New Roman"/>
                <a:cs typeface="Times New Roman"/>
              </a:rPr>
              <a:t>indicate</a:t>
            </a:r>
            <a:r>
              <a:rPr dirty="0" sz="1300" spc="85">
                <a:latin typeface="Times New Roman"/>
                <a:cs typeface="Times New Roman"/>
              </a:rPr>
              <a:t> </a:t>
            </a:r>
            <a:r>
              <a:rPr dirty="0" sz="1300" spc="-10">
                <a:latin typeface="Times New Roman"/>
                <a:cs typeface="Times New Roman"/>
              </a:rPr>
              <a:t>statistically </a:t>
            </a:r>
            <a:r>
              <a:rPr dirty="0" sz="1300">
                <a:latin typeface="Times New Roman"/>
                <a:cs typeface="Times New Roman"/>
              </a:rPr>
              <a:t>significant</a:t>
            </a:r>
            <a:r>
              <a:rPr dirty="0" sz="1300" spc="100">
                <a:latin typeface="Times New Roman"/>
                <a:cs typeface="Times New Roman"/>
              </a:rPr>
              <a:t> </a:t>
            </a:r>
            <a:r>
              <a:rPr dirty="0" sz="1300">
                <a:latin typeface="Times New Roman"/>
                <a:cs typeface="Times New Roman"/>
              </a:rPr>
              <a:t>differences</a:t>
            </a:r>
            <a:r>
              <a:rPr dirty="0" sz="1300" spc="114">
                <a:latin typeface="Times New Roman"/>
                <a:cs typeface="Times New Roman"/>
              </a:rPr>
              <a:t> </a:t>
            </a:r>
            <a:r>
              <a:rPr dirty="0" sz="1300" spc="-20">
                <a:latin typeface="Times New Roman"/>
                <a:cs typeface="Times New Roman"/>
              </a:rPr>
              <a:t>when </a:t>
            </a:r>
            <a:r>
              <a:rPr dirty="0" sz="1300">
                <a:latin typeface="Times New Roman"/>
                <a:cs typeface="Times New Roman"/>
              </a:rPr>
              <a:t>comparing</a:t>
            </a:r>
            <a:r>
              <a:rPr dirty="0" sz="1300" spc="60">
                <a:latin typeface="Times New Roman"/>
                <a:cs typeface="Times New Roman"/>
              </a:rPr>
              <a:t> </a:t>
            </a:r>
            <a:r>
              <a:rPr dirty="0" sz="1300">
                <a:latin typeface="Times New Roman"/>
                <a:cs typeface="Times New Roman"/>
              </a:rPr>
              <a:t>survival</a:t>
            </a:r>
            <a:r>
              <a:rPr dirty="0" sz="1300" spc="90">
                <a:latin typeface="Times New Roman"/>
                <a:cs typeface="Times New Roman"/>
              </a:rPr>
              <a:t> </a:t>
            </a:r>
            <a:r>
              <a:rPr dirty="0" sz="1300">
                <a:latin typeface="Times New Roman"/>
                <a:cs typeface="Times New Roman"/>
              </a:rPr>
              <a:t>rates</a:t>
            </a:r>
            <a:r>
              <a:rPr dirty="0" sz="1300" spc="105">
                <a:latin typeface="Times New Roman"/>
                <a:cs typeface="Times New Roman"/>
              </a:rPr>
              <a:t> </a:t>
            </a:r>
            <a:r>
              <a:rPr dirty="0" sz="1300" spc="-25">
                <a:latin typeface="Times New Roman"/>
                <a:cs typeface="Times New Roman"/>
              </a:rPr>
              <a:t>for </a:t>
            </a:r>
            <a:r>
              <a:rPr dirty="0" sz="1300">
                <a:latin typeface="Times New Roman"/>
                <a:cs typeface="Times New Roman"/>
              </a:rPr>
              <a:t>operations</a:t>
            </a:r>
            <a:r>
              <a:rPr dirty="0" sz="1300" spc="70">
                <a:latin typeface="Times New Roman"/>
                <a:cs typeface="Times New Roman"/>
              </a:rPr>
              <a:t> </a:t>
            </a:r>
            <a:r>
              <a:rPr dirty="0" sz="1300">
                <a:latin typeface="Times New Roman"/>
                <a:cs typeface="Times New Roman"/>
              </a:rPr>
              <a:t>with</a:t>
            </a:r>
            <a:r>
              <a:rPr dirty="0" sz="1300" spc="100">
                <a:latin typeface="Times New Roman"/>
                <a:cs typeface="Times New Roman"/>
              </a:rPr>
              <a:t> </a:t>
            </a:r>
            <a:r>
              <a:rPr dirty="0" sz="1300">
                <a:latin typeface="Times New Roman"/>
                <a:cs typeface="Times New Roman"/>
              </a:rPr>
              <a:t>intermediated</a:t>
            </a:r>
            <a:r>
              <a:rPr dirty="0" sz="1300" spc="85">
                <a:latin typeface="Times New Roman"/>
                <a:cs typeface="Times New Roman"/>
              </a:rPr>
              <a:t> </a:t>
            </a:r>
            <a:r>
              <a:rPr dirty="0" sz="1300">
                <a:latin typeface="Times New Roman"/>
                <a:cs typeface="Times New Roman"/>
              </a:rPr>
              <a:t>sales</a:t>
            </a:r>
            <a:r>
              <a:rPr dirty="0" sz="1300" spc="114">
                <a:latin typeface="Times New Roman"/>
                <a:cs typeface="Times New Roman"/>
              </a:rPr>
              <a:t> </a:t>
            </a:r>
            <a:r>
              <a:rPr dirty="0" sz="1300" spc="-25">
                <a:latin typeface="Times New Roman"/>
                <a:cs typeface="Times New Roman"/>
              </a:rPr>
              <a:t>to </a:t>
            </a:r>
            <a:r>
              <a:rPr dirty="0" sz="1300">
                <a:latin typeface="Times New Roman"/>
                <a:cs typeface="Times New Roman"/>
              </a:rPr>
              <a:t>operations</a:t>
            </a:r>
            <a:r>
              <a:rPr dirty="0" sz="1300" spc="110">
                <a:latin typeface="Times New Roman"/>
                <a:cs typeface="Times New Roman"/>
              </a:rPr>
              <a:t> </a:t>
            </a:r>
            <a:r>
              <a:rPr dirty="0" sz="1300">
                <a:latin typeface="Times New Roman"/>
                <a:cs typeface="Times New Roman"/>
              </a:rPr>
              <a:t>without,</a:t>
            </a:r>
            <a:r>
              <a:rPr dirty="0" sz="1300" spc="100">
                <a:latin typeface="Times New Roman"/>
                <a:cs typeface="Times New Roman"/>
              </a:rPr>
              <a:t> </a:t>
            </a:r>
            <a:r>
              <a:rPr dirty="0" sz="1300">
                <a:latin typeface="Times New Roman"/>
                <a:cs typeface="Times New Roman"/>
              </a:rPr>
              <a:t>p-</a:t>
            </a:r>
            <a:r>
              <a:rPr dirty="0" sz="1300" spc="-10">
                <a:latin typeface="Times New Roman"/>
                <a:cs typeface="Times New Roman"/>
              </a:rPr>
              <a:t>value&lt;0.01***,</a:t>
            </a:r>
            <a:endParaRPr sz="1300">
              <a:latin typeface="Times New Roman"/>
              <a:cs typeface="Times New Roman"/>
            </a:endParaRPr>
          </a:p>
          <a:p>
            <a:pPr marL="12700">
              <a:lnSpc>
                <a:spcPct val="100000"/>
              </a:lnSpc>
              <a:spcBef>
                <a:spcPts val="50"/>
              </a:spcBef>
            </a:pPr>
            <a:r>
              <a:rPr dirty="0" sz="1300">
                <a:latin typeface="Times New Roman"/>
                <a:cs typeface="Times New Roman"/>
              </a:rPr>
              <a:t>&lt;0.05**,</a:t>
            </a:r>
            <a:r>
              <a:rPr dirty="0" sz="1300" spc="70">
                <a:latin typeface="Times New Roman"/>
                <a:cs typeface="Times New Roman"/>
              </a:rPr>
              <a:t> </a:t>
            </a:r>
            <a:r>
              <a:rPr dirty="0" sz="1300" spc="-10">
                <a:latin typeface="Times New Roman"/>
                <a:cs typeface="Times New Roman"/>
              </a:rPr>
              <a:t>&lt;0.1*.</a:t>
            </a:r>
            <a:endParaRPr sz="1300">
              <a:latin typeface="Times New Roman"/>
              <a:cs typeface="Times New Roman"/>
            </a:endParaRPr>
          </a:p>
        </p:txBody>
      </p:sp>
      <p:grpSp>
        <p:nvGrpSpPr>
          <p:cNvPr id="5" name="object 5"/>
          <p:cNvGrpSpPr/>
          <p:nvPr/>
        </p:nvGrpSpPr>
        <p:grpSpPr>
          <a:xfrm>
            <a:off x="736795" y="2604528"/>
            <a:ext cx="5108575" cy="2736215"/>
            <a:chOff x="736795" y="2604528"/>
            <a:chExt cx="5108575" cy="2736215"/>
          </a:xfrm>
        </p:grpSpPr>
        <p:sp>
          <p:nvSpPr>
            <p:cNvPr id="6" name="object 6"/>
            <p:cNvSpPr/>
            <p:nvPr/>
          </p:nvSpPr>
          <p:spPr>
            <a:xfrm>
              <a:off x="741558" y="2709671"/>
              <a:ext cx="5099050" cy="2298700"/>
            </a:xfrm>
            <a:custGeom>
              <a:avLst/>
              <a:gdLst/>
              <a:ahLst/>
              <a:cxnLst/>
              <a:rect l="l" t="t" r="r" b="b"/>
              <a:pathLst>
                <a:path w="5099050" h="2298700">
                  <a:moveTo>
                    <a:pt x="0" y="2298191"/>
                  </a:moveTo>
                  <a:lnTo>
                    <a:pt x="313049" y="2298191"/>
                  </a:lnTo>
                </a:path>
                <a:path w="5099050" h="2298700">
                  <a:moveTo>
                    <a:pt x="598037" y="2298191"/>
                  </a:moveTo>
                  <a:lnTo>
                    <a:pt x="675761" y="2298191"/>
                  </a:lnTo>
                </a:path>
                <a:path w="5099050" h="2298700">
                  <a:moveTo>
                    <a:pt x="962273" y="2298191"/>
                  </a:moveTo>
                  <a:lnTo>
                    <a:pt x="1587113" y="2298191"/>
                  </a:lnTo>
                </a:path>
                <a:path w="5099050" h="2298700">
                  <a:moveTo>
                    <a:pt x="1873625" y="2298191"/>
                  </a:moveTo>
                  <a:lnTo>
                    <a:pt x="1951349" y="2298191"/>
                  </a:lnTo>
                </a:path>
                <a:path w="5099050" h="2298700">
                  <a:moveTo>
                    <a:pt x="2236337" y="2298191"/>
                  </a:moveTo>
                  <a:lnTo>
                    <a:pt x="2862701" y="2298191"/>
                  </a:lnTo>
                </a:path>
                <a:path w="5099050" h="2298700">
                  <a:moveTo>
                    <a:pt x="3147702" y="2298191"/>
                  </a:moveTo>
                  <a:lnTo>
                    <a:pt x="3225413" y="2298191"/>
                  </a:lnTo>
                </a:path>
                <a:path w="5099050" h="2298700">
                  <a:moveTo>
                    <a:pt x="3511913" y="2298191"/>
                  </a:moveTo>
                  <a:lnTo>
                    <a:pt x="4136765" y="2298191"/>
                  </a:lnTo>
                </a:path>
                <a:path w="5099050" h="2298700">
                  <a:moveTo>
                    <a:pt x="4423277" y="2298191"/>
                  </a:moveTo>
                  <a:lnTo>
                    <a:pt x="4499477" y="2298191"/>
                  </a:lnTo>
                </a:path>
                <a:path w="5099050" h="2298700">
                  <a:moveTo>
                    <a:pt x="4785989" y="2298191"/>
                  </a:moveTo>
                  <a:lnTo>
                    <a:pt x="5098986" y="2298191"/>
                  </a:lnTo>
                </a:path>
                <a:path w="5099050" h="2298700">
                  <a:moveTo>
                    <a:pt x="3511913" y="1969007"/>
                  </a:moveTo>
                  <a:lnTo>
                    <a:pt x="4136765" y="1969007"/>
                  </a:lnTo>
                </a:path>
                <a:path w="5099050" h="2298700">
                  <a:moveTo>
                    <a:pt x="4423277" y="1969007"/>
                  </a:moveTo>
                  <a:lnTo>
                    <a:pt x="4499477" y="1969007"/>
                  </a:lnTo>
                </a:path>
                <a:path w="5099050" h="2298700">
                  <a:moveTo>
                    <a:pt x="2236337" y="1969007"/>
                  </a:moveTo>
                  <a:lnTo>
                    <a:pt x="2862701" y="1969007"/>
                  </a:lnTo>
                </a:path>
                <a:path w="5099050" h="2298700">
                  <a:moveTo>
                    <a:pt x="3147702" y="1969007"/>
                  </a:moveTo>
                  <a:lnTo>
                    <a:pt x="3225413" y="1969007"/>
                  </a:lnTo>
                </a:path>
                <a:path w="5099050" h="2298700">
                  <a:moveTo>
                    <a:pt x="962273" y="1969007"/>
                  </a:moveTo>
                  <a:lnTo>
                    <a:pt x="1587113" y="1969007"/>
                  </a:lnTo>
                </a:path>
                <a:path w="5099050" h="2298700">
                  <a:moveTo>
                    <a:pt x="1873625" y="1969007"/>
                  </a:moveTo>
                  <a:lnTo>
                    <a:pt x="1951349" y="1969007"/>
                  </a:lnTo>
                </a:path>
                <a:path w="5099050" h="2298700">
                  <a:moveTo>
                    <a:pt x="0" y="1969007"/>
                  </a:moveTo>
                  <a:lnTo>
                    <a:pt x="313049" y="1969007"/>
                  </a:lnTo>
                </a:path>
                <a:path w="5099050" h="2298700">
                  <a:moveTo>
                    <a:pt x="598037" y="1969007"/>
                  </a:moveTo>
                  <a:lnTo>
                    <a:pt x="675761" y="1969007"/>
                  </a:lnTo>
                </a:path>
                <a:path w="5099050" h="2298700">
                  <a:moveTo>
                    <a:pt x="4785989" y="1969007"/>
                  </a:moveTo>
                  <a:lnTo>
                    <a:pt x="5098986" y="1969007"/>
                  </a:lnTo>
                </a:path>
                <a:path w="5099050" h="2298700">
                  <a:moveTo>
                    <a:pt x="3511913" y="1641347"/>
                  </a:moveTo>
                  <a:lnTo>
                    <a:pt x="4136765" y="1641347"/>
                  </a:lnTo>
                </a:path>
                <a:path w="5099050" h="2298700">
                  <a:moveTo>
                    <a:pt x="4423277" y="1641347"/>
                  </a:moveTo>
                  <a:lnTo>
                    <a:pt x="4499477" y="1641347"/>
                  </a:lnTo>
                </a:path>
                <a:path w="5099050" h="2298700">
                  <a:moveTo>
                    <a:pt x="2236337" y="1641347"/>
                  </a:moveTo>
                  <a:lnTo>
                    <a:pt x="2862701" y="1641347"/>
                  </a:lnTo>
                </a:path>
                <a:path w="5099050" h="2298700">
                  <a:moveTo>
                    <a:pt x="3147702" y="1641347"/>
                  </a:moveTo>
                  <a:lnTo>
                    <a:pt x="3225413" y="1641347"/>
                  </a:lnTo>
                </a:path>
                <a:path w="5099050" h="2298700">
                  <a:moveTo>
                    <a:pt x="962273" y="1641347"/>
                  </a:moveTo>
                  <a:lnTo>
                    <a:pt x="1587113" y="1641347"/>
                  </a:lnTo>
                </a:path>
                <a:path w="5099050" h="2298700">
                  <a:moveTo>
                    <a:pt x="1873625" y="1641347"/>
                  </a:moveTo>
                  <a:lnTo>
                    <a:pt x="1951349" y="1641347"/>
                  </a:lnTo>
                </a:path>
                <a:path w="5099050" h="2298700">
                  <a:moveTo>
                    <a:pt x="0" y="1641347"/>
                  </a:moveTo>
                  <a:lnTo>
                    <a:pt x="313049" y="1641347"/>
                  </a:lnTo>
                </a:path>
                <a:path w="5099050" h="2298700">
                  <a:moveTo>
                    <a:pt x="598037" y="1641347"/>
                  </a:moveTo>
                  <a:lnTo>
                    <a:pt x="675761" y="1641347"/>
                  </a:lnTo>
                </a:path>
                <a:path w="5099050" h="2298700">
                  <a:moveTo>
                    <a:pt x="4785989" y="1641347"/>
                  </a:moveTo>
                  <a:lnTo>
                    <a:pt x="5098986" y="1641347"/>
                  </a:lnTo>
                </a:path>
                <a:path w="5099050" h="2298700">
                  <a:moveTo>
                    <a:pt x="4423277" y="1312164"/>
                  </a:moveTo>
                  <a:lnTo>
                    <a:pt x="4499477" y="1312164"/>
                  </a:lnTo>
                </a:path>
                <a:path w="5099050" h="2298700">
                  <a:moveTo>
                    <a:pt x="2236337" y="1312164"/>
                  </a:moveTo>
                  <a:lnTo>
                    <a:pt x="2862701" y="1312164"/>
                  </a:lnTo>
                </a:path>
                <a:path w="5099050" h="2298700">
                  <a:moveTo>
                    <a:pt x="3511913" y="1312164"/>
                  </a:moveTo>
                  <a:lnTo>
                    <a:pt x="4136765" y="1312164"/>
                  </a:lnTo>
                </a:path>
                <a:path w="5099050" h="2298700">
                  <a:moveTo>
                    <a:pt x="0" y="1312164"/>
                  </a:moveTo>
                  <a:lnTo>
                    <a:pt x="313049" y="1312164"/>
                  </a:lnTo>
                </a:path>
                <a:path w="5099050" h="2298700">
                  <a:moveTo>
                    <a:pt x="598037" y="1312164"/>
                  </a:moveTo>
                  <a:lnTo>
                    <a:pt x="675761" y="1312164"/>
                  </a:lnTo>
                </a:path>
                <a:path w="5099050" h="2298700">
                  <a:moveTo>
                    <a:pt x="962273" y="1312164"/>
                  </a:moveTo>
                  <a:lnTo>
                    <a:pt x="1587113" y="1312164"/>
                  </a:lnTo>
                </a:path>
                <a:path w="5099050" h="2298700">
                  <a:moveTo>
                    <a:pt x="1873625" y="1312164"/>
                  </a:moveTo>
                  <a:lnTo>
                    <a:pt x="1951349" y="1312164"/>
                  </a:lnTo>
                </a:path>
                <a:path w="5099050" h="2298700">
                  <a:moveTo>
                    <a:pt x="3147702" y="1312164"/>
                  </a:moveTo>
                  <a:lnTo>
                    <a:pt x="3225413" y="1312164"/>
                  </a:lnTo>
                </a:path>
                <a:path w="5099050" h="2298700">
                  <a:moveTo>
                    <a:pt x="4785989" y="1312164"/>
                  </a:moveTo>
                  <a:lnTo>
                    <a:pt x="5098986" y="1312164"/>
                  </a:lnTo>
                </a:path>
                <a:path w="5099050" h="2298700">
                  <a:moveTo>
                    <a:pt x="4423277" y="984503"/>
                  </a:moveTo>
                  <a:lnTo>
                    <a:pt x="4499477" y="984503"/>
                  </a:lnTo>
                </a:path>
                <a:path w="5099050" h="2298700">
                  <a:moveTo>
                    <a:pt x="3511913" y="984503"/>
                  </a:moveTo>
                  <a:lnTo>
                    <a:pt x="4136765" y="984503"/>
                  </a:lnTo>
                </a:path>
                <a:path w="5099050" h="2298700">
                  <a:moveTo>
                    <a:pt x="1873625" y="984503"/>
                  </a:moveTo>
                  <a:lnTo>
                    <a:pt x="1951349" y="984503"/>
                  </a:lnTo>
                </a:path>
                <a:path w="5099050" h="2298700">
                  <a:moveTo>
                    <a:pt x="2236337" y="984503"/>
                  </a:moveTo>
                  <a:lnTo>
                    <a:pt x="2862701" y="984503"/>
                  </a:lnTo>
                </a:path>
                <a:path w="5099050" h="2298700">
                  <a:moveTo>
                    <a:pt x="3147702" y="984503"/>
                  </a:moveTo>
                  <a:lnTo>
                    <a:pt x="3225413" y="984503"/>
                  </a:lnTo>
                </a:path>
                <a:path w="5099050" h="2298700">
                  <a:moveTo>
                    <a:pt x="598037" y="984503"/>
                  </a:moveTo>
                  <a:lnTo>
                    <a:pt x="1587113" y="984503"/>
                  </a:lnTo>
                </a:path>
                <a:path w="5099050" h="2298700">
                  <a:moveTo>
                    <a:pt x="0" y="984503"/>
                  </a:moveTo>
                  <a:lnTo>
                    <a:pt x="313049" y="984503"/>
                  </a:lnTo>
                </a:path>
                <a:path w="5099050" h="2298700">
                  <a:moveTo>
                    <a:pt x="4785989" y="984503"/>
                  </a:moveTo>
                  <a:lnTo>
                    <a:pt x="5098986" y="984503"/>
                  </a:lnTo>
                </a:path>
                <a:path w="5099050" h="2298700">
                  <a:moveTo>
                    <a:pt x="4423277" y="656843"/>
                  </a:moveTo>
                  <a:lnTo>
                    <a:pt x="4499477" y="656843"/>
                  </a:lnTo>
                </a:path>
                <a:path w="5099050" h="2298700">
                  <a:moveTo>
                    <a:pt x="1873625" y="656843"/>
                  </a:moveTo>
                  <a:lnTo>
                    <a:pt x="2862701" y="656843"/>
                  </a:lnTo>
                </a:path>
                <a:path w="5099050" h="2298700">
                  <a:moveTo>
                    <a:pt x="3147702" y="656843"/>
                  </a:moveTo>
                  <a:lnTo>
                    <a:pt x="3225413" y="656843"/>
                  </a:lnTo>
                </a:path>
                <a:path w="5099050" h="2298700">
                  <a:moveTo>
                    <a:pt x="3511913" y="656843"/>
                  </a:moveTo>
                  <a:lnTo>
                    <a:pt x="4136765" y="656843"/>
                  </a:lnTo>
                </a:path>
                <a:path w="5099050" h="2298700">
                  <a:moveTo>
                    <a:pt x="4785989" y="656843"/>
                  </a:moveTo>
                  <a:lnTo>
                    <a:pt x="5098986" y="656843"/>
                  </a:lnTo>
                </a:path>
                <a:path w="5099050" h="2298700">
                  <a:moveTo>
                    <a:pt x="4423277" y="327659"/>
                  </a:moveTo>
                  <a:lnTo>
                    <a:pt x="4499477" y="327659"/>
                  </a:lnTo>
                </a:path>
                <a:path w="5099050" h="2298700">
                  <a:moveTo>
                    <a:pt x="0" y="327659"/>
                  </a:moveTo>
                  <a:lnTo>
                    <a:pt x="4136765" y="327659"/>
                  </a:lnTo>
                </a:path>
                <a:path w="5099050" h="2298700">
                  <a:moveTo>
                    <a:pt x="4785989" y="327659"/>
                  </a:moveTo>
                  <a:lnTo>
                    <a:pt x="5098986" y="327659"/>
                  </a:lnTo>
                </a:path>
                <a:path w="5099050" h="2298700">
                  <a:moveTo>
                    <a:pt x="0" y="0"/>
                  </a:moveTo>
                  <a:lnTo>
                    <a:pt x="4136765" y="0"/>
                  </a:lnTo>
                </a:path>
              </a:pathLst>
            </a:custGeom>
            <a:ln w="9525">
              <a:solidFill>
                <a:srgbClr val="D9D9D9"/>
              </a:solidFill>
            </a:ln>
          </p:spPr>
          <p:txBody>
            <a:bodyPr wrap="square" lIns="0" tIns="0" rIns="0" bIns="0" rtlCol="0"/>
            <a:lstStyle/>
            <a:p/>
          </p:txBody>
        </p:sp>
        <p:sp>
          <p:nvSpPr>
            <p:cNvPr id="7" name="object 7"/>
            <p:cNvSpPr/>
            <p:nvPr/>
          </p:nvSpPr>
          <p:spPr>
            <a:xfrm>
              <a:off x="1054608" y="2604528"/>
              <a:ext cx="4110354" cy="2731135"/>
            </a:xfrm>
            <a:custGeom>
              <a:avLst/>
              <a:gdLst/>
              <a:ahLst/>
              <a:cxnLst/>
              <a:rect l="l" t="t" r="r" b="b"/>
              <a:pathLst>
                <a:path w="4110354" h="2731135">
                  <a:moveTo>
                    <a:pt x="284988" y="845820"/>
                  </a:moveTo>
                  <a:lnTo>
                    <a:pt x="0" y="845820"/>
                  </a:lnTo>
                  <a:lnTo>
                    <a:pt x="0" y="2731033"/>
                  </a:lnTo>
                  <a:lnTo>
                    <a:pt x="284988" y="2731033"/>
                  </a:lnTo>
                  <a:lnTo>
                    <a:pt x="284988" y="845820"/>
                  </a:lnTo>
                  <a:close/>
                </a:path>
                <a:path w="4110354" h="2731135">
                  <a:moveTo>
                    <a:pt x="1560576" y="544068"/>
                  </a:moveTo>
                  <a:lnTo>
                    <a:pt x="1274064" y="544068"/>
                  </a:lnTo>
                  <a:lnTo>
                    <a:pt x="1274064" y="2731033"/>
                  </a:lnTo>
                  <a:lnTo>
                    <a:pt x="1560576" y="2731033"/>
                  </a:lnTo>
                  <a:lnTo>
                    <a:pt x="1560576" y="544068"/>
                  </a:lnTo>
                  <a:close/>
                </a:path>
                <a:path w="4110354" h="2731135">
                  <a:moveTo>
                    <a:pt x="2834652" y="457200"/>
                  </a:moveTo>
                  <a:lnTo>
                    <a:pt x="2549652" y="457200"/>
                  </a:lnTo>
                  <a:lnTo>
                    <a:pt x="2549652" y="2731033"/>
                  </a:lnTo>
                  <a:lnTo>
                    <a:pt x="2834652" y="2731033"/>
                  </a:lnTo>
                  <a:lnTo>
                    <a:pt x="2834652" y="457200"/>
                  </a:lnTo>
                  <a:close/>
                </a:path>
                <a:path w="4110354" h="2731135">
                  <a:moveTo>
                    <a:pt x="4110228" y="0"/>
                  </a:moveTo>
                  <a:lnTo>
                    <a:pt x="3823716" y="0"/>
                  </a:lnTo>
                  <a:lnTo>
                    <a:pt x="3823716" y="2731033"/>
                  </a:lnTo>
                  <a:lnTo>
                    <a:pt x="4110228" y="2731033"/>
                  </a:lnTo>
                  <a:lnTo>
                    <a:pt x="4110228" y="0"/>
                  </a:lnTo>
                  <a:close/>
                </a:path>
              </a:pathLst>
            </a:custGeom>
            <a:solidFill>
              <a:srgbClr val="B31B1B"/>
            </a:solidFill>
          </p:spPr>
          <p:txBody>
            <a:bodyPr wrap="square" lIns="0" tIns="0" rIns="0" bIns="0" rtlCol="0"/>
            <a:lstStyle/>
            <a:p/>
          </p:txBody>
        </p:sp>
        <p:sp>
          <p:nvSpPr>
            <p:cNvPr id="8" name="object 8"/>
            <p:cNvSpPr/>
            <p:nvPr/>
          </p:nvSpPr>
          <p:spPr>
            <a:xfrm>
              <a:off x="1417320" y="2819412"/>
              <a:ext cx="4110354" cy="2516505"/>
            </a:xfrm>
            <a:custGeom>
              <a:avLst/>
              <a:gdLst/>
              <a:ahLst/>
              <a:cxnLst/>
              <a:rect l="l" t="t" r="r" b="b"/>
              <a:pathLst>
                <a:path w="4110354" h="2516504">
                  <a:moveTo>
                    <a:pt x="286512" y="986015"/>
                  </a:moveTo>
                  <a:lnTo>
                    <a:pt x="0" y="986015"/>
                  </a:lnTo>
                  <a:lnTo>
                    <a:pt x="0" y="2516149"/>
                  </a:lnTo>
                  <a:lnTo>
                    <a:pt x="286512" y="2516149"/>
                  </a:lnTo>
                  <a:lnTo>
                    <a:pt x="286512" y="986015"/>
                  </a:lnTo>
                  <a:close/>
                </a:path>
                <a:path w="4110354" h="2516504">
                  <a:moveTo>
                    <a:pt x="1560576" y="597395"/>
                  </a:moveTo>
                  <a:lnTo>
                    <a:pt x="1275588" y="597395"/>
                  </a:lnTo>
                  <a:lnTo>
                    <a:pt x="1275588" y="2516149"/>
                  </a:lnTo>
                  <a:lnTo>
                    <a:pt x="1560576" y="2516149"/>
                  </a:lnTo>
                  <a:lnTo>
                    <a:pt x="1560576" y="597395"/>
                  </a:lnTo>
                  <a:close/>
                </a:path>
                <a:path w="4110354" h="2516504">
                  <a:moveTo>
                    <a:pt x="2836151" y="364223"/>
                  </a:moveTo>
                  <a:lnTo>
                    <a:pt x="2549652" y="364223"/>
                  </a:lnTo>
                  <a:lnTo>
                    <a:pt x="2549652" y="2516149"/>
                  </a:lnTo>
                  <a:lnTo>
                    <a:pt x="2836151" y="2516149"/>
                  </a:lnTo>
                  <a:lnTo>
                    <a:pt x="2836151" y="364223"/>
                  </a:lnTo>
                  <a:close/>
                </a:path>
                <a:path w="4110354" h="2516504">
                  <a:moveTo>
                    <a:pt x="4110228" y="0"/>
                  </a:moveTo>
                  <a:lnTo>
                    <a:pt x="3823716" y="0"/>
                  </a:lnTo>
                  <a:lnTo>
                    <a:pt x="3823716" y="2516149"/>
                  </a:lnTo>
                  <a:lnTo>
                    <a:pt x="4110228" y="2516149"/>
                  </a:lnTo>
                  <a:lnTo>
                    <a:pt x="4110228" y="0"/>
                  </a:lnTo>
                  <a:close/>
                </a:path>
              </a:pathLst>
            </a:custGeom>
            <a:solidFill>
              <a:srgbClr val="4D4F52"/>
            </a:solidFill>
          </p:spPr>
          <p:txBody>
            <a:bodyPr wrap="square" lIns="0" tIns="0" rIns="0" bIns="0" rtlCol="0"/>
            <a:lstStyle/>
            <a:p/>
          </p:txBody>
        </p:sp>
        <p:sp>
          <p:nvSpPr>
            <p:cNvPr id="9" name="object 9"/>
            <p:cNvSpPr/>
            <p:nvPr/>
          </p:nvSpPr>
          <p:spPr>
            <a:xfrm>
              <a:off x="741558" y="5335559"/>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grpSp>
      <p:sp>
        <p:nvSpPr>
          <p:cNvPr id="10" name="object 10"/>
          <p:cNvSpPr/>
          <p:nvPr/>
        </p:nvSpPr>
        <p:spPr>
          <a:xfrm>
            <a:off x="741558" y="2380488"/>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11" name="object 11"/>
          <p:cNvSpPr/>
          <p:nvPr/>
        </p:nvSpPr>
        <p:spPr>
          <a:xfrm>
            <a:off x="741558" y="2052891"/>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12" name="object 12"/>
          <p:cNvSpPr txBox="1"/>
          <p:nvPr/>
        </p:nvSpPr>
        <p:spPr>
          <a:xfrm>
            <a:off x="728858" y="3194635"/>
            <a:ext cx="1612900" cy="208279"/>
          </a:xfrm>
          <a:prstGeom prst="rect">
            <a:avLst/>
          </a:prstGeom>
        </p:spPr>
        <p:txBody>
          <a:bodyPr wrap="square" lIns="0" tIns="12700" rIns="0" bIns="0" rtlCol="0" vert="horz">
            <a:spAutoFit/>
          </a:bodyPr>
          <a:lstStyle/>
          <a:p>
            <a:pPr marL="12700">
              <a:lnSpc>
                <a:spcPct val="100000"/>
              </a:lnSpc>
              <a:spcBef>
                <a:spcPts val="100"/>
              </a:spcBef>
              <a:tabLst>
                <a:tab pos="213995" algn="l"/>
                <a:tab pos="1599565" algn="l"/>
              </a:tabLst>
            </a:pPr>
            <a:r>
              <a:rPr dirty="0" u="sng" sz="1200">
                <a:solidFill>
                  <a:srgbClr val="404040"/>
                </a:solidFill>
                <a:uFill>
                  <a:solidFill>
                    <a:srgbClr val="D9D9D9"/>
                  </a:solidFill>
                </a:uFill>
                <a:latin typeface="Times New Roman"/>
                <a:cs typeface="Times New Roman"/>
              </a:rPr>
              <a:t>	</a:t>
            </a:r>
            <a:r>
              <a:rPr dirty="0" u="sng" sz="1200" spc="-10">
                <a:solidFill>
                  <a:srgbClr val="404040"/>
                </a:solidFill>
                <a:uFill>
                  <a:solidFill>
                    <a:srgbClr val="D9D9D9"/>
                  </a:solidFill>
                </a:uFill>
                <a:latin typeface="Times New Roman"/>
                <a:cs typeface="Times New Roman"/>
              </a:rPr>
              <a:t>57%***</a:t>
            </a:r>
            <a:r>
              <a:rPr dirty="0" u="sng" sz="1200">
                <a:solidFill>
                  <a:srgbClr val="404040"/>
                </a:solidFill>
                <a:uFill>
                  <a:solidFill>
                    <a:srgbClr val="D9D9D9"/>
                  </a:solidFill>
                </a:uFill>
                <a:latin typeface="Times New Roman"/>
                <a:cs typeface="Times New Roman"/>
              </a:rPr>
              <a:t>	</a:t>
            </a:r>
            <a:endParaRPr sz="1200">
              <a:latin typeface="Times New Roman"/>
              <a:cs typeface="Times New Roman"/>
            </a:endParaRPr>
          </a:p>
        </p:txBody>
      </p:sp>
      <p:sp>
        <p:nvSpPr>
          <p:cNvPr id="13" name="object 13"/>
          <p:cNvSpPr txBox="1"/>
          <p:nvPr/>
        </p:nvSpPr>
        <p:spPr>
          <a:xfrm>
            <a:off x="2204934" y="2892121"/>
            <a:ext cx="53340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404040"/>
                </a:solidFill>
                <a:latin typeface="Times New Roman"/>
                <a:cs typeface="Times New Roman"/>
              </a:rPr>
              <a:t>67%***</a:t>
            </a:r>
            <a:endParaRPr sz="1200">
              <a:latin typeface="Times New Roman"/>
              <a:cs typeface="Times New Roman"/>
            </a:endParaRPr>
          </a:p>
        </p:txBody>
      </p:sp>
      <p:sp>
        <p:nvSpPr>
          <p:cNvPr id="14" name="object 14"/>
          <p:cNvSpPr txBox="1"/>
          <p:nvPr/>
        </p:nvSpPr>
        <p:spPr>
          <a:xfrm>
            <a:off x="4830481" y="2348205"/>
            <a:ext cx="381000" cy="208279"/>
          </a:xfrm>
          <a:prstGeom prst="rect">
            <a:avLst/>
          </a:prstGeom>
        </p:spPr>
        <p:txBody>
          <a:bodyPr wrap="square" lIns="0" tIns="12700" rIns="0" bIns="0" rtlCol="0" vert="horz">
            <a:spAutoFit/>
          </a:bodyPr>
          <a:lstStyle/>
          <a:p>
            <a:pPr marL="12700">
              <a:lnSpc>
                <a:spcPct val="100000"/>
              </a:lnSpc>
              <a:spcBef>
                <a:spcPts val="100"/>
              </a:spcBef>
            </a:pPr>
            <a:r>
              <a:rPr dirty="0" sz="1200" spc="-20">
                <a:solidFill>
                  <a:srgbClr val="404040"/>
                </a:solidFill>
                <a:latin typeface="Times New Roman"/>
                <a:cs typeface="Times New Roman"/>
              </a:rPr>
              <a:t>83%*</a:t>
            </a:r>
            <a:endParaRPr sz="1200">
              <a:latin typeface="Times New Roman"/>
              <a:cs typeface="Times New Roman"/>
            </a:endParaRPr>
          </a:p>
        </p:txBody>
      </p:sp>
      <p:sp>
        <p:nvSpPr>
          <p:cNvPr id="15" name="object 15"/>
          <p:cNvSpPr/>
          <p:nvPr/>
        </p:nvSpPr>
        <p:spPr>
          <a:xfrm>
            <a:off x="4109918" y="2942262"/>
            <a:ext cx="0" cy="241300"/>
          </a:xfrm>
          <a:custGeom>
            <a:avLst/>
            <a:gdLst/>
            <a:ahLst/>
            <a:cxnLst/>
            <a:rect l="l" t="t" r="r" b="b"/>
            <a:pathLst>
              <a:path w="0" h="241300">
                <a:moveTo>
                  <a:pt x="0" y="241300"/>
                </a:moveTo>
                <a:lnTo>
                  <a:pt x="0" y="0"/>
                </a:lnTo>
              </a:path>
            </a:pathLst>
          </a:custGeom>
          <a:ln w="9525">
            <a:solidFill>
              <a:srgbClr val="A6A6A6"/>
            </a:solidFill>
          </a:ln>
        </p:spPr>
        <p:txBody>
          <a:bodyPr wrap="square" lIns="0" tIns="0" rIns="0" bIns="0" rtlCol="0"/>
          <a:lstStyle/>
          <a:p/>
        </p:txBody>
      </p:sp>
      <p:sp>
        <p:nvSpPr>
          <p:cNvPr id="16" name="object 16"/>
          <p:cNvSpPr txBox="1"/>
          <p:nvPr/>
        </p:nvSpPr>
        <p:spPr>
          <a:xfrm>
            <a:off x="1407549" y="3549853"/>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47%</a:t>
            </a:r>
            <a:endParaRPr sz="1200">
              <a:latin typeface="Times New Roman"/>
              <a:cs typeface="Times New Roman"/>
            </a:endParaRPr>
          </a:p>
        </p:txBody>
      </p:sp>
      <p:sp>
        <p:nvSpPr>
          <p:cNvPr id="17" name="object 17"/>
          <p:cNvSpPr txBox="1"/>
          <p:nvPr/>
        </p:nvSpPr>
        <p:spPr>
          <a:xfrm>
            <a:off x="2682223" y="3160776"/>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58%</a:t>
            </a:r>
            <a:endParaRPr sz="1200">
              <a:latin typeface="Times New Roman"/>
              <a:cs typeface="Times New Roman"/>
            </a:endParaRPr>
          </a:p>
        </p:txBody>
      </p:sp>
      <p:sp>
        <p:nvSpPr>
          <p:cNvPr id="18" name="object 18"/>
          <p:cNvSpPr txBox="1"/>
          <p:nvPr/>
        </p:nvSpPr>
        <p:spPr>
          <a:xfrm>
            <a:off x="3568508" y="2724607"/>
            <a:ext cx="718820" cy="208279"/>
          </a:xfrm>
          <a:prstGeom prst="rect">
            <a:avLst/>
          </a:prstGeom>
        </p:spPr>
        <p:txBody>
          <a:bodyPr wrap="square" lIns="0" tIns="12700" rIns="0" bIns="0" rtlCol="0" vert="horz">
            <a:spAutoFit/>
          </a:bodyPr>
          <a:lstStyle/>
          <a:p>
            <a:pPr marL="38100">
              <a:lnSpc>
                <a:spcPct val="100000"/>
              </a:lnSpc>
              <a:spcBef>
                <a:spcPts val="100"/>
              </a:spcBef>
            </a:pPr>
            <a:r>
              <a:rPr dirty="0" baseline="-30092" sz="1800">
                <a:solidFill>
                  <a:srgbClr val="404040"/>
                </a:solidFill>
                <a:latin typeface="Times New Roman"/>
                <a:cs typeface="Times New Roman"/>
              </a:rPr>
              <a:t>69%</a:t>
            </a:r>
            <a:r>
              <a:rPr dirty="0" baseline="-30092" sz="1800" spc="494">
                <a:solidFill>
                  <a:srgbClr val="404040"/>
                </a:solidFill>
                <a:latin typeface="Times New Roman"/>
                <a:cs typeface="Times New Roman"/>
              </a:rPr>
              <a:t> </a:t>
            </a:r>
            <a:r>
              <a:rPr dirty="0" sz="1200" spc="-25">
                <a:solidFill>
                  <a:srgbClr val="404040"/>
                </a:solidFill>
                <a:latin typeface="Times New Roman"/>
                <a:cs typeface="Times New Roman"/>
              </a:rPr>
              <a:t>66%</a:t>
            </a:r>
            <a:endParaRPr sz="1200">
              <a:latin typeface="Times New Roman"/>
              <a:cs typeface="Times New Roman"/>
            </a:endParaRPr>
          </a:p>
        </p:txBody>
      </p:sp>
      <p:sp>
        <p:nvSpPr>
          <p:cNvPr id="19" name="object 19"/>
          <p:cNvSpPr txBox="1"/>
          <p:nvPr/>
        </p:nvSpPr>
        <p:spPr>
          <a:xfrm>
            <a:off x="5152135" y="2563825"/>
            <a:ext cx="701675" cy="208279"/>
          </a:xfrm>
          <a:prstGeom prst="rect">
            <a:avLst/>
          </a:prstGeom>
        </p:spPr>
        <p:txBody>
          <a:bodyPr wrap="square" lIns="0" tIns="12700" rIns="0" bIns="0" rtlCol="0" vert="horz">
            <a:spAutoFit/>
          </a:bodyPr>
          <a:lstStyle/>
          <a:p>
            <a:pPr marL="12700">
              <a:lnSpc>
                <a:spcPct val="100000"/>
              </a:lnSpc>
              <a:spcBef>
                <a:spcPts val="100"/>
              </a:spcBef>
              <a:tabLst>
                <a:tab pos="688340" algn="l"/>
              </a:tabLst>
            </a:pPr>
            <a:r>
              <a:rPr dirty="0" u="sng" sz="1200" spc="325">
                <a:solidFill>
                  <a:srgbClr val="404040"/>
                </a:solidFill>
                <a:uFill>
                  <a:solidFill>
                    <a:srgbClr val="D9D9D9"/>
                  </a:solidFill>
                </a:uFill>
                <a:latin typeface="Times New Roman"/>
                <a:cs typeface="Times New Roman"/>
              </a:rPr>
              <a:t> </a:t>
            </a:r>
            <a:r>
              <a:rPr dirty="0" u="sng" sz="1200" spc="-25">
                <a:solidFill>
                  <a:srgbClr val="404040"/>
                </a:solidFill>
                <a:uFill>
                  <a:solidFill>
                    <a:srgbClr val="D9D9D9"/>
                  </a:solidFill>
                </a:uFill>
                <a:latin typeface="Times New Roman"/>
                <a:cs typeface="Times New Roman"/>
              </a:rPr>
              <a:t>77%</a:t>
            </a:r>
            <a:r>
              <a:rPr dirty="0" u="sng" sz="1200">
                <a:solidFill>
                  <a:srgbClr val="404040"/>
                </a:solidFill>
                <a:uFill>
                  <a:solidFill>
                    <a:srgbClr val="D9D9D9"/>
                  </a:solidFill>
                </a:uFill>
                <a:latin typeface="Times New Roman"/>
                <a:cs typeface="Times New Roman"/>
              </a:rPr>
              <a:t>	</a:t>
            </a:r>
            <a:endParaRPr sz="1200">
              <a:latin typeface="Times New Roman"/>
              <a:cs typeface="Times New Roman"/>
            </a:endParaRPr>
          </a:p>
        </p:txBody>
      </p:sp>
      <p:sp>
        <p:nvSpPr>
          <p:cNvPr id="20" name="object 20"/>
          <p:cNvSpPr txBox="1"/>
          <p:nvPr/>
        </p:nvSpPr>
        <p:spPr>
          <a:xfrm>
            <a:off x="395766" y="5217566"/>
            <a:ext cx="2286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0%</a:t>
            </a:r>
            <a:endParaRPr sz="1200">
              <a:latin typeface="Times New Roman"/>
              <a:cs typeface="Times New Roman"/>
            </a:endParaRPr>
          </a:p>
        </p:txBody>
      </p:sp>
      <p:sp>
        <p:nvSpPr>
          <p:cNvPr id="21" name="object 21"/>
          <p:cNvSpPr txBox="1"/>
          <p:nvPr/>
        </p:nvSpPr>
        <p:spPr>
          <a:xfrm>
            <a:off x="319566" y="4889296"/>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10%</a:t>
            </a:r>
            <a:endParaRPr sz="1200">
              <a:latin typeface="Times New Roman"/>
              <a:cs typeface="Times New Roman"/>
            </a:endParaRPr>
          </a:p>
        </p:txBody>
      </p:sp>
      <p:sp>
        <p:nvSpPr>
          <p:cNvPr id="22" name="object 22"/>
          <p:cNvSpPr txBox="1"/>
          <p:nvPr/>
        </p:nvSpPr>
        <p:spPr>
          <a:xfrm>
            <a:off x="319566" y="4561027"/>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20%</a:t>
            </a:r>
            <a:endParaRPr sz="1200">
              <a:latin typeface="Times New Roman"/>
              <a:cs typeface="Times New Roman"/>
            </a:endParaRPr>
          </a:p>
        </p:txBody>
      </p:sp>
      <p:sp>
        <p:nvSpPr>
          <p:cNvPr id="23" name="object 23"/>
          <p:cNvSpPr txBox="1"/>
          <p:nvPr/>
        </p:nvSpPr>
        <p:spPr>
          <a:xfrm>
            <a:off x="319566" y="4232757"/>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30%</a:t>
            </a:r>
            <a:endParaRPr sz="1200">
              <a:latin typeface="Times New Roman"/>
              <a:cs typeface="Times New Roman"/>
            </a:endParaRPr>
          </a:p>
        </p:txBody>
      </p:sp>
      <p:sp>
        <p:nvSpPr>
          <p:cNvPr id="24" name="object 24"/>
          <p:cNvSpPr txBox="1"/>
          <p:nvPr/>
        </p:nvSpPr>
        <p:spPr>
          <a:xfrm>
            <a:off x="319566" y="3904488"/>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40%</a:t>
            </a:r>
            <a:endParaRPr sz="1200">
              <a:latin typeface="Times New Roman"/>
              <a:cs typeface="Times New Roman"/>
            </a:endParaRPr>
          </a:p>
        </p:txBody>
      </p:sp>
      <p:sp>
        <p:nvSpPr>
          <p:cNvPr id="25" name="object 25"/>
          <p:cNvSpPr txBox="1"/>
          <p:nvPr/>
        </p:nvSpPr>
        <p:spPr>
          <a:xfrm>
            <a:off x="319566" y="3576218"/>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50%</a:t>
            </a:r>
            <a:endParaRPr sz="1200">
              <a:latin typeface="Times New Roman"/>
              <a:cs typeface="Times New Roman"/>
            </a:endParaRPr>
          </a:p>
        </p:txBody>
      </p:sp>
      <p:sp>
        <p:nvSpPr>
          <p:cNvPr id="26" name="object 26"/>
          <p:cNvSpPr txBox="1"/>
          <p:nvPr/>
        </p:nvSpPr>
        <p:spPr>
          <a:xfrm>
            <a:off x="319566" y="3247948"/>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60%</a:t>
            </a:r>
            <a:endParaRPr sz="1200">
              <a:latin typeface="Times New Roman"/>
              <a:cs typeface="Times New Roman"/>
            </a:endParaRPr>
          </a:p>
        </p:txBody>
      </p:sp>
      <p:sp>
        <p:nvSpPr>
          <p:cNvPr id="27" name="object 27"/>
          <p:cNvSpPr txBox="1"/>
          <p:nvPr/>
        </p:nvSpPr>
        <p:spPr>
          <a:xfrm>
            <a:off x="319566" y="2919679"/>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70%</a:t>
            </a:r>
            <a:endParaRPr sz="1200">
              <a:latin typeface="Times New Roman"/>
              <a:cs typeface="Times New Roman"/>
            </a:endParaRPr>
          </a:p>
        </p:txBody>
      </p:sp>
      <p:sp>
        <p:nvSpPr>
          <p:cNvPr id="28" name="object 28"/>
          <p:cNvSpPr txBox="1"/>
          <p:nvPr/>
        </p:nvSpPr>
        <p:spPr>
          <a:xfrm>
            <a:off x="319566" y="2591409"/>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80%</a:t>
            </a:r>
            <a:endParaRPr sz="1200">
              <a:latin typeface="Times New Roman"/>
              <a:cs typeface="Times New Roman"/>
            </a:endParaRPr>
          </a:p>
        </p:txBody>
      </p:sp>
      <p:sp>
        <p:nvSpPr>
          <p:cNvPr id="29" name="object 29"/>
          <p:cNvSpPr txBox="1"/>
          <p:nvPr/>
        </p:nvSpPr>
        <p:spPr>
          <a:xfrm>
            <a:off x="319566" y="2263140"/>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90%</a:t>
            </a:r>
            <a:endParaRPr sz="1200">
              <a:latin typeface="Times New Roman"/>
              <a:cs typeface="Times New Roman"/>
            </a:endParaRPr>
          </a:p>
        </p:txBody>
      </p:sp>
      <p:sp>
        <p:nvSpPr>
          <p:cNvPr id="30" name="object 30"/>
          <p:cNvSpPr txBox="1"/>
          <p:nvPr/>
        </p:nvSpPr>
        <p:spPr>
          <a:xfrm>
            <a:off x="243366" y="1934870"/>
            <a:ext cx="381000" cy="208279"/>
          </a:xfrm>
          <a:prstGeom prst="rect">
            <a:avLst/>
          </a:prstGeom>
        </p:spPr>
        <p:txBody>
          <a:bodyPr wrap="square" lIns="0" tIns="12700" rIns="0" bIns="0" rtlCol="0" vert="horz">
            <a:spAutoFit/>
          </a:bodyPr>
          <a:lstStyle/>
          <a:p>
            <a:pPr marL="12700">
              <a:lnSpc>
                <a:spcPct val="100000"/>
              </a:lnSpc>
              <a:spcBef>
                <a:spcPts val="100"/>
              </a:spcBef>
            </a:pPr>
            <a:r>
              <a:rPr dirty="0" sz="1200" spc="-20">
                <a:solidFill>
                  <a:srgbClr val="585858"/>
                </a:solidFill>
                <a:latin typeface="Times New Roman"/>
                <a:cs typeface="Times New Roman"/>
              </a:rPr>
              <a:t>100%</a:t>
            </a:r>
            <a:endParaRPr sz="1200">
              <a:latin typeface="Times New Roman"/>
              <a:cs typeface="Times New Roman"/>
            </a:endParaRPr>
          </a:p>
        </p:txBody>
      </p:sp>
      <p:sp>
        <p:nvSpPr>
          <p:cNvPr id="31" name="object 31"/>
          <p:cNvSpPr txBox="1"/>
          <p:nvPr/>
        </p:nvSpPr>
        <p:spPr>
          <a:xfrm>
            <a:off x="944711" y="5396636"/>
            <a:ext cx="2352675" cy="208279"/>
          </a:xfrm>
          <a:prstGeom prst="rect">
            <a:avLst/>
          </a:prstGeom>
        </p:spPr>
        <p:txBody>
          <a:bodyPr wrap="square" lIns="0" tIns="12700" rIns="0" bIns="0" rtlCol="0" vert="horz">
            <a:spAutoFit/>
          </a:bodyPr>
          <a:lstStyle/>
          <a:p>
            <a:pPr marL="12700">
              <a:lnSpc>
                <a:spcPct val="100000"/>
              </a:lnSpc>
              <a:spcBef>
                <a:spcPts val="100"/>
              </a:spcBef>
              <a:tabLst>
                <a:tab pos="1077595" algn="l"/>
              </a:tabLst>
            </a:pPr>
            <a:r>
              <a:rPr dirty="0" sz="1200">
                <a:solidFill>
                  <a:srgbClr val="585858"/>
                </a:solidFill>
                <a:latin typeface="Times New Roman"/>
                <a:cs typeface="Times New Roman"/>
              </a:rPr>
              <a:t>$0</a:t>
            </a:r>
            <a:r>
              <a:rPr dirty="0" sz="1200" spc="-5">
                <a:solidFill>
                  <a:srgbClr val="585858"/>
                </a:solidFill>
                <a:latin typeface="Times New Roman"/>
                <a:cs typeface="Times New Roman"/>
              </a:rPr>
              <a:t> </a:t>
            </a:r>
            <a:r>
              <a:rPr dirty="0" sz="1200">
                <a:solidFill>
                  <a:srgbClr val="585858"/>
                </a:solidFill>
                <a:latin typeface="Times New Roman"/>
                <a:cs typeface="Times New Roman"/>
              </a:rPr>
              <a:t>to</a:t>
            </a:r>
            <a:r>
              <a:rPr dirty="0" sz="1200" spc="-5">
                <a:solidFill>
                  <a:srgbClr val="585858"/>
                </a:solidFill>
                <a:latin typeface="Times New Roman"/>
                <a:cs typeface="Times New Roman"/>
              </a:rPr>
              <a:t> </a:t>
            </a:r>
            <a:r>
              <a:rPr dirty="0" sz="1200" spc="-10">
                <a:solidFill>
                  <a:srgbClr val="585858"/>
                </a:solidFill>
                <a:latin typeface="Times New Roman"/>
                <a:cs typeface="Times New Roman"/>
              </a:rPr>
              <a:t>$74,999</a:t>
            </a:r>
            <a:r>
              <a:rPr dirty="0" sz="1200">
                <a:solidFill>
                  <a:srgbClr val="585858"/>
                </a:solidFill>
                <a:latin typeface="Times New Roman"/>
                <a:cs typeface="Times New Roman"/>
              </a:rPr>
              <a:t>	$75,000</a:t>
            </a:r>
            <a:r>
              <a:rPr dirty="0" sz="1200" spc="-5">
                <a:solidFill>
                  <a:srgbClr val="585858"/>
                </a:solidFill>
                <a:latin typeface="Times New Roman"/>
                <a:cs typeface="Times New Roman"/>
              </a:rPr>
              <a:t> </a:t>
            </a:r>
            <a:r>
              <a:rPr dirty="0" sz="1200">
                <a:solidFill>
                  <a:srgbClr val="585858"/>
                </a:solidFill>
                <a:latin typeface="Times New Roman"/>
                <a:cs typeface="Times New Roman"/>
              </a:rPr>
              <a:t>to</a:t>
            </a:r>
            <a:r>
              <a:rPr dirty="0" sz="1200" spc="-5">
                <a:solidFill>
                  <a:srgbClr val="585858"/>
                </a:solidFill>
                <a:latin typeface="Times New Roman"/>
                <a:cs typeface="Times New Roman"/>
              </a:rPr>
              <a:t> </a:t>
            </a:r>
            <a:r>
              <a:rPr dirty="0" sz="1200" spc="-10">
                <a:solidFill>
                  <a:srgbClr val="585858"/>
                </a:solidFill>
                <a:latin typeface="Times New Roman"/>
                <a:cs typeface="Times New Roman"/>
              </a:rPr>
              <a:t>$349,999</a:t>
            </a:r>
            <a:endParaRPr sz="1200">
              <a:latin typeface="Times New Roman"/>
              <a:cs typeface="Times New Roman"/>
            </a:endParaRPr>
          </a:p>
        </p:txBody>
      </p:sp>
      <p:sp>
        <p:nvSpPr>
          <p:cNvPr id="32" name="object 32"/>
          <p:cNvSpPr txBox="1"/>
          <p:nvPr/>
        </p:nvSpPr>
        <p:spPr>
          <a:xfrm>
            <a:off x="3551208" y="5396636"/>
            <a:ext cx="754380" cy="383540"/>
          </a:xfrm>
          <a:prstGeom prst="rect">
            <a:avLst/>
          </a:prstGeom>
        </p:spPr>
        <p:txBody>
          <a:bodyPr wrap="square" lIns="0" tIns="12700" rIns="0" bIns="0" rtlCol="0" vert="horz">
            <a:spAutoFit/>
          </a:bodyPr>
          <a:lstStyle/>
          <a:p>
            <a:pPr marL="12700">
              <a:lnSpc>
                <a:spcPts val="1410"/>
              </a:lnSpc>
              <a:spcBef>
                <a:spcPts val="100"/>
              </a:spcBef>
            </a:pPr>
            <a:r>
              <a:rPr dirty="0" sz="1200">
                <a:solidFill>
                  <a:srgbClr val="585858"/>
                </a:solidFill>
                <a:latin typeface="Times New Roman"/>
                <a:cs typeface="Times New Roman"/>
              </a:rPr>
              <a:t>$350,000 </a:t>
            </a:r>
            <a:r>
              <a:rPr dirty="0" sz="1200" spc="-25">
                <a:solidFill>
                  <a:srgbClr val="585858"/>
                </a:solidFill>
                <a:latin typeface="Times New Roman"/>
                <a:cs typeface="Times New Roman"/>
              </a:rPr>
              <a:t>to</a:t>
            </a:r>
            <a:endParaRPr sz="1200">
              <a:latin typeface="Times New Roman"/>
              <a:cs typeface="Times New Roman"/>
            </a:endParaRPr>
          </a:p>
          <a:p>
            <a:pPr marL="90805">
              <a:lnSpc>
                <a:spcPts val="1410"/>
              </a:lnSpc>
            </a:pPr>
            <a:r>
              <a:rPr dirty="0" sz="1200" spc="-10">
                <a:solidFill>
                  <a:srgbClr val="585858"/>
                </a:solidFill>
                <a:latin typeface="Times New Roman"/>
                <a:cs typeface="Times New Roman"/>
              </a:rPr>
              <a:t>$999,999</a:t>
            </a:r>
            <a:endParaRPr sz="1200">
              <a:latin typeface="Times New Roman"/>
              <a:cs typeface="Times New Roman"/>
            </a:endParaRPr>
          </a:p>
        </p:txBody>
      </p:sp>
      <p:sp>
        <p:nvSpPr>
          <p:cNvPr id="33" name="object 33"/>
          <p:cNvSpPr txBox="1"/>
          <p:nvPr/>
        </p:nvSpPr>
        <p:spPr>
          <a:xfrm>
            <a:off x="4589052" y="5396636"/>
            <a:ext cx="122745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Times New Roman"/>
                <a:cs typeface="Times New Roman"/>
              </a:rPr>
              <a:t>$1,000,000</a:t>
            </a:r>
            <a:r>
              <a:rPr dirty="0" sz="1200" spc="-15">
                <a:solidFill>
                  <a:srgbClr val="585858"/>
                </a:solidFill>
                <a:latin typeface="Times New Roman"/>
                <a:cs typeface="Times New Roman"/>
              </a:rPr>
              <a:t> </a:t>
            </a:r>
            <a:r>
              <a:rPr dirty="0" sz="1200">
                <a:solidFill>
                  <a:srgbClr val="585858"/>
                </a:solidFill>
                <a:latin typeface="Times New Roman"/>
                <a:cs typeface="Times New Roman"/>
              </a:rPr>
              <a:t>or</a:t>
            </a:r>
            <a:r>
              <a:rPr dirty="0" sz="1200" spc="-10">
                <a:solidFill>
                  <a:srgbClr val="585858"/>
                </a:solidFill>
                <a:latin typeface="Times New Roman"/>
                <a:cs typeface="Times New Roman"/>
              </a:rPr>
              <a:t> </a:t>
            </a:r>
            <a:r>
              <a:rPr dirty="0" sz="1200" spc="-20">
                <a:solidFill>
                  <a:srgbClr val="585858"/>
                </a:solidFill>
                <a:latin typeface="Times New Roman"/>
                <a:cs typeface="Times New Roman"/>
              </a:rPr>
              <a:t>more</a:t>
            </a:r>
            <a:endParaRPr sz="1200">
              <a:latin typeface="Times New Roman"/>
              <a:cs typeface="Times New Roman"/>
            </a:endParaRPr>
          </a:p>
        </p:txBody>
      </p:sp>
      <p:sp>
        <p:nvSpPr>
          <p:cNvPr id="34" name="object 34"/>
          <p:cNvSpPr txBox="1"/>
          <p:nvPr/>
        </p:nvSpPr>
        <p:spPr>
          <a:xfrm>
            <a:off x="36220" y="3290716"/>
            <a:ext cx="194310" cy="808355"/>
          </a:xfrm>
          <a:prstGeom prst="rect">
            <a:avLst/>
          </a:prstGeom>
        </p:spPr>
        <p:txBody>
          <a:bodyPr wrap="square" lIns="0" tIns="0" rIns="0" bIns="0" rtlCol="0" vert="vert270">
            <a:spAutoFit/>
          </a:bodyPr>
          <a:lstStyle/>
          <a:p>
            <a:pPr marL="12700">
              <a:lnSpc>
                <a:spcPts val="1410"/>
              </a:lnSpc>
            </a:pPr>
            <a:r>
              <a:rPr dirty="0" sz="1200">
                <a:solidFill>
                  <a:srgbClr val="585858"/>
                </a:solidFill>
                <a:latin typeface="Times New Roman"/>
                <a:cs typeface="Times New Roman"/>
              </a:rPr>
              <a:t>Survival</a:t>
            </a:r>
            <a:r>
              <a:rPr dirty="0" sz="1200" spc="-50">
                <a:solidFill>
                  <a:srgbClr val="585858"/>
                </a:solidFill>
                <a:latin typeface="Times New Roman"/>
                <a:cs typeface="Times New Roman"/>
              </a:rPr>
              <a:t> </a:t>
            </a:r>
            <a:r>
              <a:rPr dirty="0" sz="1200" spc="-20">
                <a:solidFill>
                  <a:srgbClr val="585858"/>
                </a:solidFill>
                <a:latin typeface="Times New Roman"/>
                <a:cs typeface="Times New Roman"/>
              </a:rPr>
              <a:t>rate</a:t>
            </a:r>
            <a:endParaRPr sz="1200">
              <a:latin typeface="Times New Roman"/>
              <a:cs typeface="Times New Roman"/>
            </a:endParaRPr>
          </a:p>
        </p:txBody>
      </p:sp>
      <p:sp>
        <p:nvSpPr>
          <p:cNvPr id="35" name="object 35"/>
          <p:cNvSpPr/>
          <p:nvPr/>
        </p:nvSpPr>
        <p:spPr>
          <a:xfrm>
            <a:off x="1529143" y="5936373"/>
            <a:ext cx="76200" cy="76200"/>
          </a:xfrm>
          <a:custGeom>
            <a:avLst/>
            <a:gdLst/>
            <a:ahLst/>
            <a:cxnLst/>
            <a:rect l="l" t="t" r="r" b="b"/>
            <a:pathLst>
              <a:path w="76200" h="76200">
                <a:moveTo>
                  <a:pt x="75946" y="0"/>
                </a:moveTo>
                <a:lnTo>
                  <a:pt x="0" y="0"/>
                </a:lnTo>
                <a:lnTo>
                  <a:pt x="0" y="75946"/>
                </a:lnTo>
                <a:lnTo>
                  <a:pt x="75946" y="75946"/>
                </a:lnTo>
                <a:lnTo>
                  <a:pt x="75946" y="0"/>
                </a:lnTo>
                <a:close/>
              </a:path>
            </a:pathLst>
          </a:custGeom>
          <a:solidFill>
            <a:srgbClr val="B31B1B"/>
          </a:solidFill>
        </p:spPr>
        <p:txBody>
          <a:bodyPr wrap="square" lIns="0" tIns="0" rIns="0" bIns="0" rtlCol="0"/>
          <a:lstStyle/>
          <a:p/>
        </p:txBody>
      </p:sp>
      <p:sp>
        <p:nvSpPr>
          <p:cNvPr id="36" name="object 36"/>
          <p:cNvSpPr/>
          <p:nvPr/>
        </p:nvSpPr>
        <p:spPr>
          <a:xfrm>
            <a:off x="2975152" y="5936373"/>
            <a:ext cx="76200" cy="76200"/>
          </a:xfrm>
          <a:custGeom>
            <a:avLst/>
            <a:gdLst/>
            <a:ahLst/>
            <a:cxnLst/>
            <a:rect l="l" t="t" r="r" b="b"/>
            <a:pathLst>
              <a:path w="76200" h="76200">
                <a:moveTo>
                  <a:pt x="75945" y="0"/>
                </a:moveTo>
                <a:lnTo>
                  <a:pt x="0" y="0"/>
                </a:lnTo>
                <a:lnTo>
                  <a:pt x="0" y="75946"/>
                </a:lnTo>
                <a:lnTo>
                  <a:pt x="75945" y="75946"/>
                </a:lnTo>
                <a:lnTo>
                  <a:pt x="75945" y="0"/>
                </a:lnTo>
                <a:close/>
              </a:path>
            </a:pathLst>
          </a:custGeom>
          <a:solidFill>
            <a:srgbClr val="4D4F52"/>
          </a:solidFill>
        </p:spPr>
        <p:txBody>
          <a:bodyPr wrap="square" lIns="0" tIns="0" rIns="0" bIns="0" rtlCol="0"/>
          <a:lstStyle/>
          <a:p/>
        </p:txBody>
      </p:sp>
      <p:sp>
        <p:nvSpPr>
          <p:cNvPr id="37" name="object 37"/>
          <p:cNvSpPr txBox="1"/>
          <p:nvPr/>
        </p:nvSpPr>
        <p:spPr>
          <a:xfrm>
            <a:off x="1625613" y="5856400"/>
            <a:ext cx="2774950" cy="208279"/>
          </a:xfrm>
          <a:prstGeom prst="rect">
            <a:avLst/>
          </a:prstGeom>
        </p:spPr>
        <p:txBody>
          <a:bodyPr wrap="square" lIns="0" tIns="12700" rIns="0" bIns="0" rtlCol="0" vert="horz">
            <a:spAutoFit/>
          </a:bodyPr>
          <a:lstStyle/>
          <a:p>
            <a:pPr marL="12700">
              <a:lnSpc>
                <a:spcPct val="100000"/>
              </a:lnSpc>
              <a:spcBef>
                <a:spcPts val="100"/>
              </a:spcBef>
              <a:tabLst>
                <a:tab pos="1458595" algn="l"/>
              </a:tabLst>
            </a:pPr>
            <a:r>
              <a:rPr dirty="0" sz="1200" spc="-10">
                <a:solidFill>
                  <a:srgbClr val="585858"/>
                </a:solidFill>
                <a:latin typeface="Times New Roman"/>
                <a:cs typeface="Times New Roman"/>
              </a:rPr>
              <a:t>Value-</a:t>
            </a:r>
            <a:r>
              <a:rPr dirty="0" sz="1200">
                <a:solidFill>
                  <a:srgbClr val="585858"/>
                </a:solidFill>
                <a:latin typeface="Times New Roman"/>
                <a:cs typeface="Times New Roman"/>
              </a:rPr>
              <a:t>added</a:t>
            </a:r>
            <a:r>
              <a:rPr dirty="0" sz="1200" spc="-5">
                <a:solidFill>
                  <a:srgbClr val="585858"/>
                </a:solidFill>
                <a:latin typeface="Times New Roman"/>
                <a:cs typeface="Times New Roman"/>
              </a:rPr>
              <a:t> </a:t>
            </a:r>
            <a:r>
              <a:rPr dirty="0" sz="1200" spc="-20">
                <a:solidFill>
                  <a:srgbClr val="585858"/>
                </a:solidFill>
                <a:latin typeface="Times New Roman"/>
                <a:cs typeface="Times New Roman"/>
              </a:rPr>
              <a:t>sales</a:t>
            </a:r>
            <a:r>
              <a:rPr dirty="0" sz="1200">
                <a:solidFill>
                  <a:srgbClr val="585858"/>
                </a:solidFill>
                <a:latin typeface="Times New Roman"/>
                <a:cs typeface="Times New Roman"/>
              </a:rPr>
              <a:t>	No</a:t>
            </a:r>
            <a:r>
              <a:rPr dirty="0" sz="1200" spc="-5">
                <a:solidFill>
                  <a:srgbClr val="585858"/>
                </a:solidFill>
                <a:latin typeface="Times New Roman"/>
                <a:cs typeface="Times New Roman"/>
              </a:rPr>
              <a:t> </a:t>
            </a:r>
            <a:r>
              <a:rPr dirty="0" sz="1200" spc="-10">
                <a:solidFill>
                  <a:srgbClr val="585858"/>
                </a:solidFill>
                <a:latin typeface="Times New Roman"/>
                <a:cs typeface="Times New Roman"/>
              </a:rPr>
              <a:t>value-</a:t>
            </a:r>
            <a:r>
              <a:rPr dirty="0" sz="1200">
                <a:solidFill>
                  <a:srgbClr val="585858"/>
                </a:solidFill>
                <a:latin typeface="Times New Roman"/>
                <a:cs typeface="Times New Roman"/>
              </a:rPr>
              <a:t>added</a:t>
            </a:r>
            <a:r>
              <a:rPr dirty="0" sz="1200" spc="-5">
                <a:solidFill>
                  <a:srgbClr val="585858"/>
                </a:solidFill>
                <a:latin typeface="Times New Roman"/>
                <a:cs typeface="Times New Roman"/>
              </a:rPr>
              <a:t> </a:t>
            </a:r>
            <a:r>
              <a:rPr dirty="0" sz="1200" spc="-20">
                <a:solidFill>
                  <a:srgbClr val="585858"/>
                </a:solidFill>
                <a:latin typeface="Times New Roman"/>
                <a:cs typeface="Times New Roman"/>
              </a:rPr>
              <a:t>sales</a:t>
            </a:r>
            <a:endParaRPr sz="1200">
              <a:latin typeface="Times New Roman"/>
              <a:cs typeface="Times New Roman"/>
            </a:endParaRPr>
          </a:p>
        </p:txBody>
      </p:sp>
      <p:grpSp>
        <p:nvGrpSpPr>
          <p:cNvPr id="38" name="object 38"/>
          <p:cNvGrpSpPr/>
          <p:nvPr/>
        </p:nvGrpSpPr>
        <p:grpSpPr>
          <a:xfrm>
            <a:off x="6669250" y="3069335"/>
            <a:ext cx="5099050" cy="2271395"/>
            <a:chOff x="6669250" y="3069335"/>
            <a:chExt cx="5099050" cy="2271395"/>
          </a:xfrm>
        </p:grpSpPr>
        <p:sp>
          <p:nvSpPr>
            <p:cNvPr id="39" name="object 39"/>
            <p:cNvSpPr/>
            <p:nvPr/>
          </p:nvSpPr>
          <p:spPr>
            <a:xfrm>
              <a:off x="6669250" y="3366515"/>
              <a:ext cx="5099050" cy="1641475"/>
            </a:xfrm>
            <a:custGeom>
              <a:avLst/>
              <a:gdLst/>
              <a:ahLst/>
              <a:cxnLst/>
              <a:rect l="l" t="t" r="r" b="b"/>
              <a:pathLst>
                <a:path w="5099050" h="1641475">
                  <a:moveTo>
                    <a:pt x="0" y="1641348"/>
                  </a:moveTo>
                  <a:lnTo>
                    <a:pt x="313717" y="1641348"/>
                  </a:lnTo>
                </a:path>
                <a:path w="5099050" h="1641475">
                  <a:moveTo>
                    <a:pt x="598718" y="1641348"/>
                  </a:moveTo>
                  <a:lnTo>
                    <a:pt x="676429" y="1641348"/>
                  </a:lnTo>
                </a:path>
                <a:path w="5099050" h="1641475">
                  <a:moveTo>
                    <a:pt x="961417" y="1641348"/>
                  </a:moveTo>
                  <a:lnTo>
                    <a:pt x="1587781" y="1641348"/>
                  </a:lnTo>
                </a:path>
                <a:path w="5099050" h="1641475">
                  <a:moveTo>
                    <a:pt x="1874293" y="1641348"/>
                  </a:moveTo>
                  <a:lnTo>
                    <a:pt x="1950493" y="1641348"/>
                  </a:lnTo>
                </a:path>
                <a:path w="5099050" h="1641475">
                  <a:moveTo>
                    <a:pt x="2237005" y="1641348"/>
                  </a:moveTo>
                  <a:lnTo>
                    <a:pt x="2861845" y="1641348"/>
                  </a:lnTo>
                </a:path>
                <a:path w="5099050" h="1641475">
                  <a:moveTo>
                    <a:pt x="3148345" y="1641348"/>
                  </a:moveTo>
                  <a:lnTo>
                    <a:pt x="3226081" y="1641348"/>
                  </a:lnTo>
                </a:path>
                <a:path w="5099050" h="1641475">
                  <a:moveTo>
                    <a:pt x="3511082" y="1641348"/>
                  </a:moveTo>
                  <a:lnTo>
                    <a:pt x="4137433" y="1641348"/>
                  </a:lnTo>
                </a:path>
                <a:path w="5099050" h="1641475">
                  <a:moveTo>
                    <a:pt x="4422421" y="1641348"/>
                  </a:moveTo>
                  <a:lnTo>
                    <a:pt x="4500145" y="1641348"/>
                  </a:lnTo>
                </a:path>
                <a:path w="5099050" h="1641475">
                  <a:moveTo>
                    <a:pt x="4786657" y="1641348"/>
                  </a:moveTo>
                  <a:lnTo>
                    <a:pt x="5098986" y="1641348"/>
                  </a:lnTo>
                </a:path>
                <a:path w="5099050" h="1641475">
                  <a:moveTo>
                    <a:pt x="3511082" y="1312164"/>
                  </a:moveTo>
                  <a:lnTo>
                    <a:pt x="4137433" y="1312164"/>
                  </a:lnTo>
                </a:path>
                <a:path w="5099050" h="1641475">
                  <a:moveTo>
                    <a:pt x="4422421" y="1312164"/>
                  </a:moveTo>
                  <a:lnTo>
                    <a:pt x="4500145" y="1312164"/>
                  </a:lnTo>
                </a:path>
                <a:path w="5099050" h="1641475">
                  <a:moveTo>
                    <a:pt x="2237005" y="1312164"/>
                  </a:moveTo>
                  <a:lnTo>
                    <a:pt x="2861845" y="1312164"/>
                  </a:lnTo>
                </a:path>
                <a:path w="5099050" h="1641475">
                  <a:moveTo>
                    <a:pt x="3148345" y="1312164"/>
                  </a:moveTo>
                  <a:lnTo>
                    <a:pt x="3226081" y="1312164"/>
                  </a:lnTo>
                </a:path>
                <a:path w="5099050" h="1641475">
                  <a:moveTo>
                    <a:pt x="961417" y="1312164"/>
                  </a:moveTo>
                  <a:lnTo>
                    <a:pt x="1587781" y="1312164"/>
                  </a:lnTo>
                </a:path>
                <a:path w="5099050" h="1641475">
                  <a:moveTo>
                    <a:pt x="1874293" y="1312164"/>
                  </a:moveTo>
                  <a:lnTo>
                    <a:pt x="1950493" y="1312164"/>
                  </a:lnTo>
                </a:path>
                <a:path w="5099050" h="1641475">
                  <a:moveTo>
                    <a:pt x="0" y="1312164"/>
                  </a:moveTo>
                  <a:lnTo>
                    <a:pt x="313717" y="1312164"/>
                  </a:lnTo>
                </a:path>
                <a:path w="5099050" h="1641475">
                  <a:moveTo>
                    <a:pt x="598718" y="1312164"/>
                  </a:moveTo>
                  <a:lnTo>
                    <a:pt x="676429" y="1312164"/>
                  </a:lnTo>
                </a:path>
                <a:path w="5099050" h="1641475">
                  <a:moveTo>
                    <a:pt x="4786657" y="1312164"/>
                  </a:moveTo>
                  <a:lnTo>
                    <a:pt x="5098986" y="1312164"/>
                  </a:lnTo>
                </a:path>
                <a:path w="5099050" h="1641475">
                  <a:moveTo>
                    <a:pt x="2237005" y="984504"/>
                  </a:moveTo>
                  <a:lnTo>
                    <a:pt x="2861845" y="984504"/>
                  </a:lnTo>
                </a:path>
                <a:path w="5099050" h="1641475">
                  <a:moveTo>
                    <a:pt x="3148345" y="984504"/>
                  </a:moveTo>
                  <a:lnTo>
                    <a:pt x="3226081" y="984504"/>
                  </a:lnTo>
                </a:path>
                <a:path w="5099050" h="1641475">
                  <a:moveTo>
                    <a:pt x="1874293" y="984504"/>
                  </a:moveTo>
                  <a:lnTo>
                    <a:pt x="1950493" y="984504"/>
                  </a:lnTo>
                </a:path>
                <a:path w="5099050" h="1641475">
                  <a:moveTo>
                    <a:pt x="961417" y="984504"/>
                  </a:moveTo>
                  <a:lnTo>
                    <a:pt x="1587781" y="984504"/>
                  </a:lnTo>
                </a:path>
                <a:path w="5099050" h="1641475">
                  <a:moveTo>
                    <a:pt x="0" y="984504"/>
                  </a:moveTo>
                  <a:lnTo>
                    <a:pt x="313717" y="984504"/>
                  </a:lnTo>
                </a:path>
                <a:path w="5099050" h="1641475">
                  <a:moveTo>
                    <a:pt x="598718" y="984504"/>
                  </a:moveTo>
                  <a:lnTo>
                    <a:pt x="676429" y="984504"/>
                  </a:lnTo>
                </a:path>
                <a:path w="5099050" h="1641475">
                  <a:moveTo>
                    <a:pt x="3511082" y="984504"/>
                  </a:moveTo>
                  <a:lnTo>
                    <a:pt x="4137433" y="984504"/>
                  </a:lnTo>
                </a:path>
                <a:path w="5099050" h="1641475">
                  <a:moveTo>
                    <a:pt x="4422421" y="984504"/>
                  </a:moveTo>
                  <a:lnTo>
                    <a:pt x="4500145" y="984504"/>
                  </a:lnTo>
                </a:path>
                <a:path w="5099050" h="1641475">
                  <a:moveTo>
                    <a:pt x="4786657" y="984504"/>
                  </a:moveTo>
                  <a:lnTo>
                    <a:pt x="5098986" y="984504"/>
                  </a:lnTo>
                </a:path>
                <a:path w="5099050" h="1641475">
                  <a:moveTo>
                    <a:pt x="1874293" y="655320"/>
                  </a:moveTo>
                  <a:lnTo>
                    <a:pt x="1950493" y="655320"/>
                  </a:lnTo>
                </a:path>
                <a:path w="5099050" h="1641475">
                  <a:moveTo>
                    <a:pt x="3511082" y="655320"/>
                  </a:moveTo>
                  <a:lnTo>
                    <a:pt x="4137433" y="655320"/>
                  </a:lnTo>
                </a:path>
                <a:path w="5099050" h="1641475">
                  <a:moveTo>
                    <a:pt x="4422421" y="655320"/>
                  </a:moveTo>
                  <a:lnTo>
                    <a:pt x="4500145" y="655320"/>
                  </a:lnTo>
                </a:path>
                <a:path w="5099050" h="1641475">
                  <a:moveTo>
                    <a:pt x="0" y="655320"/>
                  </a:moveTo>
                  <a:lnTo>
                    <a:pt x="313717" y="655320"/>
                  </a:lnTo>
                </a:path>
                <a:path w="5099050" h="1641475">
                  <a:moveTo>
                    <a:pt x="2237005" y="655320"/>
                  </a:moveTo>
                  <a:lnTo>
                    <a:pt x="2861845" y="655320"/>
                  </a:lnTo>
                </a:path>
                <a:path w="5099050" h="1641475">
                  <a:moveTo>
                    <a:pt x="3148345" y="655320"/>
                  </a:moveTo>
                  <a:lnTo>
                    <a:pt x="3226081" y="655320"/>
                  </a:lnTo>
                </a:path>
                <a:path w="5099050" h="1641475">
                  <a:moveTo>
                    <a:pt x="598718" y="655320"/>
                  </a:moveTo>
                  <a:lnTo>
                    <a:pt x="1587781" y="655320"/>
                  </a:lnTo>
                </a:path>
                <a:path w="5099050" h="1641475">
                  <a:moveTo>
                    <a:pt x="4786657" y="655320"/>
                  </a:moveTo>
                  <a:lnTo>
                    <a:pt x="5098986" y="655320"/>
                  </a:lnTo>
                </a:path>
                <a:path w="5099050" h="1641475">
                  <a:moveTo>
                    <a:pt x="3511082" y="327660"/>
                  </a:moveTo>
                  <a:lnTo>
                    <a:pt x="4137433" y="327660"/>
                  </a:lnTo>
                </a:path>
                <a:path w="5099050" h="1641475">
                  <a:moveTo>
                    <a:pt x="1874293" y="327660"/>
                  </a:moveTo>
                  <a:lnTo>
                    <a:pt x="2861845" y="327660"/>
                  </a:lnTo>
                </a:path>
                <a:path w="5099050" h="1641475">
                  <a:moveTo>
                    <a:pt x="0" y="327660"/>
                  </a:moveTo>
                  <a:lnTo>
                    <a:pt x="1587781" y="327660"/>
                  </a:lnTo>
                </a:path>
                <a:path w="5099050" h="1641475">
                  <a:moveTo>
                    <a:pt x="4422421" y="327660"/>
                  </a:moveTo>
                  <a:lnTo>
                    <a:pt x="4500145" y="327660"/>
                  </a:lnTo>
                </a:path>
                <a:path w="5099050" h="1641475">
                  <a:moveTo>
                    <a:pt x="3148345" y="327660"/>
                  </a:moveTo>
                  <a:lnTo>
                    <a:pt x="3226081" y="327660"/>
                  </a:lnTo>
                </a:path>
                <a:path w="5099050" h="1641475">
                  <a:moveTo>
                    <a:pt x="4786657" y="327660"/>
                  </a:moveTo>
                  <a:lnTo>
                    <a:pt x="5098986" y="327660"/>
                  </a:lnTo>
                </a:path>
                <a:path w="5099050" h="1641475">
                  <a:moveTo>
                    <a:pt x="3148345" y="0"/>
                  </a:moveTo>
                  <a:lnTo>
                    <a:pt x="4137433" y="0"/>
                  </a:lnTo>
                </a:path>
                <a:path w="5099050" h="1641475">
                  <a:moveTo>
                    <a:pt x="4422421" y="0"/>
                  </a:moveTo>
                  <a:lnTo>
                    <a:pt x="4500145" y="0"/>
                  </a:lnTo>
                </a:path>
                <a:path w="5099050" h="1641475">
                  <a:moveTo>
                    <a:pt x="0" y="0"/>
                  </a:moveTo>
                  <a:lnTo>
                    <a:pt x="2861845" y="0"/>
                  </a:lnTo>
                </a:path>
                <a:path w="5099050" h="1641475">
                  <a:moveTo>
                    <a:pt x="4786657" y="0"/>
                  </a:moveTo>
                  <a:lnTo>
                    <a:pt x="5098986" y="0"/>
                  </a:lnTo>
                </a:path>
              </a:pathLst>
            </a:custGeom>
            <a:ln w="9525">
              <a:solidFill>
                <a:srgbClr val="D9D9D9"/>
              </a:solidFill>
            </a:ln>
          </p:spPr>
          <p:txBody>
            <a:bodyPr wrap="square" lIns="0" tIns="0" rIns="0" bIns="0" rtlCol="0"/>
            <a:lstStyle/>
            <a:p/>
          </p:txBody>
        </p:sp>
        <p:sp>
          <p:nvSpPr>
            <p:cNvPr id="40" name="object 40"/>
            <p:cNvSpPr/>
            <p:nvPr/>
          </p:nvSpPr>
          <p:spPr>
            <a:xfrm>
              <a:off x="6982968" y="3069335"/>
              <a:ext cx="4109085" cy="2266315"/>
            </a:xfrm>
            <a:custGeom>
              <a:avLst/>
              <a:gdLst/>
              <a:ahLst/>
              <a:cxnLst/>
              <a:rect l="l" t="t" r="r" b="b"/>
              <a:pathLst>
                <a:path w="4109084" h="2266315">
                  <a:moveTo>
                    <a:pt x="285000" y="813816"/>
                  </a:moveTo>
                  <a:lnTo>
                    <a:pt x="0" y="813816"/>
                  </a:lnTo>
                  <a:lnTo>
                    <a:pt x="0" y="2266226"/>
                  </a:lnTo>
                  <a:lnTo>
                    <a:pt x="285000" y="2266226"/>
                  </a:lnTo>
                  <a:lnTo>
                    <a:pt x="285000" y="813816"/>
                  </a:lnTo>
                  <a:close/>
                </a:path>
                <a:path w="4109084" h="2266315">
                  <a:moveTo>
                    <a:pt x="1560563" y="480072"/>
                  </a:moveTo>
                  <a:lnTo>
                    <a:pt x="1274064" y="480072"/>
                  </a:lnTo>
                  <a:lnTo>
                    <a:pt x="1274064" y="2266226"/>
                  </a:lnTo>
                  <a:lnTo>
                    <a:pt x="1560563" y="2266226"/>
                  </a:lnTo>
                  <a:lnTo>
                    <a:pt x="1560563" y="480072"/>
                  </a:lnTo>
                  <a:close/>
                </a:path>
                <a:path w="4109084" h="2266315">
                  <a:moveTo>
                    <a:pt x="2834627" y="233172"/>
                  </a:moveTo>
                  <a:lnTo>
                    <a:pt x="2548128" y="233172"/>
                  </a:lnTo>
                  <a:lnTo>
                    <a:pt x="2548128" y="2266226"/>
                  </a:lnTo>
                  <a:lnTo>
                    <a:pt x="2834627" y="2266226"/>
                  </a:lnTo>
                  <a:lnTo>
                    <a:pt x="2834627" y="233172"/>
                  </a:lnTo>
                  <a:close/>
                </a:path>
                <a:path w="4109084" h="2266315">
                  <a:moveTo>
                    <a:pt x="4108704" y="0"/>
                  </a:moveTo>
                  <a:lnTo>
                    <a:pt x="3823716" y="0"/>
                  </a:lnTo>
                  <a:lnTo>
                    <a:pt x="3823716" y="2266226"/>
                  </a:lnTo>
                  <a:lnTo>
                    <a:pt x="4108704" y="2266226"/>
                  </a:lnTo>
                  <a:lnTo>
                    <a:pt x="4108704" y="0"/>
                  </a:lnTo>
                  <a:close/>
                </a:path>
              </a:pathLst>
            </a:custGeom>
            <a:solidFill>
              <a:srgbClr val="B31B1B"/>
            </a:solidFill>
          </p:spPr>
          <p:txBody>
            <a:bodyPr wrap="square" lIns="0" tIns="0" rIns="0" bIns="0" rtlCol="0"/>
            <a:lstStyle/>
            <a:p/>
          </p:txBody>
        </p:sp>
        <p:sp>
          <p:nvSpPr>
            <p:cNvPr id="41" name="object 41"/>
            <p:cNvSpPr/>
            <p:nvPr/>
          </p:nvSpPr>
          <p:spPr>
            <a:xfrm>
              <a:off x="7345680" y="3264407"/>
              <a:ext cx="4110354" cy="2071370"/>
            </a:xfrm>
            <a:custGeom>
              <a:avLst/>
              <a:gdLst/>
              <a:ahLst/>
              <a:cxnLst/>
              <a:rect l="l" t="t" r="r" b="b"/>
              <a:pathLst>
                <a:path w="4110354" h="2071370">
                  <a:moveTo>
                    <a:pt x="284988" y="984504"/>
                  </a:moveTo>
                  <a:lnTo>
                    <a:pt x="0" y="984504"/>
                  </a:lnTo>
                  <a:lnTo>
                    <a:pt x="0" y="2071154"/>
                  </a:lnTo>
                  <a:lnTo>
                    <a:pt x="284988" y="2071154"/>
                  </a:lnTo>
                  <a:lnTo>
                    <a:pt x="284988" y="984504"/>
                  </a:lnTo>
                  <a:close/>
                </a:path>
                <a:path w="4110354" h="2071370">
                  <a:moveTo>
                    <a:pt x="1560576" y="537984"/>
                  </a:moveTo>
                  <a:lnTo>
                    <a:pt x="1274064" y="537984"/>
                  </a:lnTo>
                  <a:lnTo>
                    <a:pt x="1274064" y="2071154"/>
                  </a:lnTo>
                  <a:lnTo>
                    <a:pt x="1560576" y="2071154"/>
                  </a:lnTo>
                  <a:lnTo>
                    <a:pt x="1560576" y="537984"/>
                  </a:lnTo>
                  <a:close/>
                </a:path>
                <a:path w="4110354" h="2071370">
                  <a:moveTo>
                    <a:pt x="2834652" y="309384"/>
                  </a:moveTo>
                  <a:lnTo>
                    <a:pt x="2549652" y="309384"/>
                  </a:lnTo>
                  <a:lnTo>
                    <a:pt x="2549652" y="2071154"/>
                  </a:lnTo>
                  <a:lnTo>
                    <a:pt x="2834652" y="2071154"/>
                  </a:lnTo>
                  <a:lnTo>
                    <a:pt x="2834652" y="309384"/>
                  </a:lnTo>
                  <a:close/>
                </a:path>
                <a:path w="4110354" h="2071370">
                  <a:moveTo>
                    <a:pt x="4110228" y="0"/>
                  </a:moveTo>
                  <a:lnTo>
                    <a:pt x="3823716" y="0"/>
                  </a:lnTo>
                  <a:lnTo>
                    <a:pt x="3823716" y="2071154"/>
                  </a:lnTo>
                  <a:lnTo>
                    <a:pt x="4110228" y="2071154"/>
                  </a:lnTo>
                  <a:lnTo>
                    <a:pt x="4110228" y="0"/>
                  </a:lnTo>
                  <a:close/>
                </a:path>
              </a:pathLst>
            </a:custGeom>
            <a:solidFill>
              <a:srgbClr val="4D4F52"/>
            </a:solidFill>
          </p:spPr>
          <p:txBody>
            <a:bodyPr wrap="square" lIns="0" tIns="0" rIns="0" bIns="0" rtlCol="0"/>
            <a:lstStyle/>
            <a:p/>
          </p:txBody>
        </p:sp>
        <p:sp>
          <p:nvSpPr>
            <p:cNvPr id="42" name="object 42"/>
            <p:cNvSpPr/>
            <p:nvPr/>
          </p:nvSpPr>
          <p:spPr>
            <a:xfrm>
              <a:off x="6669250" y="5335559"/>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grpSp>
      <p:sp>
        <p:nvSpPr>
          <p:cNvPr id="43" name="object 43"/>
          <p:cNvSpPr/>
          <p:nvPr/>
        </p:nvSpPr>
        <p:spPr>
          <a:xfrm>
            <a:off x="6669250" y="2709672"/>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44" name="object 44"/>
          <p:cNvSpPr/>
          <p:nvPr/>
        </p:nvSpPr>
        <p:spPr>
          <a:xfrm>
            <a:off x="6669250" y="2380488"/>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45" name="object 45"/>
          <p:cNvSpPr/>
          <p:nvPr/>
        </p:nvSpPr>
        <p:spPr>
          <a:xfrm>
            <a:off x="6669250" y="2052891"/>
            <a:ext cx="5099050" cy="0"/>
          </a:xfrm>
          <a:custGeom>
            <a:avLst/>
            <a:gdLst/>
            <a:ahLst/>
            <a:cxnLst/>
            <a:rect l="l" t="t" r="r" b="b"/>
            <a:pathLst>
              <a:path w="5099050" h="0">
                <a:moveTo>
                  <a:pt x="0" y="0"/>
                </a:moveTo>
                <a:lnTo>
                  <a:pt x="5098986" y="0"/>
                </a:lnTo>
              </a:path>
            </a:pathLst>
          </a:custGeom>
          <a:ln w="9525">
            <a:solidFill>
              <a:srgbClr val="D9D9D9"/>
            </a:solidFill>
          </a:ln>
        </p:spPr>
        <p:txBody>
          <a:bodyPr wrap="square" lIns="0" tIns="0" rIns="0" bIns="0" rtlCol="0"/>
          <a:lstStyle/>
          <a:p/>
        </p:txBody>
      </p:sp>
      <p:sp>
        <p:nvSpPr>
          <p:cNvPr id="46" name="object 46"/>
          <p:cNvSpPr txBox="1"/>
          <p:nvPr/>
        </p:nvSpPr>
        <p:spPr>
          <a:xfrm>
            <a:off x="6857952" y="3627071"/>
            <a:ext cx="53340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404040"/>
                </a:solidFill>
                <a:latin typeface="Times New Roman"/>
                <a:cs typeface="Times New Roman"/>
              </a:rPr>
              <a:t>44%***</a:t>
            </a:r>
            <a:endParaRPr sz="1200">
              <a:latin typeface="Times New Roman"/>
              <a:cs typeface="Times New Roman"/>
            </a:endParaRPr>
          </a:p>
        </p:txBody>
      </p:sp>
      <p:sp>
        <p:nvSpPr>
          <p:cNvPr id="47" name="object 47"/>
          <p:cNvSpPr txBox="1"/>
          <p:nvPr/>
        </p:nvSpPr>
        <p:spPr>
          <a:xfrm>
            <a:off x="8132626" y="3294077"/>
            <a:ext cx="53340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404040"/>
                </a:solidFill>
                <a:latin typeface="Times New Roman"/>
                <a:cs typeface="Times New Roman"/>
              </a:rPr>
              <a:t>54%***</a:t>
            </a:r>
            <a:endParaRPr sz="1200">
              <a:latin typeface="Times New Roman"/>
              <a:cs typeface="Times New Roman"/>
            </a:endParaRPr>
          </a:p>
        </p:txBody>
      </p:sp>
      <p:sp>
        <p:nvSpPr>
          <p:cNvPr id="48" name="object 48"/>
          <p:cNvSpPr txBox="1"/>
          <p:nvPr/>
        </p:nvSpPr>
        <p:spPr>
          <a:xfrm>
            <a:off x="9407300" y="3046427"/>
            <a:ext cx="53340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404040"/>
                </a:solidFill>
                <a:latin typeface="Times New Roman"/>
                <a:cs typeface="Times New Roman"/>
              </a:rPr>
              <a:t>62%***</a:t>
            </a:r>
            <a:endParaRPr sz="1200">
              <a:latin typeface="Times New Roman"/>
              <a:cs typeface="Times New Roman"/>
            </a:endParaRPr>
          </a:p>
        </p:txBody>
      </p:sp>
      <p:sp>
        <p:nvSpPr>
          <p:cNvPr id="49" name="object 49"/>
          <p:cNvSpPr txBox="1"/>
          <p:nvPr/>
        </p:nvSpPr>
        <p:spPr>
          <a:xfrm>
            <a:off x="7334964" y="3993136"/>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33%</a:t>
            </a:r>
            <a:endParaRPr sz="1200">
              <a:latin typeface="Times New Roman"/>
              <a:cs typeface="Times New Roman"/>
            </a:endParaRPr>
          </a:p>
        </p:txBody>
      </p:sp>
      <p:sp>
        <p:nvSpPr>
          <p:cNvPr id="50" name="object 50"/>
          <p:cNvSpPr txBox="1"/>
          <p:nvPr/>
        </p:nvSpPr>
        <p:spPr>
          <a:xfrm>
            <a:off x="6656550" y="2814170"/>
            <a:ext cx="5124450" cy="208279"/>
          </a:xfrm>
          <a:prstGeom prst="rect">
            <a:avLst/>
          </a:prstGeom>
        </p:spPr>
        <p:txBody>
          <a:bodyPr wrap="square" lIns="0" tIns="12700" rIns="0" bIns="0" rtlCol="0" vert="horz">
            <a:spAutoFit/>
          </a:bodyPr>
          <a:lstStyle/>
          <a:p>
            <a:pPr marL="12700">
              <a:lnSpc>
                <a:spcPct val="100000"/>
              </a:lnSpc>
              <a:spcBef>
                <a:spcPts val="100"/>
              </a:spcBef>
              <a:tabLst>
                <a:tab pos="4152265" algn="l"/>
                <a:tab pos="5111115" algn="l"/>
              </a:tabLst>
            </a:pPr>
            <a:r>
              <a:rPr dirty="0" u="sng" sz="1200">
                <a:solidFill>
                  <a:srgbClr val="404040"/>
                </a:solidFill>
                <a:uFill>
                  <a:solidFill>
                    <a:srgbClr val="D9D9D9"/>
                  </a:solidFill>
                </a:uFill>
                <a:latin typeface="Times New Roman"/>
                <a:cs typeface="Times New Roman"/>
              </a:rPr>
              <a:t>	</a:t>
            </a:r>
            <a:r>
              <a:rPr dirty="0" u="sng" sz="1200" spc="-25">
                <a:solidFill>
                  <a:srgbClr val="404040"/>
                </a:solidFill>
                <a:uFill>
                  <a:solidFill>
                    <a:srgbClr val="D9D9D9"/>
                  </a:solidFill>
                </a:uFill>
                <a:latin typeface="Times New Roman"/>
                <a:cs typeface="Times New Roman"/>
              </a:rPr>
              <a:t>69%</a:t>
            </a:r>
            <a:r>
              <a:rPr dirty="0" u="sng" sz="1200">
                <a:solidFill>
                  <a:srgbClr val="404040"/>
                </a:solidFill>
                <a:uFill>
                  <a:solidFill>
                    <a:srgbClr val="D9D9D9"/>
                  </a:solidFill>
                </a:uFill>
                <a:latin typeface="Times New Roman"/>
                <a:cs typeface="Times New Roman"/>
              </a:rPr>
              <a:t>	</a:t>
            </a:r>
            <a:endParaRPr sz="1200">
              <a:latin typeface="Times New Roman"/>
              <a:cs typeface="Times New Roman"/>
            </a:endParaRPr>
          </a:p>
        </p:txBody>
      </p:sp>
      <p:sp>
        <p:nvSpPr>
          <p:cNvPr id="51" name="object 51"/>
          <p:cNvSpPr txBox="1"/>
          <p:nvPr/>
        </p:nvSpPr>
        <p:spPr>
          <a:xfrm>
            <a:off x="8609638" y="3547061"/>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47%</a:t>
            </a:r>
            <a:endParaRPr sz="1200">
              <a:latin typeface="Times New Roman"/>
              <a:cs typeface="Times New Roman"/>
            </a:endParaRPr>
          </a:p>
        </p:txBody>
      </p:sp>
      <p:sp>
        <p:nvSpPr>
          <p:cNvPr id="52" name="object 52"/>
          <p:cNvSpPr txBox="1"/>
          <p:nvPr/>
        </p:nvSpPr>
        <p:spPr>
          <a:xfrm>
            <a:off x="9884312" y="3317852"/>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54%</a:t>
            </a:r>
            <a:endParaRPr sz="1200">
              <a:latin typeface="Times New Roman"/>
              <a:cs typeface="Times New Roman"/>
            </a:endParaRPr>
          </a:p>
        </p:txBody>
      </p:sp>
      <p:sp>
        <p:nvSpPr>
          <p:cNvPr id="53" name="object 53"/>
          <p:cNvSpPr txBox="1"/>
          <p:nvPr/>
        </p:nvSpPr>
        <p:spPr>
          <a:xfrm>
            <a:off x="11158985" y="3007870"/>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404040"/>
                </a:solidFill>
                <a:latin typeface="Times New Roman"/>
                <a:cs typeface="Times New Roman"/>
              </a:rPr>
              <a:t>63%</a:t>
            </a:r>
            <a:endParaRPr sz="1200">
              <a:latin typeface="Times New Roman"/>
              <a:cs typeface="Times New Roman"/>
            </a:endParaRPr>
          </a:p>
        </p:txBody>
      </p:sp>
      <p:sp>
        <p:nvSpPr>
          <p:cNvPr id="54" name="object 54"/>
          <p:cNvSpPr txBox="1"/>
          <p:nvPr/>
        </p:nvSpPr>
        <p:spPr>
          <a:xfrm>
            <a:off x="6323181" y="5217517"/>
            <a:ext cx="2286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0%</a:t>
            </a:r>
            <a:endParaRPr sz="1200">
              <a:latin typeface="Times New Roman"/>
              <a:cs typeface="Times New Roman"/>
            </a:endParaRPr>
          </a:p>
        </p:txBody>
      </p:sp>
      <p:sp>
        <p:nvSpPr>
          <p:cNvPr id="55" name="object 55"/>
          <p:cNvSpPr txBox="1"/>
          <p:nvPr/>
        </p:nvSpPr>
        <p:spPr>
          <a:xfrm>
            <a:off x="6246981" y="4889248"/>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10%</a:t>
            </a:r>
            <a:endParaRPr sz="1200">
              <a:latin typeface="Times New Roman"/>
              <a:cs typeface="Times New Roman"/>
            </a:endParaRPr>
          </a:p>
        </p:txBody>
      </p:sp>
      <p:sp>
        <p:nvSpPr>
          <p:cNvPr id="56" name="object 56"/>
          <p:cNvSpPr txBox="1"/>
          <p:nvPr/>
        </p:nvSpPr>
        <p:spPr>
          <a:xfrm>
            <a:off x="6246981" y="4560978"/>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20%</a:t>
            </a:r>
            <a:endParaRPr sz="1200">
              <a:latin typeface="Times New Roman"/>
              <a:cs typeface="Times New Roman"/>
            </a:endParaRPr>
          </a:p>
        </p:txBody>
      </p:sp>
      <p:sp>
        <p:nvSpPr>
          <p:cNvPr id="57" name="object 57"/>
          <p:cNvSpPr txBox="1"/>
          <p:nvPr/>
        </p:nvSpPr>
        <p:spPr>
          <a:xfrm>
            <a:off x="6246981" y="4232709"/>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30%</a:t>
            </a:r>
            <a:endParaRPr sz="1200">
              <a:latin typeface="Times New Roman"/>
              <a:cs typeface="Times New Roman"/>
            </a:endParaRPr>
          </a:p>
        </p:txBody>
      </p:sp>
      <p:sp>
        <p:nvSpPr>
          <p:cNvPr id="58" name="object 58"/>
          <p:cNvSpPr txBox="1"/>
          <p:nvPr/>
        </p:nvSpPr>
        <p:spPr>
          <a:xfrm>
            <a:off x="6246981" y="3904439"/>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40%</a:t>
            </a:r>
            <a:endParaRPr sz="1200">
              <a:latin typeface="Times New Roman"/>
              <a:cs typeface="Times New Roman"/>
            </a:endParaRPr>
          </a:p>
        </p:txBody>
      </p:sp>
      <p:sp>
        <p:nvSpPr>
          <p:cNvPr id="59" name="object 59"/>
          <p:cNvSpPr txBox="1"/>
          <p:nvPr/>
        </p:nvSpPr>
        <p:spPr>
          <a:xfrm>
            <a:off x="6246981" y="3576170"/>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50%</a:t>
            </a:r>
            <a:endParaRPr sz="1200">
              <a:latin typeface="Times New Roman"/>
              <a:cs typeface="Times New Roman"/>
            </a:endParaRPr>
          </a:p>
        </p:txBody>
      </p:sp>
      <p:sp>
        <p:nvSpPr>
          <p:cNvPr id="60" name="object 60"/>
          <p:cNvSpPr txBox="1"/>
          <p:nvPr/>
        </p:nvSpPr>
        <p:spPr>
          <a:xfrm>
            <a:off x="6246981" y="3247900"/>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60%</a:t>
            </a:r>
            <a:endParaRPr sz="1200">
              <a:latin typeface="Times New Roman"/>
              <a:cs typeface="Times New Roman"/>
            </a:endParaRPr>
          </a:p>
        </p:txBody>
      </p:sp>
      <p:sp>
        <p:nvSpPr>
          <p:cNvPr id="61" name="object 61"/>
          <p:cNvSpPr txBox="1"/>
          <p:nvPr/>
        </p:nvSpPr>
        <p:spPr>
          <a:xfrm>
            <a:off x="6246981" y="2919631"/>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70%</a:t>
            </a:r>
            <a:endParaRPr sz="1200">
              <a:latin typeface="Times New Roman"/>
              <a:cs typeface="Times New Roman"/>
            </a:endParaRPr>
          </a:p>
        </p:txBody>
      </p:sp>
      <p:sp>
        <p:nvSpPr>
          <p:cNvPr id="62" name="object 62"/>
          <p:cNvSpPr txBox="1"/>
          <p:nvPr/>
        </p:nvSpPr>
        <p:spPr>
          <a:xfrm>
            <a:off x="6246981" y="2591361"/>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80%</a:t>
            </a:r>
            <a:endParaRPr sz="1200">
              <a:latin typeface="Times New Roman"/>
              <a:cs typeface="Times New Roman"/>
            </a:endParaRPr>
          </a:p>
        </p:txBody>
      </p:sp>
      <p:sp>
        <p:nvSpPr>
          <p:cNvPr id="63" name="object 63"/>
          <p:cNvSpPr txBox="1"/>
          <p:nvPr/>
        </p:nvSpPr>
        <p:spPr>
          <a:xfrm>
            <a:off x="6246981" y="2263091"/>
            <a:ext cx="304800" cy="208279"/>
          </a:xfrm>
          <a:prstGeom prst="rect">
            <a:avLst/>
          </a:prstGeom>
        </p:spPr>
        <p:txBody>
          <a:bodyPr wrap="square" lIns="0" tIns="12700" rIns="0" bIns="0" rtlCol="0" vert="horz">
            <a:spAutoFit/>
          </a:bodyPr>
          <a:lstStyle/>
          <a:p>
            <a:pPr marL="12700">
              <a:lnSpc>
                <a:spcPct val="100000"/>
              </a:lnSpc>
              <a:spcBef>
                <a:spcPts val="100"/>
              </a:spcBef>
            </a:pPr>
            <a:r>
              <a:rPr dirty="0" sz="1200" spc="-25">
                <a:solidFill>
                  <a:srgbClr val="585858"/>
                </a:solidFill>
                <a:latin typeface="Times New Roman"/>
                <a:cs typeface="Times New Roman"/>
              </a:rPr>
              <a:t>90%</a:t>
            </a:r>
            <a:endParaRPr sz="1200">
              <a:latin typeface="Times New Roman"/>
              <a:cs typeface="Times New Roman"/>
            </a:endParaRPr>
          </a:p>
        </p:txBody>
      </p:sp>
      <p:sp>
        <p:nvSpPr>
          <p:cNvPr id="64" name="object 64"/>
          <p:cNvSpPr txBox="1"/>
          <p:nvPr/>
        </p:nvSpPr>
        <p:spPr>
          <a:xfrm>
            <a:off x="6170781" y="1934822"/>
            <a:ext cx="381000" cy="208279"/>
          </a:xfrm>
          <a:prstGeom prst="rect">
            <a:avLst/>
          </a:prstGeom>
        </p:spPr>
        <p:txBody>
          <a:bodyPr wrap="square" lIns="0" tIns="12700" rIns="0" bIns="0" rtlCol="0" vert="horz">
            <a:spAutoFit/>
          </a:bodyPr>
          <a:lstStyle/>
          <a:p>
            <a:pPr marL="12700">
              <a:lnSpc>
                <a:spcPct val="100000"/>
              </a:lnSpc>
              <a:spcBef>
                <a:spcPts val="100"/>
              </a:spcBef>
            </a:pPr>
            <a:r>
              <a:rPr dirty="0" sz="1200" spc="-20">
                <a:solidFill>
                  <a:srgbClr val="585858"/>
                </a:solidFill>
                <a:latin typeface="Times New Roman"/>
                <a:cs typeface="Times New Roman"/>
              </a:rPr>
              <a:t>100%</a:t>
            </a:r>
            <a:endParaRPr sz="1200">
              <a:latin typeface="Times New Roman"/>
              <a:cs typeface="Times New Roman"/>
            </a:endParaRPr>
          </a:p>
        </p:txBody>
      </p:sp>
      <p:sp>
        <p:nvSpPr>
          <p:cNvPr id="65" name="object 65"/>
          <p:cNvSpPr txBox="1"/>
          <p:nvPr/>
        </p:nvSpPr>
        <p:spPr>
          <a:xfrm>
            <a:off x="6872126" y="5396588"/>
            <a:ext cx="868680"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Times New Roman"/>
                <a:cs typeface="Times New Roman"/>
              </a:rPr>
              <a:t>$0</a:t>
            </a:r>
            <a:r>
              <a:rPr dirty="0" sz="1200" spc="-5">
                <a:solidFill>
                  <a:srgbClr val="585858"/>
                </a:solidFill>
                <a:latin typeface="Times New Roman"/>
                <a:cs typeface="Times New Roman"/>
              </a:rPr>
              <a:t> </a:t>
            </a:r>
            <a:r>
              <a:rPr dirty="0" sz="1200">
                <a:solidFill>
                  <a:srgbClr val="585858"/>
                </a:solidFill>
                <a:latin typeface="Times New Roman"/>
                <a:cs typeface="Times New Roman"/>
              </a:rPr>
              <a:t>to</a:t>
            </a:r>
            <a:r>
              <a:rPr dirty="0" sz="1200" spc="-5">
                <a:solidFill>
                  <a:srgbClr val="585858"/>
                </a:solidFill>
                <a:latin typeface="Times New Roman"/>
                <a:cs typeface="Times New Roman"/>
              </a:rPr>
              <a:t> </a:t>
            </a:r>
            <a:r>
              <a:rPr dirty="0" sz="1200" spc="-10">
                <a:solidFill>
                  <a:srgbClr val="585858"/>
                </a:solidFill>
                <a:latin typeface="Times New Roman"/>
                <a:cs typeface="Times New Roman"/>
              </a:rPr>
              <a:t>$74,999</a:t>
            </a:r>
            <a:endParaRPr sz="1200">
              <a:latin typeface="Times New Roman"/>
              <a:cs typeface="Times New Roman"/>
            </a:endParaRPr>
          </a:p>
        </p:txBody>
      </p:sp>
      <p:sp>
        <p:nvSpPr>
          <p:cNvPr id="66" name="object 66"/>
          <p:cNvSpPr txBox="1"/>
          <p:nvPr/>
        </p:nvSpPr>
        <p:spPr>
          <a:xfrm>
            <a:off x="7937249" y="5396588"/>
            <a:ext cx="1287780"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Times New Roman"/>
                <a:cs typeface="Times New Roman"/>
              </a:rPr>
              <a:t>$75,000</a:t>
            </a:r>
            <a:r>
              <a:rPr dirty="0" sz="1200" spc="-5">
                <a:solidFill>
                  <a:srgbClr val="585858"/>
                </a:solidFill>
                <a:latin typeface="Times New Roman"/>
                <a:cs typeface="Times New Roman"/>
              </a:rPr>
              <a:t> </a:t>
            </a:r>
            <a:r>
              <a:rPr dirty="0" sz="1200">
                <a:solidFill>
                  <a:srgbClr val="585858"/>
                </a:solidFill>
                <a:latin typeface="Times New Roman"/>
                <a:cs typeface="Times New Roman"/>
              </a:rPr>
              <a:t>to</a:t>
            </a:r>
            <a:r>
              <a:rPr dirty="0" sz="1200" spc="-5">
                <a:solidFill>
                  <a:srgbClr val="585858"/>
                </a:solidFill>
                <a:latin typeface="Times New Roman"/>
                <a:cs typeface="Times New Roman"/>
              </a:rPr>
              <a:t> </a:t>
            </a:r>
            <a:r>
              <a:rPr dirty="0" sz="1200" spc="-10">
                <a:solidFill>
                  <a:srgbClr val="585858"/>
                </a:solidFill>
                <a:latin typeface="Times New Roman"/>
                <a:cs typeface="Times New Roman"/>
              </a:rPr>
              <a:t>$349,999</a:t>
            </a:r>
            <a:endParaRPr sz="1200">
              <a:latin typeface="Times New Roman"/>
              <a:cs typeface="Times New Roman"/>
            </a:endParaRPr>
          </a:p>
        </p:txBody>
      </p:sp>
      <p:sp>
        <p:nvSpPr>
          <p:cNvPr id="67" name="object 67"/>
          <p:cNvSpPr txBox="1"/>
          <p:nvPr/>
        </p:nvSpPr>
        <p:spPr>
          <a:xfrm>
            <a:off x="9478623" y="5396588"/>
            <a:ext cx="754380" cy="383540"/>
          </a:xfrm>
          <a:prstGeom prst="rect">
            <a:avLst/>
          </a:prstGeom>
        </p:spPr>
        <p:txBody>
          <a:bodyPr wrap="square" lIns="0" tIns="12700" rIns="0" bIns="0" rtlCol="0" vert="horz">
            <a:spAutoFit/>
          </a:bodyPr>
          <a:lstStyle/>
          <a:p>
            <a:pPr marL="12700">
              <a:lnSpc>
                <a:spcPts val="1410"/>
              </a:lnSpc>
              <a:spcBef>
                <a:spcPts val="100"/>
              </a:spcBef>
            </a:pPr>
            <a:r>
              <a:rPr dirty="0" sz="1200">
                <a:solidFill>
                  <a:srgbClr val="585858"/>
                </a:solidFill>
                <a:latin typeface="Times New Roman"/>
                <a:cs typeface="Times New Roman"/>
              </a:rPr>
              <a:t>$350,000 </a:t>
            </a:r>
            <a:r>
              <a:rPr dirty="0" sz="1200" spc="-25">
                <a:solidFill>
                  <a:srgbClr val="585858"/>
                </a:solidFill>
                <a:latin typeface="Times New Roman"/>
                <a:cs typeface="Times New Roman"/>
              </a:rPr>
              <a:t>to</a:t>
            </a:r>
            <a:endParaRPr sz="1200">
              <a:latin typeface="Times New Roman"/>
              <a:cs typeface="Times New Roman"/>
            </a:endParaRPr>
          </a:p>
          <a:p>
            <a:pPr marL="90805">
              <a:lnSpc>
                <a:spcPts val="1410"/>
              </a:lnSpc>
            </a:pPr>
            <a:r>
              <a:rPr dirty="0" sz="1200" spc="-10">
                <a:solidFill>
                  <a:srgbClr val="585858"/>
                </a:solidFill>
                <a:latin typeface="Times New Roman"/>
                <a:cs typeface="Times New Roman"/>
              </a:rPr>
              <a:t>$999,999</a:t>
            </a:r>
            <a:endParaRPr sz="1200">
              <a:latin typeface="Times New Roman"/>
              <a:cs typeface="Times New Roman"/>
            </a:endParaRPr>
          </a:p>
        </p:txBody>
      </p:sp>
      <p:sp>
        <p:nvSpPr>
          <p:cNvPr id="68" name="object 68"/>
          <p:cNvSpPr txBox="1"/>
          <p:nvPr/>
        </p:nvSpPr>
        <p:spPr>
          <a:xfrm>
            <a:off x="10516467" y="5396588"/>
            <a:ext cx="1227455"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Times New Roman"/>
                <a:cs typeface="Times New Roman"/>
              </a:rPr>
              <a:t>$1,000,000</a:t>
            </a:r>
            <a:r>
              <a:rPr dirty="0" sz="1200" spc="-15">
                <a:solidFill>
                  <a:srgbClr val="585858"/>
                </a:solidFill>
                <a:latin typeface="Times New Roman"/>
                <a:cs typeface="Times New Roman"/>
              </a:rPr>
              <a:t> </a:t>
            </a:r>
            <a:r>
              <a:rPr dirty="0" sz="1200">
                <a:solidFill>
                  <a:srgbClr val="585858"/>
                </a:solidFill>
                <a:latin typeface="Times New Roman"/>
                <a:cs typeface="Times New Roman"/>
              </a:rPr>
              <a:t>or</a:t>
            </a:r>
            <a:r>
              <a:rPr dirty="0" sz="1200" spc="-10">
                <a:solidFill>
                  <a:srgbClr val="585858"/>
                </a:solidFill>
                <a:latin typeface="Times New Roman"/>
                <a:cs typeface="Times New Roman"/>
              </a:rPr>
              <a:t> </a:t>
            </a:r>
            <a:r>
              <a:rPr dirty="0" sz="1200" spc="-20">
                <a:solidFill>
                  <a:srgbClr val="585858"/>
                </a:solidFill>
                <a:latin typeface="Times New Roman"/>
                <a:cs typeface="Times New Roman"/>
              </a:rPr>
              <a:t>more</a:t>
            </a:r>
            <a:endParaRPr sz="1200">
              <a:latin typeface="Times New Roman"/>
              <a:cs typeface="Times New Roman"/>
            </a:endParaRPr>
          </a:p>
        </p:txBody>
      </p:sp>
      <p:sp>
        <p:nvSpPr>
          <p:cNvPr id="69" name="object 69"/>
          <p:cNvSpPr txBox="1"/>
          <p:nvPr/>
        </p:nvSpPr>
        <p:spPr>
          <a:xfrm>
            <a:off x="5963912" y="3290716"/>
            <a:ext cx="194310" cy="808355"/>
          </a:xfrm>
          <a:prstGeom prst="rect">
            <a:avLst/>
          </a:prstGeom>
        </p:spPr>
        <p:txBody>
          <a:bodyPr wrap="square" lIns="0" tIns="0" rIns="0" bIns="0" rtlCol="0" vert="vert270">
            <a:spAutoFit/>
          </a:bodyPr>
          <a:lstStyle/>
          <a:p>
            <a:pPr marL="12700">
              <a:lnSpc>
                <a:spcPts val="1410"/>
              </a:lnSpc>
            </a:pPr>
            <a:r>
              <a:rPr dirty="0" sz="1200">
                <a:solidFill>
                  <a:srgbClr val="585858"/>
                </a:solidFill>
                <a:latin typeface="Times New Roman"/>
                <a:cs typeface="Times New Roman"/>
              </a:rPr>
              <a:t>Survival</a:t>
            </a:r>
            <a:r>
              <a:rPr dirty="0" sz="1200" spc="-50">
                <a:solidFill>
                  <a:srgbClr val="585858"/>
                </a:solidFill>
                <a:latin typeface="Times New Roman"/>
                <a:cs typeface="Times New Roman"/>
              </a:rPr>
              <a:t> </a:t>
            </a:r>
            <a:r>
              <a:rPr dirty="0" sz="1200" spc="-20">
                <a:solidFill>
                  <a:srgbClr val="585858"/>
                </a:solidFill>
                <a:latin typeface="Times New Roman"/>
                <a:cs typeface="Times New Roman"/>
              </a:rPr>
              <a:t>rate</a:t>
            </a:r>
            <a:endParaRPr sz="1200">
              <a:latin typeface="Times New Roman"/>
              <a:cs typeface="Times New Roman"/>
            </a:endParaRPr>
          </a:p>
        </p:txBody>
      </p:sp>
      <p:sp>
        <p:nvSpPr>
          <p:cNvPr id="70" name="object 70"/>
          <p:cNvSpPr/>
          <p:nvPr/>
        </p:nvSpPr>
        <p:spPr>
          <a:xfrm>
            <a:off x="7456843" y="5936373"/>
            <a:ext cx="76200" cy="76200"/>
          </a:xfrm>
          <a:custGeom>
            <a:avLst/>
            <a:gdLst/>
            <a:ahLst/>
            <a:cxnLst/>
            <a:rect l="l" t="t" r="r" b="b"/>
            <a:pathLst>
              <a:path w="76200" h="76200">
                <a:moveTo>
                  <a:pt x="75946" y="0"/>
                </a:moveTo>
                <a:lnTo>
                  <a:pt x="0" y="0"/>
                </a:lnTo>
                <a:lnTo>
                  <a:pt x="0" y="75946"/>
                </a:lnTo>
                <a:lnTo>
                  <a:pt x="75946" y="75946"/>
                </a:lnTo>
                <a:lnTo>
                  <a:pt x="75946" y="0"/>
                </a:lnTo>
                <a:close/>
              </a:path>
            </a:pathLst>
          </a:custGeom>
          <a:solidFill>
            <a:srgbClr val="B31B1B"/>
          </a:solidFill>
        </p:spPr>
        <p:txBody>
          <a:bodyPr wrap="square" lIns="0" tIns="0" rIns="0" bIns="0" rtlCol="0"/>
          <a:lstStyle/>
          <a:p/>
        </p:txBody>
      </p:sp>
      <p:sp>
        <p:nvSpPr>
          <p:cNvPr id="71" name="object 71"/>
          <p:cNvSpPr txBox="1"/>
          <p:nvPr/>
        </p:nvSpPr>
        <p:spPr>
          <a:xfrm>
            <a:off x="7553305" y="5856400"/>
            <a:ext cx="1137920" cy="208279"/>
          </a:xfrm>
          <a:prstGeom prst="rect">
            <a:avLst/>
          </a:prstGeom>
        </p:spPr>
        <p:txBody>
          <a:bodyPr wrap="square" lIns="0" tIns="12700" rIns="0" bIns="0" rtlCol="0" vert="horz">
            <a:spAutoFit/>
          </a:bodyPr>
          <a:lstStyle/>
          <a:p>
            <a:pPr marL="12700">
              <a:lnSpc>
                <a:spcPct val="100000"/>
              </a:lnSpc>
              <a:spcBef>
                <a:spcPts val="100"/>
              </a:spcBef>
            </a:pPr>
            <a:r>
              <a:rPr dirty="0" sz="1200" spc="-10">
                <a:solidFill>
                  <a:srgbClr val="585858"/>
                </a:solidFill>
                <a:latin typeface="Times New Roman"/>
                <a:cs typeface="Times New Roman"/>
              </a:rPr>
              <a:t>Value-</a:t>
            </a:r>
            <a:r>
              <a:rPr dirty="0" sz="1200">
                <a:solidFill>
                  <a:srgbClr val="585858"/>
                </a:solidFill>
                <a:latin typeface="Times New Roman"/>
                <a:cs typeface="Times New Roman"/>
              </a:rPr>
              <a:t>added</a:t>
            </a:r>
            <a:r>
              <a:rPr dirty="0" sz="1200" spc="-5">
                <a:solidFill>
                  <a:srgbClr val="585858"/>
                </a:solidFill>
                <a:latin typeface="Times New Roman"/>
                <a:cs typeface="Times New Roman"/>
              </a:rPr>
              <a:t> </a:t>
            </a:r>
            <a:r>
              <a:rPr dirty="0" sz="1200" spc="-20">
                <a:solidFill>
                  <a:srgbClr val="585858"/>
                </a:solidFill>
                <a:latin typeface="Times New Roman"/>
                <a:cs typeface="Times New Roman"/>
              </a:rPr>
              <a:t>sales</a:t>
            </a:r>
            <a:endParaRPr sz="1200">
              <a:latin typeface="Times New Roman"/>
              <a:cs typeface="Times New Roman"/>
            </a:endParaRPr>
          </a:p>
        </p:txBody>
      </p:sp>
      <p:sp>
        <p:nvSpPr>
          <p:cNvPr id="72" name="object 72"/>
          <p:cNvSpPr/>
          <p:nvPr/>
        </p:nvSpPr>
        <p:spPr>
          <a:xfrm>
            <a:off x="8902852" y="5936373"/>
            <a:ext cx="76200" cy="76200"/>
          </a:xfrm>
          <a:custGeom>
            <a:avLst/>
            <a:gdLst/>
            <a:ahLst/>
            <a:cxnLst/>
            <a:rect l="l" t="t" r="r" b="b"/>
            <a:pathLst>
              <a:path w="76200" h="76200">
                <a:moveTo>
                  <a:pt x="75946" y="0"/>
                </a:moveTo>
                <a:lnTo>
                  <a:pt x="0" y="0"/>
                </a:lnTo>
                <a:lnTo>
                  <a:pt x="0" y="75946"/>
                </a:lnTo>
                <a:lnTo>
                  <a:pt x="75946" y="75946"/>
                </a:lnTo>
                <a:lnTo>
                  <a:pt x="75946" y="0"/>
                </a:lnTo>
                <a:close/>
              </a:path>
            </a:pathLst>
          </a:custGeom>
          <a:solidFill>
            <a:srgbClr val="4D4F52"/>
          </a:solidFill>
        </p:spPr>
        <p:txBody>
          <a:bodyPr wrap="square" lIns="0" tIns="0" rIns="0" bIns="0" rtlCol="0"/>
          <a:lstStyle/>
          <a:p/>
        </p:txBody>
      </p:sp>
      <p:sp>
        <p:nvSpPr>
          <p:cNvPr id="73" name="object 73"/>
          <p:cNvSpPr txBox="1"/>
          <p:nvPr/>
        </p:nvSpPr>
        <p:spPr>
          <a:xfrm>
            <a:off x="8999314" y="5856400"/>
            <a:ext cx="1328420" cy="208279"/>
          </a:xfrm>
          <a:prstGeom prst="rect">
            <a:avLst/>
          </a:prstGeom>
        </p:spPr>
        <p:txBody>
          <a:bodyPr wrap="square" lIns="0" tIns="12700" rIns="0" bIns="0" rtlCol="0" vert="horz">
            <a:spAutoFit/>
          </a:bodyPr>
          <a:lstStyle/>
          <a:p>
            <a:pPr marL="12700">
              <a:lnSpc>
                <a:spcPct val="100000"/>
              </a:lnSpc>
              <a:spcBef>
                <a:spcPts val="100"/>
              </a:spcBef>
            </a:pPr>
            <a:r>
              <a:rPr dirty="0" sz="1200">
                <a:solidFill>
                  <a:srgbClr val="585858"/>
                </a:solidFill>
                <a:latin typeface="Times New Roman"/>
                <a:cs typeface="Times New Roman"/>
              </a:rPr>
              <a:t>No</a:t>
            </a:r>
            <a:r>
              <a:rPr dirty="0" sz="1200" spc="-5">
                <a:solidFill>
                  <a:srgbClr val="585858"/>
                </a:solidFill>
                <a:latin typeface="Times New Roman"/>
                <a:cs typeface="Times New Roman"/>
              </a:rPr>
              <a:t> </a:t>
            </a:r>
            <a:r>
              <a:rPr dirty="0" sz="1200" spc="-10">
                <a:solidFill>
                  <a:srgbClr val="585858"/>
                </a:solidFill>
                <a:latin typeface="Times New Roman"/>
                <a:cs typeface="Times New Roman"/>
              </a:rPr>
              <a:t>value-</a:t>
            </a:r>
            <a:r>
              <a:rPr dirty="0" sz="1200">
                <a:solidFill>
                  <a:srgbClr val="585858"/>
                </a:solidFill>
                <a:latin typeface="Times New Roman"/>
                <a:cs typeface="Times New Roman"/>
              </a:rPr>
              <a:t>added</a:t>
            </a:r>
            <a:r>
              <a:rPr dirty="0" sz="1200" spc="-5">
                <a:solidFill>
                  <a:srgbClr val="585858"/>
                </a:solidFill>
                <a:latin typeface="Times New Roman"/>
                <a:cs typeface="Times New Roman"/>
              </a:rPr>
              <a:t> </a:t>
            </a:r>
            <a:r>
              <a:rPr dirty="0" sz="1200" spc="-20">
                <a:solidFill>
                  <a:srgbClr val="585858"/>
                </a:solidFill>
                <a:latin typeface="Times New Roman"/>
                <a:cs typeface="Times New Roman"/>
              </a:rPr>
              <a:t>sales</a:t>
            </a:r>
            <a:endParaRPr sz="1200">
              <a:latin typeface="Times New Roman"/>
              <a:cs typeface="Times New Roman"/>
            </a:endParaRPr>
          </a:p>
        </p:txBody>
      </p:sp>
      <p:sp>
        <p:nvSpPr>
          <p:cNvPr id="74" name="object 74"/>
          <p:cNvSpPr txBox="1"/>
          <p:nvPr/>
        </p:nvSpPr>
        <p:spPr>
          <a:xfrm>
            <a:off x="4788534" y="6391618"/>
            <a:ext cx="2614295" cy="252095"/>
          </a:xfrm>
          <a:prstGeom prst="rect">
            <a:avLst/>
          </a:prstGeom>
        </p:spPr>
        <p:txBody>
          <a:bodyPr wrap="square" lIns="0" tIns="0" rIns="0" bIns="0" rtlCol="0" vert="horz">
            <a:spAutoFit/>
          </a:bodyPr>
          <a:lstStyle/>
          <a:p>
            <a:pPr marL="12700">
              <a:lnSpc>
                <a:spcPts val="1864"/>
              </a:lnSpc>
            </a:pPr>
            <a:r>
              <a:rPr dirty="0" sz="1600" i="1">
                <a:latin typeface="Arial"/>
                <a:cs typeface="Arial"/>
              </a:rPr>
              <a:t>Not</a:t>
            </a:r>
            <a:r>
              <a:rPr dirty="0" sz="1600" spc="-20" i="1">
                <a:latin typeface="Arial"/>
                <a:cs typeface="Arial"/>
              </a:rPr>
              <a:t> </a:t>
            </a:r>
            <a:r>
              <a:rPr dirty="0" sz="1600" i="1">
                <a:latin typeface="Arial"/>
                <a:cs typeface="Arial"/>
              </a:rPr>
              <a:t>for</a:t>
            </a:r>
            <a:r>
              <a:rPr dirty="0" sz="1600" spc="-15" i="1">
                <a:latin typeface="Arial"/>
                <a:cs typeface="Arial"/>
              </a:rPr>
              <a:t> </a:t>
            </a:r>
            <a:r>
              <a:rPr dirty="0" sz="1600" i="1">
                <a:latin typeface="Arial"/>
                <a:cs typeface="Arial"/>
              </a:rPr>
              <a:t>distribution</a:t>
            </a:r>
            <a:r>
              <a:rPr dirty="0" sz="1600" spc="-40" i="1">
                <a:latin typeface="Arial"/>
                <a:cs typeface="Arial"/>
              </a:rPr>
              <a:t> </a:t>
            </a:r>
            <a:r>
              <a:rPr dirty="0" sz="1600" i="1">
                <a:latin typeface="Arial"/>
                <a:cs typeface="Arial"/>
              </a:rPr>
              <a:t>or</a:t>
            </a:r>
            <a:r>
              <a:rPr dirty="0" sz="1600" spc="-25" i="1">
                <a:latin typeface="Arial"/>
                <a:cs typeface="Arial"/>
              </a:rPr>
              <a:t> </a:t>
            </a:r>
            <a:r>
              <a:rPr dirty="0" sz="1600" spc="-10" i="1">
                <a:latin typeface="Arial"/>
                <a:cs typeface="Arial"/>
              </a:rPr>
              <a:t>citation</a:t>
            </a:r>
            <a:endParaRPr sz="16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p:spPr>
        <p:txBody>
          <a:bodyPr wrap="square" lIns="0" tIns="317671" rIns="0" bIns="0" rtlCol="0" vert="horz">
            <a:spAutoFit/>
          </a:bodyPr>
          <a:lstStyle/>
          <a:p>
            <a:pPr marL="21590">
              <a:lnSpc>
                <a:spcPct val="100000"/>
              </a:lnSpc>
              <a:spcBef>
                <a:spcPts val="105"/>
              </a:spcBef>
            </a:pPr>
            <a:r>
              <a:rPr dirty="0" sz="4400"/>
              <a:t>One</a:t>
            </a:r>
            <a:r>
              <a:rPr dirty="0" sz="4400" spc="-50"/>
              <a:t> </a:t>
            </a:r>
            <a:r>
              <a:rPr dirty="0" sz="4400"/>
              <a:t>note</a:t>
            </a:r>
            <a:r>
              <a:rPr dirty="0" sz="4400" spc="-50"/>
              <a:t> </a:t>
            </a:r>
            <a:r>
              <a:rPr dirty="0" sz="4400"/>
              <a:t>of</a:t>
            </a:r>
            <a:r>
              <a:rPr dirty="0" sz="4400" spc="229"/>
              <a:t> </a:t>
            </a:r>
            <a:r>
              <a:rPr dirty="0" sz="4400" spc="-10"/>
              <a:t>caution…Labor</a:t>
            </a:r>
            <a:endParaRPr sz="4400"/>
          </a:p>
        </p:txBody>
      </p:sp>
      <p:pic>
        <p:nvPicPr>
          <p:cNvPr id="3" name="object 3" descr="A map of the united states  AI-generated content may be incorrect."/>
          <p:cNvPicPr/>
          <p:nvPr/>
        </p:nvPicPr>
        <p:blipFill>
          <a:blip r:embed="rId2" cstate="print"/>
          <a:stretch>
            <a:fillRect/>
          </a:stretch>
        </p:blipFill>
        <p:spPr>
          <a:xfrm>
            <a:off x="598698" y="1488139"/>
            <a:ext cx="5373920" cy="3934480"/>
          </a:xfrm>
          <a:prstGeom prst="rect">
            <a:avLst/>
          </a:prstGeom>
        </p:spPr>
      </p:pic>
      <p:sp>
        <p:nvSpPr>
          <p:cNvPr id="4" name="object 4"/>
          <p:cNvSpPr txBox="1"/>
          <p:nvPr/>
        </p:nvSpPr>
        <p:spPr>
          <a:xfrm>
            <a:off x="6332318" y="1352804"/>
            <a:ext cx="4890135" cy="836294"/>
          </a:xfrm>
          <a:prstGeom prst="rect">
            <a:avLst/>
          </a:prstGeom>
        </p:spPr>
        <p:txBody>
          <a:bodyPr wrap="square" lIns="0" tIns="59690" rIns="0" bIns="0" rtlCol="0" vert="horz">
            <a:spAutoFit/>
          </a:bodyPr>
          <a:lstStyle/>
          <a:p>
            <a:pPr marL="240029" marR="5080" indent="-227329">
              <a:lnSpc>
                <a:spcPts val="3030"/>
              </a:lnSpc>
              <a:spcBef>
                <a:spcPts val="470"/>
              </a:spcBef>
              <a:buChar char="•"/>
              <a:tabLst>
                <a:tab pos="241300" algn="l"/>
              </a:tabLst>
            </a:pPr>
            <a:r>
              <a:rPr dirty="0" sz="2800">
                <a:latin typeface="Arial"/>
                <a:cs typeface="Arial"/>
              </a:rPr>
              <a:t>Labor</a:t>
            </a:r>
            <a:r>
              <a:rPr dirty="0" sz="2800" spc="-35">
                <a:latin typeface="Arial"/>
                <a:cs typeface="Arial"/>
              </a:rPr>
              <a:t> </a:t>
            </a:r>
            <a:r>
              <a:rPr dirty="0" sz="2800">
                <a:latin typeface="Arial"/>
                <a:cs typeface="Arial"/>
              </a:rPr>
              <a:t>expenditures</a:t>
            </a:r>
            <a:r>
              <a:rPr dirty="0" sz="2800" spc="-40">
                <a:latin typeface="Arial"/>
                <a:cs typeface="Arial"/>
              </a:rPr>
              <a:t> </a:t>
            </a:r>
            <a:r>
              <a:rPr dirty="0" sz="2800">
                <a:latin typeface="Arial"/>
                <a:cs typeface="Arial"/>
              </a:rPr>
              <a:t>as</a:t>
            </a:r>
            <a:r>
              <a:rPr dirty="0" sz="2800" spc="-50">
                <a:latin typeface="Arial"/>
                <a:cs typeface="Arial"/>
              </a:rPr>
              <a:t> </a:t>
            </a:r>
            <a:r>
              <a:rPr dirty="0" sz="2800">
                <a:latin typeface="Arial"/>
                <a:cs typeface="Arial"/>
              </a:rPr>
              <a:t>a</a:t>
            </a:r>
            <a:r>
              <a:rPr dirty="0" sz="2800" spc="-40">
                <a:latin typeface="Arial"/>
                <a:cs typeface="Arial"/>
              </a:rPr>
              <a:t> </a:t>
            </a:r>
            <a:r>
              <a:rPr dirty="0" sz="2800">
                <a:latin typeface="Arial"/>
                <a:cs typeface="Arial"/>
              </a:rPr>
              <a:t>%</a:t>
            </a:r>
            <a:r>
              <a:rPr dirty="0" sz="2800" spc="-40">
                <a:latin typeface="Arial"/>
                <a:cs typeface="Arial"/>
              </a:rPr>
              <a:t> </a:t>
            </a:r>
            <a:r>
              <a:rPr dirty="0" sz="2800" spc="-25">
                <a:latin typeface="Arial"/>
                <a:cs typeface="Arial"/>
              </a:rPr>
              <a:t>of </a:t>
            </a:r>
            <a:r>
              <a:rPr dirty="0" sz="2800" spc="-25">
                <a:latin typeface="Arial"/>
                <a:cs typeface="Arial"/>
              </a:rPr>
              <a:t>	</a:t>
            </a:r>
            <a:r>
              <a:rPr dirty="0" sz="2800">
                <a:latin typeface="Arial"/>
                <a:cs typeface="Arial"/>
              </a:rPr>
              <a:t>total</a:t>
            </a:r>
            <a:r>
              <a:rPr dirty="0" sz="2800" spc="-75">
                <a:latin typeface="Arial"/>
                <a:cs typeface="Arial"/>
              </a:rPr>
              <a:t> </a:t>
            </a:r>
            <a:r>
              <a:rPr dirty="0" sz="2800">
                <a:latin typeface="Arial"/>
                <a:cs typeface="Arial"/>
              </a:rPr>
              <a:t>variable</a:t>
            </a:r>
            <a:r>
              <a:rPr dirty="0" sz="2800" spc="-45">
                <a:latin typeface="Arial"/>
                <a:cs typeface="Arial"/>
              </a:rPr>
              <a:t> </a:t>
            </a:r>
            <a:r>
              <a:rPr dirty="0" sz="2800">
                <a:latin typeface="Arial"/>
                <a:cs typeface="Arial"/>
              </a:rPr>
              <a:t>expense</a:t>
            </a:r>
            <a:r>
              <a:rPr dirty="0" sz="2800" spc="-55">
                <a:latin typeface="Arial"/>
                <a:cs typeface="Arial"/>
              </a:rPr>
              <a:t> </a:t>
            </a:r>
            <a:r>
              <a:rPr dirty="0" sz="2800" spc="-25">
                <a:latin typeface="Arial"/>
                <a:cs typeface="Arial"/>
              </a:rPr>
              <a:t>are</a:t>
            </a:r>
            <a:endParaRPr sz="2800">
              <a:latin typeface="Arial"/>
              <a:cs typeface="Arial"/>
            </a:endParaRPr>
          </a:p>
        </p:txBody>
      </p:sp>
      <p:sp>
        <p:nvSpPr>
          <p:cNvPr id="5" name="object 5"/>
          <p:cNvSpPr txBox="1"/>
          <p:nvPr/>
        </p:nvSpPr>
        <p:spPr>
          <a:xfrm>
            <a:off x="6332318" y="2121223"/>
            <a:ext cx="5242560" cy="4058920"/>
          </a:xfrm>
          <a:prstGeom prst="rect">
            <a:avLst/>
          </a:prstGeom>
        </p:spPr>
        <p:txBody>
          <a:bodyPr wrap="square" lIns="0" tIns="59690" rIns="0" bIns="0" rtlCol="0" vert="horz">
            <a:spAutoFit/>
          </a:bodyPr>
          <a:lstStyle/>
          <a:p>
            <a:pPr marL="241300" marR="5080">
              <a:lnSpc>
                <a:spcPts val="3030"/>
              </a:lnSpc>
              <a:spcBef>
                <a:spcPts val="470"/>
              </a:spcBef>
            </a:pPr>
            <a:r>
              <a:rPr dirty="0" sz="2800">
                <a:latin typeface="Arial"/>
                <a:cs typeface="Arial"/>
              </a:rPr>
              <a:t>significantly</a:t>
            </a:r>
            <a:r>
              <a:rPr dirty="0" sz="2800" spc="-90">
                <a:latin typeface="Arial"/>
                <a:cs typeface="Arial"/>
              </a:rPr>
              <a:t> </a:t>
            </a:r>
            <a:r>
              <a:rPr dirty="0" sz="2800">
                <a:latin typeface="Arial"/>
                <a:cs typeface="Arial"/>
              </a:rPr>
              <a:t>higher</a:t>
            </a:r>
            <a:r>
              <a:rPr dirty="0" sz="2800" spc="-70">
                <a:latin typeface="Arial"/>
                <a:cs typeface="Arial"/>
              </a:rPr>
              <a:t> </a:t>
            </a:r>
            <a:r>
              <a:rPr dirty="0" sz="2800" spc="-25">
                <a:latin typeface="Arial"/>
                <a:cs typeface="Arial"/>
              </a:rPr>
              <a:t>for </a:t>
            </a:r>
            <a:r>
              <a:rPr dirty="0" sz="2800">
                <a:latin typeface="Arial"/>
                <a:cs typeface="Arial"/>
              </a:rPr>
              <a:t>operations</a:t>
            </a:r>
            <a:r>
              <a:rPr dirty="0" sz="2800" spc="-60">
                <a:latin typeface="Arial"/>
                <a:cs typeface="Arial"/>
              </a:rPr>
              <a:t> </a:t>
            </a:r>
            <a:r>
              <a:rPr dirty="0" sz="2800">
                <a:latin typeface="Arial"/>
                <a:cs typeface="Arial"/>
              </a:rPr>
              <a:t>with</a:t>
            </a:r>
            <a:r>
              <a:rPr dirty="0" sz="2800" spc="-50">
                <a:latin typeface="Arial"/>
                <a:cs typeface="Arial"/>
              </a:rPr>
              <a:t> </a:t>
            </a:r>
            <a:r>
              <a:rPr dirty="0" sz="2800">
                <a:latin typeface="Arial"/>
                <a:cs typeface="Arial"/>
              </a:rPr>
              <a:t>local</a:t>
            </a:r>
            <a:r>
              <a:rPr dirty="0" sz="2800" spc="-70">
                <a:latin typeface="Arial"/>
                <a:cs typeface="Arial"/>
              </a:rPr>
              <a:t> </a:t>
            </a:r>
            <a:r>
              <a:rPr dirty="0" sz="2800" spc="-20">
                <a:latin typeface="Arial"/>
                <a:cs typeface="Arial"/>
              </a:rPr>
              <a:t>food</a:t>
            </a:r>
            <a:r>
              <a:rPr dirty="0" sz="2800">
                <a:latin typeface="Arial"/>
                <a:cs typeface="Arial"/>
              </a:rPr>
              <a:t> sales.</a:t>
            </a:r>
            <a:r>
              <a:rPr dirty="0" sz="2800" spc="-55">
                <a:latin typeface="Arial"/>
                <a:cs typeface="Arial"/>
              </a:rPr>
              <a:t> </a:t>
            </a:r>
            <a:r>
              <a:rPr dirty="0" sz="2800">
                <a:latin typeface="Arial"/>
                <a:cs typeface="Arial"/>
              </a:rPr>
              <a:t>But,</a:t>
            </a:r>
            <a:r>
              <a:rPr dirty="0" sz="2800" spc="-55">
                <a:latin typeface="Arial"/>
                <a:cs typeface="Arial"/>
              </a:rPr>
              <a:t> </a:t>
            </a:r>
            <a:r>
              <a:rPr dirty="0" sz="2800">
                <a:latin typeface="Arial"/>
                <a:cs typeface="Arial"/>
              </a:rPr>
              <a:t>also</a:t>
            </a:r>
            <a:r>
              <a:rPr dirty="0" sz="2800" spc="-40">
                <a:latin typeface="Arial"/>
                <a:cs typeface="Arial"/>
              </a:rPr>
              <a:t> </a:t>
            </a:r>
            <a:r>
              <a:rPr dirty="0" sz="2800">
                <a:latin typeface="Arial"/>
                <a:cs typeface="Arial"/>
              </a:rPr>
              <a:t>have</a:t>
            </a:r>
            <a:r>
              <a:rPr dirty="0" sz="2800" spc="-40">
                <a:latin typeface="Arial"/>
                <a:cs typeface="Arial"/>
              </a:rPr>
              <a:t> </a:t>
            </a:r>
            <a:r>
              <a:rPr dirty="0" sz="2800">
                <a:latin typeface="Arial"/>
                <a:cs typeface="Arial"/>
              </a:rPr>
              <a:t>higher</a:t>
            </a:r>
            <a:r>
              <a:rPr dirty="0" sz="2800" spc="-40">
                <a:latin typeface="Arial"/>
                <a:cs typeface="Arial"/>
              </a:rPr>
              <a:t> </a:t>
            </a:r>
            <a:r>
              <a:rPr dirty="0" sz="2800" spc="-25">
                <a:latin typeface="Arial"/>
                <a:cs typeface="Arial"/>
              </a:rPr>
              <a:t>(on </a:t>
            </a:r>
            <a:r>
              <a:rPr dirty="0" sz="2800">
                <a:latin typeface="Arial"/>
                <a:cs typeface="Arial"/>
              </a:rPr>
              <a:t>average)</a:t>
            </a:r>
            <a:r>
              <a:rPr dirty="0" sz="2800" spc="-55">
                <a:latin typeface="Arial"/>
                <a:cs typeface="Arial"/>
              </a:rPr>
              <a:t> </a:t>
            </a:r>
            <a:r>
              <a:rPr dirty="0" sz="2800">
                <a:latin typeface="Arial"/>
                <a:cs typeface="Arial"/>
              </a:rPr>
              <a:t>hourly</a:t>
            </a:r>
            <a:r>
              <a:rPr dirty="0" sz="2800" spc="-55">
                <a:latin typeface="Arial"/>
                <a:cs typeface="Arial"/>
              </a:rPr>
              <a:t> </a:t>
            </a:r>
            <a:r>
              <a:rPr dirty="0" sz="2800">
                <a:latin typeface="Arial"/>
                <a:cs typeface="Arial"/>
              </a:rPr>
              <a:t>wage</a:t>
            </a:r>
            <a:r>
              <a:rPr dirty="0" sz="2800" spc="-50">
                <a:latin typeface="Arial"/>
                <a:cs typeface="Arial"/>
              </a:rPr>
              <a:t> </a:t>
            </a:r>
            <a:r>
              <a:rPr dirty="0" sz="2800" spc="-10">
                <a:latin typeface="Arial"/>
                <a:cs typeface="Arial"/>
              </a:rPr>
              <a:t>rates.</a:t>
            </a:r>
            <a:endParaRPr sz="2800">
              <a:latin typeface="Arial"/>
              <a:cs typeface="Arial"/>
            </a:endParaRPr>
          </a:p>
          <a:p>
            <a:pPr marL="240029" marR="61594" indent="-227329">
              <a:lnSpc>
                <a:spcPts val="3030"/>
              </a:lnSpc>
              <a:spcBef>
                <a:spcPts val="969"/>
              </a:spcBef>
              <a:buChar char="•"/>
              <a:tabLst>
                <a:tab pos="241300" algn="l"/>
              </a:tabLst>
            </a:pPr>
            <a:r>
              <a:rPr dirty="0" sz="2800">
                <a:latin typeface="Arial"/>
                <a:cs typeface="Arial"/>
              </a:rPr>
              <a:t>As</a:t>
            </a:r>
            <a:r>
              <a:rPr dirty="0" sz="2800" spc="-50">
                <a:latin typeface="Arial"/>
                <a:cs typeface="Arial"/>
              </a:rPr>
              <a:t> </a:t>
            </a:r>
            <a:r>
              <a:rPr dirty="0" sz="2800">
                <a:latin typeface="Arial"/>
                <a:cs typeface="Arial"/>
              </a:rPr>
              <a:t>labor</a:t>
            </a:r>
            <a:r>
              <a:rPr dirty="0" sz="2800" spc="-30">
                <a:latin typeface="Arial"/>
                <a:cs typeface="Arial"/>
              </a:rPr>
              <a:t> </a:t>
            </a:r>
            <a:r>
              <a:rPr dirty="0" sz="2800">
                <a:latin typeface="Arial"/>
                <a:cs typeface="Arial"/>
              </a:rPr>
              <a:t>laws</a:t>
            </a:r>
            <a:r>
              <a:rPr dirty="0" sz="2800" spc="-40">
                <a:latin typeface="Arial"/>
                <a:cs typeface="Arial"/>
              </a:rPr>
              <a:t> </a:t>
            </a:r>
            <a:r>
              <a:rPr dirty="0" sz="2800">
                <a:latin typeface="Arial"/>
                <a:cs typeface="Arial"/>
              </a:rPr>
              <a:t>change,</a:t>
            </a:r>
            <a:r>
              <a:rPr dirty="0" sz="2800" spc="-40">
                <a:latin typeface="Arial"/>
                <a:cs typeface="Arial"/>
              </a:rPr>
              <a:t> </a:t>
            </a:r>
            <a:r>
              <a:rPr dirty="0" sz="2800">
                <a:latin typeface="Arial"/>
                <a:cs typeface="Arial"/>
              </a:rPr>
              <a:t>are</a:t>
            </a:r>
            <a:r>
              <a:rPr dirty="0" sz="2800" spc="-40">
                <a:latin typeface="Arial"/>
                <a:cs typeface="Arial"/>
              </a:rPr>
              <a:t> </a:t>
            </a:r>
            <a:r>
              <a:rPr dirty="0" sz="2800" spc="-10">
                <a:latin typeface="Arial"/>
                <a:cs typeface="Arial"/>
              </a:rPr>
              <a:t>local </a:t>
            </a:r>
            <a:r>
              <a:rPr dirty="0" sz="2800" spc="-10">
                <a:latin typeface="Arial"/>
                <a:cs typeface="Arial"/>
              </a:rPr>
              <a:t>	</a:t>
            </a:r>
            <a:r>
              <a:rPr dirty="0" sz="2800">
                <a:latin typeface="Arial"/>
                <a:cs typeface="Arial"/>
              </a:rPr>
              <a:t>food</a:t>
            </a:r>
            <a:r>
              <a:rPr dirty="0" sz="2800" spc="-65">
                <a:latin typeface="Arial"/>
                <a:cs typeface="Arial"/>
              </a:rPr>
              <a:t> </a:t>
            </a:r>
            <a:r>
              <a:rPr dirty="0" sz="2800">
                <a:latin typeface="Arial"/>
                <a:cs typeface="Arial"/>
              </a:rPr>
              <a:t>operations</a:t>
            </a:r>
            <a:r>
              <a:rPr dirty="0" sz="2800" spc="-60">
                <a:latin typeface="Arial"/>
                <a:cs typeface="Arial"/>
              </a:rPr>
              <a:t> </a:t>
            </a:r>
            <a:r>
              <a:rPr dirty="0" sz="2800" spc="-20">
                <a:latin typeface="Arial"/>
                <a:cs typeface="Arial"/>
              </a:rPr>
              <a:t>more </a:t>
            </a:r>
            <a:r>
              <a:rPr dirty="0" sz="2800" spc="-20">
                <a:latin typeface="Arial"/>
                <a:cs typeface="Arial"/>
              </a:rPr>
              <a:t>	</a:t>
            </a:r>
            <a:r>
              <a:rPr dirty="0" sz="2800">
                <a:latin typeface="Arial"/>
                <a:cs typeface="Arial"/>
              </a:rPr>
              <a:t>susceptible</a:t>
            </a:r>
            <a:r>
              <a:rPr dirty="0" sz="2800" spc="-70">
                <a:latin typeface="Arial"/>
                <a:cs typeface="Arial"/>
              </a:rPr>
              <a:t> </a:t>
            </a:r>
            <a:r>
              <a:rPr dirty="0" sz="2800">
                <a:latin typeface="Arial"/>
                <a:cs typeface="Arial"/>
              </a:rPr>
              <a:t>to</a:t>
            </a:r>
            <a:r>
              <a:rPr dirty="0" sz="2800" spc="-55">
                <a:latin typeface="Arial"/>
                <a:cs typeface="Arial"/>
              </a:rPr>
              <a:t> </a:t>
            </a:r>
            <a:r>
              <a:rPr dirty="0" sz="2800" spc="-10">
                <a:latin typeface="Arial"/>
                <a:cs typeface="Arial"/>
              </a:rPr>
              <a:t>negative 	impacts?</a:t>
            </a:r>
            <a:endParaRPr sz="2800">
              <a:latin typeface="Arial"/>
              <a:cs typeface="Arial"/>
            </a:endParaRPr>
          </a:p>
          <a:p>
            <a:pPr algn="just" marL="12700" marR="230504">
              <a:lnSpc>
                <a:spcPct val="100000"/>
              </a:lnSpc>
              <a:spcBef>
                <a:spcPts val="1860"/>
              </a:spcBef>
            </a:pPr>
            <a:r>
              <a:rPr dirty="0" sz="1200">
                <a:latin typeface="Arial"/>
                <a:cs typeface="Arial"/>
              </a:rPr>
              <a:t>Source:</a:t>
            </a:r>
            <a:r>
              <a:rPr dirty="0" sz="1200" spc="-25">
                <a:latin typeface="Arial"/>
                <a:cs typeface="Arial"/>
              </a:rPr>
              <a:t> </a:t>
            </a:r>
            <a:r>
              <a:rPr dirty="0" sz="1200">
                <a:latin typeface="Arial"/>
                <a:cs typeface="Arial"/>
              </a:rPr>
              <a:t>Jablonski,</a:t>
            </a:r>
            <a:r>
              <a:rPr dirty="0" sz="1200" spc="-25">
                <a:latin typeface="Arial"/>
                <a:cs typeface="Arial"/>
              </a:rPr>
              <a:t> </a:t>
            </a:r>
            <a:r>
              <a:rPr dirty="0" sz="1200" spc="-10">
                <a:latin typeface="Arial"/>
                <a:cs typeface="Arial"/>
              </a:rPr>
              <a:t>B.B.R.,</a:t>
            </a:r>
            <a:r>
              <a:rPr dirty="0" sz="1200" spc="-70">
                <a:latin typeface="Arial"/>
                <a:cs typeface="Arial"/>
              </a:rPr>
              <a:t> </a:t>
            </a:r>
            <a:r>
              <a:rPr dirty="0" sz="1200">
                <a:latin typeface="Arial"/>
                <a:cs typeface="Arial"/>
              </a:rPr>
              <a:t>A. Bauman,</a:t>
            </a:r>
            <a:r>
              <a:rPr dirty="0" sz="1200" spc="-40">
                <a:latin typeface="Arial"/>
                <a:cs typeface="Arial"/>
              </a:rPr>
              <a:t> </a:t>
            </a:r>
            <a:r>
              <a:rPr dirty="0" sz="1200">
                <a:latin typeface="Arial"/>
                <a:cs typeface="Arial"/>
              </a:rPr>
              <a:t>and</a:t>
            </a:r>
            <a:r>
              <a:rPr dirty="0" sz="1200" spc="-20">
                <a:latin typeface="Arial"/>
                <a:cs typeface="Arial"/>
              </a:rPr>
              <a:t> </a:t>
            </a:r>
            <a:r>
              <a:rPr dirty="0" sz="1200">
                <a:latin typeface="Arial"/>
                <a:cs typeface="Arial"/>
              </a:rPr>
              <a:t>D.</a:t>
            </a:r>
            <a:r>
              <a:rPr dirty="0" sz="1200" spc="-25">
                <a:latin typeface="Arial"/>
                <a:cs typeface="Arial"/>
              </a:rPr>
              <a:t> </a:t>
            </a:r>
            <a:r>
              <a:rPr dirty="0" sz="1200" spc="-10">
                <a:latin typeface="Arial"/>
                <a:cs typeface="Arial"/>
              </a:rPr>
              <a:t>Thilmany.</a:t>
            </a:r>
            <a:r>
              <a:rPr dirty="0" sz="1200" spc="-25">
                <a:latin typeface="Arial"/>
                <a:cs typeface="Arial"/>
              </a:rPr>
              <a:t> </a:t>
            </a:r>
            <a:r>
              <a:rPr dirty="0" sz="1200">
                <a:latin typeface="Arial"/>
                <a:cs typeface="Arial"/>
              </a:rPr>
              <a:t>2021.</a:t>
            </a:r>
            <a:r>
              <a:rPr dirty="0" sz="1200" spc="-35">
                <a:latin typeface="Arial"/>
                <a:cs typeface="Arial"/>
              </a:rPr>
              <a:t> </a:t>
            </a:r>
            <a:r>
              <a:rPr dirty="0" sz="1200">
                <a:latin typeface="Arial"/>
                <a:cs typeface="Arial"/>
              </a:rPr>
              <a:t>Local</a:t>
            </a:r>
            <a:r>
              <a:rPr dirty="0" sz="1200" spc="-30">
                <a:latin typeface="Arial"/>
                <a:cs typeface="Arial"/>
              </a:rPr>
              <a:t> </a:t>
            </a:r>
            <a:r>
              <a:rPr dirty="0" sz="1200" spc="-20">
                <a:latin typeface="Arial"/>
                <a:cs typeface="Arial"/>
              </a:rPr>
              <a:t>food </a:t>
            </a:r>
            <a:r>
              <a:rPr dirty="0" sz="1200">
                <a:latin typeface="Arial"/>
                <a:cs typeface="Arial"/>
              </a:rPr>
              <a:t>market</a:t>
            </a:r>
            <a:r>
              <a:rPr dirty="0" sz="1200" spc="-35">
                <a:latin typeface="Arial"/>
                <a:cs typeface="Arial"/>
              </a:rPr>
              <a:t> </a:t>
            </a:r>
            <a:r>
              <a:rPr dirty="0" sz="1200">
                <a:latin typeface="Arial"/>
                <a:cs typeface="Arial"/>
              </a:rPr>
              <a:t>orientation</a:t>
            </a:r>
            <a:r>
              <a:rPr dirty="0" sz="1200" spc="-55">
                <a:latin typeface="Arial"/>
                <a:cs typeface="Arial"/>
              </a:rPr>
              <a:t> </a:t>
            </a:r>
            <a:r>
              <a:rPr dirty="0" sz="1200">
                <a:latin typeface="Arial"/>
                <a:cs typeface="Arial"/>
              </a:rPr>
              <a:t>and</a:t>
            </a:r>
            <a:r>
              <a:rPr dirty="0" sz="1200" spc="-30">
                <a:latin typeface="Arial"/>
                <a:cs typeface="Arial"/>
              </a:rPr>
              <a:t> </a:t>
            </a:r>
            <a:r>
              <a:rPr dirty="0" sz="1200">
                <a:latin typeface="Arial"/>
                <a:cs typeface="Arial"/>
              </a:rPr>
              <a:t>labor</a:t>
            </a:r>
            <a:r>
              <a:rPr dirty="0" sz="1200" spc="-35">
                <a:latin typeface="Arial"/>
                <a:cs typeface="Arial"/>
              </a:rPr>
              <a:t> </a:t>
            </a:r>
            <a:r>
              <a:rPr dirty="0" sz="1200" spc="-10">
                <a:latin typeface="Arial"/>
                <a:cs typeface="Arial"/>
              </a:rPr>
              <a:t>intensity.</a:t>
            </a:r>
            <a:r>
              <a:rPr dirty="0" sz="1200" spc="-35">
                <a:latin typeface="Arial"/>
                <a:cs typeface="Arial"/>
              </a:rPr>
              <a:t> </a:t>
            </a:r>
            <a:r>
              <a:rPr dirty="0" sz="1200" i="1">
                <a:latin typeface="Arial"/>
                <a:cs typeface="Arial"/>
              </a:rPr>
              <a:t>Applied</a:t>
            </a:r>
            <a:r>
              <a:rPr dirty="0" sz="1200" spc="-15" i="1">
                <a:latin typeface="Arial"/>
                <a:cs typeface="Arial"/>
              </a:rPr>
              <a:t> </a:t>
            </a:r>
            <a:r>
              <a:rPr dirty="0" sz="1200" i="1">
                <a:latin typeface="Arial"/>
                <a:cs typeface="Arial"/>
              </a:rPr>
              <a:t>Economic</a:t>
            </a:r>
            <a:r>
              <a:rPr dirty="0" sz="1200" spc="-35" i="1">
                <a:latin typeface="Arial"/>
                <a:cs typeface="Arial"/>
              </a:rPr>
              <a:t> </a:t>
            </a:r>
            <a:r>
              <a:rPr dirty="0" sz="1200" i="1">
                <a:latin typeface="Arial"/>
                <a:cs typeface="Arial"/>
              </a:rPr>
              <a:t>Perspectives</a:t>
            </a:r>
            <a:r>
              <a:rPr dirty="0" sz="1200" spc="-45" i="1">
                <a:latin typeface="Arial"/>
                <a:cs typeface="Arial"/>
              </a:rPr>
              <a:t> </a:t>
            </a:r>
            <a:r>
              <a:rPr dirty="0" sz="1200" spc="-25" i="1">
                <a:latin typeface="Arial"/>
                <a:cs typeface="Arial"/>
              </a:rPr>
              <a:t>and</a:t>
            </a:r>
            <a:r>
              <a:rPr dirty="0" sz="1200" spc="-25" i="1">
                <a:latin typeface="Arial"/>
                <a:cs typeface="Arial"/>
              </a:rPr>
              <a:t> </a:t>
            </a:r>
            <a:r>
              <a:rPr dirty="0" sz="1200" i="1">
                <a:latin typeface="Arial"/>
                <a:cs typeface="Arial"/>
              </a:rPr>
              <a:t>Policy</a:t>
            </a:r>
            <a:r>
              <a:rPr dirty="0" sz="1200" spc="-10" i="1">
                <a:latin typeface="Arial"/>
                <a:cs typeface="Arial"/>
              </a:rPr>
              <a:t> </a:t>
            </a:r>
            <a:r>
              <a:rPr dirty="0" sz="1200">
                <a:latin typeface="Arial"/>
                <a:cs typeface="Arial"/>
              </a:rPr>
              <a:t>43(3):</a:t>
            </a:r>
            <a:r>
              <a:rPr dirty="0" sz="1200" spc="-20">
                <a:latin typeface="Arial"/>
                <a:cs typeface="Arial"/>
              </a:rPr>
              <a:t> </a:t>
            </a:r>
            <a:r>
              <a:rPr dirty="0" sz="1200" spc="-10">
                <a:latin typeface="Arial"/>
                <a:cs typeface="Arial"/>
              </a:rPr>
              <a:t>916-</a:t>
            </a:r>
            <a:r>
              <a:rPr dirty="0" sz="1200" spc="-20">
                <a:latin typeface="Arial"/>
                <a:cs typeface="Arial"/>
              </a:rPr>
              <a:t>934.</a:t>
            </a:r>
            <a:endParaRPr sz="1200">
              <a:latin typeface="Arial"/>
              <a:cs typeface="Arial"/>
            </a:endParaRPr>
          </a:p>
        </p:txBody>
      </p:sp>
      <p:sp>
        <p:nvSpPr>
          <p:cNvPr id="6" name="object 6"/>
          <p:cNvSpPr txBox="1"/>
          <p:nvPr/>
        </p:nvSpPr>
        <p:spPr>
          <a:xfrm>
            <a:off x="718819" y="5567611"/>
            <a:ext cx="3911600" cy="208279"/>
          </a:xfrm>
          <a:prstGeom prst="rect">
            <a:avLst/>
          </a:prstGeom>
        </p:spPr>
        <p:txBody>
          <a:bodyPr wrap="square" lIns="0" tIns="12700" rIns="0" bIns="0" rtlCol="0" vert="horz">
            <a:spAutoFit/>
          </a:bodyPr>
          <a:lstStyle/>
          <a:p>
            <a:pPr marL="12700">
              <a:lnSpc>
                <a:spcPct val="100000"/>
              </a:lnSpc>
              <a:spcBef>
                <a:spcPts val="100"/>
              </a:spcBef>
            </a:pPr>
            <a:r>
              <a:rPr dirty="0" sz="1200">
                <a:latin typeface="Arial"/>
                <a:cs typeface="Arial"/>
              </a:rPr>
              <a:t>Source:</a:t>
            </a:r>
            <a:r>
              <a:rPr dirty="0" sz="1200" spc="-30">
                <a:latin typeface="Arial"/>
                <a:cs typeface="Arial"/>
              </a:rPr>
              <a:t> </a:t>
            </a:r>
            <a:r>
              <a:rPr dirty="0" sz="1200">
                <a:latin typeface="Arial"/>
                <a:cs typeface="Arial"/>
              </a:rPr>
              <a:t>Hill</a:t>
            </a:r>
            <a:r>
              <a:rPr dirty="0" sz="1200" spc="-20">
                <a:latin typeface="Arial"/>
                <a:cs typeface="Arial"/>
              </a:rPr>
              <a:t> </a:t>
            </a:r>
            <a:r>
              <a:rPr dirty="0" sz="1200">
                <a:latin typeface="Arial"/>
                <a:cs typeface="Arial"/>
              </a:rPr>
              <a:t>(2024)</a:t>
            </a:r>
            <a:r>
              <a:rPr dirty="0" sz="1200" spc="-30">
                <a:latin typeface="Arial"/>
                <a:cs typeface="Arial"/>
              </a:rPr>
              <a:t> </a:t>
            </a:r>
            <a:r>
              <a:rPr dirty="0" sz="1200" spc="-10">
                <a:latin typeface="Arial"/>
                <a:cs typeface="Arial"/>
                <a:hlinkClick r:id="rId3"/>
              </a:rPr>
              <a:t>www.alexandraehill.com/projects/3024</a:t>
            </a:r>
            <a:endParaRPr sz="1200">
              <a:latin typeface="Arial"/>
              <a:cs typeface="Arial"/>
            </a:endParaRPr>
          </a:p>
        </p:txBody>
      </p:sp>
      <p:sp>
        <p:nvSpPr>
          <p:cNvPr id="7" name="object 7"/>
          <p:cNvSpPr txBox="1"/>
          <p:nvPr/>
        </p:nvSpPr>
        <p:spPr>
          <a:xfrm>
            <a:off x="5261636" y="2050276"/>
            <a:ext cx="862965" cy="299720"/>
          </a:xfrm>
          <a:prstGeom prst="rect">
            <a:avLst/>
          </a:prstGeom>
        </p:spPr>
        <p:txBody>
          <a:bodyPr wrap="square" lIns="0" tIns="12700" rIns="0" bIns="0" rtlCol="0" vert="horz">
            <a:spAutoFit/>
          </a:bodyPr>
          <a:lstStyle/>
          <a:p>
            <a:pPr marL="12700">
              <a:lnSpc>
                <a:spcPct val="100000"/>
              </a:lnSpc>
              <a:spcBef>
                <a:spcPts val="100"/>
              </a:spcBef>
            </a:pPr>
            <a:r>
              <a:rPr dirty="0" sz="1800">
                <a:latin typeface="Arial"/>
                <a:cs typeface="Arial"/>
              </a:rPr>
              <a:t>Now</a:t>
            </a:r>
            <a:r>
              <a:rPr dirty="0" sz="1800" spc="-20">
                <a:latin typeface="Arial"/>
                <a:cs typeface="Arial"/>
              </a:rPr>
              <a:t> </a:t>
            </a:r>
            <a:r>
              <a:rPr dirty="0" sz="1800" spc="-25">
                <a:latin typeface="Arial"/>
                <a:cs typeface="Arial"/>
              </a:rPr>
              <a:t>52!</a:t>
            </a:r>
            <a:endParaRPr sz="1800">
              <a:latin typeface="Arial"/>
              <a:cs typeface="Arial"/>
            </a:endParaRPr>
          </a:p>
        </p:txBody>
      </p:sp>
      <p:grpSp>
        <p:nvGrpSpPr>
          <p:cNvPr id="8" name="object 8"/>
          <p:cNvGrpSpPr/>
          <p:nvPr/>
        </p:nvGrpSpPr>
        <p:grpSpPr>
          <a:xfrm>
            <a:off x="5300345" y="2392682"/>
            <a:ext cx="314960" cy="538480"/>
            <a:chOff x="5300345" y="2392682"/>
            <a:chExt cx="314960" cy="538480"/>
          </a:xfrm>
        </p:grpSpPr>
        <p:sp>
          <p:nvSpPr>
            <p:cNvPr id="9" name="object 9"/>
            <p:cNvSpPr/>
            <p:nvPr/>
          </p:nvSpPr>
          <p:spPr>
            <a:xfrm>
              <a:off x="5303520" y="2447569"/>
              <a:ext cx="279400" cy="480695"/>
            </a:xfrm>
            <a:custGeom>
              <a:avLst/>
              <a:gdLst/>
              <a:ahLst/>
              <a:cxnLst/>
              <a:rect l="l" t="t" r="r" b="b"/>
              <a:pathLst>
                <a:path w="279400" h="480694">
                  <a:moveTo>
                    <a:pt x="0" y="480326"/>
                  </a:moveTo>
                  <a:lnTo>
                    <a:pt x="279361" y="0"/>
                  </a:lnTo>
                </a:path>
              </a:pathLst>
            </a:custGeom>
            <a:ln w="6350">
              <a:solidFill>
                <a:srgbClr val="3786AF"/>
              </a:solidFill>
            </a:ln>
          </p:spPr>
          <p:txBody>
            <a:bodyPr wrap="square" lIns="0" tIns="0" rIns="0" bIns="0" rtlCol="0"/>
            <a:lstStyle/>
            <a:p/>
          </p:txBody>
        </p:sp>
        <p:sp>
          <p:nvSpPr>
            <p:cNvPr id="10" name="object 10"/>
            <p:cNvSpPr/>
            <p:nvPr/>
          </p:nvSpPr>
          <p:spPr>
            <a:xfrm>
              <a:off x="5543558" y="2392682"/>
              <a:ext cx="71755" cy="85090"/>
            </a:xfrm>
            <a:custGeom>
              <a:avLst/>
              <a:gdLst/>
              <a:ahLst/>
              <a:cxnLst/>
              <a:rect l="l" t="t" r="r" b="b"/>
              <a:pathLst>
                <a:path w="71754" h="85089">
                  <a:moveTo>
                    <a:pt x="71247" y="0"/>
                  </a:moveTo>
                  <a:lnTo>
                    <a:pt x="0" y="46723"/>
                  </a:lnTo>
                  <a:lnTo>
                    <a:pt x="65874" y="85026"/>
                  </a:lnTo>
                  <a:lnTo>
                    <a:pt x="71247" y="0"/>
                  </a:lnTo>
                  <a:close/>
                </a:path>
              </a:pathLst>
            </a:custGeom>
            <a:solidFill>
              <a:srgbClr val="3786AF"/>
            </a:solidFill>
          </p:spPr>
          <p:txBody>
            <a:bodyPr wrap="square" lIns="0" tIns="0" rIns="0" bIns="0" rtlCol="0"/>
            <a:lstStyle/>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86983" y="150724"/>
            <a:ext cx="6066751" cy="5702438"/>
          </a:xfrm>
          <a:prstGeom prst="rect">
            <a:avLst/>
          </a:prstGeom>
        </p:spPr>
      </p:pic>
      <p:sp>
        <p:nvSpPr>
          <p:cNvPr id="3" name="object 3"/>
          <p:cNvSpPr txBox="1"/>
          <p:nvPr/>
        </p:nvSpPr>
        <p:spPr>
          <a:xfrm>
            <a:off x="718821" y="406400"/>
            <a:ext cx="4729480" cy="3046730"/>
          </a:xfrm>
          <a:prstGeom prst="rect">
            <a:avLst/>
          </a:prstGeom>
        </p:spPr>
        <p:txBody>
          <a:bodyPr wrap="square" lIns="0" tIns="12700" rIns="0" bIns="0" rtlCol="0" vert="horz">
            <a:spAutoFit/>
          </a:bodyPr>
          <a:lstStyle/>
          <a:p>
            <a:pPr marL="12700">
              <a:lnSpc>
                <a:spcPct val="100000"/>
              </a:lnSpc>
              <a:spcBef>
                <a:spcPts val="100"/>
              </a:spcBef>
            </a:pPr>
            <a:r>
              <a:rPr dirty="0" sz="3600">
                <a:latin typeface="Arial Black"/>
                <a:cs typeface="Arial Black"/>
              </a:rPr>
              <a:t>What’s</a:t>
            </a:r>
            <a:r>
              <a:rPr dirty="0" sz="3600" spc="-55">
                <a:latin typeface="Arial Black"/>
                <a:cs typeface="Arial Black"/>
              </a:rPr>
              <a:t> </a:t>
            </a:r>
            <a:r>
              <a:rPr dirty="0" sz="3600">
                <a:latin typeface="Arial Black"/>
                <a:cs typeface="Arial Black"/>
              </a:rPr>
              <a:t>the</a:t>
            </a:r>
            <a:r>
              <a:rPr dirty="0" sz="3600" spc="-65">
                <a:latin typeface="Arial Black"/>
                <a:cs typeface="Arial Black"/>
              </a:rPr>
              <a:t> </a:t>
            </a:r>
            <a:r>
              <a:rPr dirty="0" sz="3600" spc="-10">
                <a:latin typeface="Arial Black"/>
                <a:cs typeface="Arial Black"/>
              </a:rPr>
              <a:t>issue?</a:t>
            </a:r>
            <a:endParaRPr sz="3600">
              <a:latin typeface="Arial Black"/>
              <a:cs typeface="Arial Black"/>
            </a:endParaRPr>
          </a:p>
          <a:p>
            <a:pPr marL="12700" marR="5080">
              <a:lnSpc>
                <a:spcPct val="89200"/>
              </a:lnSpc>
              <a:spcBef>
                <a:spcPts val="4054"/>
              </a:spcBef>
            </a:pPr>
            <a:r>
              <a:rPr dirty="0" sz="3600">
                <a:latin typeface="Arial"/>
                <a:cs typeface="Arial"/>
              </a:rPr>
              <a:t>Most</a:t>
            </a:r>
            <a:r>
              <a:rPr dirty="0" sz="3600" spc="-25">
                <a:latin typeface="Arial"/>
                <a:cs typeface="Arial"/>
              </a:rPr>
              <a:t> </a:t>
            </a:r>
            <a:r>
              <a:rPr dirty="0" sz="3600">
                <a:latin typeface="Arial"/>
                <a:cs typeface="Arial"/>
              </a:rPr>
              <a:t>of</a:t>
            </a:r>
            <a:r>
              <a:rPr dirty="0" sz="3600" spc="-10">
                <a:latin typeface="Arial"/>
                <a:cs typeface="Arial"/>
              </a:rPr>
              <a:t> </a:t>
            </a:r>
            <a:r>
              <a:rPr dirty="0" sz="3600">
                <a:latin typeface="Arial"/>
                <a:cs typeface="Arial"/>
              </a:rPr>
              <a:t>these</a:t>
            </a:r>
            <a:r>
              <a:rPr dirty="0" sz="3600" spc="-25">
                <a:latin typeface="Arial"/>
                <a:cs typeface="Arial"/>
              </a:rPr>
              <a:t> </a:t>
            </a:r>
            <a:r>
              <a:rPr dirty="0" sz="3600" spc="-10">
                <a:latin typeface="Arial"/>
                <a:cs typeface="Arial"/>
              </a:rPr>
              <a:t>small </a:t>
            </a:r>
            <a:r>
              <a:rPr dirty="0" sz="3600">
                <a:latin typeface="Arial"/>
                <a:cs typeface="Arial"/>
              </a:rPr>
              <a:t>farms</a:t>
            </a:r>
            <a:r>
              <a:rPr dirty="0" sz="3600" spc="-20">
                <a:latin typeface="Arial"/>
                <a:cs typeface="Arial"/>
              </a:rPr>
              <a:t> </a:t>
            </a:r>
            <a:r>
              <a:rPr dirty="0" sz="3600">
                <a:latin typeface="Arial"/>
                <a:cs typeface="Arial"/>
              </a:rPr>
              <a:t>are</a:t>
            </a:r>
            <a:r>
              <a:rPr dirty="0" sz="3600" spc="-10">
                <a:latin typeface="Arial"/>
                <a:cs typeface="Arial"/>
              </a:rPr>
              <a:t> </a:t>
            </a:r>
            <a:r>
              <a:rPr dirty="0" sz="3600">
                <a:latin typeface="Arial"/>
                <a:cs typeface="Arial"/>
              </a:rPr>
              <a:t>at</a:t>
            </a:r>
            <a:r>
              <a:rPr dirty="0" sz="3600" spc="-20">
                <a:latin typeface="Arial"/>
                <a:cs typeface="Arial"/>
              </a:rPr>
              <a:t> high </a:t>
            </a:r>
            <a:r>
              <a:rPr dirty="0" sz="3600">
                <a:latin typeface="Arial"/>
                <a:cs typeface="Arial"/>
              </a:rPr>
              <a:t>financial</a:t>
            </a:r>
            <a:r>
              <a:rPr dirty="0" sz="3600" spc="-55">
                <a:latin typeface="Arial"/>
                <a:cs typeface="Arial"/>
              </a:rPr>
              <a:t> </a:t>
            </a:r>
            <a:r>
              <a:rPr dirty="0" sz="3600">
                <a:latin typeface="Arial"/>
                <a:cs typeface="Arial"/>
              </a:rPr>
              <a:t>risk</a:t>
            </a:r>
            <a:r>
              <a:rPr dirty="0" sz="3600" spc="-35">
                <a:latin typeface="Arial"/>
                <a:cs typeface="Arial"/>
              </a:rPr>
              <a:t> </a:t>
            </a:r>
            <a:r>
              <a:rPr dirty="0" sz="3600">
                <a:latin typeface="Arial"/>
                <a:cs typeface="Arial"/>
              </a:rPr>
              <a:t>based</a:t>
            </a:r>
            <a:r>
              <a:rPr dirty="0" sz="3600" spc="-35">
                <a:latin typeface="Arial"/>
                <a:cs typeface="Arial"/>
              </a:rPr>
              <a:t> </a:t>
            </a:r>
            <a:r>
              <a:rPr dirty="0" sz="3600" spc="-25">
                <a:latin typeface="Arial"/>
                <a:cs typeface="Arial"/>
              </a:rPr>
              <a:t>on </a:t>
            </a:r>
            <a:r>
              <a:rPr dirty="0" sz="3600">
                <a:latin typeface="Arial"/>
                <a:cs typeface="Arial"/>
              </a:rPr>
              <a:t>operating</a:t>
            </a:r>
            <a:r>
              <a:rPr dirty="0" sz="3600" spc="-35">
                <a:latin typeface="Arial"/>
                <a:cs typeface="Arial"/>
              </a:rPr>
              <a:t> </a:t>
            </a:r>
            <a:r>
              <a:rPr dirty="0" sz="3600">
                <a:latin typeface="Arial"/>
                <a:cs typeface="Arial"/>
              </a:rPr>
              <a:t>profit</a:t>
            </a:r>
            <a:r>
              <a:rPr dirty="0" sz="3600" spc="-15">
                <a:latin typeface="Arial"/>
                <a:cs typeface="Arial"/>
              </a:rPr>
              <a:t> </a:t>
            </a:r>
            <a:r>
              <a:rPr dirty="0" sz="3600" spc="-10">
                <a:latin typeface="Arial"/>
                <a:cs typeface="Arial"/>
              </a:rPr>
              <a:t>margin.</a:t>
            </a:r>
            <a:endParaRPr sz="3600">
              <a:latin typeface="Arial"/>
              <a:cs typeface="Arial"/>
            </a:endParaRPr>
          </a:p>
        </p:txBody>
      </p:sp>
      <p:sp>
        <p:nvSpPr>
          <p:cNvPr id="4" name="object 4"/>
          <p:cNvSpPr txBox="1"/>
          <p:nvPr/>
        </p:nvSpPr>
        <p:spPr>
          <a:xfrm>
            <a:off x="5658087" y="5955372"/>
            <a:ext cx="4670425" cy="167005"/>
          </a:xfrm>
          <a:prstGeom prst="rect">
            <a:avLst/>
          </a:prstGeom>
        </p:spPr>
        <p:txBody>
          <a:bodyPr wrap="square" lIns="0" tIns="0" rIns="0" bIns="0" rtlCol="0" vert="horz">
            <a:spAutoFit/>
          </a:bodyPr>
          <a:lstStyle/>
          <a:p>
            <a:pPr marL="12700">
              <a:lnSpc>
                <a:spcPct val="100000"/>
              </a:lnSpc>
            </a:pPr>
            <a:r>
              <a:rPr dirty="0" sz="1000" spc="-10">
                <a:latin typeface="Arial"/>
                <a:cs typeface="Arial"/>
                <a:hlinkClick r:id="rId3"/>
              </a:rPr>
              <a:t>https://www.ers.usda.gov/data-products/charts-of-note/chart-detail?chartId=108317</a:t>
            </a:r>
            <a:endParaRPr sz="10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p:spPr>
        <p:txBody>
          <a:bodyPr wrap="square" lIns="0" tIns="350564" rIns="0" bIns="0" rtlCol="0" vert="horz">
            <a:spAutoFit/>
          </a:bodyPr>
          <a:lstStyle/>
          <a:p>
            <a:pPr marL="21590">
              <a:lnSpc>
                <a:spcPct val="100000"/>
              </a:lnSpc>
              <a:spcBef>
                <a:spcPts val="100"/>
              </a:spcBef>
            </a:pPr>
            <a:r>
              <a:rPr dirty="0"/>
              <a:t>What</a:t>
            </a:r>
            <a:r>
              <a:rPr dirty="0" spc="-10"/>
              <a:t> </a:t>
            </a:r>
            <a:r>
              <a:rPr dirty="0"/>
              <a:t>are</a:t>
            </a:r>
            <a:r>
              <a:rPr dirty="0" spc="-10"/>
              <a:t> </a:t>
            </a:r>
            <a:r>
              <a:rPr dirty="0"/>
              <a:t>the</a:t>
            </a:r>
            <a:r>
              <a:rPr dirty="0" spc="-10"/>
              <a:t> </a:t>
            </a:r>
            <a:r>
              <a:rPr dirty="0"/>
              <a:t>opportunities</a:t>
            </a:r>
            <a:r>
              <a:rPr dirty="0" spc="10"/>
              <a:t> </a:t>
            </a:r>
            <a:r>
              <a:rPr dirty="0"/>
              <a:t>in</a:t>
            </a:r>
            <a:r>
              <a:rPr dirty="0" spc="-10"/>
              <a:t> 2026?</a:t>
            </a:r>
          </a:p>
        </p:txBody>
      </p:sp>
      <p:sp>
        <p:nvSpPr>
          <p:cNvPr id="3" name="object 3"/>
          <p:cNvSpPr txBox="1"/>
          <p:nvPr/>
        </p:nvSpPr>
        <p:spPr>
          <a:xfrm>
            <a:off x="2233320" y="1489544"/>
            <a:ext cx="3444875" cy="2066925"/>
          </a:xfrm>
          <a:prstGeom prst="rect">
            <a:avLst/>
          </a:prstGeom>
          <a:solidFill>
            <a:srgbClr val="3786AF"/>
          </a:solidFill>
        </p:spPr>
        <p:txBody>
          <a:bodyPr wrap="square" lIns="0" tIns="162560" rIns="0" bIns="0" rtlCol="0" vert="horz">
            <a:spAutoFit/>
          </a:bodyPr>
          <a:lstStyle/>
          <a:p>
            <a:pPr algn="ctr" marL="136525" marR="130810">
              <a:lnSpc>
                <a:spcPct val="86200"/>
              </a:lnSpc>
              <a:spcBef>
                <a:spcPts val="1280"/>
              </a:spcBef>
            </a:pPr>
            <a:r>
              <a:rPr dirty="0" sz="2200">
                <a:solidFill>
                  <a:srgbClr val="FFFFFF"/>
                </a:solidFill>
                <a:latin typeface="Arial"/>
                <a:cs typeface="Arial"/>
              </a:rPr>
              <a:t>Intermediated</a:t>
            </a:r>
            <a:r>
              <a:rPr dirty="0" sz="2200" spc="-145">
                <a:solidFill>
                  <a:srgbClr val="FFFFFF"/>
                </a:solidFill>
                <a:latin typeface="Arial"/>
                <a:cs typeface="Arial"/>
              </a:rPr>
              <a:t> </a:t>
            </a:r>
            <a:r>
              <a:rPr dirty="0" sz="2200" spc="-10">
                <a:solidFill>
                  <a:srgbClr val="FFFFFF"/>
                </a:solidFill>
                <a:latin typeface="Arial"/>
                <a:cs typeface="Arial"/>
              </a:rPr>
              <a:t>markets </a:t>
            </a:r>
            <a:r>
              <a:rPr dirty="0" sz="2200">
                <a:solidFill>
                  <a:srgbClr val="FFFFFF"/>
                </a:solidFill>
                <a:latin typeface="Arial"/>
                <a:cs typeface="Arial"/>
              </a:rPr>
              <a:t>appear</a:t>
            </a:r>
            <a:r>
              <a:rPr dirty="0" sz="2200" spc="-40">
                <a:solidFill>
                  <a:srgbClr val="FFFFFF"/>
                </a:solidFill>
                <a:latin typeface="Arial"/>
                <a:cs typeface="Arial"/>
              </a:rPr>
              <a:t> </a:t>
            </a:r>
            <a:r>
              <a:rPr dirty="0" sz="2200">
                <a:solidFill>
                  <a:srgbClr val="FFFFFF"/>
                </a:solidFill>
                <a:latin typeface="Arial"/>
                <a:cs typeface="Arial"/>
              </a:rPr>
              <a:t>to</a:t>
            </a:r>
            <a:r>
              <a:rPr dirty="0" sz="2200" spc="-35">
                <a:solidFill>
                  <a:srgbClr val="FFFFFF"/>
                </a:solidFill>
                <a:latin typeface="Arial"/>
                <a:cs typeface="Arial"/>
              </a:rPr>
              <a:t> </a:t>
            </a:r>
            <a:r>
              <a:rPr dirty="0" sz="2200">
                <a:solidFill>
                  <a:srgbClr val="FFFFFF"/>
                </a:solidFill>
                <a:latin typeface="Arial"/>
                <a:cs typeface="Arial"/>
              </a:rPr>
              <a:t>be</a:t>
            </a:r>
            <a:r>
              <a:rPr dirty="0" sz="2200" spc="-50">
                <a:solidFill>
                  <a:srgbClr val="FFFFFF"/>
                </a:solidFill>
                <a:latin typeface="Arial"/>
                <a:cs typeface="Arial"/>
              </a:rPr>
              <a:t> </a:t>
            </a:r>
            <a:r>
              <a:rPr dirty="0" sz="2200" spc="-25">
                <a:solidFill>
                  <a:srgbClr val="FFFFFF"/>
                </a:solidFill>
                <a:latin typeface="Arial"/>
                <a:cs typeface="Arial"/>
              </a:rPr>
              <a:t>an </a:t>
            </a:r>
            <a:r>
              <a:rPr dirty="0" sz="2200">
                <a:solidFill>
                  <a:srgbClr val="FFFFFF"/>
                </a:solidFill>
                <a:latin typeface="Arial"/>
                <a:cs typeface="Arial"/>
              </a:rPr>
              <a:t>opportunity</a:t>
            </a:r>
            <a:r>
              <a:rPr dirty="0" sz="2200" spc="-60">
                <a:solidFill>
                  <a:srgbClr val="FFFFFF"/>
                </a:solidFill>
                <a:latin typeface="Arial"/>
                <a:cs typeface="Arial"/>
              </a:rPr>
              <a:t> </a:t>
            </a:r>
            <a:r>
              <a:rPr dirty="0" sz="2200">
                <a:solidFill>
                  <a:srgbClr val="FFFFFF"/>
                </a:solidFill>
                <a:latin typeface="Arial"/>
                <a:cs typeface="Arial"/>
              </a:rPr>
              <a:t>not</a:t>
            </a:r>
            <a:r>
              <a:rPr dirty="0" sz="2200" spc="-55">
                <a:solidFill>
                  <a:srgbClr val="FFFFFF"/>
                </a:solidFill>
                <a:latin typeface="Arial"/>
                <a:cs typeface="Arial"/>
              </a:rPr>
              <a:t> </a:t>
            </a:r>
            <a:r>
              <a:rPr dirty="0" sz="2200">
                <a:solidFill>
                  <a:srgbClr val="FFFFFF"/>
                </a:solidFill>
                <a:latin typeface="Arial"/>
                <a:cs typeface="Arial"/>
              </a:rPr>
              <a:t>just</a:t>
            </a:r>
            <a:r>
              <a:rPr dirty="0" sz="2200" spc="-65">
                <a:solidFill>
                  <a:srgbClr val="FFFFFF"/>
                </a:solidFill>
                <a:latin typeface="Arial"/>
                <a:cs typeface="Arial"/>
              </a:rPr>
              <a:t> </a:t>
            </a:r>
            <a:r>
              <a:rPr dirty="0" sz="2200" spc="-25">
                <a:solidFill>
                  <a:srgbClr val="FFFFFF"/>
                </a:solidFill>
                <a:latin typeface="Arial"/>
                <a:cs typeface="Arial"/>
              </a:rPr>
              <a:t>to </a:t>
            </a:r>
            <a:r>
              <a:rPr dirty="0" sz="2200">
                <a:solidFill>
                  <a:srgbClr val="FFFFFF"/>
                </a:solidFill>
                <a:latin typeface="Arial"/>
                <a:cs typeface="Arial"/>
              </a:rPr>
              <a:t>grow</a:t>
            </a:r>
            <a:r>
              <a:rPr dirty="0" sz="2200" spc="-50">
                <a:solidFill>
                  <a:srgbClr val="FFFFFF"/>
                </a:solidFill>
                <a:latin typeface="Arial"/>
                <a:cs typeface="Arial"/>
              </a:rPr>
              <a:t> </a:t>
            </a:r>
            <a:r>
              <a:rPr dirty="0" sz="2200">
                <a:solidFill>
                  <a:srgbClr val="FFFFFF"/>
                </a:solidFill>
                <a:latin typeface="Arial"/>
                <a:cs typeface="Arial"/>
              </a:rPr>
              <a:t>local</a:t>
            </a:r>
            <a:r>
              <a:rPr dirty="0" sz="2200" spc="-55">
                <a:solidFill>
                  <a:srgbClr val="FFFFFF"/>
                </a:solidFill>
                <a:latin typeface="Arial"/>
                <a:cs typeface="Arial"/>
              </a:rPr>
              <a:t> </a:t>
            </a:r>
            <a:r>
              <a:rPr dirty="0" sz="2200">
                <a:solidFill>
                  <a:srgbClr val="FFFFFF"/>
                </a:solidFill>
                <a:latin typeface="Arial"/>
                <a:cs typeface="Arial"/>
              </a:rPr>
              <a:t>sales,</a:t>
            </a:r>
            <a:r>
              <a:rPr dirty="0" sz="2200" spc="-55">
                <a:solidFill>
                  <a:srgbClr val="FFFFFF"/>
                </a:solidFill>
                <a:latin typeface="Arial"/>
                <a:cs typeface="Arial"/>
              </a:rPr>
              <a:t> </a:t>
            </a:r>
            <a:r>
              <a:rPr dirty="0" sz="2200" spc="-25">
                <a:solidFill>
                  <a:srgbClr val="FFFFFF"/>
                </a:solidFill>
                <a:latin typeface="Arial"/>
                <a:cs typeface="Arial"/>
              </a:rPr>
              <a:t>but </a:t>
            </a:r>
            <a:r>
              <a:rPr dirty="0" sz="2200">
                <a:solidFill>
                  <a:srgbClr val="FFFFFF"/>
                </a:solidFill>
                <a:latin typeface="Arial"/>
                <a:cs typeface="Arial"/>
              </a:rPr>
              <a:t>potentially</a:t>
            </a:r>
            <a:r>
              <a:rPr dirty="0" sz="2200" spc="-70">
                <a:solidFill>
                  <a:srgbClr val="FFFFFF"/>
                </a:solidFill>
                <a:latin typeface="Arial"/>
                <a:cs typeface="Arial"/>
              </a:rPr>
              <a:t> </a:t>
            </a:r>
            <a:r>
              <a:rPr dirty="0" sz="2200">
                <a:solidFill>
                  <a:srgbClr val="FFFFFF"/>
                </a:solidFill>
                <a:latin typeface="Arial"/>
                <a:cs typeface="Arial"/>
              </a:rPr>
              <a:t>to</a:t>
            </a:r>
            <a:r>
              <a:rPr dirty="0" sz="2200" spc="-50">
                <a:solidFill>
                  <a:srgbClr val="FFFFFF"/>
                </a:solidFill>
                <a:latin typeface="Arial"/>
                <a:cs typeface="Arial"/>
              </a:rPr>
              <a:t> </a:t>
            </a:r>
            <a:r>
              <a:rPr dirty="0" sz="2200">
                <a:solidFill>
                  <a:srgbClr val="FFFFFF"/>
                </a:solidFill>
                <a:latin typeface="Arial"/>
                <a:cs typeface="Arial"/>
              </a:rPr>
              <a:t>also</a:t>
            </a:r>
            <a:r>
              <a:rPr dirty="0" sz="2200" spc="-50">
                <a:solidFill>
                  <a:srgbClr val="FFFFFF"/>
                </a:solidFill>
                <a:latin typeface="Arial"/>
                <a:cs typeface="Arial"/>
              </a:rPr>
              <a:t> </a:t>
            </a:r>
            <a:r>
              <a:rPr dirty="0" sz="2200" spc="-10">
                <a:solidFill>
                  <a:srgbClr val="FFFFFF"/>
                </a:solidFill>
                <a:latin typeface="Arial"/>
                <a:cs typeface="Arial"/>
              </a:rPr>
              <a:t>support </a:t>
            </a:r>
            <a:r>
              <a:rPr dirty="0" sz="2200">
                <a:solidFill>
                  <a:srgbClr val="FFFFFF"/>
                </a:solidFill>
                <a:latin typeface="Arial"/>
                <a:cs typeface="Arial"/>
              </a:rPr>
              <a:t>commodity</a:t>
            </a:r>
            <a:r>
              <a:rPr dirty="0" sz="2200" spc="-120">
                <a:solidFill>
                  <a:srgbClr val="FFFFFF"/>
                </a:solidFill>
                <a:latin typeface="Arial"/>
                <a:cs typeface="Arial"/>
              </a:rPr>
              <a:t> </a:t>
            </a:r>
            <a:r>
              <a:rPr dirty="0" sz="2200" spc="-10">
                <a:solidFill>
                  <a:srgbClr val="FFFFFF"/>
                </a:solidFill>
                <a:latin typeface="Arial"/>
                <a:cs typeface="Arial"/>
              </a:rPr>
              <a:t>growers</a:t>
            </a:r>
            <a:endParaRPr sz="2200">
              <a:latin typeface="Arial"/>
              <a:cs typeface="Arial"/>
            </a:endParaRPr>
          </a:p>
        </p:txBody>
      </p:sp>
      <p:sp>
        <p:nvSpPr>
          <p:cNvPr id="4" name="object 4"/>
          <p:cNvSpPr txBox="1"/>
          <p:nvPr/>
        </p:nvSpPr>
        <p:spPr>
          <a:xfrm>
            <a:off x="6022200" y="1489544"/>
            <a:ext cx="3444875" cy="2066925"/>
          </a:xfrm>
          <a:prstGeom prst="rect">
            <a:avLst/>
          </a:prstGeom>
          <a:solidFill>
            <a:srgbClr val="3786AF"/>
          </a:solidFill>
        </p:spPr>
        <p:txBody>
          <a:bodyPr wrap="square" lIns="0" tIns="275590" rIns="0" bIns="0" rtlCol="0" vert="horz">
            <a:spAutoFit/>
          </a:bodyPr>
          <a:lstStyle/>
          <a:p>
            <a:pPr>
              <a:lnSpc>
                <a:spcPct val="100000"/>
              </a:lnSpc>
              <a:spcBef>
                <a:spcPts val="2170"/>
              </a:spcBef>
            </a:pPr>
            <a:endParaRPr sz="2200">
              <a:latin typeface="Times New Roman"/>
              <a:cs typeface="Times New Roman"/>
            </a:endParaRPr>
          </a:p>
          <a:p>
            <a:pPr algn="ctr" marL="153670" marR="146685">
              <a:lnSpc>
                <a:spcPct val="86100"/>
              </a:lnSpc>
            </a:pPr>
            <a:r>
              <a:rPr dirty="0" sz="2200">
                <a:solidFill>
                  <a:srgbClr val="FFFFFF"/>
                </a:solidFill>
                <a:latin typeface="Arial"/>
                <a:cs typeface="Arial"/>
              </a:rPr>
              <a:t>Opportunities</a:t>
            </a:r>
            <a:r>
              <a:rPr dirty="0" sz="2200" spc="-150">
                <a:solidFill>
                  <a:srgbClr val="FFFFFF"/>
                </a:solidFill>
                <a:latin typeface="Arial"/>
                <a:cs typeface="Arial"/>
              </a:rPr>
              <a:t> </a:t>
            </a:r>
            <a:r>
              <a:rPr dirty="0" sz="2200" spc="-25">
                <a:solidFill>
                  <a:srgbClr val="FFFFFF"/>
                </a:solidFill>
                <a:latin typeface="Arial"/>
                <a:cs typeface="Arial"/>
              </a:rPr>
              <a:t>in </a:t>
            </a:r>
            <a:r>
              <a:rPr dirty="0" sz="2200">
                <a:solidFill>
                  <a:srgbClr val="FFFFFF"/>
                </a:solidFill>
                <a:latin typeface="Arial"/>
                <a:cs typeface="Arial"/>
              </a:rPr>
              <a:t>agritourism,</a:t>
            </a:r>
            <a:r>
              <a:rPr dirty="0" sz="2200" spc="-50">
                <a:solidFill>
                  <a:srgbClr val="FFFFFF"/>
                </a:solidFill>
                <a:latin typeface="Arial"/>
                <a:cs typeface="Arial"/>
              </a:rPr>
              <a:t> </a:t>
            </a:r>
            <a:r>
              <a:rPr dirty="0" sz="2200">
                <a:solidFill>
                  <a:srgbClr val="FFFFFF"/>
                </a:solidFill>
                <a:latin typeface="Arial"/>
                <a:cs typeface="Arial"/>
              </a:rPr>
              <a:t>but</a:t>
            </a:r>
            <a:r>
              <a:rPr dirty="0" sz="2200" spc="-60">
                <a:solidFill>
                  <a:srgbClr val="FFFFFF"/>
                </a:solidFill>
                <a:latin typeface="Arial"/>
                <a:cs typeface="Arial"/>
              </a:rPr>
              <a:t> </a:t>
            </a:r>
            <a:r>
              <a:rPr dirty="0" sz="2200">
                <a:solidFill>
                  <a:srgbClr val="FFFFFF"/>
                </a:solidFill>
                <a:latin typeface="Arial"/>
                <a:cs typeface="Arial"/>
              </a:rPr>
              <a:t>labor</a:t>
            </a:r>
            <a:r>
              <a:rPr dirty="0" sz="2200" spc="-50">
                <a:solidFill>
                  <a:srgbClr val="FFFFFF"/>
                </a:solidFill>
                <a:latin typeface="Arial"/>
                <a:cs typeface="Arial"/>
              </a:rPr>
              <a:t> </a:t>
            </a:r>
            <a:r>
              <a:rPr dirty="0" sz="2200">
                <a:solidFill>
                  <a:srgbClr val="FFFFFF"/>
                </a:solidFill>
                <a:latin typeface="Arial"/>
                <a:cs typeface="Arial"/>
              </a:rPr>
              <a:t>is</a:t>
            </a:r>
            <a:r>
              <a:rPr dirty="0" sz="2200" spc="-60">
                <a:solidFill>
                  <a:srgbClr val="FFFFFF"/>
                </a:solidFill>
                <a:latin typeface="Arial"/>
                <a:cs typeface="Arial"/>
              </a:rPr>
              <a:t> </a:t>
            </a:r>
            <a:r>
              <a:rPr dirty="0" sz="2200" spc="-50">
                <a:solidFill>
                  <a:srgbClr val="FFFFFF"/>
                </a:solidFill>
                <a:latin typeface="Arial"/>
                <a:cs typeface="Arial"/>
              </a:rPr>
              <a:t>a </a:t>
            </a:r>
            <a:r>
              <a:rPr dirty="0" sz="2200" spc="-10">
                <a:solidFill>
                  <a:srgbClr val="FFFFFF"/>
                </a:solidFill>
                <a:latin typeface="Arial"/>
                <a:cs typeface="Arial"/>
              </a:rPr>
              <a:t>concern</a:t>
            </a:r>
            <a:endParaRPr sz="2200">
              <a:latin typeface="Arial"/>
              <a:cs typeface="Arial"/>
            </a:endParaRPr>
          </a:p>
        </p:txBody>
      </p:sp>
      <p:sp>
        <p:nvSpPr>
          <p:cNvPr id="5" name="object 5"/>
          <p:cNvSpPr txBox="1"/>
          <p:nvPr/>
        </p:nvSpPr>
        <p:spPr>
          <a:xfrm>
            <a:off x="4127766" y="3900652"/>
            <a:ext cx="3444875" cy="2066925"/>
          </a:xfrm>
          <a:prstGeom prst="rect">
            <a:avLst/>
          </a:prstGeom>
          <a:solidFill>
            <a:srgbClr val="3786AF"/>
          </a:solidFill>
        </p:spPr>
        <p:txBody>
          <a:bodyPr wrap="square" lIns="0" tIns="307340" rIns="0" bIns="0" rtlCol="0" vert="horz">
            <a:spAutoFit/>
          </a:bodyPr>
          <a:lstStyle/>
          <a:p>
            <a:pPr algn="ctr" marL="252729" marR="248285" indent="2540">
              <a:lnSpc>
                <a:spcPct val="86200"/>
              </a:lnSpc>
              <a:spcBef>
                <a:spcPts val="2420"/>
              </a:spcBef>
            </a:pPr>
            <a:r>
              <a:rPr dirty="0" sz="2200">
                <a:solidFill>
                  <a:srgbClr val="FFFFFF"/>
                </a:solidFill>
                <a:latin typeface="Arial"/>
                <a:cs typeface="Arial"/>
              </a:rPr>
              <a:t>Pair</a:t>
            </a:r>
            <a:r>
              <a:rPr dirty="0" sz="2200" spc="-55">
                <a:solidFill>
                  <a:srgbClr val="FFFFFF"/>
                </a:solidFill>
                <a:latin typeface="Arial"/>
                <a:cs typeface="Arial"/>
              </a:rPr>
              <a:t> </a:t>
            </a:r>
            <a:r>
              <a:rPr dirty="0" sz="2200">
                <a:solidFill>
                  <a:srgbClr val="FFFFFF"/>
                </a:solidFill>
                <a:latin typeface="Arial"/>
                <a:cs typeface="Arial"/>
              </a:rPr>
              <a:t>market</a:t>
            </a:r>
            <a:r>
              <a:rPr dirty="0" sz="2200" spc="-50">
                <a:solidFill>
                  <a:srgbClr val="FFFFFF"/>
                </a:solidFill>
                <a:latin typeface="Arial"/>
                <a:cs typeface="Arial"/>
              </a:rPr>
              <a:t> </a:t>
            </a:r>
            <a:r>
              <a:rPr dirty="0" sz="2200" spc="-10">
                <a:solidFill>
                  <a:srgbClr val="FFFFFF"/>
                </a:solidFill>
                <a:latin typeface="Arial"/>
                <a:cs typeface="Arial"/>
              </a:rPr>
              <a:t>growth </a:t>
            </a:r>
            <a:r>
              <a:rPr dirty="0" sz="2200" spc="-20">
                <a:solidFill>
                  <a:srgbClr val="FFFFFF"/>
                </a:solidFill>
                <a:latin typeface="Arial"/>
                <a:cs typeface="Arial"/>
              </a:rPr>
              <a:t>(demand-side </a:t>
            </a:r>
            <a:r>
              <a:rPr dirty="0" sz="2200">
                <a:solidFill>
                  <a:srgbClr val="FFFFFF"/>
                </a:solidFill>
                <a:latin typeface="Arial"/>
                <a:cs typeface="Arial"/>
              </a:rPr>
              <a:t>investments)</a:t>
            </a:r>
            <a:r>
              <a:rPr dirty="0" sz="2200" spc="-130">
                <a:solidFill>
                  <a:srgbClr val="FFFFFF"/>
                </a:solidFill>
                <a:latin typeface="Arial"/>
                <a:cs typeface="Arial"/>
              </a:rPr>
              <a:t> </a:t>
            </a:r>
            <a:r>
              <a:rPr dirty="0" sz="2200" spc="-20">
                <a:solidFill>
                  <a:srgbClr val="FFFFFF"/>
                </a:solidFill>
                <a:latin typeface="Arial"/>
                <a:cs typeface="Arial"/>
              </a:rPr>
              <a:t>with </a:t>
            </a:r>
            <a:r>
              <a:rPr dirty="0" sz="2200">
                <a:solidFill>
                  <a:srgbClr val="FFFFFF"/>
                </a:solidFill>
                <a:latin typeface="Arial"/>
                <a:cs typeface="Arial"/>
              </a:rPr>
              <a:t>workforce</a:t>
            </a:r>
            <a:r>
              <a:rPr dirty="0" sz="2200" spc="-65">
                <a:solidFill>
                  <a:srgbClr val="FFFFFF"/>
                </a:solidFill>
                <a:latin typeface="Arial"/>
                <a:cs typeface="Arial"/>
              </a:rPr>
              <a:t> </a:t>
            </a:r>
            <a:r>
              <a:rPr dirty="0" sz="2200">
                <a:solidFill>
                  <a:srgbClr val="FFFFFF"/>
                </a:solidFill>
                <a:latin typeface="Arial"/>
                <a:cs typeface="Arial"/>
              </a:rPr>
              <a:t>and</a:t>
            </a:r>
            <a:r>
              <a:rPr dirty="0" sz="2200" spc="-75">
                <a:solidFill>
                  <a:srgbClr val="FFFFFF"/>
                </a:solidFill>
                <a:latin typeface="Arial"/>
                <a:cs typeface="Arial"/>
              </a:rPr>
              <a:t> </a:t>
            </a:r>
            <a:r>
              <a:rPr dirty="0" sz="2200" spc="-10">
                <a:solidFill>
                  <a:srgbClr val="FFFFFF"/>
                </a:solidFill>
                <a:latin typeface="Arial"/>
                <a:cs typeface="Arial"/>
              </a:rPr>
              <a:t>business support</a:t>
            </a:r>
            <a:endParaRPr sz="22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812194" y="1385544"/>
            <a:ext cx="8567420" cy="848360"/>
          </a:xfrm>
          <a:prstGeom prst="rect"/>
        </p:spPr>
        <p:txBody>
          <a:bodyPr wrap="square" lIns="0" tIns="12700" rIns="0" bIns="0" rtlCol="0" vert="horz">
            <a:spAutoFit/>
          </a:bodyPr>
          <a:lstStyle/>
          <a:p>
            <a:pPr marL="12700">
              <a:lnSpc>
                <a:spcPct val="100000"/>
              </a:lnSpc>
              <a:spcBef>
                <a:spcPts val="100"/>
              </a:spcBef>
            </a:pPr>
            <a:r>
              <a:rPr dirty="0" sz="5400"/>
              <a:t>Thank</a:t>
            </a:r>
            <a:r>
              <a:rPr dirty="0" sz="5400" spc="-20"/>
              <a:t> </a:t>
            </a:r>
            <a:r>
              <a:rPr dirty="0" sz="5400"/>
              <a:t>you!</a:t>
            </a:r>
            <a:r>
              <a:rPr dirty="0" sz="5400" spc="-20"/>
              <a:t> </a:t>
            </a:r>
            <a:r>
              <a:rPr dirty="0" sz="5400" spc="-10"/>
              <a:t>Questions?</a:t>
            </a:r>
            <a:endParaRPr sz="5400"/>
          </a:p>
        </p:txBody>
      </p:sp>
      <p:sp>
        <p:nvSpPr>
          <p:cNvPr id="3" name="object 3"/>
          <p:cNvSpPr txBox="1"/>
          <p:nvPr/>
        </p:nvSpPr>
        <p:spPr>
          <a:xfrm>
            <a:off x="1950341" y="2724404"/>
            <a:ext cx="8595995" cy="1988820"/>
          </a:xfrm>
          <a:prstGeom prst="rect">
            <a:avLst/>
          </a:prstGeom>
        </p:spPr>
        <p:txBody>
          <a:bodyPr wrap="square" lIns="0" tIns="12065" rIns="0" bIns="0" rtlCol="0" vert="horz">
            <a:spAutoFit/>
          </a:bodyPr>
          <a:lstStyle/>
          <a:p>
            <a:pPr marL="12700">
              <a:lnSpc>
                <a:spcPts val="3195"/>
              </a:lnSpc>
              <a:spcBef>
                <a:spcPts val="95"/>
              </a:spcBef>
            </a:pPr>
            <a:r>
              <a:rPr dirty="0" sz="2800">
                <a:latin typeface="Arial"/>
                <a:cs typeface="Arial"/>
              </a:rPr>
              <a:t>Becca</a:t>
            </a:r>
            <a:r>
              <a:rPr dirty="0" sz="2800" spc="-45">
                <a:latin typeface="Arial"/>
                <a:cs typeface="Arial"/>
              </a:rPr>
              <a:t> </a:t>
            </a:r>
            <a:r>
              <a:rPr dirty="0" sz="2800" spc="-10">
                <a:latin typeface="Arial"/>
                <a:cs typeface="Arial"/>
              </a:rPr>
              <a:t>Jablonski</a:t>
            </a:r>
            <a:endParaRPr sz="2800">
              <a:latin typeface="Arial"/>
              <a:cs typeface="Arial"/>
            </a:endParaRPr>
          </a:p>
          <a:p>
            <a:pPr marL="12700" marR="5080">
              <a:lnSpc>
                <a:spcPts val="3030"/>
              </a:lnSpc>
              <a:spcBef>
                <a:spcPts val="209"/>
              </a:spcBef>
            </a:pPr>
            <a:r>
              <a:rPr dirty="0" sz="2800">
                <a:latin typeface="Arial"/>
                <a:cs typeface="Arial"/>
              </a:rPr>
              <a:t>Dyson</a:t>
            </a:r>
            <a:r>
              <a:rPr dirty="0" sz="2800" spc="-65">
                <a:latin typeface="Arial"/>
                <a:cs typeface="Arial"/>
              </a:rPr>
              <a:t> </a:t>
            </a:r>
            <a:r>
              <a:rPr dirty="0" sz="2800">
                <a:latin typeface="Arial"/>
                <a:cs typeface="Arial"/>
              </a:rPr>
              <a:t>School</a:t>
            </a:r>
            <a:r>
              <a:rPr dirty="0" sz="2800" spc="-55">
                <a:latin typeface="Arial"/>
                <a:cs typeface="Arial"/>
              </a:rPr>
              <a:t> </a:t>
            </a:r>
            <a:r>
              <a:rPr dirty="0" sz="2800">
                <a:latin typeface="Arial"/>
                <a:cs typeface="Arial"/>
              </a:rPr>
              <a:t>of</a:t>
            </a:r>
            <a:r>
              <a:rPr dirty="0" sz="2800" spc="-195">
                <a:latin typeface="Arial"/>
                <a:cs typeface="Arial"/>
              </a:rPr>
              <a:t> </a:t>
            </a:r>
            <a:r>
              <a:rPr dirty="0" sz="2800">
                <a:latin typeface="Arial"/>
                <a:cs typeface="Arial"/>
              </a:rPr>
              <a:t>Applied</a:t>
            </a:r>
            <a:r>
              <a:rPr dirty="0" sz="2800" spc="-45">
                <a:latin typeface="Arial"/>
                <a:cs typeface="Arial"/>
              </a:rPr>
              <a:t> </a:t>
            </a:r>
            <a:r>
              <a:rPr dirty="0" sz="2800">
                <a:latin typeface="Arial"/>
                <a:cs typeface="Arial"/>
              </a:rPr>
              <a:t>Economics</a:t>
            </a:r>
            <a:r>
              <a:rPr dirty="0" sz="2800" spc="-55">
                <a:latin typeface="Arial"/>
                <a:cs typeface="Arial"/>
              </a:rPr>
              <a:t> </a:t>
            </a:r>
            <a:r>
              <a:rPr dirty="0" sz="2800">
                <a:latin typeface="Arial"/>
                <a:cs typeface="Arial"/>
              </a:rPr>
              <a:t>and</a:t>
            </a:r>
            <a:r>
              <a:rPr dirty="0" sz="2800" spc="-55">
                <a:latin typeface="Arial"/>
                <a:cs typeface="Arial"/>
              </a:rPr>
              <a:t> </a:t>
            </a:r>
            <a:r>
              <a:rPr dirty="0" sz="2800" spc="-10">
                <a:latin typeface="Arial"/>
                <a:cs typeface="Arial"/>
              </a:rPr>
              <a:t>Management </a:t>
            </a:r>
            <a:r>
              <a:rPr dirty="0" sz="2800">
                <a:latin typeface="Arial"/>
                <a:cs typeface="Arial"/>
              </a:rPr>
              <a:t>Cornell</a:t>
            </a:r>
            <a:r>
              <a:rPr dirty="0" sz="2800" spc="-60">
                <a:latin typeface="Arial"/>
                <a:cs typeface="Arial"/>
              </a:rPr>
              <a:t> </a:t>
            </a:r>
            <a:r>
              <a:rPr dirty="0" sz="2800" spc="-10">
                <a:latin typeface="Arial"/>
                <a:cs typeface="Arial"/>
              </a:rPr>
              <a:t>University</a:t>
            </a:r>
            <a:endParaRPr sz="2800">
              <a:latin typeface="Arial"/>
              <a:cs typeface="Arial"/>
            </a:endParaRPr>
          </a:p>
          <a:p>
            <a:pPr marL="12700">
              <a:lnSpc>
                <a:spcPts val="2805"/>
              </a:lnSpc>
            </a:pPr>
            <a:r>
              <a:rPr dirty="0" sz="2800">
                <a:latin typeface="Arial"/>
                <a:cs typeface="Arial"/>
              </a:rPr>
              <a:t>437</a:t>
            </a:r>
            <a:r>
              <a:rPr dirty="0" sz="2800" spc="-55">
                <a:latin typeface="Arial"/>
                <a:cs typeface="Arial"/>
              </a:rPr>
              <a:t> </a:t>
            </a:r>
            <a:r>
              <a:rPr dirty="0" sz="2800">
                <a:latin typeface="Arial"/>
                <a:cs typeface="Arial"/>
              </a:rPr>
              <a:t>Warren</a:t>
            </a:r>
            <a:r>
              <a:rPr dirty="0" sz="2800" spc="-45">
                <a:latin typeface="Arial"/>
                <a:cs typeface="Arial"/>
              </a:rPr>
              <a:t> </a:t>
            </a:r>
            <a:r>
              <a:rPr dirty="0" sz="2800">
                <a:latin typeface="Arial"/>
                <a:cs typeface="Arial"/>
              </a:rPr>
              <a:t>Hall</a:t>
            </a:r>
            <a:r>
              <a:rPr dirty="0" sz="2800" spc="-45">
                <a:latin typeface="Arial"/>
                <a:cs typeface="Arial"/>
              </a:rPr>
              <a:t> </a:t>
            </a:r>
            <a:r>
              <a:rPr dirty="0" sz="2800">
                <a:latin typeface="Arial"/>
                <a:cs typeface="Arial"/>
              </a:rPr>
              <a:t>|</a:t>
            </a:r>
            <a:r>
              <a:rPr dirty="0" sz="2800" spc="-60">
                <a:latin typeface="Arial"/>
                <a:cs typeface="Arial"/>
              </a:rPr>
              <a:t> </a:t>
            </a:r>
            <a:r>
              <a:rPr dirty="0" sz="2800">
                <a:latin typeface="Arial"/>
                <a:cs typeface="Arial"/>
              </a:rPr>
              <a:t>Ithaca,</a:t>
            </a:r>
            <a:r>
              <a:rPr dirty="0" sz="2800" spc="-75">
                <a:latin typeface="Arial"/>
                <a:cs typeface="Arial"/>
              </a:rPr>
              <a:t> </a:t>
            </a:r>
            <a:r>
              <a:rPr dirty="0" sz="2800" spc="-25">
                <a:latin typeface="Arial"/>
                <a:cs typeface="Arial"/>
              </a:rPr>
              <a:t>NY</a:t>
            </a:r>
            <a:endParaRPr sz="2800">
              <a:latin typeface="Arial"/>
              <a:cs typeface="Arial"/>
            </a:endParaRPr>
          </a:p>
          <a:p>
            <a:pPr marL="12700">
              <a:lnSpc>
                <a:spcPts val="3195"/>
              </a:lnSpc>
            </a:pPr>
            <a:r>
              <a:rPr dirty="0" sz="2800" spc="-10">
                <a:latin typeface="Arial"/>
                <a:cs typeface="Arial"/>
                <a:hlinkClick r:id="rId2"/>
              </a:rPr>
              <a:t>rb223@cornell.edu</a:t>
            </a:r>
            <a:endParaRPr sz="28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821" y="406400"/>
            <a:ext cx="4414520" cy="2552700"/>
          </a:xfrm>
          <a:prstGeom prst="rect">
            <a:avLst/>
          </a:prstGeom>
        </p:spPr>
        <p:txBody>
          <a:bodyPr wrap="square" lIns="0" tIns="12700" rIns="0" bIns="0" rtlCol="0" vert="horz">
            <a:spAutoFit/>
          </a:bodyPr>
          <a:lstStyle/>
          <a:p>
            <a:pPr marL="12700">
              <a:lnSpc>
                <a:spcPct val="100000"/>
              </a:lnSpc>
              <a:spcBef>
                <a:spcPts val="100"/>
              </a:spcBef>
            </a:pPr>
            <a:r>
              <a:rPr dirty="0" sz="3600">
                <a:latin typeface="Arial Black"/>
                <a:cs typeface="Arial Black"/>
              </a:rPr>
              <a:t>What’s</a:t>
            </a:r>
            <a:r>
              <a:rPr dirty="0" sz="3600" spc="-55">
                <a:latin typeface="Arial Black"/>
                <a:cs typeface="Arial Black"/>
              </a:rPr>
              <a:t> </a:t>
            </a:r>
            <a:r>
              <a:rPr dirty="0" sz="3600">
                <a:latin typeface="Arial Black"/>
                <a:cs typeface="Arial Black"/>
              </a:rPr>
              <a:t>the</a:t>
            </a:r>
            <a:r>
              <a:rPr dirty="0" sz="3600" spc="-65">
                <a:latin typeface="Arial Black"/>
                <a:cs typeface="Arial Black"/>
              </a:rPr>
              <a:t> </a:t>
            </a:r>
            <a:r>
              <a:rPr dirty="0" sz="3600" spc="-10">
                <a:latin typeface="Arial Black"/>
                <a:cs typeface="Arial Black"/>
              </a:rPr>
              <a:t>issue?</a:t>
            </a:r>
            <a:endParaRPr sz="3600">
              <a:latin typeface="Arial Black"/>
              <a:cs typeface="Arial Black"/>
            </a:endParaRPr>
          </a:p>
          <a:p>
            <a:pPr marL="12700" marR="349885">
              <a:lnSpc>
                <a:spcPct val="88700"/>
              </a:lnSpc>
              <a:spcBef>
                <a:spcPts val="4075"/>
              </a:spcBef>
            </a:pPr>
            <a:r>
              <a:rPr dirty="0" sz="3600">
                <a:latin typeface="Arial"/>
                <a:cs typeface="Arial"/>
              </a:rPr>
              <a:t>Small</a:t>
            </a:r>
            <a:r>
              <a:rPr dirty="0" sz="3600" spc="-50">
                <a:latin typeface="Arial"/>
                <a:cs typeface="Arial"/>
              </a:rPr>
              <a:t> </a:t>
            </a:r>
            <a:r>
              <a:rPr dirty="0" sz="3600" spc="-10">
                <a:latin typeface="Arial"/>
                <a:cs typeface="Arial"/>
              </a:rPr>
              <a:t>operations </a:t>
            </a:r>
            <a:r>
              <a:rPr dirty="0" sz="3600">
                <a:latin typeface="Arial"/>
                <a:cs typeface="Arial"/>
              </a:rPr>
              <a:t>have</a:t>
            </a:r>
            <a:r>
              <a:rPr dirty="0" sz="3600" spc="-15">
                <a:latin typeface="Arial"/>
                <a:cs typeface="Arial"/>
              </a:rPr>
              <a:t> </a:t>
            </a:r>
            <a:r>
              <a:rPr dirty="0" sz="3600">
                <a:latin typeface="Arial"/>
                <a:cs typeface="Arial"/>
              </a:rPr>
              <a:t>higher</a:t>
            </a:r>
            <a:r>
              <a:rPr dirty="0" sz="3600" spc="-20">
                <a:latin typeface="Arial"/>
                <a:cs typeface="Arial"/>
              </a:rPr>
              <a:t> </a:t>
            </a:r>
            <a:r>
              <a:rPr dirty="0" sz="3600">
                <a:latin typeface="Arial"/>
                <a:cs typeface="Arial"/>
              </a:rPr>
              <a:t>per</a:t>
            </a:r>
            <a:r>
              <a:rPr dirty="0" sz="3600" spc="-5">
                <a:latin typeface="Arial"/>
                <a:cs typeface="Arial"/>
              </a:rPr>
              <a:t> </a:t>
            </a:r>
            <a:r>
              <a:rPr dirty="0" sz="3600" spc="-20">
                <a:latin typeface="Arial"/>
                <a:cs typeface="Arial"/>
              </a:rPr>
              <a:t>unit </a:t>
            </a:r>
            <a:r>
              <a:rPr dirty="0" sz="3600">
                <a:latin typeface="Arial"/>
                <a:cs typeface="Arial"/>
              </a:rPr>
              <a:t>costs</a:t>
            </a:r>
            <a:r>
              <a:rPr dirty="0" sz="3600" spc="-10">
                <a:latin typeface="Arial"/>
                <a:cs typeface="Arial"/>
              </a:rPr>
              <a:t> </a:t>
            </a:r>
            <a:r>
              <a:rPr dirty="0" sz="3600">
                <a:latin typeface="Arial"/>
                <a:cs typeface="Arial"/>
              </a:rPr>
              <a:t>of </a:t>
            </a:r>
            <a:r>
              <a:rPr dirty="0" sz="3600" spc="-10">
                <a:latin typeface="Arial"/>
                <a:cs typeface="Arial"/>
              </a:rPr>
              <a:t>production.</a:t>
            </a:r>
            <a:endParaRPr sz="3600">
              <a:latin typeface="Arial"/>
              <a:cs typeface="Arial"/>
            </a:endParaRPr>
          </a:p>
        </p:txBody>
      </p:sp>
      <p:pic>
        <p:nvPicPr>
          <p:cNvPr id="3" name="object 3"/>
          <p:cNvPicPr/>
          <p:nvPr/>
        </p:nvPicPr>
        <p:blipFill>
          <a:blip r:embed="rId2" cstate="print"/>
          <a:stretch>
            <a:fillRect/>
          </a:stretch>
        </p:blipFill>
        <p:spPr>
          <a:xfrm>
            <a:off x="5579351" y="1040003"/>
            <a:ext cx="6209614" cy="4472416"/>
          </a:xfrm>
          <a:prstGeom prst="rect">
            <a:avLst/>
          </a:prstGeom>
        </p:spPr>
      </p:pic>
      <p:sp>
        <p:nvSpPr>
          <p:cNvPr id="4" name="object 4"/>
          <p:cNvSpPr txBox="1"/>
          <p:nvPr/>
        </p:nvSpPr>
        <p:spPr>
          <a:xfrm>
            <a:off x="5658087" y="5613728"/>
            <a:ext cx="4359275" cy="167005"/>
          </a:xfrm>
          <a:prstGeom prst="rect">
            <a:avLst/>
          </a:prstGeom>
        </p:spPr>
        <p:txBody>
          <a:bodyPr wrap="square" lIns="0" tIns="0" rIns="0" bIns="0" rtlCol="0" vert="horz">
            <a:spAutoFit/>
          </a:bodyPr>
          <a:lstStyle/>
          <a:p>
            <a:pPr marL="12700">
              <a:lnSpc>
                <a:spcPct val="100000"/>
              </a:lnSpc>
            </a:pPr>
            <a:r>
              <a:rPr dirty="0" sz="1000" spc="-10">
                <a:latin typeface="Arial"/>
                <a:cs typeface="Arial"/>
                <a:hlinkClick r:id="rId3"/>
              </a:rPr>
              <a:t>https://ers.usda.gov/data-products/charts-of-note/chart-detail?chartId=109818</a:t>
            </a:r>
            <a:endParaRPr sz="1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8819" y="406400"/>
            <a:ext cx="4414520" cy="4650740"/>
          </a:xfrm>
          <a:prstGeom prst="rect">
            <a:avLst/>
          </a:prstGeom>
        </p:spPr>
        <p:txBody>
          <a:bodyPr wrap="square" lIns="0" tIns="12700" rIns="0" bIns="0" rtlCol="0" vert="horz">
            <a:spAutoFit/>
          </a:bodyPr>
          <a:lstStyle/>
          <a:p>
            <a:pPr marL="12700">
              <a:lnSpc>
                <a:spcPct val="100000"/>
              </a:lnSpc>
              <a:spcBef>
                <a:spcPts val="100"/>
              </a:spcBef>
            </a:pPr>
            <a:r>
              <a:rPr dirty="0" sz="3600">
                <a:latin typeface="Arial Black"/>
                <a:cs typeface="Arial Black"/>
              </a:rPr>
              <a:t>What’s</a:t>
            </a:r>
            <a:r>
              <a:rPr dirty="0" sz="3600" spc="-55">
                <a:latin typeface="Arial Black"/>
                <a:cs typeface="Arial Black"/>
              </a:rPr>
              <a:t> </a:t>
            </a:r>
            <a:r>
              <a:rPr dirty="0" sz="3600">
                <a:latin typeface="Arial Black"/>
                <a:cs typeface="Arial Black"/>
              </a:rPr>
              <a:t>the</a:t>
            </a:r>
            <a:r>
              <a:rPr dirty="0" sz="3600" spc="-65">
                <a:latin typeface="Arial Black"/>
                <a:cs typeface="Arial Black"/>
              </a:rPr>
              <a:t> </a:t>
            </a:r>
            <a:r>
              <a:rPr dirty="0" sz="3600" spc="-10">
                <a:latin typeface="Arial Black"/>
                <a:cs typeface="Arial Black"/>
              </a:rPr>
              <a:t>issue?</a:t>
            </a:r>
            <a:endParaRPr sz="3600">
              <a:latin typeface="Arial Black"/>
              <a:cs typeface="Arial Black"/>
            </a:endParaRPr>
          </a:p>
          <a:p>
            <a:pPr marL="12700" marR="349885">
              <a:lnSpc>
                <a:spcPct val="88700"/>
              </a:lnSpc>
              <a:spcBef>
                <a:spcPts val="4075"/>
              </a:spcBef>
            </a:pPr>
            <a:r>
              <a:rPr dirty="0" sz="3600">
                <a:latin typeface="Arial"/>
                <a:cs typeface="Arial"/>
              </a:rPr>
              <a:t>Small</a:t>
            </a:r>
            <a:r>
              <a:rPr dirty="0" sz="3600" spc="-50">
                <a:latin typeface="Arial"/>
                <a:cs typeface="Arial"/>
              </a:rPr>
              <a:t> </a:t>
            </a:r>
            <a:r>
              <a:rPr dirty="0" sz="3600" spc="-10">
                <a:latin typeface="Arial"/>
                <a:cs typeface="Arial"/>
              </a:rPr>
              <a:t>operations </a:t>
            </a:r>
            <a:r>
              <a:rPr dirty="0" sz="3600">
                <a:latin typeface="Arial"/>
                <a:cs typeface="Arial"/>
              </a:rPr>
              <a:t>have</a:t>
            </a:r>
            <a:r>
              <a:rPr dirty="0" sz="3600" spc="-15">
                <a:latin typeface="Arial"/>
                <a:cs typeface="Arial"/>
              </a:rPr>
              <a:t> </a:t>
            </a:r>
            <a:r>
              <a:rPr dirty="0" sz="3600">
                <a:latin typeface="Arial"/>
                <a:cs typeface="Arial"/>
              </a:rPr>
              <a:t>higher</a:t>
            </a:r>
            <a:r>
              <a:rPr dirty="0" sz="3600" spc="-20">
                <a:latin typeface="Arial"/>
                <a:cs typeface="Arial"/>
              </a:rPr>
              <a:t> </a:t>
            </a:r>
            <a:r>
              <a:rPr dirty="0" sz="3600">
                <a:latin typeface="Arial"/>
                <a:cs typeface="Arial"/>
              </a:rPr>
              <a:t>per</a:t>
            </a:r>
            <a:r>
              <a:rPr dirty="0" sz="3600" spc="-5">
                <a:latin typeface="Arial"/>
                <a:cs typeface="Arial"/>
              </a:rPr>
              <a:t> </a:t>
            </a:r>
            <a:r>
              <a:rPr dirty="0" sz="3600" spc="-20">
                <a:latin typeface="Arial"/>
                <a:cs typeface="Arial"/>
              </a:rPr>
              <a:t>unit </a:t>
            </a:r>
            <a:r>
              <a:rPr dirty="0" sz="3600">
                <a:latin typeface="Arial"/>
                <a:cs typeface="Arial"/>
              </a:rPr>
              <a:t>costs</a:t>
            </a:r>
            <a:r>
              <a:rPr dirty="0" sz="3600" spc="-10">
                <a:latin typeface="Arial"/>
                <a:cs typeface="Arial"/>
              </a:rPr>
              <a:t> </a:t>
            </a:r>
            <a:r>
              <a:rPr dirty="0" sz="3600">
                <a:latin typeface="Arial"/>
                <a:cs typeface="Arial"/>
              </a:rPr>
              <a:t>of </a:t>
            </a:r>
            <a:r>
              <a:rPr dirty="0" sz="3600" spc="-10">
                <a:latin typeface="Arial"/>
                <a:cs typeface="Arial"/>
              </a:rPr>
              <a:t>production</a:t>
            </a:r>
            <a:endParaRPr sz="3600">
              <a:latin typeface="Arial"/>
              <a:cs typeface="Arial"/>
            </a:endParaRPr>
          </a:p>
          <a:p>
            <a:pPr>
              <a:lnSpc>
                <a:spcPct val="100000"/>
              </a:lnSpc>
              <a:spcBef>
                <a:spcPts val="775"/>
              </a:spcBef>
            </a:pPr>
            <a:endParaRPr sz="3600">
              <a:latin typeface="Arial"/>
              <a:cs typeface="Arial"/>
            </a:endParaRPr>
          </a:p>
          <a:p>
            <a:pPr marL="12700" marR="382270">
              <a:lnSpc>
                <a:spcPts val="3890"/>
              </a:lnSpc>
            </a:pPr>
            <a:r>
              <a:rPr dirty="0" sz="3600" spc="-20">
                <a:latin typeface="Arial Black"/>
                <a:cs typeface="Arial Black"/>
              </a:rPr>
              <a:t>Need </a:t>
            </a:r>
            <a:r>
              <a:rPr dirty="0" sz="3600">
                <a:latin typeface="Arial Black"/>
                <a:cs typeface="Arial Black"/>
              </a:rPr>
              <a:t>opportunities</a:t>
            </a:r>
            <a:r>
              <a:rPr dirty="0" sz="3600" spc="20">
                <a:latin typeface="Arial Black"/>
                <a:cs typeface="Arial Black"/>
              </a:rPr>
              <a:t> </a:t>
            </a:r>
            <a:r>
              <a:rPr dirty="0" sz="3600" spc="-25">
                <a:latin typeface="Arial Black"/>
                <a:cs typeface="Arial Black"/>
              </a:rPr>
              <a:t>to </a:t>
            </a:r>
            <a:r>
              <a:rPr dirty="0" sz="3600" spc="-10">
                <a:latin typeface="Arial Black"/>
                <a:cs typeface="Arial Black"/>
              </a:rPr>
              <a:t>differentiate!</a:t>
            </a:r>
            <a:endParaRPr sz="3600">
              <a:latin typeface="Arial Black"/>
              <a:cs typeface="Arial Black"/>
            </a:endParaRPr>
          </a:p>
        </p:txBody>
      </p:sp>
      <p:pic>
        <p:nvPicPr>
          <p:cNvPr id="3" name="object 3"/>
          <p:cNvPicPr/>
          <p:nvPr/>
        </p:nvPicPr>
        <p:blipFill>
          <a:blip r:embed="rId2" cstate="print"/>
          <a:stretch>
            <a:fillRect/>
          </a:stretch>
        </p:blipFill>
        <p:spPr>
          <a:xfrm>
            <a:off x="5579351" y="1040003"/>
            <a:ext cx="6209614" cy="4472416"/>
          </a:xfrm>
          <a:prstGeom prst="rect">
            <a:avLst/>
          </a:prstGeom>
        </p:spPr>
      </p:pic>
      <p:sp>
        <p:nvSpPr>
          <p:cNvPr id="4" name="object 4"/>
          <p:cNvSpPr txBox="1"/>
          <p:nvPr/>
        </p:nvSpPr>
        <p:spPr>
          <a:xfrm>
            <a:off x="5658087" y="5613728"/>
            <a:ext cx="4359275" cy="167005"/>
          </a:xfrm>
          <a:prstGeom prst="rect">
            <a:avLst/>
          </a:prstGeom>
        </p:spPr>
        <p:txBody>
          <a:bodyPr wrap="square" lIns="0" tIns="0" rIns="0" bIns="0" rtlCol="0" vert="horz">
            <a:spAutoFit/>
          </a:bodyPr>
          <a:lstStyle/>
          <a:p>
            <a:pPr marL="12700">
              <a:lnSpc>
                <a:spcPct val="100000"/>
              </a:lnSpc>
            </a:pPr>
            <a:r>
              <a:rPr dirty="0" sz="1000" spc="-10">
                <a:latin typeface="Arial"/>
                <a:cs typeface="Arial"/>
                <a:hlinkClick r:id="rId3"/>
              </a:rPr>
              <a:t>https://ers.usda.gov/data-products/charts-of-note/chart-detail?chartId=109818</a:t>
            </a:r>
            <a:endParaRPr sz="10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A diagram of a market  AI-generated content may be incorrect."/>
          <p:cNvPicPr/>
          <p:nvPr/>
        </p:nvPicPr>
        <p:blipFill>
          <a:blip r:embed="rId2" cstate="print"/>
          <a:stretch>
            <a:fillRect/>
          </a:stretch>
        </p:blipFill>
        <p:spPr>
          <a:xfrm>
            <a:off x="2689684" y="924995"/>
            <a:ext cx="6757984" cy="5155012"/>
          </a:xfrm>
          <a:prstGeom prst="rect">
            <a:avLst/>
          </a:prstGeom>
        </p:spPr>
      </p:pic>
      <p:sp>
        <p:nvSpPr>
          <p:cNvPr id="3" name="object 3" descr="$PPTXTitle"/>
          <p:cNvSpPr txBox="1">
            <a:spLocks noGrp="1"/>
          </p:cNvSpPr>
          <p:nvPr>
            <p:ph type="title"/>
          </p:nvPr>
        </p:nvSpPr>
        <p:spPr>
          <a:prstGeom prst="rect"/>
        </p:spPr>
        <p:txBody>
          <a:bodyPr wrap="square" lIns="0" tIns="60743" rIns="0" bIns="0" rtlCol="0" vert="horz">
            <a:spAutoFit/>
          </a:bodyPr>
          <a:lstStyle/>
          <a:p>
            <a:pPr marL="673100">
              <a:lnSpc>
                <a:spcPct val="100000"/>
              </a:lnSpc>
              <a:spcBef>
                <a:spcPts val="100"/>
              </a:spcBef>
            </a:pPr>
            <a:r>
              <a:rPr dirty="0"/>
              <a:t>Classification</a:t>
            </a:r>
            <a:r>
              <a:rPr dirty="0" spc="-85"/>
              <a:t> </a:t>
            </a:r>
            <a:r>
              <a:rPr dirty="0"/>
              <a:t>of</a:t>
            </a:r>
            <a:r>
              <a:rPr dirty="0" spc="60"/>
              <a:t> </a:t>
            </a:r>
            <a:r>
              <a:rPr dirty="0"/>
              <a:t>Local</a:t>
            </a:r>
            <a:r>
              <a:rPr dirty="0" spc="-114"/>
              <a:t> </a:t>
            </a:r>
            <a:r>
              <a:rPr dirty="0"/>
              <a:t>Food</a:t>
            </a:r>
            <a:r>
              <a:rPr dirty="0" spc="-105"/>
              <a:t> </a:t>
            </a:r>
            <a:r>
              <a:rPr dirty="0"/>
              <a:t>Business</a:t>
            </a:r>
            <a:r>
              <a:rPr dirty="0" spc="-85"/>
              <a:t> </a:t>
            </a:r>
            <a:r>
              <a:rPr dirty="0" spc="-10"/>
              <a:t>Models</a:t>
            </a:r>
          </a:p>
        </p:txBody>
      </p:sp>
      <p:pic>
        <p:nvPicPr>
          <p:cNvPr id="4" name="object 4" descr="A close up of a document  AI-generated content may be incorrect."/>
          <p:cNvPicPr/>
          <p:nvPr/>
        </p:nvPicPr>
        <p:blipFill>
          <a:blip r:embed="rId3" cstate="print"/>
          <a:stretch>
            <a:fillRect/>
          </a:stretch>
        </p:blipFill>
        <p:spPr>
          <a:xfrm>
            <a:off x="4578275" y="6300508"/>
            <a:ext cx="3646399" cy="4718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472566" y="130295"/>
            <a:ext cx="11245215" cy="482600"/>
          </a:xfrm>
          <a:prstGeom prst="rect"/>
        </p:spPr>
        <p:txBody>
          <a:bodyPr wrap="square" lIns="0" tIns="12700" rIns="0" bIns="0" rtlCol="0" vert="horz">
            <a:spAutoFit/>
          </a:bodyPr>
          <a:lstStyle/>
          <a:p>
            <a:pPr marL="12700">
              <a:lnSpc>
                <a:spcPct val="100000"/>
              </a:lnSpc>
              <a:spcBef>
                <a:spcPts val="100"/>
              </a:spcBef>
            </a:pPr>
            <a:r>
              <a:rPr dirty="0"/>
              <a:t>Historic</a:t>
            </a:r>
            <a:r>
              <a:rPr dirty="0" spc="-50"/>
              <a:t> </a:t>
            </a:r>
            <a:r>
              <a:rPr dirty="0" spc="-10"/>
              <a:t>investments</a:t>
            </a:r>
            <a:r>
              <a:rPr dirty="0" spc="-70"/>
              <a:t> </a:t>
            </a:r>
            <a:r>
              <a:rPr dirty="0"/>
              <a:t>in</a:t>
            </a:r>
            <a:r>
              <a:rPr dirty="0" spc="-55"/>
              <a:t> </a:t>
            </a:r>
            <a:r>
              <a:rPr dirty="0"/>
              <a:t>local</a:t>
            </a:r>
            <a:r>
              <a:rPr dirty="0" spc="-75"/>
              <a:t> </a:t>
            </a:r>
            <a:r>
              <a:rPr dirty="0"/>
              <a:t>food</a:t>
            </a:r>
            <a:r>
              <a:rPr dirty="0" spc="-95"/>
              <a:t> </a:t>
            </a:r>
            <a:r>
              <a:rPr dirty="0"/>
              <a:t>since</a:t>
            </a:r>
            <a:r>
              <a:rPr dirty="0" spc="-70"/>
              <a:t> </a:t>
            </a:r>
            <a:r>
              <a:rPr dirty="0"/>
              <a:t>the</a:t>
            </a:r>
            <a:r>
              <a:rPr dirty="0" spc="-70"/>
              <a:t> </a:t>
            </a:r>
            <a:r>
              <a:rPr dirty="0" spc="-10"/>
              <a:t>pandemic</a:t>
            </a:r>
          </a:p>
        </p:txBody>
      </p:sp>
      <p:sp>
        <p:nvSpPr>
          <p:cNvPr id="3" name="object 3"/>
          <p:cNvSpPr txBox="1"/>
          <p:nvPr/>
        </p:nvSpPr>
        <p:spPr>
          <a:xfrm>
            <a:off x="4174393" y="6474372"/>
            <a:ext cx="3841115" cy="177800"/>
          </a:xfrm>
          <a:prstGeom prst="rect">
            <a:avLst/>
          </a:prstGeom>
        </p:spPr>
        <p:txBody>
          <a:bodyPr wrap="square" lIns="0" tIns="12065" rIns="0" bIns="0" rtlCol="0" vert="horz">
            <a:spAutoFit/>
          </a:bodyPr>
          <a:lstStyle/>
          <a:p>
            <a:pPr marL="12700">
              <a:lnSpc>
                <a:spcPct val="100000"/>
              </a:lnSpc>
              <a:spcBef>
                <a:spcPts val="95"/>
              </a:spcBef>
            </a:pPr>
            <a:r>
              <a:rPr dirty="0" sz="1000" spc="-10">
                <a:latin typeface="Arial"/>
                <a:cs typeface="Arial"/>
                <a:hlinkClick r:id="rId2"/>
              </a:rPr>
              <a:t>https://www.ams.usda.gov/services/local-regional/food-sector/grants</a:t>
            </a:r>
            <a:endParaRPr sz="1000">
              <a:latin typeface="Arial"/>
              <a:cs typeface="Arial"/>
            </a:endParaRPr>
          </a:p>
        </p:txBody>
      </p:sp>
      <p:pic>
        <p:nvPicPr>
          <p:cNvPr id="4" name="object 4" descr="A chart with text and images  AI-generated content may be incorrect."/>
          <p:cNvPicPr/>
          <p:nvPr/>
        </p:nvPicPr>
        <p:blipFill>
          <a:blip r:embed="rId3" cstate="print"/>
          <a:stretch>
            <a:fillRect/>
          </a:stretch>
        </p:blipFill>
        <p:spPr>
          <a:xfrm>
            <a:off x="438778" y="753545"/>
            <a:ext cx="6933356" cy="5350899"/>
          </a:xfrm>
          <a:prstGeom prst="rect">
            <a:avLst/>
          </a:prstGeom>
        </p:spPr>
      </p:pic>
      <p:sp>
        <p:nvSpPr>
          <p:cNvPr id="5" name="object 5"/>
          <p:cNvSpPr txBox="1"/>
          <p:nvPr/>
        </p:nvSpPr>
        <p:spPr>
          <a:xfrm>
            <a:off x="7966695" y="1370355"/>
            <a:ext cx="3691890" cy="2799715"/>
          </a:xfrm>
          <a:prstGeom prst="rect">
            <a:avLst/>
          </a:prstGeom>
        </p:spPr>
        <p:txBody>
          <a:bodyPr wrap="square" lIns="0" tIns="13335" rIns="0" bIns="0" rtlCol="0" vert="horz">
            <a:spAutoFit/>
          </a:bodyPr>
          <a:lstStyle/>
          <a:p>
            <a:pPr marL="12700" marR="5080">
              <a:lnSpc>
                <a:spcPct val="100000"/>
              </a:lnSpc>
              <a:spcBef>
                <a:spcPts val="105"/>
              </a:spcBef>
            </a:pPr>
            <a:r>
              <a:rPr dirty="0" sz="2600">
                <a:latin typeface="Arial"/>
                <a:cs typeface="Arial"/>
              </a:rPr>
              <a:t>This</a:t>
            </a:r>
            <a:r>
              <a:rPr dirty="0" sz="2600" spc="-45">
                <a:latin typeface="Arial"/>
                <a:cs typeface="Arial"/>
              </a:rPr>
              <a:t> </a:t>
            </a:r>
            <a:r>
              <a:rPr dirty="0" sz="2600">
                <a:latin typeface="Arial"/>
                <a:cs typeface="Arial"/>
              </a:rPr>
              <a:t>does</a:t>
            </a:r>
            <a:r>
              <a:rPr dirty="0" sz="2600" spc="-40">
                <a:latin typeface="Arial"/>
                <a:cs typeface="Arial"/>
              </a:rPr>
              <a:t> </a:t>
            </a:r>
            <a:r>
              <a:rPr dirty="0" sz="2600">
                <a:latin typeface="Arial"/>
                <a:cs typeface="Arial"/>
              </a:rPr>
              <a:t>not</a:t>
            </a:r>
            <a:r>
              <a:rPr dirty="0" sz="2600" spc="-30">
                <a:latin typeface="Arial"/>
                <a:cs typeface="Arial"/>
              </a:rPr>
              <a:t> </a:t>
            </a:r>
            <a:r>
              <a:rPr dirty="0" sz="2600">
                <a:latin typeface="Arial"/>
                <a:cs typeface="Arial"/>
              </a:rPr>
              <a:t>include</a:t>
            </a:r>
            <a:r>
              <a:rPr dirty="0" sz="2600" spc="-55">
                <a:latin typeface="Arial"/>
                <a:cs typeface="Arial"/>
              </a:rPr>
              <a:t> </a:t>
            </a:r>
            <a:r>
              <a:rPr dirty="0" sz="2600" spc="-60">
                <a:latin typeface="Arial"/>
                <a:cs typeface="Arial"/>
              </a:rPr>
              <a:t>a </a:t>
            </a:r>
            <a:r>
              <a:rPr dirty="0" sz="2600">
                <a:latin typeface="Arial"/>
                <a:cs typeface="Arial"/>
              </a:rPr>
              <a:t>boost</a:t>
            </a:r>
            <a:r>
              <a:rPr dirty="0" sz="2600" spc="-45">
                <a:latin typeface="Arial"/>
                <a:cs typeface="Arial"/>
              </a:rPr>
              <a:t> </a:t>
            </a:r>
            <a:r>
              <a:rPr dirty="0" sz="2600">
                <a:latin typeface="Arial"/>
                <a:cs typeface="Arial"/>
              </a:rPr>
              <a:t>of</a:t>
            </a:r>
            <a:r>
              <a:rPr dirty="0" sz="2600" spc="-40">
                <a:latin typeface="Arial"/>
                <a:cs typeface="Arial"/>
              </a:rPr>
              <a:t> </a:t>
            </a:r>
            <a:r>
              <a:rPr dirty="0" sz="2600">
                <a:latin typeface="Arial"/>
                <a:cs typeface="Arial"/>
              </a:rPr>
              <a:t>$4.8B</a:t>
            </a:r>
            <a:r>
              <a:rPr dirty="0" sz="2600" spc="-30">
                <a:latin typeface="Arial"/>
                <a:cs typeface="Arial"/>
              </a:rPr>
              <a:t> </a:t>
            </a:r>
            <a:r>
              <a:rPr dirty="0" sz="2600">
                <a:latin typeface="Arial"/>
                <a:cs typeface="Arial"/>
              </a:rPr>
              <a:t>for</a:t>
            </a:r>
            <a:r>
              <a:rPr dirty="0" sz="2600" spc="-30">
                <a:latin typeface="Arial"/>
                <a:cs typeface="Arial"/>
              </a:rPr>
              <a:t> </a:t>
            </a:r>
            <a:r>
              <a:rPr dirty="0" sz="2600" spc="-10">
                <a:latin typeface="Arial"/>
                <a:cs typeface="Arial"/>
              </a:rPr>
              <a:t>school </a:t>
            </a:r>
            <a:r>
              <a:rPr dirty="0" sz="2600">
                <a:latin typeface="Arial"/>
                <a:cs typeface="Arial"/>
              </a:rPr>
              <a:t>meal</a:t>
            </a:r>
            <a:r>
              <a:rPr dirty="0" sz="2600" spc="-45">
                <a:latin typeface="Arial"/>
                <a:cs typeface="Arial"/>
              </a:rPr>
              <a:t> </a:t>
            </a:r>
            <a:r>
              <a:rPr dirty="0" sz="2600">
                <a:latin typeface="Arial"/>
                <a:cs typeface="Arial"/>
              </a:rPr>
              <a:t>programs</a:t>
            </a:r>
            <a:r>
              <a:rPr dirty="0" sz="2600" spc="-35">
                <a:latin typeface="Arial"/>
                <a:cs typeface="Arial"/>
              </a:rPr>
              <a:t> </a:t>
            </a:r>
            <a:r>
              <a:rPr dirty="0" sz="2600" spc="-10">
                <a:latin typeface="Arial"/>
                <a:cs typeface="Arial"/>
              </a:rPr>
              <a:t>(2021-</a:t>
            </a:r>
            <a:endParaRPr sz="2600">
              <a:latin typeface="Arial"/>
              <a:cs typeface="Arial"/>
            </a:endParaRPr>
          </a:p>
          <a:p>
            <a:pPr marL="12700" marR="194945">
              <a:lnSpc>
                <a:spcPts val="3120"/>
              </a:lnSpc>
              <a:spcBef>
                <a:spcPts val="95"/>
              </a:spcBef>
            </a:pPr>
            <a:r>
              <a:rPr dirty="0" sz="2600">
                <a:latin typeface="Arial"/>
                <a:cs typeface="Arial"/>
              </a:rPr>
              <a:t>2024),</a:t>
            </a:r>
            <a:r>
              <a:rPr dirty="0" sz="2600" spc="-85">
                <a:latin typeface="Arial"/>
                <a:cs typeface="Arial"/>
              </a:rPr>
              <a:t> </a:t>
            </a:r>
            <a:r>
              <a:rPr dirty="0" sz="2600">
                <a:latin typeface="Arial"/>
                <a:cs typeface="Arial"/>
              </a:rPr>
              <a:t>Regional</a:t>
            </a:r>
            <a:r>
              <a:rPr dirty="0" sz="2600" spc="-95">
                <a:latin typeface="Arial"/>
                <a:cs typeface="Arial"/>
              </a:rPr>
              <a:t> </a:t>
            </a:r>
            <a:r>
              <a:rPr dirty="0" sz="2600" spc="-20">
                <a:latin typeface="Arial"/>
                <a:cs typeface="Arial"/>
              </a:rPr>
              <a:t>Food </a:t>
            </a:r>
            <a:r>
              <a:rPr dirty="0" sz="2600">
                <a:latin typeface="Arial"/>
                <a:cs typeface="Arial"/>
              </a:rPr>
              <a:t>Business</a:t>
            </a:r>
            <a:r>
              <a:rPr dirty="0" sz="2600" spc="-35">
                <a:latin typeface="Arial"/>
                <a:cs typeface="Arial"/>
              </a:rPr>
              <a:t> </a:t>
            </a:r>
            <a:r>
              <a:rPr dirty="0" sz="2600" spc="-10">
                <a:latin typeface="Arial"/>
                <a:cs typeface="Arial"/>
              </a:rPr>
              <a:t>Centers, </a:t>
            </a:r>
            <a:r>
              <a:rPr dirty="0" sz="2600">
                <a:latin typeface="Arial"/>
                <a:cs typeface="Arial"/>
              </a:rPr>
              <a:t>Resilient</a:t>
            </a:r>
            <a:r>
              <a:rPr dirty="0" sz="2600" spc="-70">
                <a:latin typeface="Arial"/>
                <a:cs typeface="Arial"/>
              </a:rPr>
              <a:t> </a:t>
            </a:r>
            <a:r>
              <a:rPr dirty="0" sz="2600">
                <a:latin typeface="Arial"/>
                <a:cs typeface="Arial"/>
              </a:rPr>
              <a:t>Food</a:t>
            </a:r>
            <a:r>
              <a:rPr dirty="0" sz="2600" spc="-65">
                <a:latin typeface="Arial"/>
                <a:cs typeface="Arial"/>
              </a:rPr>
              <a:t> </a:t>
            </a:r>
            <a:r>
              <a:rPr dirty="0" sz="2600" spc="-10">
                <a:latin typeface="Arial"/>
                <a:cs typeface="Arial"/>
              </a:rPr>
              <a:t>Systems </a:t>
            </a:r>
            <a:r>
              <a:rPr dirty="0" sz="2600">
                <a:latin typeface="Arial"/>
                <a:cs typeface="Arial"/>
              </a:rPr>
              <a:t>Infrastructure,</a:t>
            </a:r>
            <a:r>
              <a:rPr dirty="0" sz="2600" spc="-105">
                <a:latin typeface="Arial"/>
                <a:cs typeface="Arial"/>
              </a:rPr>
              <a:t> </a:t>
            </a:r>
            <a:r>
              <a:rPr dirty="0" sz="2600" spc="-20">
                <a:latin typeface="Arial"/>
                <a:cs typeface="Arial"/>
              </a:rPr>
              <a:t>etc.</a:t>
            </a:r>
            <a:endParaRPr sz="2600">
              <a:latin typeface="Arial"/>
              <a:cs typeface="Arial"/>
            </a:endParaRPr>
          </a:p>
        </p:txBody>
      </p:sp>
      <p:sp>
        <p:nvSpPr>
          <p:cNvPr id="6" name="object 6"/>
          <p:cNvSpPr txBox="1"/>
          <p:nvPr/>
        </p:nvSpPr>
        <p:spPr>
          <a:xfrm>
            <a:off x="7788628" y="5734315"/>
            <a:ext cx="4149090" cy="330200"/>
          </a:xfrm>
          <a:prstGeom prst="rect">
            <a:avLst/>
          </a:prstGeom>
        </p:spPr>
        <p:txBody>
          <a:bodyPr wrap="square" lIns="0" tIns="12065" rIns="0" bIns="0" rtlCol="0" vert="horz">
            <a:spAutoFit/>
          </a:bodyPr>
          <a:lstStyle/>
          <a:p>
            <a:pPr marL="12700" marR="5080">
              <a:lnSpc>
                <a:spcPct val="100000"/>
              </a:lnSpc>
              <a:spcBef>
                <a:spcPts val="95"/>
              </a:spcBef>
            </a:pPr>
            <a:r>
              <a:rPr dirty="0" sz="1000" spc="-10">
                <a:latin typeface="Arial"/>
                <a:cs typeface="Arial"/>
                <a:hlinkClick r:id="rId4"/>
              </a:rPr>
              <a:t>https://www.usda.gov/about-usda/news/press-releases/2024/10/15/major-</a:t>
            </a:r>
            <a:r>
              <a:rPr dirty="0" sz="1000" spc="-10">
                <a:latin typeface="Arial"/>
                <a:cs typeface="Arial"/>
              </a:rPr>
              <a:t>usda-investments-local-foods-strengthen-school-</a:t>
            </a:r>
            <a:r>
              <a:rPr dirty="0" sz="1000" spc="-20">
                <a:latin typeface="Arial"/>
                <a:cs typeface="Arial"/>
              </a:rPr>
              <a:t>meals</a:t>
            </a:r>
            <a:endParaRPr sz="10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Bill Akunevicz Jr.</dc:creator>
  <dc:title>PowerPoint Presentation</dc:title>
  <dcterms:created xsi:type="dcterms:W3CDTF">2026-01-28T14:25:32Z</dcterms:created>
  <dcterms:modified xsi:type="dcterms:W3CDTF">2026-01-28T14:25:32Z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2026-01-27T00:00:00Z</vt:filetime>
  </property>
  <property fmtid="{D5CDD505-2E9C-101B-9397-08002B2CF9AE}" pid="3" name="Creator">
    <vt:lpwstr>Acrobat PDFMaker 25 for PowerPoint</vt:lpwstr>
  </property>
  <property fmtid="{D5CDD505-2E9C-101B-9397-08002B2CF9AE}" pid="4" name="LastSaved">
    <vt:filetime>2026-01-28T00:00:00Z</vt:filetime>
  </property>
  <property fmtid="{D5CDD505-2E9C-101B-9397-08002B2CF9AE}" pid="5" name="Producer">
    <vt:lpwstr>Adobe PDF Library 25.1.119</vt:lpwstr>
  </property>
</Properties>
</file>