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 id="2147483685" r:id="rId3"/>
  </p:sldMasterIdLst>
  <p:notesMasterIdLst>
    <p:notesMasterId r:id="rId51"/>
  </p:notesMasterIdLst>
  <p:sldIdLst>
    <p:sldId id="396" r:id="rId4"/>
    <p:sldId id="542" r:id="rId5"/>
    <p:sldId id="401" r:id="rId6"/>
    <p:sldId id="586" r:id="rId7"/>
    <p:sldId id="588" r:id="rId8"/>
    <p:sldId id="410" r:id="rId9"/>
    <p:sldId id="402" r:id="rId10"/>
    <p:sldId id="590" r:id="rId11"/>
    <p:sldId id="607" r:id="rId12"/>
    <p:sldId id="608" r:id="rId13"/>
    <p:sldId id="609" r:id="rId14"/>
    <p:sldId id="541" r:id="rId15"/>
    <p:sldId id="399" r:id="rId16"/>
    <p:sldId id="565" r:id="rId17"/>
    <p:sldId id="591" r:id="rId18"/>
    <p:sldId id="566" r:id="rId19"/>
    <p:sldId id="592" r:id="rId20"/>
    <p:sldId id="593" r:id="rId21"/>
    <p:sldId id="594" r:id="rId22"/>
    <p:sldId id="595" r:id="rId23"/>
    <p:sldId id="575" r:id="rId24"/>
    <p:sldId id="392" r:id="rId25"/>
    <p:sldId id="573" r:id="rId26"/>
    <p:sldId id="574" r:id="rId27"/>
    <p:sldId id="597" r:id="rId28"/>
    <p:sldId id="398" r:id="rId29"/>
    <p:sldId id="585" r:id="rId30"/>
    <p:sldId id="584" r:id="rId31"/>
    <p:sldId id="580" r:id="rId32"/>
    <p:sldId id="604" r:id="rId33"/>
    <p:sldId id="605" r:id="rId34"/>
    <p:sldId id="393" r:id="rId35"/>
    <p:sldId id="394" r:id="rId36"/>
    <p:sldId id="395" r:id="rId37"/>
    <p:sldId id="599" r:id="rId38"/>
    <p:sldId id="581" r:id="rId39"/>
    <p:sldId id="582" r:id="rId40"/>
    <p:sldId id="583" r:id="rId41"/>
    <p:sldId id="600" r:id="rId42"/>
    <p:sldId id="601" r:id="rId43"/>
    <p:sldId id="602" r:id="rId44"/>
    <p:sldId id="603" r:id="rId45"/>
    <p:sldId id="606" r:id="rId46"/>
    <p:sldId id="263" r:id="rId47"/>
    <p:sldId id="262" r:id="rId48"/>
    <p:sldId id="261" r:id="rId49"/>
    <p:sldId id="579" r:id="rId50"/>
  </p:sldIdLst>
  <p:sldSz cx="12192000" cy="6858000"/>
  <p:notesSz cx="6858000" cy="9144000"/>
  <p:defaultTextStyle>
    <a:defPPr>
      <a:defRPr lang="en-US"/>
    </a:defPPr>
    <a:lvl1pPr algn="ctr" rtl="0" fontAlgn="base">
      <a:spcBef>
        <a:spcPct val="0"/>
      </a:spcBef>
      <a:spcAft>
        <a:spcPct val="0"/>
      </a:spcAft>
      <a:defRPr sz="4200" kern="1200">
        <a:solidFill>
          <a:srgbClr val="000000"/>
        </a:solidFill>
        <a:latin typeface="Gill Sans" pitchFamily="1" charset="0"/>
        <a:ea typeface="ヒラギノ角ゴ ProN W3" pitchFamily="1" charset="-128"/>
        <a:cs typeface="+mn-cs"/>
        <a:sym typeface="Gill Sans" pitchFamily="1" charset="0"/>
      </a:defRPr>
    </a:lvl1pPr>
    <a:lvl2pPr marL="457200" algn="ctr" rtl="0" fontAlgn="base">
      <a:spcBef>
        <a:spcPct val="0"/>
      </a:spcBef>
      <a:spcAft>
        <a:spcPct val="0"/>
      </a:spcAft>
      <a:defRPr sz="4200" kern="1200">
        <a:solidFill>
          <a:srgbClr val="000000"/>
        </a:solidFill>
        <a:latin typeface="Gill Sans" pitchFamily="1" charset="0"/>
        <a:ea typeface="ヒラギノ角ゴ ProN W3" pitchFamily="1" charset="-128"/>
        <a:cs typeface="+mn-cs"/>
        <a:sym typeface="Gill Sans" pitchFamily="1" charset="0"/>
      </a:defRPr>
    </a:lvl2pPr>
    <a:lvl3pPr marL="914400" algn="ctr" rtl="0" fontAlgn="base">
      <a:spcBef>
        <a:spcPct val="0"/>
      </a:spcBef>
      <a:spcAft>
        <a:spcPct val="0"/>
      </a:spcAft>
      <a:defRPr sz="4200" kern="1200">
        <a:solidFill>
          <a:srgbClr val="000000"/>
        </a:solidFill>
        <a:latin typeface="Gill Sans" pitchFamily="1" charset="0"/>
        <a:ea typeface="ヒラギノ角ゴ ProN W3" pitchFamily="1" charset="-128"/>
        <a:cs typeface="+mn-cs"/>
        <a:sym typeface="Gill Sans" pitchFamily="1" charset="0"/>
      </a:defRPr>
    </a:lvl3pPr>
    <a:lvl4pPr marL="1371600" algn="ctr" rtl="0" fontAlgn="base">
      <a:spcBef>
        <a:spcPct val="0"/>
      </a:spcBef>
      <a:spcAft>
        <a:spcPct val="0"/>
      </a:spcAft>
      <a:defRPr sz="4200" kern="1200">
        <a:solidFill>
          <a:srgbClr val="000000"/>
        </a:solidFill>
        <a:latin typeface="Gill Sans" pitchFamily="1" charset="0"/>
        <a:ea typeface="ヒラギノ角ゴ ProN W3" pitchFamily="1" charset="-128"/>
        <a:cs typeface="+mn-cs"/>
        <a:sym typeface="Gill Sans" pitchFamily="1" charset="0"/>
      </a:defRPr>
    </a:lvl4pPr>
    <a:lvl5pPr marL="1828800" algn="ctr" rtl="0" fontAlgn="base">
      <a:spcBef>
        <a:spcPct val="0"/>
      </a:spcBef>
      <a:spcAft>
        <a:spcPct val="0"/>
      </a:spcAft>
      <a:defRPr sz="4200" kern="1200">
        <a:solidFill>
          <a:srgbClr val="000000"/>
        </a:solidFill>
        <a:latin typeface="Gill Sans" pitchFamily="1" charset="0"/>
        <a:ea typeface="ヒラギノ角ゴ ProN W3" pitchFamily="1" charset="-128"/>
        <a:cs typeface="+mn-cs"/>
        <a:sym typeface="Gill Sans" pitchFamily="1" charset="0"/>
      </a:defRPr>
    </a:lvl5pPr>
    <a:lvl6pPr marL="2286000" algn="l" defTabSz="914400" rtl="0" eaLnBrk="1" latinLnBrk="0" hangingPunct="1">
      <a:defRPr sz="4200" kern="1200">
        <a:solidFill>
          <a:srgbClr val="000000"/>
        </a:solidFill>
        <a:latin typeface="Gill Sans" pitchFamily="1" charset="0"/>
        <a:ea typeface="ヒラギノ角ゴ ProN W3" pitchFamily="1" charset="-128"/>
        <a:cs typeface="+mn-cs"/>
        <a:sym typeface="Gill Sans" pitchFamily="1" charset="0"/>
      </a:defRPr>
    </a:lvl6pPr>
    <a:lvl7pPr marL="2743200" algn="l" defTabSz="914400" rtl="0" eaLnBrk="1" latinLnBrk="0" hangingPunct="1">
      <a:defRPr sz="4200" kern="1200">
        <a:solidFill>
          <a:srgbClr val="000000"/>
        </a:solidFill>
        <a:latin typeface="Gill Sans" pitchFamily="1" charset="0"/>
        <a:ea typeface="ヒラギノ角ゴ ProN W3" pitchFamily="1" charset="-128"/>
        <a:cs typeface="+mn-cs"/>
        <a:sym typeface="Gill Sans" pitchFamily="1" charset="0"/>
      </a:defRPr>
    </a:lvl7pPr>
    <a:lvl8pPr marL="3200400" algn="l" defTabSz="914400" rtl="0" eaLnBrk="1" latinLnBrk="0" hangingPunct="1">
      <a:defRPr sz="4200" kern="1200">
        <a:solidFill>
          <a:srgbClr val="000000"/>
        </a:solidFill>
        <a:latin typeface="Gill Sans" pitchFamily="1" charset="0"/>
        <a:ea typeface="ヒラギノ角ゴ ProN W3" pitchFamily="1" charset="-128"/>
        <a:cs typeface="+mn-cs"/>
        <a:sym typeface="Gill Sans" pitchFamily="1" charset="0"/>
      </a:defRPr>
    </a:lvl8pPr>
    <a:lvl9pPr marL="3657600" algn="l" defTabSz="914400" rtl="0" eaLnBrk="1" latinLnBrk="0" hangingPunct="1">
      <a:defRPr sz="4200" kern="1200">
        <a:solidFill>
          <a:srgbClr val="000000"/>
        </a:solidFill>
        <a:latin typeface="Gill Sans" pitchFamily="1" charset="0"/>
        <a:ea typeface="ヒラギノ角ゴ ProN W3" pitchFamily="1" charset="-128"/>
        <a:cs typeface="+mn-cs"/>
        <a:sym typeface="Gill Sans" pitchFamily="1"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5EB408-D18C-7C23-390F-95C93C47A2A4}" name="Jie Li" initials="JL" userId="S::jl2522@cornell.edu::f474b1d8-0336-42ac-bccc-949b36adfbf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935"/>
    <a:srgbClr val="FFFEC4"/>
    <a:srgbClr val="FF99CC"/>
    <a:srgbClr val="AAFFFC"/>
    <a:srgbClr val="49C1F2"/>
    <a:srgbClr val="BD0000"/>
    <a:srgbClr val="339933"/>
    <a:srgbClr val="008000"/>
    <a:srgbClr val="339966"/>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15" autoAdjust="0"/>
    <p:restoredTop sz="77987" autoAdjust="0"/>
  </p:normalViewPr>
  <p:slideViewPr>
    <p:cSldViewPr>
      <p:cViewPr>
        <p:scale>
          <a:sx n="130" d="100"/>
          <a:sy n="130" d="100"/>
        </p:scale>
        <p:origin x="664" y="-10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microsoft.com/office/2018/10/relationships/authors" Target="author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charts/_rels/chart1.xml.rels><?xml version="1.0" encoding="UTF-8" standalone="yes"?>
<Relationships xmlns="http://schemas.openxmlformats.org/package/2006/relationships"><Relationship Id="rId3" Type="http://schemas.openxmlformats.org/officeDocument/2006/relationships/oleObject" Target="file:////Users/afp68/Desktop/Cornell/MG-AE/Cost%20studies/Cost-vineyard/documents%20for%202024/Finger%20Lakes/2024%20-%20Finger%20Lak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fp68/Desktop/Cornell/MG-AE/Cost-vineyard/documents%20for%202024/Finger%20Lakes/2024%20-%20Finger%20Lak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n-US" sz="1200">
                <a:effectLst/>
                <a:latin typeface="Times New Roman" panose="02020603050405020304" pitchFamily="18" charset="0"/>
                <a:cs typeface="Times New Roman" panose="02020603050405020304" pitchFamily="18" charset="0"/>
              </a:rPr>
              <a:t>Investment per Planted Acre of </a:t>
            </a:r>
            <a:r>
              <a:rPr lang="en-US" sz="1200" i="1">
                <a:effectLst/>
                <a:latin typeface="Times New Roman" panose="02020603050405020304" pitchFamily="18" charset="0"/>
                <a:cs typeface="Times New Roman" panose="02020603050405020304" pitchFamily="18" charset="0"/>
              </a:rPr>
              <a:t>V</a:t>
            </a:r>
            <a:r>
              <a:rPr lang="en-US" sz="1200">
                <a:effectLst/>
                <a:latin typeface="Times New Roman" panose="02020603050405020304" pitchFamily="18" charset="0"/>
                <a:cs typeface="Times New Roman" panose="02020603050405020304" pitchFamily="18" charset="0"/>
              </a:rPr>
              <a:t>. </a:t>
            </a:r>
            <a:r>
              <a:rPr lang="en-US" sz="1200" i="1">
                <a:effectLst/>
                <a:latin typeface="Times New Roman" panose="02020603050405020304" pitchFamily="18" charset="0"/>
                <a:cs typeface="Times New Roman" panose="02020603050405020304" pitchFamily="18" charset="0"/>
              </a:rPr>
              <a:t>Vinifera</a:t>
            </a:r>
            <a:r>
              <a:rPr lang="en-US" sz="1200">
                <a:effectLst/>
                <a:latin typeface="Times New Roman" panose="02020603050405020304" pitchFamily="18" charset="0"/>
                <a:cs typeface="Times New Roman" panose="02020603050405020304" pitchFamily="18" charset="0"/>
              </a:rPr>
              <a:t> Grapes, </a:t>
            </a:r>
          </a:p>
          <a:p>
            <a:pPr>
              <a:defRPr/>
            </a:pPr>
            <a:r>
              <a:rPr lang="en-US" sz="1200">
                <a:effectLst/>
                <a:latin typeface="Times New Roman" panose="02020603050405020304" pitchFamily="18" charset="0"/>
                <a:cs typeface="Times New Roman" panose="02020603050405020304" pitchFamily="18" charset="0"/>
              </a:rPr>
              <a:t>Finger Lakes Region of New York</a:t>
            </a:r>
            <a:endParaRPr lang="en-US" sz="120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6">
                  <a:shade val="58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4437-E84F-87C0-276CB75120C3}"/>
              </c:ext>
            </c:extLst>
          </c:dPt>
          <c:dPt>
            <c:idx val="1"/>
            <c:bubble3D val="0"/>
            <c:spPr>
              <a:solidFill>
                <a:schemeClr val="accent6">
                  <a:shade val="8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4437-E84F-87C0-276CB75120C3}"/>
              </c:ext>
            </c:extLst>
          </c:dPt>
          <c:dPt>
            <c:idx val="2"/>
            <c:bubble3D val="0"/>
            <c:spPr>
              <a:solidFill>
                <a:schemeClr val="accent6">
                  <a:tint val="8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4437-E84F-87C0-276CB75120C3}"/>
              </c:ext>
            </c:extLst>
          </c:dPt>
          <c:dPt>
            <c:idx val="3"/>
            <c:bubble3D val="0"/>
            <c:spPr>
              <a:solidFill>
                <a:schemeClr val="accent6">
                  <a:tint val="58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4437-E84F-87C0-276CB75120C3}"/>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'T11. Summary Investment'!$A$5:$A$8</c:f>
              <c:strCache>
                <c:ptCount val="4"/>
                <c:pt idx="0">
                  <c:v>Land*</c:v>
                </c:pt>
                <c:pt idx="1">
                  <c:v>Machinery &amp; equipment</c:v>
                </c:pt>
                <c:pt idx="2">
                  <c:v>Buildings (shop &amp; tool shed)</c:v>
                </c:pt>
                <c:pt idx="3">
                  <c:v>Vineyard establishment and development </c:v>
                </c:pt>
              </c:strCache>
            </c:strRef>
          </c:cat>
          <c:val>
            <c:numRef>
              <c:f>'T11. Summary Investment'!$B$5:$B$8</c:f>
              <c:numCache>
                <c:formatCode>"$"#,##0</c:formatCode>
                <c:ptCount val="4"/>
                <c:pt idx="0">
                  <c:v>14850</c:v>
                </c:pt>
                <c:pt idx="1">
                  <c:v>6027.2</c:v>
                </c:pt>
                <c:pt idx="2">
                  <c:v>1650</c:v>
                </c:pt>
                <c:pt idx="3">
                  <c:v>30865.440848163569</c:v>
                </c:pt>
              </c:numCache>
            </c:numRef>
          </c:val>
          <c:extLst>
            <c:ext xmlns:c16="http://schemas.microsoft.com/office/drawing/2014/chart" uri="{C3380CC4-5D6E-409C-BE32-E72D297353CC}">
              <c16:uniqueId val="{00000008-4437-E84F-87C0-276CB75120C3}"/>
            </c:ext>
          </c:extLst>
        </c:ser>
        <c:dLbls>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dk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dk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dk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Entry>
      <c:legendEntry>
        <c:idx val="3"/>
        <c:txPr>
          <a:bodyPr rot="0" spcFirstLastPara="1" vertOverflow="ellipsis" vert="horz" wrap="square" anchor="ctr" anchorCtr="1"/>
          <a:lstStyle/>
          <a:p>
            <a:pPr>
              <a:defRPr sz="900" b="0" i="0" u="none" strike="noStrike" kern="1200" baseline="0">
                <a:solidFill>
                  <a:schemeClr val="dk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Entry>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cap="all" spc="120" normalizeH="0" baseline="0">
                <a:solidFill>
                  <a:schemeClr val="tx1">
                    <a:lumMod val="65000"/>
                    <a:lumOff val="35000"/>
                  </a:schemeClr>
                </a:solidFill>
                <a:latin typeface="+mn-lt"/>
                <a:ea typeface="+mn-ea"/>
                <a:cs typeface="+mn-cs"/>
              </a:defRPr>
            </a:pPr>
            <a:r>
              <a:rPr lang="en-US"/>
              <a:t>Chart: 20 Year Cash Flow Projections w/ Capital Recovery of V. Vinifera, Finger Lakes Region of New York, 2025</a:t>
            </a:r>
          </a:p>
        </c:rich>
      </c:tx>
      <c:overlay val="0"/>
      <c:spPr>
        <a:noFill/>
        <a:ln>
          <a:noFill/>
        </a:ln>
        <a:effectLst/>
      </c:spPr>
      <c:txPr>
        <a:bodyPr rot="0" spcFirstLastPara="1" vertOverflow="ellipsis" vert="horz" wrap="square" anchor="ctr" anchorCtr="1"/>
        <a:lstStyle/>
        <a:p>
          <a:pPr>
            <a:defRPr sz="144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2225" cap="rnd">
              <a:solidFill>
                <a:schemeClr val="accent1"/>
              </a:solidFill>
              <a:round/>
            </a:ln>
            <a:effectLst/>
          </c:spPr>
          <c:marker>
            <c:symbol val="diamond"/>
            <c:size val="6"/>
            <c:spPr>
              <a:solidFill>
                <a:schemeClr val="accent1"/>
              </a:solidFill>
              <a:ln w="9525">
                <a:solidFill>
                  <a:schemeClr val="accent1"/>
                </a:solidFill>
                <a:round/>
              </a:ln>
              <a:effectLst/>
            </c:spPr>
          </c:marker>
          <c:cat>
            <c:numRef>
              <c:f>'AD. CashFlows2013 - Chart 2 3'!$D$2:$W$2</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'AD. CashFlows2013 - Chart 2 3'!$D$119:$W$119</c:f>
              <c:numCache>
                <c:formatCode>[$$-409]#,##0</c:formatCode>
                <c:ptCount val="20"/>
                <c:pt idx="0">
                  <c:v>-2014352.8247902382</c:v>
                </c:pt>
                <c:pt idx="1">
                  <c:v>-2121451.0715428526</c:v>
                </c:pt>
                <c:pt idx="2">
                  <c:v>-2194112.3870955999</c:v>
                </c:pt>
                <c:pt idx="3">
                  <c:v>-2086956.8091120061</c:v>
                </c:pt>
                <c:pt idx="4">
                  <c:v>-1977658.1195687403</c:v>
                </c:pt>
                <c:pt idx="5">
                  <c:v>-1866173.4562346092</c:v>
                </c:pt>
                <c:pt idx="6">
                  <c:v>-1758596.6848187842</c:v>
                </c:pt>
                <c:pt idx="7">
                  <c:v>-1648868.3779746429</c:v>
                </c:pt>
                <c:pt idx="8">
                  <c:v>-1536945.5049936187</c:v>
                </c:pt>
                <c:pt idx="9">
                  <c:v>-1422784.1745529741</c:v>
                </c:pt>
                <c:pt idx="10">
                  <c:v>-1306339.6175035164</c:v>
                </c:pt>
                <c:pt idx="11">
                  <c:v>-1187566.1693130697</c:v>
                </c:pt>
                <c:pt idx="12">
                  <c:v>-1066417.2521588139</c:v>
                </c:pt>
                <c:pt idx="13">
                  <c:v>-942845.35666147305</c:v>
                </c:pt>
                <c:pt idx="14">
                  <c:v>-816802.02325418533</c:v>
                </c:pt>
                <c:pt idx="15">
                  <c:v>-688237.82317875186</c:v>
                </c:pt>
                <c:pt idx="16">
                  <c:v>-557102.33910180978</c:v>
                </c:pt>
                <c:pt idx="17">
                  <c:v>-423344.14534332883</c:v>
                </c:pt>
                <c:pt idx="18">
                  <c:v>-286910.78770967829</c:v>
                </c:pt>
                <c:pt idx="19">
                  <c:v>683037.35746876209</c:v>
                </c:pt>
              </c:numCache>
            </c:numRef>
          </c:val>
          <c:smooth val="0"/>
          <c:extLst>
            <c:ext xmlns:c16="http://schemas.microsoft.com/office/drawing/2014/chart" uri="{C3380CC4-5D6E-409C-BE32-E72D297353CC}">
              <c16:uniqueId val="{00000000-DF92-C446-BA00-BAF7E063354A}"/>
            </c:ext>
          </c:extLst>
        </c:ser>
        <c:dLbls>
          <c:showLegendKey val="0"/>
          <c:showVal val="0"/>
          <c:showCatName val="0"/>
          <c:showSerName val="0"/>
          <c:showPercent val="0"/>
          <c:showBubbleSize val="0"/>
        </c:dLbls>
        <c:marker val="1"/>
        <c:smooth val="0"/>
        <c:axId val="1323050143"/>
        <c:axId val="1323213711"/>
      </c:lineChart>
      <c:catAx>
        <c:axId val="132305014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cap="all" baseline="0">
                    <a:solidFill>
                      <a:schemeClr val="tx1">
                        <a:lumMod val="65000"/>
                        <a:lumOff val="35000"/>
                      </a:schemeClr>
                    </a:solidFill>
                    <a:latin typeface="+mn-lt"/>
                    <a:ea typeface="+mn-ea"/>
                    <a:cs typeface="+mn-cs"/>
                  </a:defRPr>
                </a:pPr>
                <a:r>
                  <a:rPr lang="en-US"/>
                  <a:t>Year</a:t>
                </a:r>
              </a:p>
            </c:rich>
          </c:tx>
          <c:layout>
            <c:manualLayout>
              <c:xMode val="edge"/>
              <c:yMode val="edge"/>
              <c:x val="0.50167925244284228"/>
              <c:y val="0.1087585643774753"/>
            </c:manualLayout>
          </c:layout>
          <c:overlay val="0"/>
          <c:spPr>
            <a:noFill/>
            <a:ln>
              <a:noFill/>
            </a:ln>
            <a:effectLst/>
          </c:spPr>
          <c:txPr>
            <a:bodyPr rot="0" spcFirstLastPara="1" vertOverflow="ellipsis" vert="horz" wrap="square" anchor="ctr" anchorCtr="1"/>
            <a:lstStyle/>
            <a:p>
              <a:pPr>
                <a:defRPr sz="12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all" spc="120" normalizeH="0" baseline="0">
                <a:solidFill>
                  <a:schemeClr val="tx1">
                    <a:lumMod val="65000"/>
                    <a:lumOff val="35000"/>
                  </a:schemeClr>
                </a:solidFill>
                <a:latin typeface="+mn-lt"/>
                <a:ea typeface="+mn-ea"/>
                <a:cs typeface="+mn-cs"/>
              </a:defRPr>
            </a:pPr>
            <a:endParaRPr lang="en-US"/>
          </a:p>
        </c:txPr>
        <c:crossAx val="1323213711"/>
        <c:crosses val="autoZero"/>
        <c:auto val="1"/>
        <c:lblAlgn val="ctr"/>
        <c:lblOffset val="100"/>
        <c:noMultiLvlLbl val="0"/>
      </c:catAx>
      <c:valAx>
        <c:axId val="1323213711"/>
        <c:scaling>
          <c:orientation val="minMax"/>
        </c:scaling>
        <c:delete val="0"/>
        <c:axPos val="l"/>
        <c:title>
          <c:tx>
            <c:rich>
              <a:bodyPr rot="-5400000" spcFirstLastPara="1" vertOverflow="ellipsis" vert="horz" wrap="square" anchor="ctr" anchorCtr="1"/>
              <a:lstStyle/>
              <a:p>
                <a:pPr>
                  <a:defRPr sz="1200" b="0" i="0" u="none" strike="noStrike" kern="1200" cap="all" baseline="0">
                    <a:solidFill>
                      <a:schemeClr val="tx1">
                        <a:lumMod val="65000"/>
                        <a:lumOff val="35000"/>
                      </a:schemeClr>
                    </a:solidFill>
                    <a:latin typeface="+mn-lt"/>
                    <a:ea typeface="+mn-ea"/>
                    <a:cs typeface="+mn-cs"/>
                  </a:defRPr>
                </a:pPr>
                <a:r>
                  <a:rPr lang="en-US"/>
                  <a:t>VARIABLE Cash Flow </a:t>
                </a:r>
              </a:p>
            </c:rich>
          </c:tx>
          <c:overlay val="0"/>
          <c:spPr>
            <a:noFill/>
            <a:ln>
              <a:noFill/>
            </a:ln>
            <a:effectLst/>
          </c:spPr>
          <c:txPr>
            <a:bodyPr rot="-5400000" spcFirstLastPara="1" vertOverflow="ellipsis" vert="horz" wrap="square" anchor="ctr" anchorCtr="1"/>
            <a:lstStyle/>
            <a:p>
              <a:pPr>
                <a:defRPr sz="1200" b="0" i="0" u="none" strike="noStrike" kern="1200" cap="all" baseline="0">
                  <a:solidFill>
                    <a:schemeClr val="tx1">
                      <a:lumMod val="65000"/>
                      <a:lumOff val="35000"/>
                    </a:schemeClr>
                  </a:solidFill>
                  <a:latin typeface="+mn-lt"/>
                  <a:ea typeface="+mn-ea"/>
                  <a:cs typeface="+mn-cs"/>
                </a:defRPr>
              </a:pPr>
              <a:endParaRPr lang="en-US"/>
            </a:p>
          </c:txPr>
        </c:title>
        <c:numFmt formatCode="[$$-409]#,##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23050143"/>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Gill Sans" charset="0"/>
                <a:ea typeface="ヒラギノ角ゴ ProN W3" charset="0"/>
                <a:cs typeface="ヒラギノ角ゴ ProN W3" charset="0"/>
                <a:sym typeface="Gill Sans"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59852C4E-3E03-46FE-BFC6-8647C58D929C}" type="datetimeFigureOut">
              <a:rPr lang="en-US"/>
              <a:pPr>
                <a:defRPr/>
              </a:pPr>
              <a:t>1/12/26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Gill Sans" charset="0"/>
                <a:ea typeface="ヒラギノ角ゴ ProN W3" charset="0"/>
                <a:cs typeface="ヒラギノ角ゴ ProN W3" charset="0"/>
                <a:sym typeface="Gill Sans"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C9D22F9-63DF-414D-913E-B1714DEB0054}" type="slidenum">
              <a:rPr lang="en-US"/>
              <a:pPr>
                <a:defRPr/>
              </a:pPr>
              <a:t>‹#›</a:t>
            </a:fld>
            <a:endParaRPr lang="en-US"/>
          </a:p>
        </p:txBody>
      </p:sp>
    </p:spTree>
    <p:extLst>
      <p:ext uri="{BB962C8B-B14F-4D97-AF65-F5344CB8AC3E}">
        <p14:creationId xmlns:p14="http://schemas.microsoft.com/office/powerpoint/2010/main" val="79574768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aily.sevenfifty.com/5-wine-industry-trends-to-watch-in-2025/?utm_source=chatgpt.com"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daily.sevenfifty.com/the-no-and-low-alcohol-wine-category-is-booming-and-retailers-should-pay-attention/?utm_source=chatgpt.com"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ls.gov/data/inflation_calculator.ht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hg.com/2026-wine-trends-11841719?utm_source=chatgpt.com"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6682824715/posts/10162494963924716/?utm_source=chatgpt.co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9D22F9-63DF-414D-913E-B1714DEB0054}" type="slidenum">
              <a:rPr lang="en-US" smtClean="0"/>
              <a:pPr>
                <a:defRPr/>
              </a:pPr>
              <a:t>1</a:t>
            </a:fld>
            <a:endParaRPr lang="en-US"/>
          </a:p>
        </p:txBody>
      </p:sp>
    </p:spTree>
    <p:extLst>
      <p:ext uri="{BB962C8B-B14F-4D97-AF65-F5344CB8AC3E}">
        <p14:creationId xmlns:p14="http://schemas.microsoft.com/office/powerpoint/2010/main" val="1319956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9D22F9-63DF-414D-913E-B1714DEB0054}" type="slidenum">
              <a:rPr lang="en-US" smtClean="0"/>
              <a:pPr>
                <a:defRPr/>
              </a:pPr>
              <a:t>13</a:t>
            </a:fld>
            <a:endParaRPr lang="en-US"/>
          </a:p>
        </p:txBody>
      </p:sp>
    </p:spTree>
    <p:extLst>
      <p:ext uri="{BB962C8B-B14F-4D97-AF65-F5344CB8AC3E}">
        <p14:creationId xmlns:p14="http://schemas.microsoft.com/office/powerpoint/2010/main" val="694885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13C63-D893-1FDF-CF1E-0A0CB2F434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D8E4A8-77F9-C29F-AD11-CEEAD0A7B21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BB7840A-75CC-241A-D0CE-3079CFC78C3A}"/>
              </a:ext>
            </a:extLst>
          </p:cNvPr>
          <p:cNvSpPr>
            <a:spLocks noGrp="1"/>
          </p:cNvSpPr>
          <p:nvPr>
            <p:ph type="body" idx="1"/>
          </p:nvPr>
        </p:nvSpPr>
        <p:spPr/>
        <p:txBody>
          <a:bodyPr/>
          <a:lstStyle/>
          <a:p>
            <a:r>
              <a:rPr lang="en-US" dirty="0"/>
              <a:t>U.S. production is projected up nearly 200,000 tons in 2023 to 845,000 in 2024 as California makes a full recovery from last year’s damage from Hurricane Hilary. NASS surveyed industry and published a U.S. forecast for table grapes production in the August 2024 Crop Production report. Higher supplies are expected to push exports up 35 percent to 245,000 tons.</a:t>
            </a:r>
          </a:p>
          <a:p>
            <a:endParaRPr lang="en-US" dirty="0"/>
          </a:p>
          <a:p>
            <a:r>
              <a:rPr lang="en-US" dirty="0"/>
              <a:t>Imports are forecast down more than 30,000 tons to 760,000 on greater domestic production, but the United States is expected to remain the top table grape importer. In July 2024, USDA approved three regions in Chile to export table grapes to the United States via a systems approach instead of methyl bromide fumigation which should allow higher quality grapes to reach the U.S. market.</a:t>
            </a:r>
          </a:p>
          <a:p>
            <a:endParaRPr lang="en-US" dirty="0"/>
          </a:p>
          <a:p>
            <a:r>
              <a:rPr lang="en-US" sz="1200" kern="1200" dirty="0">
                <a:solidFill>
                  <a:schemeClr val="tx1"/>
                </a:solidFill>
                <a:effectLst/>
                <a:latin typeface="+mn-lt"/>
                <a:ea typeface="MS PGothic" pitchFamily="34" charset="-128"/>
                <a:cs typeface="ＭＳ Ｐゴシック" charset="0"/>
              </a:rPr>
              <a:t>China table grape exports are forecast to grow 16 percent in marketing year 2025/26 (June 2025 – May 2026) to 770,000 metric tons (tons). If realized, China would match Peru as the top table grape exporter for the first time after surpassing Chile last year.</a:t>
            </a:r>
          </a:p>
          <a:p>
            <a:endParaRPr lang="en-US" dirty="0"/>
          </a:p>
        </p:txBody>
      </p:sp>
      <p:sp>
        <p:nvSpPr>
          <p:cNvPr id="4" name="Slide Number Placeholder 3">
            <a:extLst>
              <a:ext uri="{FF2B5EF4-FFF2-40B4-BE49-F238E27FC236}">
                <a16:creationId xmlns:a16="http://schemas.microsoft.com/office/drawing/2014/main" id="{1209BF22-716D-40F5-3B22-5AE509AF41AF}"/>
              </a:ext>
            </a:extLst>
          </p:cNvPr>
          <p:cNvSpPr>
            <a:spLocks noGrp="1"/>
          </p:cNvSpPr>
          <p:nvPr>
            <p:ph type="sldNum" sz="quarter" idx="5"/>
          </p:nvPr>
        </p:nvSpPr>
        <p:spPr/>
        <p:txBody>
          <a:bodyPr/>
          <a:lstStyle/>
          <a:p>
            <a:pPr>
              <a:defRPr/>
            </a:pPr>
            <a:fld id="{BC9D22F9-63DF-414D-913E-B1714DEB0054}" type="slidenum">
              <a:rPr lang="en-US" smtClean="0"/>
              <a:pPr>
                <a:defRPr/>
              </a:pPr>
              <a:t>14</a:t>
            </a:fld>
            <a:endParaRPr lang="en-US"/>
          </a:p>
        </p:txBody>
      </p:sp>
    </p:spTree>
    <p:extLst>
      <p:ext uri="{BB962C8B-B14F-4D97-AF65-F5344CB8AC3E}">
        <p14:creationId xmlns:p14="http://schemas.microsoft.com/office/powerpoint/2010/main" val="454870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S PGothic" pitchFamily="34" charset="-128"/>
                <a:cs typeface="ＭＳ Ｐゴシック" charset="0"/>
              </a:rPr>
              <a:t>Global fresh table grape exports are forecast up slightly to 4.2 million tons as increased exports from top exporters China and Peru more than offset reductions from Chile and Mexico. U.S. imports are forecast up slightly to 915,000 tons, topping last year’s record level of imports. </a:t>
            </a:r>
          </a:p>
          <a:p>
            <a:endParaRPr lang="en-US" dirty="0"/>
          </a:p>
        </p:txBody>
      </p:sp>
      <p:sp>
        <p:nvSpPr>
          <p:cNvPr id="4" name="Slide Number Placeholder 3"/>
          <p:cNvSpPr>
            <a:spLocks noGrp="1"/>
          </p:cNvSpPr>
          <p:nvPr>
            <p:ph type="sldNum" sz="quarter" idx="5"/>
          </p:nvPr>
        </p:nvSpPr>
        <p:spPr/>
        <p:txBody>
          <a:bodyPr/>
          <a:lstStyle/>
          <a:p>
            <a:pPr>
              <a:defRPr/>
            </a:pPr>
            <a:fld id="{BC9D22F9-63DF-414D-913E-B1714DEB0054}" type="slidenum">
              <a:rPr lang="en-US" smtClean="0"/>
              <a:pPr>
                <a:defRPr/>
              </a:pPr>
              <a:t>15</a:t>
            </a:fld>
            <a:endParaRPr lang="en-US"/>
          </a:p>
        </p:txBody>
      </p:sp>
    </p:spTree>
    <p:extLst>
      <p:ext uri="{BB962C8B-B14F-4D97-AF65-F5344CB8AC3E}">
        <p14:creationId xmlns:p14="http://schemas.microsoft.com/office/powerpoint/2010/main" val="1675902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6683A-9E15-25EE-1384-3F104CDC5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A07B62-0766-B04C-2735-DB384AD6F01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CB2D42B-92D8-4577-0B1D-C8CEB16A30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91378A-0AE1-A2E9-DCA6-62F357F02995}"/>
              </a:ext>
            </a:extLst>
          </p:cNvPr>
          <p:cNvSpPr>
            <a:spLocks noGrp="1"/>
          </p:cNvSpPr>
          <p:nvPr>
            <p:ph type="sldNum" sz="quarter" idx="5"/>
          </p:nvPr>
        </p:nvSpPr>
        <p:spPr/>
        <p:txBody>
          <a:bodyPr/>
          <a:lstStyle/>
          <a:p>
            <a:pPr>
              <a:defRPr/>
            </a:pPr>
            <a:fld id="{BC9D22F9-63DF-414D-913E-B1714DEB0054}" type="slidenum">
              <a:rPr lang="en-US" smtClean="0"/>
              <a:pPr>
                <a:defRPr/>
              </a:pPr>
              <a:t>16</a:t>
            </a:fld>
            <a:endParaRPr lang="en-US"/>
          </a:p>
        </p:txBody>
      </p:sp>
    </p:spTree>
    <p:extLst>
      <p:ext uri="{BB962C8B-B14F-4D97-AF65-F5344CB8AC3E}">
        <p14:creationId xmlns:p14="http://schemas.microsoft.com/office/powerpoint/2010/main" val="3415445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FFCC5-2BAE-28E7-D1F5-148D17CA7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A9194B-6D63-7D70-7387-3B35DE5CFF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CC82E00-7F18-FE16-A7E3-2956F0A5DE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B7BAAE-128B-4BAB-0431-6AFF2149586F}"/>
              </a:ext>
            </a:extLst>
          </p:cNvPr>
          <p:cNvSpPr>
            <a:spLocks noGrp="1"/>
          </p:cNvSpPr>
          <p:nvPr>
            <p:ph type="sldNum" sz="quarter" idx="5"/>
          </p:nvPr>
        </p:nvSpPr>
        <p:spPr/>
        <p:txBody>
          <a:bodyPr/>
          <a:lstStyle/>
          <a:p>
            <a:pPr>
              <a:defRPr/>
            </a:pPr>
            <a:fld id="{BC9D22F9-63DF-414D-913E-B1714DEB0054}" type="slidenum">
              <a:rPr lang="en-US" smtClean="0"/>
              <a:pPr>
                <a:defRPr/>
              </a:pPr>
              <a:t>21</a:t>
            </a:fld>
            <a:endParaRPr lang="en-US"/>
          </a:p>
        </p:txBody>
      </p:sp>
    </p:spTree>
    <p:extLst>
      <p:ext uri="{BB962C8B-B14F-4D97-AF65-F5344CB8AC3E}">
        <p14:creationId xmlns:p14="http://schemas.microsoft.com/office/powerpoint/2010/main" val="4046523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4FB96-5DD5-C28B-F94A-138182063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523708-C696-50BD-877A-ED0F3819504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9CA3DC7-68D6-6149-EBA1-340DB6E1C0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648739-4356-D50E-692D-D1CF23AA4DFA}"/>
              </a:ext>
            </a:extLst>
          </p:cNvPr>
          <p:cNvSpPr>
            <a:spLocks noGrp="1"/>
          </p:cNvSpPr>
          <p:nvPr>
            <p:ph type="sldNum" sz="quarter" idx="5"/>
          </p:nvPr>
        </p:nvSpPr>
        <p:spPr/>
        <p:txBody>
          <a:bodyPr/>
          <a:lstStyle/>
          <a:p>
            <a:pPr>
              <a:defRPr/>
            </a:pPr>
            <a:fld id="{BC9D22F9-63DF-414D-913E-B1714DEB0054}" type="slidenum">
              <a:rPr lang="en-US" smtClean="0"/>
              <a:pPr>
                <a:defRPr/>
              </a:pPr>
              <a:t>25</a:t>
            </a:fld>
            <a:endParaRPr lang="en-US"/>
          </a:p>
        </p:txBody>
      </p:sp>
    </p:spTree>
    <p:extLst>
      <p:ext uri="{BB962C8B-B14F-4D97-AF65-F5344CB8AC3E}">
        <p14:creationId xmlns:p14="http://schemas.microsoft.com/office/powerpoint/2010/main" val="569966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F37C9-B02E-AA42-95D8-3D6191B2D9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0C6E58-B59F-7826-C33C-E118C23B7DE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4128492-791A-F976-0928-92FE3D74E0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5481DE-8F92-9935-38E1-2AA59F72AB3A}"/>
              </a:ext>
            </a:extLst>
          </p:cNvPr>
          <p:cNvSpPr>
            <a:spLocks noGrp="1"/>
          </p:cNvSpPr>
          <p:nvPr>
            <p:ph type="sldNum" sz="quarter" idx="5"/>
          </p:nvPr>
        </p:nvSpPr>
        <p:spPr/>
        <p:txBody>
          <a:bodyPr/>
          <a:lstStyle/>
          <a:p>
            <a:pPr>
              <a:defRPr/>
            </a:pPr>
            <a:fld id="{BC9D22F9-63DF-414D-913E-B1714DEB0054}" type="slidenum">
              <a:rPr lang="en-US" smtClean="0"/>
              <a:pPr>
                <a:defRPr/>
              </a:pPr>
              <a:t>30</a:t>
            </a:fld>
            <a:endParaRPr lang="en-US"/>
          </a:p>
        </p:txBody>
      </p:sp>
    </p:spTree>
    <p:extLst>
      <p:ext uri="{BB962C8B-B14F-4D97-AF65-F5344CB8AC3E}">
        <p14:creationId xmlns:p14="http://schemas.microsoft.com/office/powerpoint/2010/main" val="2743751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9D22F9-63DF-414D-913E-B1714DEB0054}" type="slidenum">
              <a:rPr lang="en-US" smtClean="0"/>
              <a:pPr>
                <a:defRPr/>
              </a:pPr>
              <a:t>33</a:t>
            </a:fld>
            <a:endParaRPr lang="en-US"/>
          </a:p>
        </p:txBody>
      </p:sp>
    </p:spTree>
    <p:extLst>
      <p:ext uri="{BB962C8B-B14F-4D97-AF65-F5344CB8AC3E}">
        <p14:creationId xmlns:p14="http://schemas.microsoft.com/office/powerpoint/2010/main" val="2999848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4A7FB-417C-DB56-2037-E069CDE684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064DC2-2F30-2C0A-A267-0654624225D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CE93FE6-5364-9F36-B836-F90FC06136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27EBFD-25C7-F4E4-0229-6782B203F2D2}"/>
              </a:ext>
            </a:extLst>
          </p:cNvPr>
          <p:cNvSpPr>
            <a:spLocks noGrp="1"/>
          </p:cNvSpPr>
          <p:nvPr>
            <p:ph type="sldNum" sz="quarter" idx="5"/>
          </p:nvPr>
        </p:nvSpPr>
        <p:spPr/>
        <p:txBody>
          <a:bodyPr/>
          <a:lstStyle/>
          <a:p>
            <a:pPr>
              <a:defRPr/>
            </a:pPr>
            <a:fld id="{BC9D22F9-63DF-414D-913E-B1714DEB0054}" type="slidenum">
              <a:rPr lang="en-US" smtClean="0"/>
              <a:pPr>
                <a:defRPr/>
              </a:pPr>
              <a:t>35</a:t>
            </a:fld>
            <a:endParaRPr lang="en-US"/>
          </a:p>
        </p:txBody>
      </p:sp>
    </p:spTree>
    <p:extLst>
      <p:ext uri="{BB962C8B-B14F-4D97-AF65-F5344CB8AC3E}">
        <p14:creationId xmlns:p14="http://schemas.microsoft.com/office/powerpoint/2010/main" val="2139946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9D22F9-63DF-414D-913E-B1714DEB0054}" type="slidenum">
              <a:rPr lang="en-US" smtClean="0"/>
              <a:pPr>
                <a:defRPr/>
              </a:pPr>
              <a:t>36</a:t>
            </a:fld>
            <a:endParaRPr lang="en-US"/>
          </a:p>
        </p:txBody>
      </p:sp>
    </p:spTree>
    <p:extLst>
      <p:ext uri="{BB962C8B-B14F-4D97-AF65-F5344CB8AC3E}">
        <p14:creationId xmlns:p14="http://schemas.microsoft.com/office/powerpoint/2010/main" val="2980107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Font typeface="+mj-lt"/>
              <a:buAutoNum type="arabicPeriod"/>
            </a:pPr>
            <a:r>
              <a:rPr lang="en-US" b="1" dirty="0"/>
              <a:t>Impact of the Second Trump Term on Trade</a:t>
            </a:r>
            <a:endParaRPr lang="en-US" dirty="0"/>
          </a:p>
          <a:p>
            <a:pPr marL="457200" marR="0" lvl="1" indent="0" algn="l" defTabSz="457200" rtl="0" eaLnBrk="0" fontAlgn="base" latinLnBrk="0" hangingPunct="0">
              <a:lnSpc>
                <a:spcPct val="100000"/>
              </a:lnSpc>
              <a:spcBef>
                <a:spcPct val="30000"/>
              </a:spcBef>
              <a:spcAft>
                <a:spcPct val="0"/>
              </a:spcAft>
              <a:buClrTx/>
              <a:buSzTx/>
              <a:buFont typeface="+mj-lt"/>
              <a:buNone/>
              <a:tabLst/>
              <a:defRPr/>
            </a:pPr>
            <a:r>
              <a:rPr lang="en-US" dirty="0"/>
              <a:t>The reelection of Donald Trump introduced the new tariffs on European wine imports. This increased prices and decreased availability of imported wines in the U.S., while American wine exports faced retaliatory tariffs from the EU, reducing their competitiveness abroad. </a:t>
            </a:r>
            <a:r>
              <a:rPr lang="en-US" sz="1200" kern="1200" dirty="0">
                <a:solidFill>
                  <a:schemeClr val="tx1"/>
                </a:solidFill>
                <a:effectLst/>
                <a:latin typeface="+mn-lt"/>
                <a:ea typeface="MS PGothic" pitchFamily="34" charset="-128"/>
                <a:cs typeface="+mn-cs"/>
              </a:rPr>
              <a:t>Domestic table wines still down, tariffs have not slowed imports</a:t>
            </a:r>
            <a:endParaRPr lang="en-US" dirty="0"/>
          </a:p>
          <a:p>
            <a:pPr>
              <a:buFont typeface="+mj-lt"/>
              <a:buAutoNum type="arabicPeriod"/>
            </a:pPr>
            <a:r>
              <a:rPr lang="en-US" b="1" dirty="0"/>
              <a:t>Climate Change Challenges</a:t>
            </a:r>
            <a:endParaRPr lang="en-US" dirty="0"/>
          </a:p>
          <a:p>
            <a:pPr marL="457200" lvl="1" indent="0">
              <a:buFont typeface="+mj-lt"/>
              <a:buNone/>
            </a:pPr>
            <a:r>
              <a:rPr lang="en-US" dirty="0"/>
              <a:t>The wine industry continues to grapple with climate-related issues, including unpredictable weather patterns and natural disasters. These challenges affect grape production and quality, prompting producers to adopt more resilient and sustainable practices to mitigate the impact of climate change. </a:t>
            </a:r>
            <a:r>
              <a:rPr lang="en-US" dirty="0">
                <a:hlinkClick r:id="rId3"/>
              </a:rPr>
              <a:t>SevenFifty Daily</a:t>
            </a:r>
            <a:endParaRPr lang="en-US" dirty="0"/>
          </a:p>
          <a:p>
            <a:pPr>
              <a:buFont typeface="+mj-lt"/>
              <a:buAutoNum type="arabicPeriod"/>
            </a:pPr>
            <a:r>
              <a:rPr lang="en-US" b="1" dirty="0"/>
              <a:t>Shifts in Consumer Preferences</a:t>
            </a:r>
            <a:endParaRPr lang="en-US" dirty="0"/>
          </a:p>
          <a:p>
            <a:pPr marL="457200" lvl="1" indent="0">
              <a:buFont typeface="+mj-lt"/>
              <a:buNone/>
            </a:pPr>
            <a:r>
              <a:rPr lang="en-US" dirty="0"/>
              <a:t>There is a growing consumer interest in low-alcohol and non-alcoholic wines, driven by health consciousness and moderation trends. Producers are responding by innovating and expanding their offerings in the no- and low-alcohol (NOLO) category to meet this demand. </a:t>
            </a:r>
            <a:r>
              <a:rPr lang="en-US" dirty="0">
                <a:hlinkClick r:id="rId4"/>
              </a:rPr>
              <a:t>SevenFifty Daily</a:t>
            </a:r>
            <a:endParaRPr lang="en-US" dirty="0"/>
          </a:p>
          <a:p>
            <a:pPr>
              <a:buFont typeface="+mj-lt"/>
              <a:buAutoNum type="arabicPeriod"/>
            </a:pPr>
            <a:r>
              <a:rPr lang="en-US" b="1" dirty="0"/>
              <a:t>Economic Pressures and Inflation</a:t>
            </a:r>
            <a:endParaRPr lang="en-US" dirty="0"/>
          </a:p>
          <a:p>
            <a:pPr marL="457200" lvl="1" indent="0">
              <a:buFont typeface="+mj-lt"/>
              <a:buNone/>
            </a:pPr>
            <a:r>
              <a:rPr lang="en-US" dirty="0"/>
              <a:t>Inflation and economic uncertainties are influencing consumer spending habits, with a tendency towards more affordable wine options. This shift pressures producers and retailers to balance quality with price competitiveness to attract cost-conscious consumers. </a:t>
            </a:r>
            <a:r>
              <a:rPr lang="en-US" dirty="0">
                <a:hlinkClick r:id="rId3"/>
              </a:rPr>
              <a:t>SevenFifty Daily</a:t>
            </a:r>
            <a:endParaRPr lang="en-US" dirty="0"/>
          </a:p>
          <a:p>
            <a:pPr>
              <a:buFont typeface="+mj-lt"/>
              <a:buAutoNum type="arabicPeriod"/>
            </a:pPr>
            <a:r>
              <a:rPr lang="en-US" b="1" dirty="0"/>
              <a:t>Advancements in Sustainable Practices</a:t>
            </a:r>
          </a:p>
          <a:p>
            <a:pPr>
              <a:buFont typeface="+mj-lt"/>
              <a:buNone/>
            </a:pPr>
            <a:r>
              <a:rPr lang="en-US" b="1" dirty="0"/>
              <a:t>	</a:t>
            </a:r>
            <a:r>
              <a:rPr lang="en-US" dirty="0"/>
              <a:t>The industry is increasingly focusing on sustainability, with a rise in organic and biodynamic wine production. Consumers are more environmentally conscious, leading producers to 	adopt eco-friendly practices and certifications to appeal to this market segment. </a:t>
            </a:r>
            <a:r>
              <a:rPr lang="en-US" dirty="0">
                <a:hlinkClick r:id="rId3"/>
              </a:rPr>
              <a:t>SevenFifty Daily</a:t>
            </a:r>
            <a:endParaRPr lang="en-US" dirty="0"/>
          </a:p>
          <a:p>
            <a:r>
              <a:rPr lang="en-US" dirty="0"/>
              <a:t>	These trends highlight the dynamic nature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S PGothic" pitchFamily="34" charset="-128"/>
                <a:cs typeface="ＭＳ Ｐゴシック" charset="0"/>
              </a:rPr>
              <a:t>Consolidation remains a driving force in wholesale</a:t>
            </a:r>
          </a:p>
          <a:p>
            <a:endParaRPr lang="en-US" dirty="0"/>
          </a:p>
        </p:txBody>
      </p:sp>
      <p:sp>
        <p:nvSpPr>
          <p:cNvPr id="4" name="Slide Number Placeholder 3"/>
          <p:cNvSpPr>
            <a:spLocks noGrp="1"/>
          </p:cNvSpPr>
          <p:nvPr>
            <p:ph type="sldNum" sz="quarter" idx="5"/>
          </p:nvPr>
        </p:nvSpPr>
        <p:spPr/>
        <p:txBody>
          <a:bodyPr/>
          <a:lstStyle/>
          <a:p>
            <a:pPr>
              <a:defRPr/>
            </a:pPr>
            <a:fld id="{BC9D22F9-63DF-414D-913E-B1714DEB0054}" type="slidenum">
              <a:rPr lang="en-US" smtClean="0"/>
              <a:pPr>
                <a:defRPr/>
              </a:pPr>
              <a:t>2</a:t>
            </a:fld>
            <a:endParaRPr lang="en-US"/>
          </a:p>
        </p:txBody>
      </p:sp>
    </p:spTree>
    <p:extLst>
      <p:ext uri="{BB962C8B-B14F-4D97-AF65-F5344CB8AC3E}">
        <p14:creationId xmlns:p14="http://schemas.microsoft.com/office/powerpoint/2010/main" val="782734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AC9DF-1B85-C3F2-64FE-4D8CC9A9E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CDC406-6BFC-9F07-3B88-DC1B5041BC4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285124F-4B81-55DA-B4E1-6CE42C10CE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91F862-A4BB-C8E2-77CE-6BE15DC41B38}"/>
              </a:ext>
            </a:extLst>
          </p:cNvPr>
          <p:cNvSpPr>
            <a:spLocks noGrp="1"/>
          </p:cNvSpPr>
          <p:nvPr>
            <p:ph type="sldNum" sz="quarter" idx="5"/>
          </p:nvPr>
        </p:nvSpPr>
        <p:spPr/>
        <p:txBody>
          <a:bodyPr/>
          <a:lstStyle/>
          <a:p>
            <a:pPr>
              <a:defRPr/>
            </a:pPr>
            <a:fld id="{BC9D22F9-63DF-414D-913E-B1714DEB0054}" type="slidenum">
              <a:rPr lang="en-US" smtClean="0"/>
              <a:pPr>
                <a:defRPr/>
              </a:pPr>
              <a:t>37</a:t>
            </a:fld>
            <a:endParaRPr lang="en-US"/>
          </a:p>
        </p:txBody>
      </p:sp>
    </p:spTree>
    <p:extLst>
      <p:ext uri="{BB962C8B-B14F-4D97-AF65-F5344CB8AC3E}">
        <p14:creationId xmlns:p14="http://schemas.microsoft.com/office/powerpoint/2010/main" val="2601916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A4A5E-80DD-3E0A-66B1-783A8B1D94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53DB1B-A7C1-5A29-2CB0-E6E49BBC67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4058F47-C243-4448-642B-4EF21B92BF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D12BCC-5754-4396-27F3-723B2234D7FA}"/>
              </a:ext>
            </a:extLst>
          </p:cNvPr>
          <p:cNvSpPr>
            <a:spLocks noGrp="1"/>
          </p:cNvSpPr>
          <p:nvPr>
            <p:ph type="sldNum" sz="quarter" idx="5"/>
          </p:nvPr>
        </p:nvSpPr>
        <p:spPr/>
        <p:txBody>
          <a:bodyPr/>
          <a:lstStyle/>
          <a:p>
            <a:pPr>
              <a:defRPr/>
            </a:pPr>
            <a:fld id="{BC9D22F9-63DF-414D-913E-B1714DEB0054}" type="slidenum">
              <a:rPr lang="en-US" smtClean="0"/>
              <a:pPr>
                <a:defRPr/>
              </a:pPr>
              <a:t>39</a:t>
            </a:fld>
            <a:endParaRPr lang="en-US"/>
          </a:p>
        </p:txBody>
      </p:sp>
    </p:spTree>
    <p:extLst>
      <p:ext uri="{BB962C8B-B14F-4D97-AF65-F5344CB8AC3E}">
        <p14:creationId xmlns:p14="http://schemas.microsoft.com/office/powerpoint/2010/main" val="1458900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00435-E56A-92B0-4A91-618203F3F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9C096E-DA1C-56EB-D1F8-C2B2FA8EA7D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57779F7-AF6E-EAF0-1FBD-DAC254677A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52D843-D634-AE3C-496D-C9904A826720}"/>
              </a:ext>
            </a:extLst>
          </p:cNvPr>
          <p:cNvSpPr>
            <a:spLocks noGrp="1"/>
          </p:cNvSpPr>
          <p:nvPr>
            <p:ph type="sldNum" sz="quarter" idx="5"/>
          </p:nvPr>
        </p:nvSpPr>
        <p:spPr/>
        <p:txBody>
          <a:bodyPr/>
          <a:lstStyle/>
          <a:p>
            <a:pPr>
              <a:defRPr/>
            </a:pPr>
            <a:fld id="{BC9D22F9-63DF-414D-913E-B1714DEB0054}" type="slidenum">
              <a:rPr lang="en-US" smtClean="0"/>
              <a:pPr>
                <a:defRPr/>
              </a:pPr>
              <a:t>43</a:t>
            </a:fld>
            <a:endParaRPr lang="en-US"/>
          </a:p>
        </p:txBody>
      </p:sp>
    </p:spTree>
    <p:extLst>
      <p:ext uri="{BB962C8B-B14F-4D97-AF65-F5344CB8AC3E}">
        <p14:creationId xmlns:p14="http://schemas.microsoft.com/office/powerpoint/2010/main" val="1406749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en-US"/>
          </a:p>
        </p:txBody>
      </p:sp>
      <p:sp>
        <p:nvSpPr>
          <p:cNvPr id="3" name="Segnaposto note 2"/>
          <p:cNvSpPr>
            <a:spLocks noGrp="1"/>
          </p:cNvSpPr>
          <p:nvPr>
            <p:ph type="body" idx="1"/>
          </p:nvPr>
        </p:nvSpPr>
        <p:spPr/>
        <p:txBody>
          <a:bodyPr/>
          <a:lstStyle/>
          <a:p>
            <a:r>
              <a:rPr lang="it-US" b="1" dirty="0"/>
              <a:t>CA Field</a:t>
            </a:r>
            <a:r>
              <a:rPr lang="it-US" dirty="0"/>
              <a:t>:</a:t>
            </a:r>
            <a:br>
              <a:rPr lang="it-US" dirty="0"/>
            </a:br>
            <a:r>
              <a:rPr lang="it-US" dirty="0"/>
              <a:t>1. Production Supplies = $0.31</a:t>
            </a:r>
          </a:p>
          <a:p>
            <a:pPr marL="0" marR="0" lvl="0" indent="0" algn="l" defTabSz="914400" rtl="0" eaLnBrk="1" fontAlgn="auto" latinLnBrk="0" hangingPunct="1">
              <a:lnSpc>
                <a:spcPct val="100000"/>
              </a:lnSpc>
              <a:spcBef>
                <a:spcPts val="0"/>
              </a:spcBef>
              <a:spcAft>
                <a:spcPts val="0"/>
              </a:spcAft>
              <a:buClrTx/>
              <a:buSzTx/>
              <a:buFontTx/>
              <a:buNone/>
              <a:tabLst/>
              <a:defRPr/>
            </a:pPr>
            <a:r>
              <a:rPr lang="it-US" dirty="0"/>
              <a:t>2. </a:t>
            </a:r>
            <a:r>
              <a:rPr lang="it-IT" sz="1200" b="0" i="0" u="none" strike="noStrike" dirty="0">
                <a:solidFill>
                  <a:srgbClr val="000000"/>
                </a:solidFill>
                <a:effectLst/>
                <a:latin typeface="Aptos Narrow" panose="020B0004020202020204" pitchFamily="34" charset="0"/>
              </a:rPr>
              <a:t>Labour and Management = </a:t>
            </a:r>
            <a:r>
              <a:rPr lang="en-US" sz="1200" b="0" i="0" u="none" strike="noStrike" dirty="0">
                <a:solidFill>
                  <a:srgbClr val="000000"/>
                </a:solidFill>
                <a:effectLst/>
                <a:latin typeface="Aptos Narrow" panose="020B0004020202020204" pitchFamily="34" charset="0"/>
              </a:rPr>
              <a:t>$0.46</a:t>
            </a:r>
            <a:endParaRPr lang="it-IT" sz="12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u="none" strike="noStrike" dirty="0">
                <a:solidFill>
                  <a:srgbClr val="000000"/>
                </a:solidFill>
                <a:effectLst/>
                <a:latin typeface="Aptos Narrow" panose="020B0004020202020204" pitchFamily="34" charset="0"/>
              </a:rPr>
              <a:t>3. Packaging = </a:t>
            </a:r>
            <a:r>
              <a:rPr lang="it-US" sz="1200" dirty="0"/>
              <a:t>$0.18</a:t>
            </a:r>
            <a:endParaRPr lang="it-IT" sz="12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u="none" strike="noStrike" dirty="0">
                <a:solidFill>
                  <a:srgbClr val="000000"/>
                </a:solidFill>
                <a:effectLst/>
                <a:latin typeface="Aptos Narrow" panose="020B0004020202020204" pitchFamily="34" charset="0"/>
              </a:rPr>
              <a:t>4. Utilities other than Water and Energy = </a:t>
            </a:r>
            <a:r>
              <a:rPr lang="it-US" sz="1200" dirty="0"/>
              <a:t>$0.05</a:t>
            </a:r>
            <a:endParaRPr lang="it-IT" sz="12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u="none" strike="noStrike" dirty="0">
                <a:solidFill>
                  <a:srgbClr val="000000"/>
                </a:solidFill>
                <a:effectLst/>
                <a:latin typeface="Aptos Narrow" panose="020B0004020202020204" pitchFamily="34" charset="0"/>
              </a:rPr>
              <a:t>5. </a:t>
            </a:r>
            <a:r>
              <a:rPr lang="it-IT" sz="1200" b="0" i="0" u="none" strike="noStrike" dirty="0" err="1">
                <a:solidFill>
                  <a:srgbClr val="000000"/>
                </a:solidFill>
                <a:effectLst/>
                <a:latin typeface="Aptos Narrow" panose="020B0004020202020204" pitchFamily="34" charset="0"/>
              </a:rPr>
              <a:t>Miscellaneous</a:t>
            </a:r>
            <a:r>
              <a:rPr lang="it-IT" sz="1200" b="0" i="0" u="none" strike="noStrike" dirty="0">
                <a:solidFill>
                  <a:srgbClr val="000000"/>
                </a:solidFill>
                <a:effectLst/>
                <a:latin typeface="Aptos Narrow" panose="020B0004020202020204" pitchFamily="34" charset="0"/>
              </a:rPr>
              <a:t> = </a:t>
            </a:r>
            <a:r>
              <a:rPr lang="it-US" sz="1200" dirty="0"/>
              <a:t>$0.04</a:t>
            </a:r>
            <a:endParaRPr lang="it-IT" sz="12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u="none" strike="noStrike" dirty="0">
                <a:solidFill>
                  <a:srgbClr val="000000"/>
                </a:solidFill>
                <a:effectLst/>
                <a:latin typeface="Aptos Narrow" panose="020B0004020202020204" pitchFamily="34" charset="0"/>
              </a:rPr>
              <a:t>6. Water (direct production only, not evaporative </a:t>
            </a:r>
            <a:r>
              <a:rPr lang="it-IT" sz="1200" b="0" i="0" u="none" strike="noStrike" dirty="0" err="1">
                <a:solidFill>
                  <a:srgbClr val="000000"/>
                </a:solidFill>
                <a:effectLst/>
                <a:latin typeface="Aptos Narrow" panose="020B0004020202020204" pitchFamily="34" charset="0"/>
              </a:rPr>
              <a:t>cooling</a:t>
            </a:r>
            <a:r>
              <a:rPr lang="it-IT" sz="1200" b="0" i="0" u="none" strike="noStrike" dirty="0">
                <a:solidFill>
                  <a:srgbClr val="000000"/>
                </a:solidFill>
                <a:effectLst/>
                <a:latin typeface="Aptos Narrow" panose="020B0004020202020204" pitchFamily="34" charset="0"/>
              </a:rPr>
              <a:t>)</a:t>
            </a:r>
            <a:r>
              <a:rPr lang="it-IT" dirty="0"/>
              <a:t> = </a:t>
            </a:r>
            <a:r>
              <a:rPr lang="it-US" dirty="0"/>
              <a:t>$0.06</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u="none" strike="noStrike" dirty="0">
                <a:solidFill>
                  <a:srgbClr val="000000"/>
                </a:solidFill>
                <a:effectLst/>
                <a:latin typeface="Aptos Narrow" panose="020B0004020202020204" pitchFamily="34" charset="0"/>
              </a:rPr>
              <a:t>7. Energy for </a:t>
            </a:r>
            <a:r>
              <a:rPr lang="it-IT" sz="1200" b="0" i="0" u="none" strike="noStrike" dirty="0" err="1">
                <a:solidFill>
                  <a:srgbClr val="000000"/>
                </a:solidFill>
                <a:effectLst/>
                <a:latin typeface="Aptos Narrow" panose="020B0004020202020204" pitchFamily="34" charset="0"/>
              </a:rPr>
              <a:t>operations</a:t>
            </a:r>
            <a:r>
              <a:rPr lang="it-IT" sz="1200" b="0" i="0" u="none" strike="noStrike" dirty="0">
                <a:solidFill>
                  <a:srgbClr val="000000"/>
                </a:solidFill>
                <a:effectLst/>
                <a:latin typeface="Aptos Narrow" panose="020B0004020202020204" pitchFamily="34" charset="0"/>
              </a:rPr>
              <a:t> = </a:t>
            </a:r>
            <a:r>
              <a:rPr lang="it-US" sz="1200" dirty="0"/>
              <a:t>$0.11</a:t>
            </a:r>
            <a:endParaRPr lang="it-IT" sz="1200" b="0" i="0" u="none" strike="noStrike" dirty="0">
              <a:solidFill>
                <a:srgbClr val="000000"/>
              </a:solidFill>
              <a:effectLst/>
              <a:latin typeface="Aptos Narrow" panose="020B0004020202020204" pitchFamily="34" charset="0"/>
            </a:endParaRPr>
          </a:p>
          <a:p>
            <a:r>
              <a:rPr lang="it-IT" sz="1200" b="0" i="0" u="none" strike="noStrike" dirty="0">
                <a:solidFill>
                  <a:srgbClr val="000000"/>
                </a:solidFill>
                <a:effectLst/>
                <a:latin typeface="Aptos Narrow" panose="020B0004020202020204" pitchFamily="34" charset="0"/>
              </a:rPr>
              <a:t>8. </a:t>
            </a:r>
            <a:r>
              <a:rPr lang="it-IT" sz="1200" b="0" i="0" u="none" strike="noStrike" dirty="0" err="1">
                <a:solidFill>
                  <a:srgbClr val="000000"/>
                </a:solidFill>
                <a:effectLst/>
                <a:latin typeface="Aptos Narrow" panose="020B0004020202020204" pitchFamily="34" charset="0"/>
              </a:rPr>
              <a:t>Structures</a:t>
            </a:r>
            <a:r>
              <a:rPr lang="it-IT" sz="1200" b="0" i="0" u="none" strike="noStrike" dirty="0">
                <a:solidFill>
                  <a:srgbClr val="000000"/>
                </a:solidFill>
                <a:effectLst/>
                <a:latin typeface="Aptos Narrow" panose="020B0004020202020204" pitchFamily="34" charset="0"/>
              </a:rPr>
              <a:t>, equipment, </a:t>
            </a:r>
            <a:r>
              <a:rPr lang="it-IT" sz="1200" b="0" i="0" u="none" strike="noStrike" dirty="0" err="1">
                <a:solidFill>
                  <a:srgbClr val="000000"/>
                </a:solidFill>
                <a:effectLst/>
                <a:latin typeface="Aptos Narrow" panose="020B0004020202020204" pitchFamily="34" charset="0"/>
              </a:rPr>
              <a:t>land</a:t>
            </a:r>
            <a:r>
              <a:rPr lang="it-IT" sz="1200" b="0" i="0" u="none" strike="noStrike" dirty="0">
                <a:solidFill>
                  <a:srgbClr val="000000"/>
                </a:solidFill>
                <a:effectLst/>
                <a:latin typeface="Aptos Narrow" panose="020B0004020202020204" pitchFamily="34" charset="0"/>
              </a:rPr>
              <a:t>, </a:t>
            </a:r>
            <a:r>
              <a:rPr lang="it-IT" sz="1200" b="0" i="0" u="none" strike="noStrike" dirty="0" err="1">
                <a:solidFill>
                  <a:srgbClr val="000000"/>
                </a:solidFill>
                <a:effectLst/>
                <a:latin typeface="Aptos Narrow" panose="020B0004020202020204" pitchFamily="34" charset="0"/>
              </a:rPr>
              <a:t>growing</a:t>
            </a:r>
            <a:r>
              <a:rPr lang="it-IT" sz="1200" b="0" i="0" u="none" strike="noStrike" dirty="0">
                <a:solidFill>
                  <a:srgbClr val="000000"/>
                </a:solidFill>
                <a:effectLst/>
                <a:latin typeface="Aptos Narrow" panose="020B0004020202020204" pitchFamily="34" charset="0"/>
              </a:rPr>
              <a:t> and delivery equipment = $0.36</a:t>
            </a:r>
          </a:p>
          <a:p>
            <a:r>
              <a:rPr lang="it-IT" sz="1200" b="0" i="0" u="none" strike="noStrike" dirty="0">
                <a:solidFill>
                  <a:srgbClr val="000000"/>
                </a:solidFill>
                <a:effectLst/>
                <a:latin typeface="Aptos Narrow" panose="020B0004020202020204" pitchFamily="34" charset="0"/>
              </a:rPr>
              <a:t>9. Transportation from production to market (NYC) = $1.43</a:t>
            </a:r>
          </a:p>
          <a:p>
            <a:r>
              <a:rPr lang="it-IT" sz="1200" b="0" i="0" u="none" strike="noStrike" dirty="0">
                <a:solidFill>
                  <a:srgbClr val="000000"/>
                </a:solidFill>
                <a:effectLst/>
                <a:latin typeface="Aptos Narrow" panose="020B0004020202020204" pitchFamily="34" charset="0"/>
              </a:rPr>
              <a:t>10. TOTAL </a:t>
            </a:r>
            <a:r>
              <a:rPr lang="it-IT" sz="1200" b="0" i="0" u="none" strike="noStrike" dirty="0" err="1">
                <a:solidFill>
                  <a:srgbClr val="000000"/>
                </a:solidFill>
                <a:effectLst/>
                <a:latin typeface="Aptos Narrow" panose="020B0004020202020204" pitchFamily="34" charset="0"/>
              </a:rPr>
              <a:t>landed</a:t>
            </a:r>
            <a:r>
              <a:rPr lang="it-IT" sz="1200" b="0" i="0" u="none" strike="noStrike" dirty="0">
                <a:solidFill>
                  <a:srgbClr val="000000"/>
                </a:solidFill>
                <a:effectLst/>
                <a:latin typeface="Aptos Narrow" panose="020B0004020202020204" pitchFamily="34" charset="0"/>
              </a:rPr>
              <a:t> cost</a:t>
            </a:r>
            <a:r>
              <a:rPr lang="it-IT" dirty="0"/>
              <a:t> = $3.00</a:t>
            </a:r>
          </a:p>
          <a:p>
            <a:endParaRPr lang="it-IT" dirty="0"/>
          </a:p>
          <a:p>
            <a:r>
              <a:rPr lang="it-IT" b="1" dirty="0"/>
              <a:t>NY Field</a:t>
            </a:r>
            <a:r>
              <a:rPr lang="it-IT" dirty="0"/>
              <a:t>:</a:t>
            </a:r>
            <a:br>
              <a:rPr lang="it-IT" dirty="0"/>
            </a:br>
            <a:r>
              <a:rPr lang="it-US" dirty="0"/>
              <a:t>1. Production Supplies = $0.44</a:t>
            </a:r>
          </a:p>
          <a:p>
            <a:pPr marL="0" marR="0" lvl="0" indent="0" algn="l" defTabSz="914400" rtl="0" eaLnBrk="1" fontAlgn="auto" latinLnBrk="0" hangingPunct="1">
              <a:lnSpc>
                <a:spcPct val="100000"/>
              </a:lnSpc>
              <a:spcBef>
                <a:spcPts val="0"/>
              </a:spcBef>
              <a:spcAft>
                <a:spcPts val="0"/>
              </a:spcAft>
              <a:buClrTx/>
              <a:buSzTx/>
              <a:buFontTx/>
              <a:buNone/>
              <a:tabLst/>
              <a:defRPr/>
            </a:pPr>
            <a:r>
              <a:rPr lang="it-US" dirty="0"/>
              <a:t>2. </a:t>
            </a:r>
            <a:r>
              <a:rPr lang="it-IT" sz="1000" b="0" i="0" u="none" strike="noStrike" dirty="0">
                <a:solidFill>
                  <a:srgbClr val="000000"/>
                </a:solidFill>
                <a:effectLst/>
                <a:latin typeface="Aptos Narrow" panose="020B0004020202020204" pitchFamily="34" charset="0"/>
              </a:rPr>
              <a:t>Labour and Management = </a:t>
            </a:r>
            <a:r>
              <a:rPr lang="it-US" dirty="0"/>
              <a:t>$2.54</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3. Packaging = </a:t>
            </a:r>
            <a:r>
              <a:rPr lang="it-US" dirty="0"/>
              <a:t>$0.25</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4. Utilities other than Water and Energy = </a:t>
            </a:r>
            <a:r>
              <a:rPr lang="it-US" dirty="0"/>
              <a:t>$0.00</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5. </a:t>
            </a:r>
            <a:r>
              <a:rPr lang="it-IT" sz="1000" b="0" i="0" u="none" strike="noStrike" dirty="0" err="1">
                <a:solidFill>
                  <a:srgbClr val="000000"/>
                </a:solidFill>
                <a:effectLst/>
                <a:latin typeface="Aptos Narrow" panose="020B0004020202020204" pitchFamily="34" charset="0"/>
              </a:rPr>
              <a:t>Miscellaneous</a:t>
            </a:r>
            <a:r>
              <a:rPr lang="it-IT" sz="1000" b="0" i="0" u="none" strike="noStrike" dirty="0">
                <a:solidFill>
                  <a:srgbClr val="000000"/>
                </a:solidFill>
                <a:effectLst/>
                <a:latin typeface="Aptos Narrow" panose="020B0004020202020204" pitchFamily="34" charset="0"/>
              </a:rPr>
              <a:t> = </a:t>
            </a:r>
            <a:r>
              <a:rPr lang="it-US" dirty="0"/>
              <a:t>$0.66</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6. Water (direct production only, not evaporative </a:t>
            </a:r>
            <a:r>
              <a:rPr lang="it-IT" sz="1000" b="0" i="0" u="none" strike="noStrike" dirty="0" err="1">
                <a:solidFill>
                  <a:srgbClr val="000000"/>
                </a:solidFill>
                <a:effectLst/>
                <a:latin typeface="Aptos Narrow" panose="020B0004020202020204" pitchFamily="34" charset="0"/>
              </a:rPr>
              <a:t>cooling</a:t>
            </a:r>
            <a:r>
              <a:rPr lang="it-IT" sz="1000" b="0" i="0" u="none" strike="noStrike" dirty="0">
                <a:solidFill>
                  <a:srgbClr val="000000"/>
                </a:solidFill>
                <a:effectLst/>
                <a:latin typeface="Aptos Narrow" panose="020B0004020202020204" pitchFamily="34" charset="0"/>
              </a:rPr>
              <a:t>)</a:t>
            </a:r>
            <a:r>
              <a:rPr lang="it-IT" dirty="0"/>
              <a:t> = </a:t>
            </a:r>
            <a:r>
              <a:rPr lang="it-US" dirty="0"/>
              <a:t>$0.00</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7. Energy for </a:t>
            </a:r>
            <a:r>
              <a:rPr lang="it-IT" sz="1000" b="0" i="0" u="none" strike="noStrike" dirty="0" err="1">
                <a:solidFill>
                  <a:srgbClr val="000000"/>
                </a:solidFill>
                <a:effectLst/>
                <a:latin typeface="Aptos Narrow" panose="020B0004020202020204" pitchFamily="34" charset="0"/>
              </a:rPr>
              <a:t>operations</a:t>
            </a:r>
            <a:r>
              <a:rPr lang="it-IT" sz="1000" b="0" i="0" u="none" strike="noStrike" dirty="0">
                <a:solidFill>
                  <a:srgbClr val="000000"/>
                </a:solidFill>
                <a:effectLst/>
                <a:latin typeface="Aptos Narrow" panose="020B0004020202020204" pitchFamily="34" charset="0"/>
              </a:rPr>
              <a:t> = </a:t>
            </a:r>
            <a:r>
              <a:rPr lang="it-US" dirty="0"/>
              <a:t>$0.06</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8. </a:t>
            </a:r>
            <a:r>
              <a:rPr lang="it-IT" sz="1000" b="0" i="0" u="none" strike="noStrike" dirty="0" err="1">
                <a:solidFill>
                  <a:srgbClr val="000000"/>
                </a:solidFill>
                <a:effectLst/>
                <a:latin typeface="Aptos Narrow" panose="020B0004020202020204" pitchFamily="34" charset="0"/>
              </a:rPr>
              <a:t>Structures</a:t>
            </a:r>
            <a:r>
              <a:rPr lang="it-IT" sz="1000" b="0" i="0" u="none" strike="noStrike" dirty="0">
                <a:solidFill>
                  <a:srgbClr val="000000"/>
                </a:solidFill>
                <a:effectLst/>
                <a:latin typeface="Aptos Narrow" panose="020B0004020202020204" pitchFamily="34" charset="0"/>
              </a:rPr>
              <a:t>, equipment, </a:t>
            </a:r>
            <a:r>
              <a:rPr lang="it-IT" sz="1000" b="0" i="0" u="none" strike="noStrike" dirty="0" err="1">
                <a:solidFill>
                  <a:srgbClr val="000000"/>
                </a:solidFill>
                <a:effectLst/>
                <a:latin typeface="Aptos Narrow" panose="020B0004020202020204" pitchFamily="34" charset="0"/>
              </a:rPr>
              <a:t>land</a:t>
            </a:r>
            <a:r>
              <a:rPr lang="it-IT" sz="1000" b="0" i="0" u="none" strike="noStrike" dirty="0">
                <a:solidFill>
                  <a:srgbClr val="000000"/>
                </a:solidFill>
                <a:effectLst/>
                <a:latin typeface="Aptos Narrow" panose="020B0004020202020204" pitchFamily="34" charset="0"/>
              </a:rPr>
              <a:t>, </a:t>
            </a:r>
            <a:r>
              <a:rPr lang="it-IT" sz="1000" b="0" i="0" u="none" strike="noStrike" dirty="0" err="1">
                <a:solidFill>
                  <a:srgbClr val="000000"/>
                </a:solidFill>
                <a:effectLst/>
                <a:latin typeface="Aptos Narrow" panose="020B0004020202020204" pitchFamily="34" charset="0"/>
              </a:rPr>
              <a:t>growing</a:t>
            </a:r>
            <a:r>
              <a:rPr lang="it-IT" sz="1000" b="0" i="0" u="none" strike="noStrike" dirty="0">
                <a:solidFill>
                  <a:srgbClr val="000000"/>
                </a:solidFill>
                <a:effectLst/>
                <a:latin typeface="Aptos Narrow" panose="020B0004020202020204" pitchFamily="34" charset="0"/>
              </a:rPr>
              <a:t> and delivery equipment = </a:t>
            </a:r>
            <a:r>
              <a:rPr lang="it-US" dirty="0"/>
              <a:t>$0.92</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9. Transportation from production to market (NYC) = </a:t>
            </a:r>
            <a:r>
              <a:rPr lang="it-US" dirty="0"/>
              <a:t>$0.09</a:t>
            </a:r>
            <a:endParaRPr lang="it-IT" sz="1000" b="0" i="0" u="none" strike="noStrike" dirty="0">
              <a:solidFill>
                <a:srgbClr val="000000"/>
              </a:solidFill>
              <a:effectLst/>
              <a:latin typeface="Aptos Narrow" panose="020B0004020202020204" pitchFamily="34" charset="0"/>
            </a:endParaRPr>
          </a:p>
          <a:p>
            <a:r>
              <a:rPr lang="it-IT" sz="1000" b="0" i="0" u="none" strike="noStrike" dirty="0">
                <a:solidFill>
                  <a:srgbClr val="000000"/>
                </a:solidFill>
                <a:effectLst/>
                <a:latin typeface="Aptos Narrow" panose="020B0004020202020204" pitchFamily="34" charset="0"/>
              </a:rPr>
              <a:t>10. TOTAL </a:t>
            </a:r>
            <a:r>
              <a:rPr lang="it-IT" sz="1000" b="0" i="0" u="none" strike="noStrike" dirty="0" err="1">
                <a:solidFill>
                  <a:srgbClr val="000000"/>
                </a:solidFill>
                <a:effectLst/>
                <a:latin typeface="Aptos Narrow" panose="020B0004020202020204" pitchFamily="34" charset="0"/>
              </a:rPr>
              <a:t>landed</a:t>
            </a:r>
            <a:r>
              <a:rPr lang="it-IT" sz="1000" b="0" i="0" u="none" strike="noStrike" dirty="0">
                <a:solidFill>
                  <a:srgbClr val="000000"/>
                </a:solidFill>
                <a:effectLst/>
                <a:latin typeface="Aptos Narrow" panose="020B0004020202020204" pitchFamily="34" charset="0"/>
              </a:rPr>
              <a:t> cost</a:t>
            </a:r>
            <a:r>
              <a:rPr lang="it-IT" dirty="0"/>
              <a:t> = $5.02</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NY GH (Automated)</a:t>
            </a:r>
            <a:r>
              <a:rPr lang="it-IT" dirty="0"/>
              <a:t>:</a:t>
            </a:r>
            <a:br>
              <a:rPr lang="it-IT" dirty="0"/>
            </a:br>
            <a:r>
              <a:rPr lang="it-US" dirty="0"/>
              <a:t>1. Production Supplies = $0.28</a:t>
            </a:r>
          </a:p>
          <a:p>
            <a:pPr marL="0" marR="0" lvl="0" indent="0" algn="l" defTabSz="914400" rtl="0" eaLnBrk="1" fontAlgn="auto" latinLnBrk="0" hangingPunct="1">
              <a:lnSpc>
                <a:spcPct val="100000"/>
              </a:lnSpc>
              <a:spcBef>
                <a:spcPts val="0"/>
              </a:spcBef>
              <a:spcAft>
                <a:spcPts val="0"/>
              </a:spcAft>
              <a:buClrTx/>
              <a:buSzTx/>
              <a:buFontTx/>
              <a:buNone/>
              <a:tabLst/>
              <a:defRPr/>
            </a:pPr>
            <a:r>
              <a:rPr lang="it-US" dirty="0"/>
              <a:t>2. </a:t>
            </a:r>
            <a:r>
              <a:rPr lang="it-IT" sz="1000" b="0" i="0" u="none" strike="noStrike" dirty="0">
                <a:solidFill>
                  <a:srgbClr val="000000"/>
                </a:solidFill>
                <a:effectLst/>
                <a:latin typeface="Aptos Narrow" panose="020B0004020202020204" pitchFamily="34" charset="0"/>
              </a:rPr>
              <a:t>Labour and Management = </a:t>
            </a:r>
            <a:r>
              <a:rPr lang="it-US" dirty="0"/>
              <a:t>$1.68</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3. Packaging = </a:t>
            </a:r>
            <a:r>
              <a:rPr lang="it-US" dirty="0"/>
              <a:t>$1.21</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4. Utilities other than Water and Energy = </a:t>
            </a:r>
            <a:r>
              <a:rPr lang="it-US" dirty="0"/>
              <a:t>$0.00</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5. </a:t>
            </a:r>
            <a:r>
              <a:rPr lang="it-IT" sz="1000" b="0" i="0" u="none" strike="noStrike" dirty="0" err="1">
                <a:solidFill>
                  <a:srgbClr val="000000"/>
                </a:solidFill>
                <a:effectLst/>
                <a:latin typeface="Aptos Narrow" panose="020B0004020202020204" pitchFamily="34" charset="0"/>
              </a:rPr>
              <a:t>Miscellaneous</a:t>
            </a:r>
            <a:r>
              <a:rPr lang="it-IT" sz="1000" b="0" i="0" u="none" strike="noStrike" dirty="0">
                <a:solidFill>
                  <a:srgbClr val="000000"/>
                </a:solidFill>
                <a:effectLst/>
                <a:latin typeface="Aptos Narrow" panose="020B0004020202020204" pitchFamily="34" charset="0"/>
              </a:rPr>
              <a:t> = </a:t>
            </a:r>
            <a:r>
              <a:rPr lang="it-US" dirty="0"/>
              <a:t>$0.02</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6. Water (direct production only, not evaporative </a:t>
            </a:r>
            <a:r>
              <a:rPr lang="it-IT" sz="1000" b="0" i="0" u="none" strike="noStrike" dirty="0" err="1">
                <a:solidFill>
                  <a:srgbClr val="000000"/>
                </a:solidFill>
                <a:effectLst/>
                <a:latin typeface="Aptos Narrow" panose="020B0004020202020204" pitchFamily="34" charset="0"/>
              </a:rPr>
              <a:t>cooling</a:t>
            </a:r>
            <a:r>
              <a:rPr lang="it-IT" sz="1000" b="0" i="0" u="none" strike="noStrike" dirty="0">
                <a:solidFill>
                  <a:srgbClr val="000000"/>
                </a:solidFill>
                <a:effectLst/>
                <a:latin typeface="Aptos Narrow" panose="020B0004020202020204" pitchFamily="34" charset="0"/>
              </a:rPr>
              <a:t>)</a:t>
            </a:r>
            <a:r>
              <a:rPr lang="it-IT" dirty="0"/>
              <a:t> = </a:t>
            </a:r>
            <a:r>
              <a:rPr lang="it-US" dirty="0"/>
              <a:t>$0.05</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7. Energy for </a:t>
            </a:r>
            <a:r>
              <a:rPr lang="it-IT" sz="1000" b="0" i="0" u="none" strike="noStrike" dirty="0" err="1">
                <a:solidFill>
                  <a:srgbClr val="000000"/>
                </a:solidFill>
                <a:effectLst/>
                <a:latin typeface="Aptos Narrow" panose="020B0004020202020204" pitchFamily="34" charset="0"/>
              </a:rPr>
              <a:t>operations</a:t>
            </a:r>
            <a:r>
              <a:rPr lang="it-IT" sz="1000" b="0" i="0" u="none" strike="noStrike" dirty="0">
                <a:solidFill>
                  <a:srgbClr val="000000"/>
                </a:solidFill>
                <a:effectLst/>
                <a:latin typeface="Aptos Narrow" panose="020B0004020202020204" pitchFamily="34" charset="0"/>
              </a:rPr>
              <a:t> = </a:t>
            </a:r>
            <a:r>
              <a:rPr lang="it-US" dirty="0"/>
              <a:t>$0.44</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8. </a:t>
            </a:r>
            <a:r>
              <a:rPr lang="it-IT" sz="1000" b="0" i="0" u="none" strike="noStrike" dirty="0" err="1">
                <a:solidFill>
                  <a:srgbClr val="000000"/>
                </a:solidFill>
                <a:effectLst/>
                <a:latin typeface="Aptos Narrow" panose="020B0004020202020204" pitchFamily="34" charset="0"/>
              </a:rPr>
              <a:t>Structures</a:t>
            </a:r>
            <a:r>
              <a:rPr lang="it-IT" sz="1000" b="0" i="0" u="none" strike="noStrike" dirty="0">
                <a:solidFill>
                  <a:srgbClr val="000000"/>
                </a:solidFill>
                <a:effectLst/>
                <a:latin typeface="Aptos Narrow" panose="020B0004020202020204" pitchFamily="34" charset="0"/>
              </a:rPr>
              <a:t>, equipment, </a:t>
            </a:r>
            <a:r>
              <a:rPr lang="it-IT" sz="1000" b="0" i="0" u="none" strike="noStrike" dirty="0" err="1">
                <a:solidFill>
                  <a:srgbClr val="000000"/>
                </a:solidFill>
                <a:effectLst/>
                <a:latin typeface="Aptos Narrow" panose="020B0004020202020204" pitchFamily="34" charset="0"/>
              </a:rPr>
              <a:t>land</a:t>
            </a:r>
            <a:r>
              <a:rPr lang="it-IT" sz="1000" b="0" i="0" u="none" strike="noStrike" dirty="0">
                <a:solidFill>
                  <a:srgbClr val="000000"/>
                </a:solidFill>
                <a:effectLst/>
                <a:latin typeface="Aptos Narrow" panose="020B0004020202020204" pitchFamily="34" charset="0"/>
              </a:rPr>
              <a:t>, </a:t>
            </a:r>
            <a:r>
              <a:rPr lang="it-IT" sz="1000" b="0" i="0" u="none" strike="noStrike" dirty="0" err="1">
                <a:solidFill>
                  <a:srgbClr val="000000"/>
                </a:solidFill>
                <a:effectLst/>
                <a:latin typeface="Aptos Narrow" panose="020B0004020202020204" pitchFamily="34" charset="0"/>
              </a:rPr>
              <a:t>growing</a:t>
            </a:r>
            <a:r>
              <a:rPr lang="it-IT" sz="1000" b="0" i="0" u="none" strike="noStrike" dirty="0">
                <a:solidFill>
                  <a:srgbClr val="000000"/>
                </a:solidFill>
                <a:effectLst/>
                <a:latin typeface="Aptos Narrow" panose="020B0004020202020204" pitchFamily="34" charset="0"/>
              </a:rPr>
              <a:t> and delivery equipment = </a:t>
            </a:r>
            <a:r>
              <a:rPr lang="it-US" dirty="0"/>
              <a:t>$2.45</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9. Transportation from production to market (NYC) = </a:t>
            </a:r>
            <a:r>
              <a:rPr lang="it-US" dirty="0"/>
              <a:t>$0.15</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10. TOTAL </a:t>
            </a:r>
            <a:r>
              <a:rPr lang="it-IT" sz="1000" b="0" i="0" u="none" strike="noStrike" dirty="0" err="1">
                <a:solidFill>
                  <a:srgbClr val="000000"/>
                </a:solidFill>
                <a:effectLst/>
                <a:latin typeface="Aptos Narrow" panose="020B0004020202020204" pitchFamily="34" charset="0"/>
              </a:rPr>
              <a:t>landed</a:t>
            </a:r>
            <a:r>
              <a:rPr lang="it-IT" sz="1000" b="0" i="0" u="none" strike="noStrike" dirty="0">
                <a:solidFill>
                  <a:srgbClr val="000000"/>
                </a:solidFill>
                <a:effectLst/>
                <a:latin typeface="Aptos Narrow" panose="020B0004020202020204" pitchFamily="34" charset="0"/>
              </a:rPr>
              <a:t> cost</a:t>
            </a:r>
            <a:r>
              <a:rPr lang="it-IT" dirty="0"/>
              <a:t> = </a:t>
            </a:r>
            <a:r>
              <a:rPr lang="it-US" dirty="0"/>
              <a:t>$6.29</a:t>
            </a:r>
            <a:endParaRPr lang="it-IT" dirty="0"/>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NY GH (</a:t>
            </a:r>
            <a:r>
              <a:rPr lang="it-IT" b="1" dirty="0" err="1"/>
              <a:t>Labor</a:t>
            </a:r>
            <a:r>
              <a:rPr lang="it-IT" b="1" dirty="0"/>
              <a:t> Intensive)</a:t>
            </a:r>
            <a:r>
              <a:rPr lang="it-IT" dirty="0"/>
              <a:t>:</a:t>
            </a:r>
            <a:br>
              <a:rPr lang="it-IT" dirty="0"/>
            </a:br>
            <a:r>
              <a:rPr lang="it-US" dirty="0"/>
              <a:t>1. Production Supplies = $0.28</a:t>
            </a:r>
          </a:p>
          <a:p>
            <a:pPr marL="0" marR="0" lvl="0" indent="0" algn="l" defTabSz="914400" rtl="0" eaLnBrk="1" fontAlgn="auto" latinLnBrk="0" hangingPunct="1">
              <a:lnSpc>
                <a:spcPct val="100000"/>
              </a:lnSpc>
              <a:spcBef>
                <a:spcPts val="0"/>
              </a:spcBef>
              <a:spcAft>
                <a:spcPts val="0"/>
              </a:spcAft>
              <a:buClrTx/>
              <a:buSzTx/>
              <a:buFontTx/>
              <a:buNone/>
              <a:tabLst/>
              <a:defRPr/>
            </a:pPr>
            <a:r>
              <a:rPr lang="it-US" dirty="0"/>
              <a:t>2. </a:t>
            </a:r>
            <a:r>
              <a:rPr lang="it-IT" sz="1000" b="0" i="0" u="none" strike="noStrike" dirty="0">
                <a:solidFill>
                  <a:srgbClr val="000000"/>
                </a:solidFill>
                <a:effectLst/>
                <a:latin typeface="Aptos Narrow" panose="020B0004020202020204" pitchFamily="34" charset="0"/>
              </a:rPr>
              <a:t>Labour and Management = </a:t>
            </a:r>
            <a:r>
              <a:rPr lang="it-US" dirty="0"/>
              <a:t>$3.15</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3. Packaging = </a:t>
            </a:r>
            <a:r>
              <a:rPr lang="it-US" dirty="0"/>
              <a:t>$1.21</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4. Utilities other than Water and Energy = </a:t>
            </a:r>
            <a:r>
              <a:rPr lang="it-US" dirty="0"/>
              <a:t>$0.00</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5. </a:t>
            </a:r>
            <a:r>
              <a:rPr lang="it-IT" sz="1000" b="0" i="0" u="none" strike="noStrike" dirty="0" err="1">
                <a:solidFill>
                  <a:srgbClr val="000000"/>
                </a:solidFill>
                <a:effectLst/>
                <a:latin typeface="Aptos Narrow" panose="020B0004020202020204" pitchFamily="34" charset="0"/>
              </a:rPr>
              <a:t>Miscellaneous</a:t>
            </a:r>
            <a:r>
              <a:rPr lang="it-IT" sz="1000" b="0" i="0" u="none" strike="noStrike" dirty="0">
                <a:solidFill>
                  <a:srgbClr val="000000"/>
                </a:solidFill>
                <a:effectLst/>
                <a:latin typeface="Aptos Narrow" panose="020B0004020202020204" pitchFamily="34" charset="0"/>
              </a:rPr>
              <a:t> = </a:t>
            </a:r>
            <a:r>
              <a:rPr lang="it-US" dirty="0"/>
              <a:t>$0.02</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6. Water (direct production only, not evaporative </a:t>
            </a:r>
            <a:r>
              <a:rPr lang="it-IT" sz="1000" b="0" i="0" u="none" strike="noStrike" dirty="0" err="1">
                <a:solidFill>
                  <a:srgbClr val="000000"/>
                </a:solidFill>
                <a:effectLst/>
                <a:latin typeface="Aptos Narrow" panose="020B0004020202020204" pitchFamily="34" charset="0"/>
              </a:rPr>
              <a:t>cooling</a:t>
            </a:r>
            <a:r>
              <a:rPr lang="it-IT" sz="1000" b="0" i="0" u="none" strike="noStrike" dirty="0">
                <a:solidFill>
                  <a:srgbClr val="000000"/>
                </a:solidFill>
                <a:effectLst/>
                <a:latin typeface="Aptos Narrow" panose="020B0004020202020204" pitchFamily="34" charset="0"/>
              </a:rPr>
              <a:t>)</a:t>
            </a:r>
            <a:r>
              <a:rPr lang="it-IT" dirty="0"/>
              <a:t> = </a:t>
            </a:r>
            <a:r>
              <a:rPr lang="it-US" dirty="0"/>
              <a:t>$0.05</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7. Energy for </a:t>
            </a:r>
            <a:r>
              <a:rPr lang="it-IT" sz="1000" b="0" i="0" u="none" strike="noStrike" dirty="0" err="1">
                <a:solidFill>
                  <a:srgbClr val="000000"/>
                </a:solidFill>
                <a:effectLst/>
                <a:latin typeface="Aptos Narrow" panose="020B0004020202020204" pitchFamily="34" charset="0"/>
              </a:rPr>
              <a:t>operations</a:t>
            </a:r>
            <a:r>
              <a:rPr lang="it-IT" sz="1000" b="0" i="0" u="none" strike="noStrike" dirty="0">
                <a:solidFill>
                  <a:srgbClr val="000000"/>
                </a:solidFill>
                <a:effectLst/>
                <a:latin typeface="Aptos Narrow" panose="020B0004020202020204" pitchFamily="34" charset="0"/>
              </a:rPr>
              <a:t> = </a:t>
            </a:r>
            <a:r>
              <a:rPr lang="it-US" dirty="0"/>
              <a:t>$0.42</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8. </a:t>
            </a:r>
            <a:r>
              <a:rPr lang="it-IT" sz="1000" b="0" i="0" u="none" strike="noStrike" dirty="0" err="1">
                <a:solidFill>
                  <a:srgbClr val="000000"/>
                </a:solidFill>
                <a:effectLst/>
                <a:latin typeface="Aptos Narrow" panose="020B0004020202020204" pitchFamily="34" charset="0"/>
              </a:rPr>
              <a:t>Structures</a:t>
            </a:r>
            <a:r>
              <a:rPr lang="it-IT" sz="1000" b="0" i="0" u="none" strike="noStrike" dirty="0">
                <a:solidFill>
                  <a:srgbClr val="000000"/>
                </a:solidFill>
                <a:effectLst/>
                <a:latin typeface="Aptos Narrow" panose="020B0004020202020204" pitchFamily="34" charset="0"/>
              </a:rPr>
              <a:t>, equipment, </a:t>
            </a:r>
            <a:r>
              <a:rPr lang="it-IT" sz="1000" b="0" i="0" u="none" strike="noStrike" dirty="0" err="1">
                <a:solidFill>
                  <a:srgbClr val="000000"/>
                </a:solidFill>
                <a:effectLst/>
                <a:latin typeface="Aptos Narrow" panose="020B0004020202020204" pitchFamily="34" charset="0"/>
              </a:rPr>
              <a:t>land</a:t>
            </a:r>
            <a:r>
              <a:rPr lang="it-IT" sz="1000" b="0" i="0" u="none" strike="noStrike" dirty="0">
                <a:solidFill>
                  <a:srgbClr val="000000"/>
                </a:solidFill>
                <a:effectLst/>
                <a:latin typeface="Aptos Narrow" panose="020B0004020202020204" pitchFamily="34" charset="0"/>
              </a:rPr>
              <a:t>, </a:t>
            </a:r>
            <a:r>
              <a:rPr lang="it-IT" sz="1000" b="0" i="0" u="none" strike="noStrike" dirty="0" err="1">
                <a:solidFill>
                  <a:srgbClr val="000000"/>
                </a:solidFill>
                <a:effectLst/>
                <a:latin typeface="Aptos Narrow" panose="020B0004020202020204" pitchFamily="34" charset="0"/>
              </a:rPr>
              <a:t>growing</a:t>
            </a:r>
            <a:r>
              <a:rPr lang="it-IT" sz="1000" b="0" i="0" u="none" strike="noStrike" dirty="0">
                <a:solidFill>
                  <a:srgbClr val="000000"/>
                </a:solidFill>
                <a:effectLst/>
                <a:latin typeface="Aptos Narrow" panose="020B0004020202020204" pitchFamily="34" charset="0"/>
              </a:rPr>
              <a:t> and delivery equipment = </a:t>
            </a:r>
            <a:r>
              <a:rPr lang="it-US" dirty="0"/>
              <a:t>$1.47</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9. Transportation from production to market (NYC) = </a:t>
            </a:r>
            <a:r>
              <a:rPr lang="it-US" dirty="0"/>
              <a:t>$0.15</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10. TOTAL </a:t>
            </a:r>
            <a:r>
              <a:rPr lang="it-IT" sz="1000" b="0" i="0" u="none" strike="noStrike" dirty="0" err="1">
                <a:solidFill>
                  <a:srgbClr val="000000"/>
                </a:solidFill>
                <a:effectLst/>
                <a:latin typeface="Aptos Narrow" panose="020B0004020202020204" pitchFamily="34" charset="0"/>
              </a:rPr>
              <a:t>landed</a:t>
            </a:r>
            <a:r>
              <a:rPr lang="it-IT" sz="1000" b="0" i="0" u="none" strike="noStrike" dirty="0">
                <a:solidFill>
                  <a:srgbClr val="000000"/>
                </a:solidFill>
                <a:effectLst/>
                <a:latin typeface="Aptos Narrow" panose="020B0004020202020204" pitchFamily="34" charset="0"/>
              </a:rPr>
              <a:t> cost</a:t>
            </a:r>
            <a:r>
              <a:rPr lang="it-IT" dirty="0"/>
              <a:t> = </a:t>
            </a:r>
            <a:r>
              <a:rPr lang="it-US" dirty="0"/>
              <a:t>$6.75</a:t>
            </a:r>
            <a:endParaRPr lang="it-IT" dirty="0"/>
          </a:p>
          <a:p>
            <a:endParaRPr lang="it-US" dirty="0"/>
          </a:p>
        </p:txBody>
      </p:sp>
      <p:sp>
        <p:nvSpPr>
          <p:cNvPr id="4" name="Segnaposto numero diapositiva 3"/>
          <p:cNvSpPr>
            <a:spLocks noGrp="1"/>
          </p:cNvSpPr>
          <p:nvPr>
            <p:ph type="sldNum" sz="quarter" idx="5"/>
          </p:nvPr>
        </p:nvSpPr>
        <p:spPr/>
        <p:txBody>
          <a:bodyPr/>
          <a:lstStyle/>
          <a:p>
            <a:fld id="{F822DE41-7CDA-3941-9119-7D76E138A6DA}" type="slidenum">
              <a:rPr lang="it-US" smtClean="0"/>
              <a:t>45</a:t>
            </a:fld>
            <a:endParaRPr lang="it-US"/>
          </a:p>
        </p:txBody>
      </p:sp>
    </p:spTree>
    <p:extLst>
      <p:ext uri="{BB962C8B-B14F-4D97-AF65-F5344CB8AC3E}">
        <p14:creationId xmlns:p14="http://schemas.microsoft.com/office/powerpoint/2010/main" val="2875322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en-US"/>
          </a:p>
        </p:txBody>
      </p:sp>
      <p:sp>
        <p:nvSpPr>
          <p:cNvPr id="3" name="Segnaposto note 2"/>
          <p:cNvSpPr>
            <a:spLocks noGrp="1"/>
          </p:cNvSpPr>
          <p:nvPr>
            <p:ph type="body" idx="1"/>
          </p:nvPr>
        </p:nvSpPr>
        <p:spPr/>
        <p:txBody>
          <a:bodyPr/>
          <a:lstStyle/>
          <a:p>
            <a:r>
              <a:rPr lang="it-US" b="1" dirty="0"/>
              <a:t>CA Field (Same as previous slide except for transportation cost)</a:t>
            </a:r>
            <a:r>
              <a:rPr lang="it-US" dirty="0"/>
              <a:t>:</a:t>
            </a:r>
            <a:br>
              <a:rPr lang="it-US" dirty="0"/>
            </a:br>
            <a:r>
              <a:rPr lang="it-US" dirty="0"/>
              <a:t>1. Production Supplies = $0.31</a:t>
            </a:r>
          </a:p>
          <a:p>
            <a:pPr marL="0" marR="0" lvl="0" indent="0" algn="l" defTabSz="914400" rtl="0" eaLnBrk="1" fontAlgn="auto" latinLnBrk="0" hangingPunct="1">
              <a:lnSpc>
                <a:spcPct val="100000"/>
              </a:lnSpc>
              <a:spcBef>
                <a:spcPts val="0"/>
              </a:spcBef>
              <a:spcAft>
                <a:spcPts val="0"/>
              </a:spcAft>
              <a:buClrTx/>
              <a:buSzTx/>
              <a:buFontTx/>
              <a:buNone/>
              <a:tabLst/>
              <a:defRPr/>
            </a:pPr>
            <a:r>
              <a:rPr lang="it-US" dirty="0"/>
              <a:t>2. </a:t>
            </a:r>
            <a:r>
              <a:rPr lang="it-IT" sz="1200" b="0" i="0" u="none" strike="noStrike" dirty="0">
                <a:solidFill>
                  <a:srgbClr val="000000"/>
                </a:solidFill>
                <a:effectLst/>
                <a:latin typeface="Aptos Narrow" panose="020B0004020202020204" pitchFamily="34" charset="0"/>
              </a:rPr>
              <a:t>Labour and Management = </a:t>
            </a:r>
            <a:r>
              <a:rPr lang="en-US" sz="1200" b="0" i="0" u="none" strike="noStrike" dirty="0">
                <a:solidFill>
                  <a:srgbClr val="000000"/>
                </a:solidFill>
                <a:effectLst/>
                <a:latin typeface="Aptos Narrow" panose="020B0004020202020204" pitchFamily="34" charset="0"/>
              </a:rPr>
              <a:t>$0.46</a:t>
            </a:r>
            <a:endParaRPr lang="it-IT" sz="12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u="none" strike="noStrike" dirty="0">
                <a:solidFill>
                  <a:srgbClr val="000000"/>
                </a:solidFill>
                <a:effectLst/>
                <a:latin typeface="Aptos Narrow" panose="020B0004020202020204" pitchFamily="34" charset="0"/>
              </a:rPr>
              <a:t>3. Packaging = </a:t>
            </a:r>
            <a:r>
              <a:rPr lang="it-US" sz="1200" dirty="0"/>
              <a:t>$0.18</a:t>
            </a:r>
            <a:endParaRPr lang="it-IT" sz="12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u="none" strike="noStrike" dirty="0">
                <a:solidFill>
                  <a:srgbClr val="000000"/>
                </a:solidFill>
                <a:effectLst/>
                <a:latin typeface="Aptos Narrow" panose="020B0004020202020204" pitchFamily="34" charset="0"/>
              </a:rPr>
              <a:t>4. Utilities other than Water and Energy = </a:t>
            </a:r>
            <a:r>
              <a:rPr lang="it-US" sz="1200" dirty="0"/>
              <a:t>$0.05</a:t>
            </a:r>
            <a:endParaRPr lang="it-IT" sz="12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u="none" strike="noStrike" dirty="0">
                <a:solidFill>
                  <a:srgbClr val="000000"/>
                </a:solidFill>
                <a:effectLst/>
                <a:latin typeface="Aptos Narrow" panose="020B0004020202020204" pitchFamily="34" charset="0"/>
              </a:rPr>
              <a:t>5. </a:t>
            </a:r>
            <a:r>
              <a:rPr lang="it-IT" sz="1200" b="0" i="0" u="none" strike="noStrike" dirty="0" err="1">
                <a:solidFill>
                  <a:srgbClr val="000000"/>
                </a:solidFill>
                <a:effectLst/>
                <a:latin typeface="Aptos Narrow" panose="020B0004020202020204" pitchFamily="34" charset="0"/>
              </a:rPr>
              <a:t>Miscellaneous</a:t>
            </a:r>
            <a:r>
              <a:rPr lang="it-IT" sz="1200" b="0" i="0" u="none" strike="noStrike" dirty="0">
                <a:solidFill>
                  <a:srgbClr val="000000"/>
                </a:solidFill>
                <a:effectLst/>
                <a:latin typeface="Aptos Narrow" panose="020B0004020202020204" pitchFamily="34" charset="0"/>
              </a:rPr>
              <a:t> = </a:t>
            </a:r>
            <a:r>
              <a:rPr lang="it-US" sz="1200" dirty="0"/>
              <a:t>$0.04</a:t>
            </a:r>
            <a:endParaRPr lang="it-IT" sz="12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u="none" strike="noStrike" dirty="0">
                <a:solidFill>
                  <a:srgbClr val="000000"/>
                </a:solidFill>
                <a:effectLst/>
                <a:latin typeface="Aptos Narrow" panose="020B0004020202020204" pitchFamily="34" charset="0"/>
              </a:rPr>
              <a:t>6. Water (direct production only, not evaporative </a:t>
            </a:r>
            <a:r>
              <a:rPr lang="it-IT" sz="1200" b="0" i="0" u="none" strike="noStrike" dirty="0" err="1">
                <a:solidFill>
                  <a:srgbClr val="000000"/>
                </a:solidFill>
                <a:effectLst/>
                <a:latin typeface="Aptos Narrow" panose="020B0004020202020204" pitchFamily="34" charset="0"/>
              </a:rPr>
              <a:t>cooling</a:t>
            </a:r>
            <a:r>
              <a:rPr lang="it-IT" sz="1200" b="0" i="0" u="none" strike="noStrike" dirty="0">
                <a:solidFill>
                  <a:srgbClr val="000000"/>
                </a:solidFill>
                <a:effectLst/>
                <a:latin typeface="Aptos Narrow" panose="020B0004020202020204" pitchFamily="34" charset="0"/>
              </a:rPr>
              <a:t>)</a:t>
            </a:r>
            <a:r>
              <a:rPr lang="it-IT" dirty="0"/>
              <a:t> = </a:t>
            </a:r>
            <a:r>
              <a:rPr lang="it-US" dirty="0"/>
              <a:t>$0.06</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u="none" strike="noStrike" dirty="0">
                <a:solidFill>
                  <a:srgbClr val="000000"/>
                </a:solidFill>
                <a:effectLst/>
                <a:latin typeface="Aptos Narrow" panose="020B0004020202020204" pitchFamily="34" charset="0"/>
              </a:rPr>
              <a:t>7. Energy for </a:t>
            </a:r>
            <a:r>
              <a:rPr lang="it-IT" sz="1200" b="0" i="0" u="none" strike="noStrike" dirty="0" err="1">
                <a:solidFill>
                  <a:srgbClr val="000000"/>
                </a:solidFill>
                <a:effectLst/>
                <a:latin typeface="Aptos Narrow" panose="020B0004020202020204" pitchFamily="34" charset="0"/>
              </a:rPr>
              <a:t>operations</a:t>
            </a:r>
            <a:r>
              <a:rPr lang="it-IT" sz="1200" b="0" i="0" u="none" strike="noStrike" dirty="0">
                <a:solidFill>
                  <a:srgbClr val="000000"/>
                </a:solidFill>
                <a:effectLst/>
                <a:latin typeface="Aptos Narrow" panose="020B0004020202020204" pitchFamily="34" charset="0"/>
              </a:rPr>
              <a:t> = </a:t>
            </a:r>
            <a:r>
              <a:rPr lang="it-US" sz="1200" dirty="0"/>
              <a:t>$0.11</a:t>
            </a:r>
            <a:endParaRPr lang="it-IT" sz="1200" b="0" i="0" u="none" strike="noStrike" dirty="0">
              <a:solidFill>
                <a:srgbClr val="000000"/>
              </a:solidFill>
              <a:effectLst/>
              <a:latin typeface="Aptos Narrow" panose="020B0004020202020204" pitchFamily="34" charset="0"/>
            </a:endParaRPr>
          </a:p>
          <a:p>
            <a:r>
              <a:rPr lang="it-IT" sz="1200" b="0" i="0" u="none" strike="noStrike" dirty="0">
                <a:solidFill>
                  <a:srgbClr val="000000"/>
                </a:solidFill>
                <a:effectLst/>
                <a:latin typeface="Aptos Narrow" panose="020B0004020202020204" pitchFamily="34" charset="0"/>
              </a:rPr>
              <a:t>8. </a:t>
            </a:r>
            <a:r>
              <a:rPr lang="it-IT" sz="1200" b="0" i="0" u="none" strike="noStrike" dirty="0" err="1">
                <a:solidFill>
                  <a:srgbClr val="000000"/>
                </a:solidFill>
                <a:effectLst/>
                <a:latin typeface="Aptos Narrow" panose="020B0004020202020204" pitchFamily="34" charset="0"/>
              </a:rPr>
              <a:t>Structures</a:t>
            </a:r>
            <a:r>
              <a:rPr lang="it-IT" sz="1200" b="0" i="0" u="none" strike="noStrike" dirty="0">
                <a:solidFill>
                  <a:srgbClr val="000000"/>
                </a:solidFill>
                <a:effectLst/>
                <a:latin typeface="Aptos Narrow" panose="020B0004020202020204" pitchFamily="34" charset="0"/>
              </a:rPr>
              <a:t>, equipment, </a:t>
            </a:r>
            <a:r>
              <a:rPr lang="it-IT" sz="1200" b="0" i="0" u="none" strike="noStrike" dirty="0" err="1">
                <a:solidFill>
                  <a:srgbClr val="000000"/>
                </a:solidFill>
                <a:effectLst/>
                <a:latin typeface="Aptos Narrow" panose="020B0004020202020204" pitchFamily="34" charset="0"/>
              </a:rPr>
              <a:t>land</a:t>
            </a:r>
            <a:r>
              <a:rPr lang="it-IT" sz="1200" b="0" i="0" u="none" strike="noStrike" dirty="0">
                <a:solidFill>
                  <a:srgbClr val="000000"/>
                </a:solidFill>
                <a:effectLst/>
                <a:latin typeface="Aptos Narrow" panose="020B0004020202020204" pitchFamily="34" charset="0"/>
              </a:rPr>
              <a:t>, </a:t>
            </a:r>
            <a:r>
              <a:rPr lang="it-IT" sz="1200" b="0" i="0" u="none" strike="noStrike" dirty="0" err="1">
                <a:solidFill>
                  <a:srgbClr val="000000"/>
                </a:solidFill>
                <a:effectLst/>
                <a:latin typeface="Aptos Narrow" panose="020B0004020202020204" pitchFamily="34" charset="0"/>
              </a:rPr>
              <a:t>growing</a:t>
            </a:r>
            <a:r>
              <a:rPr lang="it-IT" sz="1200" b="0" i="0" u="none" strike="noStrike" dirty="0">
                <a:solidFill>
                  <a:srgbClr val="000000"/>
                </a:solidFill>
                <a:effectLst/>
                <a:latin typeface="Aptos Narrow" panose="020B0004020202020204" pitchFamily="34" charset="0"/>
              </a:rPr>
              <a:t> and delivery equipment = $0.36</a:t>
            </a:r>
          </a:p>
          <a:p>
            <a:r>
              <a:rPr lang="it-IT" sz="1200" b="0" i="0" u="none" strike="noStrike" dirty="0">
                <a:solidFill>
                  <a:srgbClr val="000000"/>
                </a:solidFill>
                <a:effectLst/>
                <a:latin typeface="Aptos Narrow" panose="020B0004020202020204" pitchFamily="34" charset="0"/>
              </a:rPr>
              <a:t>9. Transportation from production to market (Madison) = $1.06</a:t>
            </a:r>
          </a:p>
          <a:p>
            <a:r>
              <a:rPr lang="it-IT" sz="1200" b="0" i="0" u="none" strike="noStrike" dirty="0">
                <a:solidFill>
                  <a:srgbClr val="000000"/>
                </a:solidFill>
                <a:effectLst/>
                <a:latin typeface="Aptos Narrow" panose="020B0004020202020204" pitchFamily="34" charset="0"/>
              </a:rPr>
              <a:t>10. TOTAL </a:t>
            </a:r>
            <a:r>
              <a:rPr lang="it-IT" sz="1200" b="0" i="0" u="none" strike="noStrike" dirty="0" err="1">
                <a:solidFill>
                  <a:srgbClr val="000000"/>
                </a:solidFill>
                <a:effectLst/>
                <a:latin typeface="Aptos Narrow" panose="020B0004020202020204" pitchFamily="34" charset="0"/>
              </a:rPr>
              <a:t>landed</a:t>
            </a:r>
            <a:r>
              <a:rPr lang="it-IT" sz="1200" b="0" i="0" u="none" strike="noStrike" dirty="0">
                <a:solidFill>
                  <a:srgbClr val="000000"/>
                </a:solidFill>
                <a:effectLst/>
                <a:latin typeface="Aptos Narrow" panose="020B0004020202020204" pitchFamily="34" charset="0"/>
              </a:rPr>
              <a:t> cost</a:t>
            </a:r>
            <a:r>
              <a:rPr lang="it-IT" dirty="0"/>
              <a:t> = $2.63</a:t>
            </a:r>
          </a:p>
          <a:p>
            <a:endParaRPr lang="it-IT" dirty="0"/>
          </a:p>
          <a:p>
            <a:r>
              <a:rPr lang="it-IT" b="1" dirty="0"/>
              <a:t>WI Field</a:t>
            </a:r>
            <a:r>
              <a:rPr lang="it-IT" dirty="0"/>
              <a:t>:</a:t>
            </a:r>
            <a:br>
              <a:rPr lang="it-IT" dirty="0"/>
            </a:br>
            <a:r>
              <a:rPr lang="it-US" dirty="0"/>
              <a:t>1. Production Supplies = $0.18</a:t>
            </a:r>
          </a:p>
          <a:p>
            <a:pPr marL="0" marR="0" lvl="0" indent="0" algn="l" defTabSz="914400" rtl="0" eaLnBrk="1" fontAlgn="auto" latinLnBrk="0" hangingPunct="1">
              <a:lnSpc>
                <a:spcPct val="100000"/>
              </a:lnSpc>
              <a:spcBef>
                <a:spcPts val="0"/>
              </a:spcBef>
              <a:spcAft>
                <a:spcPts val="0"/>
              </a:spcAft>
              <a:buClrTx/>
              <a:buSzTx/>
              <a:buFontTx/>
              <a:buNone/>
              <a:tabLst/>
              <a:defRPr/>
            </a:pPr>
            <a:r>
              <a:rPr lang="it-US" dirty="0"/>
              <a:t>2. </a:t>
            </a:r>
            <a:r>
              <a:rPr lang="it-IT" sz="1000" b="0" i="0" u="none" strike="noStrike" dirty="0">
                <a:solidFill>
                  <a:srgbClr val="000000"/>
                </a:solidFill>
                <a:effectLst/>
                <a:latin typeface="Aptos Narrow" panose="020B0004020202020204" pitchFamily="34" charset="0"/>
              </a:rPr>
              <a:t>Labour and Management = </a:t>
            </a:r>
            <a:r>
              <a:rPr lang="it-US" dirty="0"/>
              <a:t>$1.46</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3. Packaging = </a:t>
            </a:r>
            <a:r>
              <a:rPr lang="it-US" dirty="0"/>
              <a:t>$0.28</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4. Utilities other than Water and Energy = </a:t>
            </a:r>
            <a:r>
              <a:rPr lang="it-US" dirty="0"/>
              <a:t>$0.00</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5. </a:t>
            </a:r>
            <a:r>
              <a:rPr lang="it-IT" sz="1000" b="0" i="0" u="none" strike="noStrike" dirty="0" err="1">
                <a:solidFill>
                  <a:srgbClr val="000000"/>
                </a:solidFill>
                <a:effectLst/>
                <a:latin typeface="Aptos Narrow" panose="020B0004020202020204" pitchFamily="34" charset="0"/>
              </a:rPr>
              <a:t>Miscellaneous</a:t>
            </a:r>
            <a:r>
              <a:rPr lang="it-IT" sz="1000" b="0" i="0" u="none" strike="noStrike" dirty="0">
                <a:solidFill>
                  <a:srgbClr val="000000"/>
                </a:solidFill>
                <a:effectLst/>
                <a:latin typeface="Aptos Narrow" panose="020B0004020202020204" pitchFamily="34" charset="0"/>
              </a:rPr>
              <a:t> = </a:t>
            </a:r>
            <a:r>
              <a:rPr lang="it-US" dirty="0"/>
              <a:t>$0.06</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6. Water (direct production only, not evaporative </a:t>
            </a:r>
            <a:r>
              <a:rPr lang="it-IT" sz="1000" b="0" i="0" u="none" strike="noStrike" dirty="0" err="1">
                <a:solidFill>
                  <a:srgbClr val="000000"/>
                </a:solidFill>
                <a:effectLst/>
                <a:latin typeface="Aptos Narrow" panose="020B0004020202020204" pitchFamily="34" charset="0"/>
              </a:rPr>
              <a:t>cooling</a:t>
            </a:r>
            <a:r>
              <a:rPr lang="it-IT" sz="1000" b="0" i="0" u="none" strike="noStrike" dirty="0">
                <a:solidFill>
                  <a:srgbClr val="000000"/>
                </a:solidFill>
                <a:effectLst/>
                <a:latin typeface="Aptos Narrow" panose="020B0004020202020204" pitchFamily="34" charset="0"/>
              </a:rPr>
              <a:t>)</a:t>
            </a:r>
            <a:r>
              <a:rPr lang="it-IT" dirty="0"/>
              <a:t> = </a:t>
            </a:r>
            <a:r>
              <a:rPr lang="it-US" dirty="0"/>
              <a:t>$0.01</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7. Energy for </a:t>
            </a:r>
            <a:r>
              <a:rPr lang="it-IT" sz="1000" b="0" i="0" u="none" strike="noStrike" dirty="0" err="1">
                <a:solidFill>
                  <a:srgbClr val="000000"/>
                </a:solidFill>
                <a:effectLst/>
                <a:latin typeface="Aptos Narrow" panose="020B0004020202020204" pitchFamily="34" charset="0"/>
              </a:rPr>
              <a:t>operations</a:t>
            </a:r>
            <a:r>
              <a:rPr lang="it-IT" sz="1000" b="0" i="0" u="none" strike="noStrike" dirty="0">
                <a:solidFill>
                  <a:srgbClr val="000000"/>
                </a:solidFill>
                <a:effectLst/>
                <a:latin typeface="Aptos Narrow" panose="020B0004020202020204" pitchFamily="34" charset="0"/>
              </a:rPr>
              <a:t> = </a:t>
            </a:r>
            <a:r>
              <a:rPr lang="it-US" dirty="0"/>
              <a:t>$0.13</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8. </a:t>
            </a:r>
            <a:r>
              <a:rPr lang="it-IT" sz="1000" b="0" i="0" u="none" strike="noStrike" dirty="0" err="1">
                <a:solidFill>
                  <a:srgbClr val="000000"/>
                </a:solidFill>
                <a:effectLst/>
                <a:latin typeface="Aptos Narrow" panose="020B0004020202020204" pitchFamily="34" charset="0"/>
              </a:rPr>
              <a:t>Structures</a:t>
            </a:r>
            <a:r>
              <a:rPr lang="it-IT" sz="1000" b="0" i="0" u="none" strike="noStrike" dirty="0">
                <a:solidFill>
                  <a:srgbClr val="000000"/>
                </a:solidFill>
                <a:effectLst/>
                <a:latin typeface="Aptos Narrow" panose="020B0004020202020204" pitchFamily="34" charset="0"/>
              </a:rPr>
              <a:t>, equipment, </a:t>
            </a:r>
            <a:r>
              <a:rPr lang="it-IT" sz="1000" b="0" i="0" u="none" strike="noStrike" dirty="0" err="1">
                <a:solidFill>
                  <a:srgbClr val="000000"/>
                </a:solidFill>
                <a:effectLst/>
                <a:latin typeface="Aptos Narrow" panose="020B0004020202020204" pitchFamily="34" charset="0"/>
              </a:rPr>
              <a:t>land</a:t>
            </a:r>
            <a:r>
              <a:rPr lang="it-IT" sz="1000" b="0" i="0" u="none" strike="noStrike" dirty="0">
                <a:solidFill>
                  <a:srgbClr val="000000"/>
                </a:solidFill>
                <a:effectLst/>
                <a:latin typeface="Aptos Narrow" panose="020B0004020202020204" pitchFamily="34" charset="0"/>
              </a:rPr>
              <a:t>, </a:t>
            </a:r>
            <a:r>
              <a:rPr lang="it-IT" sz="1000" b="0" i="0" u="none" strike="noStrike" dirty="0" err="1">
                <a:solidFill>
                  <a:srgbClr val="000000"/>
                </a:solidFill>
                <a:effectLst/>
                <a:latin typeface="Aptos Narrow" panose="020B0004020202020204" pitchFamily="34" charset="0"/>
              </a:rPr>
              <a:t>growing</a:t>
            </a:r>
            <a:r>
              <a:rPr lang="it-IT" sz="1000" b="0" i="0" u="none" strike="noStrike" dirty="0">
                <a:solidFill>
                  <a:srgbClr val="000000"/>
                </a:solidFill>
                <a:effectLst/>
                <a:latin typeface="Aptos Narrow" panose="020B0004020202020204" pitchFamily="34" charset="0"/>
              </a:rPr>
              <a:t> and delivery equipment = </a:t>
            </a:r>
            <a:r>
              <a:rPr lang="it-US" dirty="0"/>
              <a:t>$0.03</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9. Transportation from production to market (Madison) = </a:t>
            </a:r>
            <a:r>
              <a:rPr lang="it-US" dirty="0"/>
              <a:t>$0.06</a:t>
            </a:r>
            <a:endParaRPr lang="it-IT" sz="1000" b="0" i="0" u="none" strike="noStrike" dirty="0">
              <a:solidFill>
                <a:srgbClr val="000000"/>
              </a:solidFill>
              <a:effectLst/>
              <a:latin typeface="Aptos Narrow" panose="020B0004020202020204" pitchFamily="34" charset="0"/>
            </a:endParaRPr>
          </a:p>
          <a:p>
            <a:r>
              <a:rPr lang="it-IT" sz="1000" b="0" i="0" u="none" strike="noStrike" dirty="0">
                <a:solidFill>
                  <a:srgbClr val="000000"/>
                </a:solidFill>
                <a:effectLst/>
                <a:latin typeface="Aptos Narrow" panose="020B0004020202020204" pitchFamily="34" charset="0"/>
              </a:rPr>
              <a:t>10. TOTAL </a:t>
            </a:r>
            <a:r>
              <a:rPr lang="it-IT" sz="1000" b="0" i="0" u="none" strike="noStrike" dirty="0" err="1">
                <a:solidFill>
                  <a:srgbClr val="000000"/>
                </a:solidFill>
                <a:effectLst/>
                <a:latin typeface="Aptos Narrow" panose="020B0004020202020204" pitchFamily="34" charset="0"/>
              </a:rPr>
              <a:t>landed</a:t>
            </a:r>
            <a:r>
              <a:rPr lang="it-IT" sz="1000" b="0" i="0" u="none" strike="noStrike" dirty="0">
                <a:solidFill>
                  <a:srgbClr val="000000"/>
                </a:solidFill>
                <a:effectLst/>
                <a:latin typeface="Aptos Narrow" panose="020B0004020202020204" pitchFamily="34" charset="0"/>
              </a:rPr>
              <a:t> cost</a:t>
            </a:r>
            <a:r>
              <a:rPr lang="it-IT" dirty="0"/>
              <a:t> = $2.21</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WI GH (Automated)</a:t>
            </a:r>
            <a:r>
              <a:rPr lang="it-IT" dirty="0"/>
              <a:t>:</a:t>
            </a:r>
            <a:br>
              <a:rPr lang="it-IT" dirty="0"/>
            </a:br>
            <a:r>
              <a:rPr lang="it-US" dirty="0"/>
              <a:t>1. Production Supplies = $0.28</a:t>
            </a:r>
          </a:p>
          <a:p>
            <a:pPr marL="0" marR="0" lvl="0" indent="0" algn="l" defTabSz="914400" rtl="0" eaLnBrk="1" fontAlgn="auto" latinLnBrk="0" hangingPunct="1">
              <a:lnSpc>
                <a:spcPct val="100000"/>
              </a:lnSpc>
              <a:spcBef>
                <a:spcPts val="0"/>
              </a:spcBef>
              <a:spcAft>
                <a:spcPts val="0"/>
              </a:spcAft>
              <a:buClrTx/>
              <a:buSzTx/>
              <a:buFontTx/>
              <a:buNone/>
              <a:tabLst/>
              <a:defRPr/>
            </a:pPr>
            <a:r>
              <a:rPr lang="it-US" dirty="0"/>
              <a:t>2. </a:t>
            </a:r>
            <a:r>
              <a:rPr lang="it-IT" sz="1000" b="0" i="0" u="none" strike="noStrike" dirty="0">
                <a:solidFill>
                  <a:srgbClr val="000000"/>
                </a:solidFill>
                <a:effectLst/>
                <a:latin typeface="Aptos Narrow" panose="020B0004020202020204" pitchFamily="34" charset="0"/>
              </a:rPr>
              <a:t>Labour and Management = </a:t>
            </a:r>
            <a:r>
              <a:rPr lang="it-US" dirty="0"/>
              <a:t>$1.56</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3. Packaging = </a:t>
            </a:r>
            <a:r>
              <a:rPr lang="it-US" dirty="0"/>
              <a:t>$1.21</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4. Utilities other than Water and Energy = </a:t>
            </a:r>
            <a:r>
              <a:rPr lang="it-US" dirty="0"/>
              <a:t>$0.00</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5. </a:t>
            </a:r>
            <a:r>
              <a:rPr lang="it-IT" sz="1000" b="0" i="0" u="none" strike="noStrike" dirty="0" err="1">
                <a:solidFill>
                  <a:srgbClr val="000000"/>
                </a:solidFill>
                <a:effectLst/>
                <a:latin typeface="Aptos Narrow" panose="020B0004020202020204" pitchFamily="34" charset="0"/>
              </a:rPr>
              <a:t>Miscellaneous</a:t>
            </a:r>
            <a:r>
              <a:rPr lang="it-IT" sz="1000" b="0" i="0" u="none" strike="noStrike" dirty="0">
                <a:solidFill>
                  <a:srgbClr val="000000"/>
                </a:solidFill>
                <a:effectLst/>
                <a:latin typeface="Aptos Narrow" panose="020B0004020202020204" pitchFamily="34" charset="0"/>
              </a:rPr>
              <a:t> = </a:t>
            </a:r>
            <a:r>
              <a:rPr lang="it-US" dirty="0"/>
              <a:t>$0.02</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6. Water (direct production only, not evaporative </a:t>
            </a:r>
            <a:r>
              <a:rPr lang="it-IT" sz="1000" b="0" i="0" u="none" strike="noStrike" dirty="0" err="1">
                <a:solidFill>
                  <a:srgbClr val="000000"/>
                </a:solidFill>
                <a:effectLst/>
                <a:latin typeface="Aptos Narrow" panose="020B0004020202020204" pitchFamily="34" charset="0"/>
              </a:rPr>
              <a:t>cooling</a:t>
            </a:r>
            <a:r>
              <a:rPr lang="it-IT" sz="1000" b="0" i="0" u="none" strike="noStrike" dirty="0">
                <a:solidFill>
                  <a:srgbClr val="000000"/>
                </a:solidFill>
                <a:effectLst/>
                <a:latin typeface="Aptos Narrow" panose="020B0004020202020204" pitchFamily="34" charset="0"/>
              </a:rPr>
              <a:t>)</a:t>
            </a:r>
            <a:r>
              <a:rPr lang="it-IT" dirty="0"/>
              <a:t> = </a:t>
            </a:r>
            <a:r>
              <a:rPr lang="it-US" dirty="0"/>
              <a:t>$0.05</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7. Energy for </a:t>
            </a:r>
            <a:r>
              <a:rPr lang="it-IT" sz="1000" b="0" i="0" u="none" strike="noStrike" dirty="0" err="1">
                <a:solidFill>
                  <a:srgbClr val="000000"/>
                </a:solidFill>
                <a:effectLst/>
                <a:latin typeface="Aptos Narrow" panose="020B0004020202020204" pitchFamily="34" charset="0"/>
              </a:rPr>
              <a:t>operations</a:t>
            </a:r>
            <a:r>
              <a:rPr lang="it-IT" sz="1000" b="0" i="0" u="none" strike="noStrike" dirty="0">
                <a:solidFill>
                  <a:srgbClr val="000000"/>
                </a:solidFill>
                <a:effectLst/>
                <a:latin typeface="Aptos Narrow" panose="020B0004020202020204" pitchFamily="34" charset="0"/>
              </a:rPr>
              <a:t> = </a:t>
            </a:r>
            <a:r>
              <a:rPr lang="it-US" dirty="0"/>
              <a:t>$0.34</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8. </a:t>
            </a:r>
            <a:r>
              <a:rPr lang="it-IT" sz="1000" b="0" i="0" u="none" strike="noStrike" dirty="0" err="1">
                <a:solidFill>
                  <a:srgbClr val="000000"/>
                </a:solidFill>
                <a:effectLst/>
                <a:latin typeface="Aptos Narrow" panose="020B0004020202020204" pitchFamily="34" charset="0"/>
              </a:rPr>
              <a:t>Structures</a:t>
            </a:r>
            <a:r>
              <a:rPr lang="it-IT" sz="1000" b="0" i="0" u="none" strike="noStrike" dirty="0">
                <a:solidFill>
                  <a:srgbClr val="000000"/>
                </a:solidFill>
                <a:effectLst/>
                <a:latin typeface="Aptos Narrow" panose="020B0004020202020204" pitchFamily="34" charset="0"/>
              </a:rPr>
              <a:t>, equipment, </a:t>
            </a:r>
            <a:r>
              <a:rPr lang="it-IT" sz="1000" b="0" i="0" u="none" strike="noStrike" dirty="0" err="1">
                <a:solidFill>
                  <a:srgbClr val="000000"/>
                </a:solidFill>
                <a:effectLst/>
                <a:latin typeface="Aptos Narrow" panose="020B0004020202020204" pitchFamily="34" charset="0"/>
              </a:rPr>
              <a:t>land</a:t>
            </a:r>
            <a:r>
              <a:rPr lang="it-IT" sz="1000" b="0" i="0" u="none" strike="noStrike" dirty="0">
                <a:solidFill>
                  <a:srgbClr val="000000"/>
                </a:solidFill>
                <a:effectLst/>
                <a:latin typeface="Aptos Narrow" panose="020B0004020202020204" pitchFamily="34" charset="0"/>
              </a:rPr>
              <a:t>, </a:t>
            </a:r>
            <a:r>
              <a:rPr lang="it-IT" sz="1000" b="0" i="0" u="none" strike="noStrike" dirty="0" err="1">
                <a:solidFill>
                  <a:srgbClr val="000000"/>
                </a:solidFill>
                <a:effectLst/>
                <a:latin typeface="Aptos Narrow" panose="020B0004020202020204" pitchFamily="34" charset="0"/>
              </a:rPr>
              <a:t>growing</a:t>
            </a:r>
            <a:r>
              <a:rPr lang="it-IT" sz="1000" b="0" i="0" u="none" strike="noStrike" dirty="0">
                <a:solidFill>
                  <a:srgbClr val="000000"/>
                </a:solidFill>
                <a:effectLst/>
                <a:latin typeface="Aptos Narrow" panose="020B0004020202020204" pitchFamily="34" charset="0"/>
              </a:rPr>
              <a:t> and delivery equipment = </a:t>
            </a:r>
            <a:r>
              <a:rPr lang="it-US" dirty="0"/>
              <a:t>$2.45</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9. Transportation from production to market (Madison) = </a:t>
            </a:r>
            <a:r>
              <a:rPr lang="it-US" dirty="0"/>
              <a:t>$0.06</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10. TOTAL </a:t>
            </a:r>
            <a:r>
              <a:rPr lang="it-IT" sz="1000" b="0" i="0" u="none" strike="noStrike" dirty="0" err="1">
                <a:solidFill>
                  <a:srgbClr val="000000"/>
                </a:solidFill>
                <a:effectLst/>
                <a:latin typeface="Aptos Narrow" panose="020B0004020202020204" pitchFamily="34" charset="0"/>
              </a:rPr>
              <a:t>landed</a:t>
            </a:r>
            <a:r>
              <a:rPr lang="it-IT" sz="1000" b="0" i="0" u="none" strike="noStrike" dirty="0">
                <a:solidFill>
                  <a:srgbClr val="000000"/>
                </a:solidFill>
                <a:effectLst/>
                <a:latin typeface="Aptos Narrow" panose="020B0004020202020204" pitchFamily="34" charset="0"/>
              </a:rPr>
              <a:t> cost</a:t>
            </a:r>
            <a:r>
              <a:rPr lang="it-IT" dirty="0"/>
              <a:t> = </a:t>
            </a:r>
            <a:r>
              <a:rPr lang="it-US" dirty="0"/>
              <a:t>$5.98</a:t>
            </a:r>
            <a:endParaRPr lang="it-IT" dirty="0"/>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WI GH (</a:t>
            </a:r>
            <a:r>
              <a:rPr lang="it-IT" b="1" dirty="0" err="1"/>
              <a:t>Labor</a:t>
            </a:r>
            <a:r>
              <a:rPr lang="it-IT" b="1" dirty="0"/>
              <a:t> Intensive)</a:t>
            </a:r>
            <a:r>
              <a:rPr lang="it-IT" dirty="0"/>
              <a:t>:</a:t>
            </a:r>
            <a:br>
              <a:rPr lang="it-IT" dirty="0"/>
            </a:br>
            <a:r>
              <a:rPr lang="it-US" dirty="0"/>
              <a:t>1. Production Supplies = $0.28</a:t>
            </a:r>
          </a:p>
          <a:p>
            <a:pPr marL="0" marR="0" lvl="0" indent="0" algn="l" defTabSz="914400" rtl="0" eaLnBrk="1" fontAlgn="auto" latinLnBrk="0" hangingPunct="1">
              <a:lnSpc>
                <a:spcPct val="100000"/>
              </a:lnSpc>
              <a:spcBef>
                <a:spcPts val="0"/>
              </a:spcBef>
              <a:spcAft>
                <a:spcPts val="0"/>
              </a:spcAft>
              <a:buClrTx/>
              <a:buSzTx/>
              <a:buFontTx/>
              <a:buNone/>
              <a:tabLst/>
              <a:defRPr/>
            </a:pPr>
            <a:r>
              <a:rPr lang="it-US" dirty="0"/>
              <a:t>2. </a:t>
            </a:r>
            <a:r>
              <a:rPr lang="it-IT" sz="1000" b="0" i="0" u="none" strike="noStrike" dirty="0">
                <a:solidFill>
                  <a:srgbClr val="000000"/>
                </a:solidFill>
                <a:effectLst/>
                <a:latin typeface="Aptos Narrow" panose="020B0004020202020204" pitchFamily="34" charset="0"/>
              </a:rPr>
              <a:t>Labour and Management = </a:t>
            </a:r>
            <a:r>
              <a:rPr lang="it-US" dirty="0"/>
              <a:t>$3.55</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3. Packaging = </a:t>
            </a:r>
            <a:r>
              <a:rPr lang="it-US" dirty="0"/>
              <a:t>$1.21</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4. Utilities other than Water and Energy = </a:t>
            </a:r>
            <a:r>
              <a:rPr lang="it-US" dirty="0"/>
              <a:t>$0.00</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5. </a:t>
            </a:r>
            <a:r>
              <a:rPr lang="it-IT" sz="1000" b="0" i="0" u="none" strike="noStrike" dirty="0" err="1">
                <a:solidFill>
                  <a:srgbClr val="000000"/>
                </a:solidFill>
                <a:effectLst/>
                <a:latin typeface="Aptos Narrow" panose="020B0004020202020204" pitchFamily="34" charset="0"/>
              </a:rPr>
              <a:t>Miscellaneous</a:t>
            </a:r>
            <a:r>
              <a:rPr lang="it-IT" sz="1000" b="0" i="0" u="none" strike="noStrike" dirty="0">
                <a:solidFill>
                  <a:srgbClr val="000000"/>
                </a:solidFill>
                <a:effectLst/>
                <a:latin typeface="Aptos Narrow" panose="020B0004020202020204" pitchFamily="34" charset="0"/>
              </a:rPr>
              <a:t> = </a:t>
            </a:r>
            <a:r>
              <a:rPr lang="it-US" dirty="0"/>
              <a:t>$0.02</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6. Water (direct production only, not evaporative </a:t>
            </a:r>
            <a:r>
              <a:rPr lang="it-IT" sz="1000" b="0" i="0" u="none" strike="noStrike" dirty="0" err="1">
                <a:solidFill>
                  <a:srgbClr val="000000"/>
                </a:solidFill>
                <a:effectLst/>
                <a:latin typeface="Aptos Narrow" panose="020B0004020202020204" pitchFamily="34" charset="0"/>
              </a:rPr>
              <a:t>cooling</a:t>
            </a:r>
            <a:r>
              <a:rPr lang="it-IT" sz="1000" b="0" i="0" u="none" strike="noStrike" dirty="0">
                <a:solidFill>
                  <a:srgbClr val="000000"/>
                </a:solidFill>
                <a:effectLst/>
                <a:latin typeface="Aptos Narrow" panose="020B0004020202020204" pitchFamily="34" charset="0"/>
              </a:rPr>
              <a:t>)</a:t>
            </a:r>
            <a:r>
              <a:rPr lang="it-IT" dirty="0"/>
              <a:t> = </a:t>
            </a:r>
            <a:r>
              <a:rPr lang="it-US" dirty="0"/>
              <a:t>$0.05</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7. Energy for </a:t>
            </a:r>
            <a:r>
              <a:rPr lang="it-IT" sz="1000" b="0" i="0" u="none" strike="noStrike" dirty="0" err="1">
                <a:solidFill>
                  <a:srgbClr val="000000"/>
                </a:solidFill>
                <a:effectLst/>
                <a:latin typeface="Aptos Narrow" panose="020B0004020202020204" pitchFamily="34" charset="0"/>
              </a:rPr>
              <a:t>operations</a:t>
            </a:r>
            <a:r>
              <a:rPr lang="it-IT" sz="1000" b="0" i="0" u="none" strike="noStrike" dirty="0">
                <a:solidFill>
                  <a:srgbClr val="000000"/>
                </a:solidFill>
                <a:effectLst/>
                <a:latin typeface="Aptos Narrow" panose="020B0004020202020204" pitchFamily="34" charset="0"/>
              </a:rPr>
              <a:t> = </a:t>
            </a:r>
            <a:r>
              <a:rPr lang="it-US" dirty="0"/>
              <a:t>$0.32</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8. </a:t>
            </a:r>
            <a:r>
              <a:rPr lang="it-IT" sz="1000" b="0" i="0" u="none" strike="noStrike" dirty="0" err="1">
                <a:solidFill>
                  <a:srgbClr val="000000"/>
                </a:solidFill>
                <a:effectLst/>
                <a:latin typeface="Aptos Narrow" panose="020B0004020202020204" pitchFamily="34" charset="0"/>
              </a:rPr>
              <a:t>Structures</a:t>
            </a:r>
            <a:r>
              <a:rPr lang="it-IT" sz="1000" b="0" i="0" u="none" strike="noStrike" dirty="0">
                <a:solidFill>
                  <a:srgbClr val="000000"/>
                </a:solidFill>
                <a:effectLst/>
                <a:latin typeface="Aptos Narrow" panose="020B0004020202020204" pitchFamily="34" charset="0"/>
              </a:rPr>
              <a:t>, equipment, </a:t>
            </a:r>
            <a:r>
              <a:rPr lang="it-IT" sz="1000" b="0" i="0" u="none" strike="noStrike" dirty="0" err="1">
                <a:solidFill>
                  <a:srgbClr val="000000"/>
                </a:solidFill>
                <a:effectLst/>
                <a:latin typeface="Aptos Narrow" panose="020B0004020202020204" pitchFamily="34" charset="0"/>
              </a:rPr>
              <a:t>land</a:t>
            </a:r>
            <a:r>
              <a:rPr lang="it-IT" sz="1000" b="0" i="0" u="none" strike="noStrike" dirty="0">
                <a:solidFill>
                  <a:srgbClr val="000000"/>
                </a:solidFill>
                <a:effectLst/>
                <a:latin typeface="Aptos Narrow" panose="020B0004020202020204" pitchFamily="34" charset="0"/>
              </a:rPr>
              <a:t>, </a:t>
            </a:r>
            <a:r>
              <a:rPr lang="it-IT" sz="1000" b="0" i="0" u="none" strike="noStrike" dirty="0" err="1">
                <a:solidFill>
                  <a:srgbClr val="000000"/>
                </a:solidFill>
                <a:effectLst/>
                <a:latin typeface="Aptos Narrow" panose="020B0004020202020204" pitchFamily="34" charset="0"/>
              </a:rPr>
              <a:t>growing</a:t>
            </a:r>
            <a:r>
              <a:rPr lang="it-IT" sz="1000" b="0" i="0" u="none" strike="noStrike" dirty="0">
                <a:solidFill>
                  <a:srgbClr val="000000"/>
                </a:solidFill>
                <a:effectLst/>
                <a:latin typeface="Aptos Narrow" panose="020B0004020202020204" pitchFamily="34" charset="0"/>
              </a:rPr>
              <a:t> and delivery equipment = </a:t>
            </a:r>
            <a:r>
              <a:rPr lang="it-US" dirty="0"/>
              <a:t>$1.47</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9. Transportation from production to market (Madison) = </a:t>
            </a:r>
            <a:r>
              <a:rPr lang="it-US" dirty="0"/>
              <a:t>$0.06</a:t>
            </a:r>
            <a:endParaRPr lang="it-IT" sz="1000" b="0" i="0" u="none" strike="noStrike" dirty="0">
              <a:solidFill>
                <a:srgbClr val="000000"/>
              </a:solidFill>
              <a:effectLst/>
              <a:latin typeface="Aptos Narrow"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000" b="0" i="0" u="none" strike="noStrike" dirty="0">
                <a:solidFill>
                  <a:srgbClr val="000000"/>
                </a:solidFill>
                <a:effectLst/>
                <a:latin typeface="Aptos Narrow" panose="020B0004020202020204" pitchFamily="34" charset="0"/>
              </a:rPr>
              <a:t>10. TOTAL </a:t>
            </a:r>
            <a:r>
              <a:rPr lang="it-IT" sz="1000" b="0" i="0" u="none" strike="noStrike" dirty="0" err="1">
                <a:solidFill>
                  <a:srgbClr val="000000"/>
                </a:solidFill>
                <a:effectLst/>
                <a:latin typeface="Aptos Narrow" panose="020B0004020202020204" pitchFamily="34" charset="0"/>
              </a:rPr>
              <a:t>landed</a:t>
            </a:r>
            <a:r>
              <a:rPr lang="it-IT" sz="1000" b="0" i="0" u="none" strike="noStrike" dirty="0">
                <a:solidFill>
                  <a:srgbClr val="000000"/>
                </a:solidFill>
                <a:effectLst/>
                <a:latin typeface="Aptos Narrow" panose="020B0004020202020204" pitchFamily="34" charset="0"/>
              </a:rPr>
              <a:t> cost</a:t>
            </a:r>
            <a:r>
              <a:rPr lang="it-IT" dirty="0"/>
              <a:t> = </a:t>
            </a:r>
            <a:r>
              <a:rPr lang="it-US" dirty="0"/>
              <a:t>$6.97</a:t>
            </a:r>
            <a:endParaRPr lang="it-IT" dirty="0"/>
          </a:p>
          <a:p>
            <a:endParaRPr lang="it-US" dirty="0"/>
          </a:p>
        </p:txBody>
      </p:sp>
      <p:sp>
        <p:nvSpPr>
          <p:cNvPr id="4" name="Segnaposto numero diapositiva 3"/>
          <p:cNvSpPr>
            <a:spLocks noGrp="1"/>
          </p:cNvSpPr>
          <p:nvPr>
            <p:ph type="sldNum" sz="quarter" idx="5"/>
          </p:nvPr>
        </p:nvSpPr>
        <p:spPr/>
        <p:txBody>
          <a:bodyPr/>
          <a:lstStyle/>
          <a:p>
            <a:fld id="{F822DE41-7CDA-3941-9119-7D76E138A6DA}" type="slidenum">
              <a:rPr lang="it-US" smtClean="0"/>
              <a:t>46</a:t>
            </a:fld>
            <a:endParaRPr lang="it-US"/>
          </a:p>
        </p:txBody>
      </p:sp>
    </p:spTree>
    <p:extLst>
      <p:ext uri="{BB962C8B-B14F-4D97-AF65-F5344CB8AC3E}">
        <p14:creationId xmlns:p14="http://schemas.microsoft.com/office/powerpoint/2010/main" val="327662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E04A6-5264-26C2-31D4-FC428CF7A9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DB82C8-0C57-9805-0593-64972FD876D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90392A9-43DE-BE4A-51D6-78207BCB61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F87249-EECF-C4DE-FDF6-6473433B102C}"/>
              </a:ext>
            </a:extLst>
          </p:cNvPr>
          <p:cNvSpPr>
            <a:spLocks noGrp="1"/>
          </p:cNvSpPr>
          <p:nvPr>
            <p:ph type="sldNum" sz="quarter" idx="5"/>
          </p:nvPr>
        </p:nvSpPr>
        <p:spPr/>
        <p:txBody>
          <a:bodyPr/>
          <a:lstStyle/>
          <a:p>
            <a:pPr>
              <a:defRPr/>
            </a:pPr>
            <a:fld id="{BC9D22F9-63DF-414D-913E-B1714DEB0054}" type="slidenum">
              <a:rPr lang="en-US" smtClean="0"/>
              <a:pPr>
                <a:defRPr/>
              </a:pPr>
              <a:t>47</a:t>
            </a:fld>
            <a:endParaRPr lang="en-US"/>
          </a:p>
        </p:txBody>
      </p:sp>
    </p:spTree>
    <p:extLst>
      <p:ext uri="{BB962C8B-B14F-4D97-AF65-F5344CB8AC3E}">
        <p14:creationId xmlns:p14="http://schemas.microsoft.com/office/powerpoint/2010/main" val="2863462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0" i="0" dirty="0">
                <a:solidFill>
                  <a:srgbClr val="374151"/>
                </a:solidFill>
                <a:effectLst/>
                <a:latin typeface="Söhne"/>
              </a:rPr>
              <a:t>Global wine consumption has been on a decline since 2014, with only a brief pause in 2020, and vineyards are being reduced worldwide, while the anticipated boost from Chinese consumption has fallen due to a long-term decline following a crackdown on wealth display, leading to speculation about India as the next potential market.</a:t>
            </a:r>
          </a:p>
          <a:p>
            <a:endParaRPr lang="en-US" b="0" i="0" dirty="0">
              <a:solidFill>
                <a:srgbClr val="374151"/>
              </a:solidFill>
              <a:effectLst/>
              <a:latin typeface="Söhne"/>
            </a:endParaRPr>
          </a:p>
          <a:p>
            <a:r>
              <a:rPr lang="en-US" dirty="0"/>
              <a:t>The unit on Y axis (left side) is million hectoliter, a </a:t>
            </a:r>
            <a:r>
              <a:rPr lang="en-US" dirty="0" err="1"/>
              <a:t>hectolitre</a:t>
            </a:r>
            <a:r>
              <a:rPr lang="en-US" dirty="0"/>
              <a:t> (</a:t>
            </a:r>
            <a:r>
              <a:rPr lang="en-US" dirty="0" err="1"/>
              <a:t>hL</a:t>
            </a:r>
            <a:r>
              <a:rPr lang="en-US" dirty="0"/>
              <a:t> or hl) is volume measure and a metric unit equal to 100 </a:t>
            </a:r>
            <a:r>
              <a:rPr lang="en-US" dirty="0" err="1"/>
              <a:t>litres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BC9D22F9-63DF-414D-913E-B1714DEB0054}" type="slidenum">
              <a:rPr lang="en-US" smtClean="0"/>
              <a:pPr>
                <a:defRPr/>
              </a:pPr>
              <a:t>3</a:t>
            </a:fld>
            <a:endParaRPr lang="en-US"/>
          </a:p>
        </p:txBody>
      </p:sp>
    </p:spTree>
    <p:extLst>
      <p:ext uri="{BB962C8B-B14F-4D97-AF65-F5344CB8AC3E}">
        <p14:creationId xmlns:p14="http://schemas.microsoft.com/office/powerpoint/2010/main" val="2451789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S PGothic" pitchFamily="34" charset="-128"/>
                <a:cs typeface="ＭＳ Ｐゴシック" charset="0"/>
              </a:rPr>
              <a:t>Over the past several years, as industry sales have flagged, the data confirms that larger wine companies and growers producing lower-priced wine are having to work overtime. The small producer seemed somewhat insulated in the past, but that is changing.</a:t>
            </a:r>
          </a:p>
          <a:p>
            <a:endParaRPr lang="en-US" sz="1200" kern="1200" dirty="0">
              <a:solidFill>
                <a:schemeClr val="tx1"/>
              </a:solidFill>
              <a:effectLst/>
              <a:latin typeface="+mn-lt"/>
              <a:ea typeface="MS PGothic" pitchFamily="34" charset="-128"/>
              <a:cs typeface="ＭＳ Ｐゴシック" charset="0"/>
            </a:endParaRPr>
          </a:p>
          <a:p>
            <a:r>
              <a:rPr lang="en-US" sz="1200" kern="1200" dirty="0">
                <a:solidFill>
                  <a:schemeClr val="tx1"/>
                </a:solidFill>
                <a:effectLst/>
                <a:latin typeface="+mn-lt"/>
                <a:ea typeface="MS PGothic" pitchFamily="34" charset="-128"/>
                <a:cs typeface="ＭＳ Ｐゴシック" charset="0"/>
              </a:rPr>
              <a:t>Averages are, at times, misleading. To that point, the top quartile of premium wineries experienced an average of 22% revenue growth in 2024, while the bottom quartile experienced a 16% revenue decline.</a:t>
            </a:r>
          </a:p>
          <a:p>
            <a:endParaRPr lang="en-US" dirty="0"/>
          </a:p>
        </p:txBody>
      </p:sp>
      <p:sp>
        <p:nvSpPr>
          <p:cNvPr id="4" name="Slide Number Placeholder 3"/>
          <p:cNvSpPr>
            <a:spLocks noGrp="1"/>
          </p:cNvSpPr>
          <p:nvPr>
            <p:ph type="sldNum" sz="quarter" idx="5"/>
          </p:nvPr>
        </p:nvSpPr>
        <p:spPr/>
        <p:txBody>
          <a:bodyPr/>
          <a:lstStyle/>
          <a:p>
            <a:pPr>
              <a:defRPr/>
            </a:pPr>
            <a:fld id="{BC9D22F9-63DF-414D-913E-B1714DEB0054}" type="slidenum">
              <a:rPr lang="en-US" smtClean="0"/>
              <a:pPr>
                <a:defRPr/>
              </a:pPr>
              <a:t>4</a:t>
            </a:fld>
            <a:endParaRPr lang="en-US"/>
          </a:p>
        </p:txBody>
      </p:sp>
    </p:spTree>
    <p:extLst>
      <p:ext uri="{BB962C8B-B14F-4D97-AF65-F5344CB8AC3E}">
        <p14:creationId xmlns:p14="http://schemas.microsoft.com/office/powerpoint/2010/main" val="3431663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S PGothic" pitchFamily="34" charset="-128"/>
                <a:cs typeface="ＭＳ Ｐゴシック" charset="0"/>
              </a:rPr>
              <a:t>Chart shows overall varietal depletions and share for on- and off-premise is largely negative. Some surprises are that white wine is now out-performing red-table wine. Prosecco, while slowing somewhat, is another positive growth story. Sauvignon </a:t>
            </a:r>
            <a:r>
              <a:rPr lang="en-US" sz="1200" kern="1200" dirty="0" err="1">
                <a:solidFill>
                  <a:schemeClr val="tx1"/>
                </a:solidFill>
                <a:effectLst/>
                <a:latin typeface="+mn-lt"/>
                <a:ea typeface="MS PGothic" pitchFamily="34" charset="-128"/>
                <a:cs typeface="ＭＳ Ｐゴシック" charset="0"/>
              </a:rPr>
              <a:t>blanc</a:t>
            </a:r>
            <a:r>
              <a:rPr lang="en-US" sz="1200" kern="1200" dirty="0">
                <a:solidFill>
                  <a:schemeClr val="tx1"/>
                </a:solidFill>
                <a:effectLst/>
                <a:latin typeface="+mn-lt"/>
                <a:ea typeface="MS PGothic" pitchFamily="34" charset="-128"/>
                <a:cs typeface="ＭＳ Ｐゴシック" charset="0"/>
              </a:rPr>
              <a:t> and pinot grigio are relatively better performers versus other wine varietals.</a:t>
            </a:r>
          </a:p>
          <a:p>
            <a:endParaRPr lang="en-US" sz="1200" kern="1200" dirty="0">
              <a:solidFill>
                <a:schemeClr val="tx1"/>
              </a:solidFill>
              <a:effectLst/>
              <a:latin typeface="+mn-lt"/>
              <a:ea typeface="MS PGothic" pitchFamily="34" charset="-128"/>
              <a:cs typeface="ＭＳ Ｐゴシック" charset="0"/>
            </a:endParaRPr>
          </a:p>
          <a:p>
            <a:r>
              <a:rPr lang="en-US" sz="1200" kern="1200" dirty="0">
                <a:solidFill>
                  <a:schemeClr val="tx1"/>
                </a:solidFill>
                <a:effectLst/>
                <a:latin typeface="+mn-lt"/>
                <a:ea typeface="MS PGothic" pitchFamily="34" charset="-128"/>
                <a:cs typeface="ＭＳ Ｐゴシック" charset="0"/>
              </a:rPr>
              <a:t>Of note is the lack of traditionally good performing varietals such as cabernet, chardonnay and pinot noir. Those varietals still occupy 30% of market share.</a:t>
            </a:r>
          </a:p>
          <a:p>
            <a:endParaRPr lang="en-US" dirty="0"/>
          </a:p>
          <a:p>
            <a:r>
              <a:rPr lang="en-US" sz="1200" kern="1200" dirty="0">
                <a:solidFill>
                  <a:schemeClr val="tx1"/>
                </a:solidFill>
                <a:effectLst/>
                <a:latin typeface="+mn-lt"/>
                <a:ea typeface="MS PGothic" pitchFamily="34" charset="-128"/>
                <a:cs typeface="ＭＳ Ｐゴシック" charset="0"/>
              </a:rPr>
              <a:t>What do the better performing varietals by growth rate have in common? They are less expensive compared to many other varietals, easier to drink for entry-level consumers, and while the range is wide, white wine can carry lower alcohol than red wine.</a:t>
            </a:r>
          </a:p>
          <a:p>
            <a:endParaRPr lang="en-US" sz="1200" kern="1200" dirty="0">
              <a:solidFill>
                <a:schemeClr val="tx1"/>
              </a:solidFill>
              <a:effectLst/>
              <a:latin typeface="+mn-lt"/>
              <a:ea typeface="MS PGothic" pitchFamily="34" charset="-128"/>
              <a:cs typeface="ＭＳ Ｐゴシック" charset="0"/>
            </a:endParaRPr>
          </a:p>
          <a:p>
            <a:r>
              <a:rPr lang="en-US" sz="1200" kern="1200" dirty="0">
                <a:solidFill>
                  <a:schemeClr val="tx1"/>
                </a:solidFill>
                <a:effectLst/>
                <a:latin typeface="+mn-lt"/>
                <a:ea typeface="MS PGothic" pitchFamily="34" charset="-128"/>
                <a:cs typeface="ＭＳ Ｐゴシック" charset="0"/>
              </a:rPr>
              <a:t>Because prosecco can be viewed as a celebratory drink, it represents fun and is value-priced per serving, making it another potential entrance point for younger consumers who fueled the flavored sparkling water craze.</a:t>
            </a:r>
          </a:p>
          <a:p>
            <a:endParaRPr lang="en-US" dirty="0"/>
          </a:p>
        </p:txBody>
      </p:sp>
      <p:sp>
        <p:nvSpPr>
          <p:cNvPr id="4" name="Slide Number Placeholder 3"/>
          <p:cNvSpPr>
            <a:spLocks noGrp="1"/>
          </p:cNvSpPr>
          <p:nvPr>
            <p:ph type="sldNum" sz="quarter" idx="5"/>
          </p:nvPr>
        </p:nvSpPr>
        <p:spPr/>
        <p:txBody>
          <a:bodyPr/>
          <a:lstStyle/>
          <a:p>
            <a:pPr>
              <a:defRPr/>
            </a:pPr>
            <a:fld id="{BC9D22F9-63DF-414D-913E-B1714DEB0054}" type="slidenum">
              <a:rPr lang="en-US" smtClean="0"/>
              <a:pPr>
                <a:defRPr/>
              </a:pPr>
              <a:t>5</a:t>
            </a:fld>
            <a:endParaRPr lang="en-US"/>
          </a:p>
        </p:txBody>
      </p:sp>
    </p:spTree>
    <p:extLst>
      <p:ext uri="{BB962C8B-B14F-4D97-AF65-F5344CB8AC3E}">
        <p14:creationId xmlns:p14="http://schemas.microsoft.com/office/powerpoint/2010/main" val="513727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According to Shanken, 2024 will mark the fourth year of negative volume growth for the wine category and the second time that the spirits market will surpass the wine market in total volume sales. In the US, full-category sales growth is declining and is forecasted to decline further by volume, according to almost every data source.</a:t>
            </a:r>
          </a:p>
          <a:p>
            <a:pPr algn="l"/>
            <a:endParaRPr lang="en-US" b="0" i="0" dirty="0">
              <a:solidFill>
                <a:srgbClr val="333333"/>
              </a:solidFill>
              <a:effectLst/>
              <a:latin typeface="Georgia" panose="02040502050405020303" pitchFamily="18" charset="0"/>
            </a:endParaRPr>
          </a:p>
          <a:p>
            <a:pPr algn="l"/>
            <a:r>
              <a:rPr lang="en-US" b="0" i="0" dirty="0">
                <a:solidFill>
                  <a:srgbClr val="333333"/>
                </a:solidFill>
                <a:effectLst/>
                <a:latin typeface="Georgia" panose="02040502050405020303" pitchFamily="18" charset="0"/>
              </a:rPr>
              <a:t>The post-COVID decline in wine and spirits consumption appears to be accelerating</a:t>
            </a:r>
            <a:r>
              <a:rPr lang="en-US" b="1" i="0" dirty="0">
                <a:solidFill>
                  <a:srgbClr val="333333"/>
                </a:solidFill>
                <a:effectLst/>
                <a:latin typeface="Georgia" panose="02040502050405020303" pitchFamily="18" charset="0"/>
              </a:rPr>
              <a:t>. </a:t>
            </a:r>
            <a:r>
              <a:rPr lang="en-US" b="0" i="0" dirty="0">
                <a:solidFill>
                  <a:srgbClr val="333333"/>
                </a:solidFill>
                <a:effectLst/>
                <a:latin typeface="Georgia" panose="02040502050405020303" pitchFamily="18" charset="0"/>
              </a:rPr>
              <a:t>More troubling for the beverage industry is that premium-priced products, once a sales driver, are underperforming overall sales. Moreover, the latest data from the Wine and Spirits Wholesalers of America (WSWA) indicated that the current trends will likely continue for the foreseeable future.</a:t>
            </a:r>
          </a:p>
          <a:p>
            <a:br>
              <a:rPr lang="en-US" dirty="0"/>
            </a:br>
            <a:endParaRPr lang="en-US" dirty="0"/>
          </a:p>
        </p:txBody>
      </p:sp>
      <p:sp>
        <p:nvSpPr>
          <p:cNvPr id="4" name="Slide Number Placeholder 3"/>
          <p:cNvSpPr>
            <a:spLocks noGrp="1"/>
          </p:cNvSpPr>
          <p:nvPr>
            <p:ph type="sldNum" sz="quarter" idx="5"/>
          </p:nvPr>
        </p:nvSpPr>
        <p:spPr/>
        <p:txBody>
          <a:bodyPr/>
          <a:lstStyle/>
          <a:p>
            <a:pPr>
              <a:defRPr/>
            </a:pPr>
            <a:fld id="{BC9D22F9-63DF-414D-913E-B1714DEB0054}" type="slidenum">
              <a:rPr lang="en-US" smtClean="0"/>
              <a:pPr>
                <a:defRPr/>
              </a:pPr>
              <a:t>6</a:t>
            </a:fld>
            <a:endParaRPr lang="en-US"/>
          </a:p>
        </p:txBody>
      </p:sp>
    </p:spTree>
    <p:extLst>
      <p:ext uri="{BB962C8B-B14F-4D97-AF65-F5344CB8AC3E}">
        <p14:creationId xmlns:p14="http://schemas.microsoft.com/office/powerpoint/2010/main" val="113794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S PGothic" pitchFamily="34" charset="-128"/>
                <a:cs typeface="ＭＳ Ｐゴシック" charset="0"/>
              </a:rPr>
              <a:t>The latest data for the U.S. wine </a:t>
            </a:r>
            <a:r>
              <a:rPr lang="en-US" sz="1200" b="0" i="0" u="none" strike="noStrike" kern="1200" dirty="0" err="1">
                <a:solidFill>
                  <a:schemeClr val="tx1"/>
                </a:solidFill>
                <a:effectLst/>
                <a:latin typeface="+mn-lt"/>
                <a:ea typeface="MS PGothic" pitchFamily="34" charset="-128"/>
                <a:cs typeface="ＭＳ Ｐゴシック" charset="0"/>
              </a:rPr>
              <a:t>DtC</a:t>
            </a:r>
            <a:r>
              <a:rPr lang="en-US" sz="1200" b="0" i="0" u="none" strike="noStrike" kern="1200" dirty="0">
                <a:solidFill>
                  <a:schemeClr val="tx1"/>
                </a:solidFill>
                <a:effectLst/>
                <a:latin typeface="+mn-lt"/>
                <a:ea typeface="MS PGothic" pitchFamily="34" charset="-128"/>
                <a:cs typeface="ＭＳ Ｐゴシック" charset="0"/>
              </a:rPr>
              <a:t> shipping market shows that market value and volume have continued the downward trend seen since 2022. Nationwide, shipment volume has declined by 12% for the January-June 2025 period, amounting to 2.7 million cases sold, while the overall value of these shipments has decreased by 6%, totaling $1.7 billion. </a:t>
            </a:r>
            <a:endParaRPr lang="en-US" sz="1200" b="0" i="0" u="none" strike="noStrike" kern="1200" dirty="0">
              <a:solidFill>
                <a:schemeClr val="tx1"/>
              </a:solidFill>
              <a:effectLst/>
              <a:latin typeface="+mn-lt"/>
              <a:ea typeface="MS PGothic" pitchFamily="34" charset="-128"/>
            </a:endParaRPr>
          </a:p>
        </p:txBody>
      </p:sp>
      <p:sp>
        <p:nvSpPr>
          <p:cNvPr id="4" name="Slide Number Placeholder 3"/>
          <p:cNvSpPr>
            <a:spLocks noGrp="1"/>
          </p:cNvSpPr>
          <p:nvPr>
            <p:ph type="sldNum" sz="quarter" idx="5"/>
          </p:nvPr>
        </p:nvSpPr>
        <p:spPr/>
        <p:txBody>
          <a:bodyPr/>
          <a:lstStyle/>
          <a:p>
            <a:pPr>
              <a:defRPr/>
            </a:pPr>
            <a:fld id="{BC9D22F9-63DF-414D-913E-B1714DEB0054}" type="slidenum">
              <a:rPr lang="en-US" smtClean="0"/>
              <a:pPr>
                <a:defRPr/>
              </a:pPr>
              <a:t>7</a:t>
            </a:fld>
            <a:endParaRPr lang="en-US"/>
          </a:p>
        </p:txBody>
      </p:sp>
    </p:spTree>
    <p:extLst>
      <p:ext uri="{BB962C8B-B14F-4D97-AF65-F5344CB8AC3E}">
        <p14:creationId xmlns:p14="http://schemas.microsoft.com/office/powerpoint/2010/main" val="243954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S PGothic" pitchFamily="34" charset="-128"/>
                <a:cs typeface="ＭＳ Ｐゴシック" charset="0"/>
              </a:rPr>
              <a:t>The average price of a bottle shipped </a:t>
            </a:r>
            <a:r>
              <a:rPr lang="en-US" sz="1200" b="0" i="0" kern="1200" dirty="0" err="1">
                <a:solidFill>
                  <a:schemeClr val="tx1"/>
                </a:solidFill>
                <a:effectLst/>
                <a:latin typeface="+mn-lt"/>
                <a:ea typeface="MS PGothic" pitchFamily="34" charset="-128"/>
                <a:cs typeface="ＭＳ Ｐゴシック" charset="0"/>
              </a:rPr>
              <a:t>DtC</a:t>
            </a:r>
            <a:r>
              <a:rPr lang="en-US" sz="1200" b="0" i="0" kern="1200" dirty="0">
                <a:solidFill>
                  <a:schemeClr val="tx1"/>
                </a:solidFill>
                <a:effectLst/>
                <a:latin typeface="+mn-lt"/>
                <a:ea typeface="MS PGothic" pitchFamily="34" charset="-128"/>
                <a:cs typeface="ＭＳ Ｐゴシック" charset="0"/>
              </a:rPr>
              <a:t> has climbed to $52.68, an 8% year-over-year increase. Notably, the average price per bottle has increased by $14.38 since 2018, which is a 38% growth, </a:t>
            </a:r>
            <a:r>
              <a:rPr lang="en-US" sz="1200" b="0" i="0" u="none" strike="noStrike" kern="1200" dirty="0">
                <a:solidFill>
                  <a:schemeClr val="tx1"/>
                </a:solidFill>
                <a:effectLst/>
                <a:latin typeface="+mn-lt"/>
                <a:ea typeface="MS PGothic" pitchFamily="34" charset="-128"/>
                <a:cs typeface="ＭＳ Ｐゴシック" charset="0"/>
                <a:hlinkClick r:id="rId3"/>
              </a:rPr>
              <a:t>outpacing the Consumer Price Index inflation</a:t>
            </a:r>
            <a:r>
              <a:rPr lang="en-US" sz="1200" b="0" i="0" kern="1200" dirty="0">
                <a:solidFill>
                  <a:schemeClr val="tx1"/>
                </a:solidFill>
                <a:effectLst/>
                <a:latin typeface="+mn-lt"/>
                <a:ea typeface="MS PGothic" pitchFamily="34" charset="-128"/>
                <a:cs typeface="ＭＳ Ｐゴシック" charset="0"/>
              </a:rPr>
              <a:t>.</a:t>
            </a:r>
          </a:p>
          <a:p>
            <a:r>
              <a:rPr lang="en-US" sz="1200" b="0" i="0" kern="1200" dirty="0">
                <a:solidFill>
                  <a:schemeClr val="tx1"/>
                </a:solidFill>
                <a:effectLst/>
                <a:latin typeface="+mn-lt"/>
                <a:ea typeface="MS PGothic" pitchFamily="34" charset="-128"/>
                <a:cs typeface="ＭＳ Ｐゴシック" charset="0"/>
              </a:rPr>
              <a:t>This year’s rise is largely propelled by significant gains in several key regions. Notably, the Rest of California* segment experienced the largest percent change, up 14% to $32.12. Sonoma also posted a substantial increase, with its average bottle price climbing 9% to $37.96. Meanwhile, Napa continues to be the outlier, maintaining its position as the most expensive region, with its average bottle price nearing the $100 mark at $92.29, up 8% from last year. Napa’s elevated pricing pulls the overall national average upward, as it is the only region consistently above the average benchmark. In contrast, Oregon was the sole region to report a decline in average bottle price at the mid-year, dropping 3% to $49.43.</a:t>
            </a:r>
          </a:p>
          <a:p>
            <a:endParaRPr lang="en-US" dirty="0"/>
          </a:p>
        </p:txBody>
      </p:sp>
      <p:sp>
        <p:nvSpPr>
          <p:cNvPr id="4" name="Slide Number Placeholder 3"/>
          <p:cNvSpPr>
            <a:spLocks noGrp="1"/>
          </p:cNvSpPr>
          <p:nvPr>
            <p:ph type="sldNum" sz="quarter" idx="5"/>
          </p:nvPr>
        </p:nvSpPr>
        <p:spPr/>
        <p:txBody>
          <a:bodyPr/>
          <a:lstStyle/>
          <a:p>
            <a:pPr>
              <a:defRPr/>
            </a:pPr>
            <a:fld id="{BC9D22F9-63DF-414D-913E-B1714DEB0054}" type="slidenum">
              <a:rPr lang="en-US" smtClean="0"/>
              <a:pPr>
                <a:defRPr/>
              </a:pPr>
              <a:t>8</a:t>
            </a:fld>
            <a:endParaRPr lang="en-US"/>
          </a:p>
        </p:txBody>
      </p:sp>
    </p:spTree>
    <p:extLst>
      <p:ext uri="{BB962C8B-B14F-4D97-AF65-F5344CB8AC3E}">
        <p14:creationId xmlns:p14="http://schemas.microsoft.com/office/powerpoint/2010/main" val="16259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S PGothic" pitchFamily="34" charset="-128"/>
                <a:cs typeface="ＭＳ Ｐゴシック" charset="0"/>
              </a:rPr>
              <a:t>Continued Premiumization &amp; Quality Focus</a:t>
            </a:r>
            <a:br>
              <a:rPr lang="en-US" sz="1200" b="0" i="0" kern="1200" dirty="0">
                <a:solidFill>
                  <a:schemeClr val="tx1"/>
                </a:solidFill>
                <a:effectLst/>
                <a:latin typeface="+mn-lt"/>
                <a:ea typeface="MS PGothic" pitchFamily="34" charset="-128"/>
                <a:cs typeface="ＭＳ Ｐゴシック" charset="0"/>
              </a:rPr>
            </a:br>
            <a:r>
              <a:rPr lang="en-US" sz="1200" b="0" i="0" kern="1200" dirty="0">
                <a:solidFill>
                  <a:schemeClr val="tx1"/>
                </a:solidFill>
                <a:effectLst/>
                <a:latin typeface="+mn-lt"/>
                <a:ea typeface="MS PGothic" pitchFamily="34" charset="-128"/>
                <a:cs typeface="ＭＳ Ｐゴシック" charset="0"/>
              </a:rPr>
              <a:t>Wine consumers are increasingly opting to </a:t>
            </a:r>
            <a:r>
              <a:rPr lang="en-US" sz="1200" b="1" i="0" kern="1200" dirty="0">
                <a:solidFill>
                  <a:schemeClr val="tx1"/>
                </a:solidFill>
                <a:effectLst/>
                <a:latin typeface="+mn-lt"/>
                <a:ea typeface="MS PGothic" pitchFamily="34" charset="-128"/>
                <a:cs typeface="ＭＳ Ｐゴシック" charset="0"/>
              </a:rPr>
              <a:t>drink less but better</a:t>
            </a:r>
            <a:r>
              <a:rPr lang="en-US" sz="1200" b="0" i="0" kern="1200" dirty="0">
                <a:solidFill>
                  <a:schemeClr val="tx1"/>
                </a:solidFill>
                <a:effectLst/>
                <a:latin typeface="+mn-lt"/>
                <a:ea typeface="MS PGothic" pitchFamily="34" charset="-128"/>
                <a:cs typeface="ＭＳ Ｐゴシック" charset="0"/>
              </a:rPr>
              <a:t>, choosing higher-quality, terroir-driven, and story-rich wines over simple volume. This emphasis on quality over quantity is shaping both production and marketing strategies. </a:t>
            </a:r>
            <a:r>
              <a:rPr lang="en-US" sz="1200" b="0" i="0" kern="1200" dirty="0">
                <a:solidFill>
                  <a:schemeClr val="tx1"/>
                </a:solidFill>
                <a:effectLst/>
                <a:latin typeface="+mn-lt"/>
                <a:ea typeface="MS PGothic" pitchFamily="34" charset="-128"/>
                <a:cs typeface="ＭＳ Ｐゴシック" charset="0"/>
                <a:hlinkClick r:id="rId3"/>
              </a:rPr>
              <a:t>Better Homes &amp; Gardens</a:t>
            </a:r>
            <a:endParaRPr lang="en-US" sz="1200" b="0" i="0" kern="1200" dirty="0">
              <a:solidFill>
                <a:schemeClr val="tx1"/>
              </a:solidFill>
              <a:effectLst/>
              <a:latin typeface="+mn-lt"/>
              <a:ea typeface="MS PGothic" pitchFamily="34" charset="-128"/>
              <a:cs typeface="ＭＳ Ｐゴシック" charset="0"/>
            </a:endParaRPr>
          </a:p>
          <a:p>
            <a:r>
              <a:rPr lang="en-US" sz="1200" b="1" i="0" kern="1200" dirty="0">
                <a:solidFill>
                  <a:schemeClr val="tx1"/>
                </a:solidFill>
                <a:effectLst/>
                <a:latin typeface="+mn-lt"/>
                <a:ea typeface="MS PGothic" pitchFamily="34" charset="-128"/>
                <a:cs typeface="ＭＳ Ｐゴシック" charset="0"/>
              </a:rPr>
              <a:t>Authenticity &amp; Sustainability as Market Drivers</a:t>
            </a:r>
            <a:br>
              <a:rPr lang="en-US" sz="1200" b="0" i="0" kern="1200" dirty="0">
                <a:solidFill>
                  <a:schemeClr val="tx1"/>
                </a:solidFill>
                <a:effectLst/>
                <a:latin typeface="+mn-lt"/>
                <a:ea typeface="MS PGothic" pitchFamily="34" charset="-128"/>
                <a:cs typeface="ＭＳ Ｐゴシック" charset="0"/>
              </a:rPr>
            </a:br>
            <a:r>
              <a:rPr lang="en-US" sz="1200" b="0" i="0" kern="1200" dirty="0">
                <a:solidFill>
                  <a:schemeClr val="tx1"/>
                </a:solidFill>
                <a:effectLst/>
                <a:latin typeface="+mn-lt"/>
                <a:ea typeface="MS PGothic" pitchFamily="34" charset="-128"/>
                <a:cs typeface="ＭＳ Ｐゴシック" charset="0"/>
              </a:rPr>
              <a:t>Buyers care more than ever about </a:t>
            </a:r>
            <a:r>
              <a:rPr lang="en-US" sz="1200" b="0" i="1" kern="1200" dirty="0">
                <a:solidFill>
                  <a:schemeClr val="tx1"/>
                </a:solidFill>
                <a:effectLst/>
                <a:latin typeface="+mn-lt"/>
                <a:ea typeface="MS PGothic" pitchFamily="34" charset="-128"/>
                <a:cs typeface="ＭＳ Ｐゴシック" charset="0"/>
              </a:rPr>
              <a:t>where and how</a:t>
            </a:r>
            <a:r>
              <a:rPr lang="en-US" sz="1200" b="0" i="0" kern="1200" dirty="0">
                <a:solidFill>
                  <a:schemeClr val="tx1"/>
                </a:solidFill>
                <a:effectLst/>
                <a:latin typeface="+mn-lt"/>
                <a:ea typeface="MS PGothic" pitchFamily="34" charset="-128"/>
                <a:cs typeface="ＭＳ Ｐゴシック" charset="0"/>
              </a:rPr>
              <a:t> wine is made — including eco-friendly practices, environmental footprint, and authentic narratives from producers. Sustainability (organic, biodynamic, regenerative) continues to be a major demand force. </a:t>
            </a:r>
            <a:r>
              <a:rPr lang="en-US" sz="1200" b="0" i="0" kern="1200" dirty="0">
                <a:solidFill>
                  <a:schemeClr val="tx1"/>
                </a:solidFill>
                <a:effectLst/>
                <a:latin typeface="+mn-lt"/>
                <a:ea typeface="MS PGothic" pitchFamily="34" charset="-128"/>
                <a:cs typeface="ＭＳ Ｐゴシック" charset="0"/>
                <a:hlinkClick r:id="rId3"/>
              </a:rPr>
              <a:t>Better Homes &amp; Gardens</a:t>
            </a:r>
            <a:endParaRPr lang="en-US" sz="1200" b="0" i="0" kern="1200" dirty="0">
              <a:solidFill>
                <a:schemeClr val="tx1"/>
              </a:solidFill>
              <a:effectLst/>
              <a:latin typeface="+mn-lt"/>
              <a:ea typeface="MS PGothic" pitchFamily="34" charset="-128"/>
              <a:cs typeface="ＭＳ Ｐゴシック" charset="0"/>
            </a:endParaRPr>
          </a:p>
          <a:p>
            <a:r>
              <a:rPr lang="en-US" sz="1200" b="1" i="0" kern="1200" dirty="0">
                <a:solidFill>
                  <a:schemeClr val="tx1"/>
                </a:solidFill>
                <a:effectLst/>
                <a:latin typeface="+mn-lt"/>
                <a:ea typeface="MS PGothic" pitchFamily="34" charset="-128"/>
                <a:cs typeface="ＭＳ Ｐゴシック" charset="0"/>
              </a:rPr>
              <a:t>Greater Interest in Unique &amp; Emerging Styles/Regions</a:t>
            </a:r>
            <a:br>
              <a:rPr lang="en-US" sz="1200" b="0" i="0" kern="1200" dirty="0">
                <a:solidFill>
                  <a:schemeClr val="tx1"/>
                </a:solidFill>
                <a:effectLst/>
                <a:latin typeface="+mn-lt"/>
                <a:ea typeface="MS PGothic" pitchFamily="34" charset="-128"/>
                <a:cs typeface="ＭＳ Ｐゴシック" charset="0"/>
              </a:rPr>
            </a:br>
            <a:r>
              <a:rPr lang="en-US" sz="1200" b="0" i="0" kern="1200" dirty="0">
                <a:solidFill>
                  <a:schemeClr val="tx1"/>
                </a:solidFill>
                <a:effectLst/>
                <a:latin typeface="+mn-lt"/>
                <a:ea typeface="MS PGothic" pitchFamily="34" charset="-128"/>
                <a:cs typeface="ＭＳ Ｐゴシック" charset="0"/>
              </a:rPr>
              <a:t>Consumers and sommeliers are exploring beyond traditional classics, showing strong interest in </a:t>
            </a:r>
            <a:r>
              <a:rPr lang="en-US" sz="1200" b="1" i="0" kern="1200" dirty="0">
                <a:solidFill>
                  <a:schemeClr val="tx1"/>
                </a:solidFill>
                <a:effectLst/>
                <a:latin typeface="+mn-lt"/>
                <a:ea typeface="MS PGothic" pitchFamily="34" charset="-128"/>
                <a:cs typeface="ＭＳ Ｐゴシック" charset="0"/>
              </a:rPr>
              <a:t>emerging wine regions and lesser-known varietals</a:t>
            </a:r>
            <a:r>
              <a:rPr lang="en-US" sz="1200" b="0" i="0" kern="1200" dirty="0">
                <a:solidFill>
                  <a:schemeClr val="tx1"/>
                </a:solidFill>
                <a:effectLst/>
                <a:latin typeface="+mn-lt"/>
                <a:ea typeface="MS PGothic" pitchFamily="34" charset="-128"/>
                <a:cs typeface="ＭＳ Ｐゴシック" charset="0"/>
              </a:rPr>
              <a:t> that offer distinctive experiences. Examples include Mediterranean whites and underdog reds gaining traction. </a:t>
            </a:r>
            <a:r>
              <a:rPr lang="en-US" sz="1200" b="0" i="0" kern="1200" dirty="0">
                <a:solidFill>
                  <a:schemeClr val="tx1"/>
                </a:solidFill>
                <a:effectLst/>
                <a:latin typeface="+mn-lt"/>
                <a:ea typeface="MS PGothic" pitchFamily="34" charset="-128"/>
                <a:cs typeface="ＭＳ Ｐゴシック" charset="0"/>
                <a:hlinkClick r:id="rId3"/>
              </a:rPr>
              <a:t>Better Homes &amp; Gardens</a:t>
            </a:r>
            <a:endParaRPr lang="en-US" sz="1200" b="0" i="0" kern="1200" dirty="0">
              <a:solidFill>
                <a:schemeClr val="tx1"/>
              </a:solidFill>
              <a:effectLst/>
              <a:latin typeface="+mn-lt"/>
              <a:ea typeface="MS PGothic" pitchFamily="34" charset="-128"/>
              <a:cs typeface="ＭＳ Ｐゴシック" charset="0"/>
            </a:endParaRPr>
          </a:p>
          <a:p>
            <a:r>
              <a:rPr lang="en-US" sz="1200" b="1" i="0" kern="1200" dirty="0">
                <a:solidFill>
                  <a:schemeClr val="tx1"/>
                </a:solidFill>
                <a:effectLst/>
                <a:latin typeface="+mn-lt"/>
                <a:ea typeface="MS PGothic" pitchFamily="34" charset="-128"/>
                <a:cs typeface="ＭＳ Ｐゴシック" charset="0"/>
              </a:rPr>
              <a:t>Moderation &amp; Low-Alcohol Innovation</a:t>
            </a:r>
            <a:br>
              <a:rPr lang="en-US" sz="1200" b="0" i="0" kern="1200" dirty="0">
                <a:solidFill>
                  <a:schemeClr val="tx1"/>
                </a:solidFill>
                <a:effectLst/>
                <a:latin typeface="+mn-lt"/>
                <a:ea typeface="MS PGothic" pitchFamily="34" charset="-128"/>
                <a:cs typeface="ＭＳ Ｐゴシック" charset="0"/>
              </a:rPr>
            </a:br>
            <a:r>
              <a:rPr lang="en-US" sz="1200" b="0" i="0" kern="1200" dirty="0">
                <a:solidFill>
                  <a:schemeClr val="tx1"/>
                </a:solidFill>
                <a:effectLst/>
                <a:latin typeface="+mn-lt"/>
                <a:ea typeface="MS PGothic" pitchFamily="34" charset="-128"/>
                <a:cs typeface="ＭＳ Ｐゴシック" charset="0"/>
              </a:rPr>
              <a:t>The trend toward </a:t>
            </a:r>
            <a:r>
              <a:rPr lang="en-US" sz="1200" b="0" i="1" kern="1200" dirty="0">
                <a:solidFill>
                  <a:schemeClr val="tx1"/>
                </a:solidFill>
                <a:effectLst/>
                <a:latin typeface="+mn-lt"/>
                <a:ea typeface="MS PGothic" pitchFamily="34" charset="-128"/>
                <a:cs typeface="ＭＳ Ｐゴシック" charset="0"/>
              </a:rPr>
              <a:t>mindful consumption</a:t>
            </a:r>
            <a:r>
              <a:rPr lang="en-US" sz="1200" b="0" i="0" kern="1200" dirty="0">
                <a:solidFill>
                  <a:schemeClr val="tx1"/>
                </a:solidFill>
                <a:effectLst/>
                <a:latin typeface="+mn-lt"/>
                <a:ea typeface="MS PGothic" pitchFamily="34" charset="-128"/>
                <a:cs typeface="ＭＳ Ｐゴシック" charset="0"/>
              </a:rPr>
              <a:t> continues: more no-/low-alcohol wines, lighter styles, and moderate ABV options are entering portfolios to meet health-conscious buyers where they are. </a:t>
            </a:r>
            <a:r>
              <a:rPr lang="en-US" sz="1200" b="0" i="0" kern="1200" dirty="0">
                <a:solidFill>
                  <a:schemeClr val="tx1"/>
                </a:solidFill>
                <a:effectLst/>
                <a:latin typeface="+mn-lt"/>
                <a:ea typeface="MS PGothic" pitchFamily="34" charset="-128"/>
                <a:cs typeface="ＭＳ Ｐゴシック" charset="0"/>
                <a:hlinkClick r:id="rId3"/>
              </a:rPr>
              <a:t>Better Homes &amp; Gardens</a:t>
            </a:r>
            <a:endParaRPr lang="en-US" sz="1200" b="0" i="0" kern="1200" dirty="0">
              <a:solidFill>
                <a:schemeClr val="tx1"/>
              </a:solidFill>
              <a:effectLst/>
              <a:latin typeface="+mn-lt"/>
              <a:ea typeface="MS PGothic" pitchFamily="34" charset="-128"/>
              <a:cs typeface="ＭＳ Ｐゴシック" charset="0"/>
            </a:endParaRPr>
          </a:p>
          <a:p>
            <a:r>
              <a:rPr lang="en-US" sz="1200" b="1" i="0" kern="1200" dirty="0">
                <a:solidFill>
                  <a:schemeClr val="tx1"/>
                </a:solidFill>
                <a:effectLst/>
                <a:latin typeface="+mn-lt"/>
                <a:ea typeface="MS PGothic" pitchFamily="34" charset="-128"/>
                <a:cs typeface="ＭＳ Ｐゴシック" charset="0"/>
              </a:rPr>
              <a:t>Adaptation to Economic &amp; Consumer Behavior Shifts</a:t>
            </a:r>
            <a:br>
              <a:rPr lang="en-US" sz="1200" b="0" i="0" kern="1200" dirty="0">
                <a:solidFill>
                  <a:schemeClr val="tx1"/>
                </a:solidFill>
                <a:effectLst/>
                <a:latin typeface="+mn-lt"/>
                <a:ea typeface="MS PGothic" pitchFamily="34" charset="-128"/>
                <a:cs typeface="ＭＳ Ｐゴシック" charset="0"/>
              </a:rPr>
            </a:br>
            <a:r>
              <a:rPr lang="en-US" sz="1200" b="0" i="0" kern="1200" dirty="0">
                <a:solidFill>
                  <a:schemeClr val="tx1"/>
                </a:solidFill>
                <a:effectLst/>
                <a:latin typeface="+mn-lt"/>
                <a:ea typeface="MS PGothic" pitchFamily="34" charset="-128"/>
                <a:cs typeface="ＭＳ Ｐゴシック" charset="0"/>
              </a:rPr>
              <a:t>Broader macroeconomic pressures — cost sensitivity, inflation, and evolving spending habits — are influencing how producers price, position, and distribute their wines, balancing accessibility with quality. </a:t>
            </a:r>
            <a:r>
              <a:rPr lang="en-US" sz="1200" b="0" i="0" kern="1200" dirty="0">
                <a:solidFill>
                  <a:schemeClr val="tx1"/>
                </a:solidFill>
                <a:effectLst/>
                <a:latin typeface="+mn-lt"/>
                <a:ea typeface="MS PGothic" pitchFamily="34" charset="-128"/>
                <a:cs typeface="ＭＳ Ｐゴシック" charset="0"/>
                <a:hlinkClick r:id="rId4"/>
              </a:rPr>
              <a:t>facebook.com</a:t>
            </a:r>
            <a:endParaRPr lang="en-US" sz="1200" b="0" i="0" kern="1200" dirty="0">
              <a:solidFill>
                <a:schemeClr val="tx1"/>
              </a:solidFill>
              <a:effectLst/>
              <a:latin typeface="+mn-lt"/>
              <a:ea typeface="MS PGothic" pitchFamily="34" charset="-128"/>
              <a:cs typeface="ＭＳ Ｐゴシック" charset="0"/>
            </a:endParaRPr>
          </a:p>
          <a:p>
            <a:r>
              <a:rPr lang="en-US" sz="1200" b="1" i="0" kern="1200" dirty="0">
                <a:solidFill>
                  <a:schemeClr val="tx1"/>
                </a:solidFill>
                <a:effectLst/>
                <a:latin typeface="+mn-lt"/>
                <a:ea typeface="MS PGothic" pitchFamily="34" charset="-128"/>
                <a:cs typeface="ＭＳ Ｐゴシック" charset="0"/>
              </a:rPr>
              <a:t>TL;DR for 2026 trends:</a:t>
            </a:r>
            <a:br>
              <a:rPr lang="en-US" sz="1200" b="0" i="0" kern="1200" dirty="0">
                <a:solidFill>
                  <a:schemeClr val="tx1"/>
                </a:solidFill>
                <a:effectLst/>
                <a:latin typeface="+mn-lt"/>
                <a:ea typeface="MS PGothic" pitchFamily="34" charset="-128"/>
                <a:cs typeface="ＭＳ Ｐゴシック" charset="0"/>
              </a:rPr>
            </a:br>
            <a:r>
              <a:rPr lang="en-US" sz="1200" b="0" i="0" kern="1200" dirty="0">
                <a:solidFill>
                  <a:schemeClr val="tx1"/>
                </a:solidFill>
                <a:effectLst/>
                <a:latin typeface="+mn-lt"/>
                <a:ea typeface="MS PGothic" pitchFamily="34" charset="-128"/>
                <a:cs typeface="ＭＳ Ｐゴシック" charset="0"/>
              </a:rPr>
              <a:t>• </a:t>
            </a:r>
            <a:r>
              <a:rPr lang="en-US" sz="1200" b="0" i="1" kern="1200" dirty="0">
                <a:solidFill>
                  <a:schemeClr val="tx1"/>
                </a:solidFill>
                <a:effectLst/>
                <a:latin typeface="+mn-lt"/>
                <a:ea typeface="MS PGothic" pitchFamily="34" charset="-128"/>
                <a:cs typeface="ＭＳ Ｐゴシック" charset="0"/>
              </a:rPr>
              <a:t>Drink better, not more</a:t>
            </a:r>
            <a:r>
              <a:rPr lang="en-US" sz="1200" b="0" i="0" kern="1200" dirty="0">
                <a:solidFill>
                  <a:schemeClr val="tx1"/>
                </a:solidFill>
                <a:effectLst/>
                <a:latin typeface="+mn-lt"/>
                <a:ea typeface="MS PGothic" pitchFamily="34" charset="-128"/>
                <a:cs typeface="ＭＳ Ｐゴシック" charset="0"/>
              </a:rPr>
              <a:t> — premium and distinctive wines win out.</a:t>
            </a:r>
            <a:br>
              <a:rPr lang="en-US" sz="1200" b="0" i="0" kern="1200" dirty="0">
                <a:solidFill>
                  <a:schemeClr val="tx1"/>
                </a:solidFill>
                <a:effectLst/>
                <a:latin typeface="+mn-lt"/>
                <a:ea typeface="MS PGothic" pitchFamily="34" charset="-128"/>
                <a:cs typeface="ＭＳ Ｐゴシック" charset="0"/>
              </a:rPr>
            </a:br>
            <a:r>
              <a:rPr lang="en-US" sz="1200" b="0" i="0" kern="1200" dirty="0">
                <a:solidFill>
                  <a:schemeClr val="tx1"/>
                </a:solidFill>
                <a:effectLst/>
                <a:latin typeface="+mn-lt"/>
                <a:ea typeface="MS PGothic" pitchFamily="34" charset="-128"/>
                <a:cs typeface="ＭＳ Ｐゴシック" charset="0"/>
              </a:rPr>
              <a:t>• Sustainability and authenticity aren’t just buzzwords; they shape purchasing decisions.</a:t>
            </a:r>
            <a:br>
              <a:rPr lang="en-US" sz="1200" b="0" i="0" kern="1200" dirty="0">
                <a:solidFill>
                  <a:schemeClr val="tx1"/>
                </a:solidFill>
                <a:effectLst/>
                <a:latin typeface="+mn-lt"/>
                <a:ea typeface="MS PGothic" pitchFamily="34" charset="-128"/>
                <a:cs typeface="ＭＳ Ｐゴシック" charset="0"/>
              </a:rPr>
            </a:br>
            <a:r>
              <a:rPr lang="en-US" sz="1200" b="0" i="0" kern="1200" dirty="0">
                <a:solidFill>
                  <a:schemeClr val="tx1"/>
                </a:solidFill>
                <a:effectLst/>
                <a:latin typeface="+mn-lt"/>
                <a:ea typeface="MS PGothic" pitchFamily="34" charset="-128"/>
                <a:cs typeface="ＭＳ Ｐゴシック" charset="0"/>
              </a:rPr>
              <a:t>• </a:t>
            </a:r>
            <a:r>
              <a:rPr lang="en-US" sz="1200" b="0" i="1" kern="1200" dirty="0">
                <a:solidFill>
                  <a:schemeClr val="tx1"/>
                </a:solidFill>
                <a:effectLst/>
                <a:latin typeface="+mn-lt"/>
                <a:ea typeface="MS PGothic" pitchFamily="34" charset="-128"/>
                <a:cs typeface="ＭＳ Ｐゴシック" charset="0"/>
              </a:rPr>
              <a:t>New lights</a:t>
            </a:r>
            <a:r>
              <a:rPr lang="en-US" sz="1200" b="0" i="0" kern="1200" dirty="0">
                <a:solidFill>
                  <a:schemeClr val="tx1"/>
                </a:solidFill>
                <a:effectLst/>
                <a:latin typeface="+mn-lt"/>
                <a:ea typeface="MS PGothic" pitchFamily="34" charset="-128"/>
                <a:cs typeface="ＭＳ Ｐゴシック" charset="0"/>
              </a:rPr>
              <a:t> — fresh grape varieties, regions, and styles are gaining ground.</a:t>
            </a:r>
            <a:br>
              <a:rPr lang="en-US" sz="1200" b="0" i="0" kern="1200" dirty="0">
                <a:solidFill>
                  <a:schemeClr val="tx1"/>
                </a:solidFill>
                <a:effectLst/>
                <a:latin typeface="+mn-lt"/>
                <a:ea typeface="MS PGothic" pitchFamily="34" charset="-128"/>
                <a:cs typeface="ＭＳ Ｐゴシック" charset="0"/>
              </a:rPr>
            </a:br>
            <a:r>
              <a:rPr lang="en-US" sz="1200" b="0" i="0" kern="1200" dirty="0">
                <a:solidFill>
                  <a:schemeClr val="tx1"/>
                </a:solidFill>
                <a:effectLst/>
                <a:latin typeface="+mn-lt"/>
                <a:ea typeface="MS PGothic" pitchFamily="34" charset="-128"/>
                <a:cs typeface="ＭＳ Ｐゴシック" charset="0"/>
              </a:rPr>
              <a:t>• </a:t>
            </a:r>
            <a:r>
              <a:rPr lang="en-US" sz="1200" b="0" i="1" kern="1200" dirty="0">
                <a:solidFill>
                  <a:schemeClr val="tx1"/>
                </a:solidFill>
                <a:effectLst/>
                <a:latin typeface="+mn-lt"/>
                <a:ea typeface="MS PGothic" pitchFamily="34" charset="-128"/>
                <a:cs typeface="ＭＳ Ｐゴシック" charset="0"/>
              </a:rPr>
              <a:t>Mindful consumption</a:t>
            </a:r>
            <a:r>
              <a:rPr lang="en-US" sz="1200" b="0" i="0" kern="1200" dirty="0">
                <a:solidFill>
                  <a:schemeClr val="tx1"/>
                </a:solidFill>
                <a:effectLst/>
                <a:latin typeface="+mn-lt"/>
                <a:ea typeface="MS PGothic" pitchFamily="34" charset="-128"/>
                <a:cs typeface="ＭＳ Ｐゴシック" charset="0"/>
              </a:rPr>
              <a:t> continues (low/alcohol alternatives).</a:t>
            </a:r>
            <a:br>
              <a:rPr lang="en-US" sz="1200" b="0" i="0" kern="1200" dirty="0">
                <a:solidFill>
                  <a:schemeClr val="tx1"/>
                </a:solidFill>
                <a:effectLst/>
                <a:latin typeface="+mn-lt"/>
                <a:ea typeface="MS PGothic" pitchFamily="34" charset="-128"/>
                <a:cs typeface="ＭＳ Ｐゴシック" charset="0"/>
              </a:rPr>
            </a:br>
            <a:r>
              <a:rPr lang="en-US" sz="1200" b="0" i="0" kern="1200" dirty="0">
                <a:solidFill>
                  <a:schemeClr val="tx1"/>
                </a:solidFill>
                <a:effectLst/>
                <a:latin typeface="+mn-lt"/>
                <a:ea typeface="MS PGothic" pitchFamily="34" charset="-128"/>
                <a:cs typeface="ＭＳ Ｐゴシック" charset="0"/>
              </a:rPr>
              <a:t>• Economic realities keep producers agile. </a:t>
            </a:r>
          </a:p>
          <a:p>
            <a:endParaRPr lang="en-US" dirty="0"/>
          </a:p>
        </p:txBody>
      </p:sp>
      <p:sp>
        <p:nvSpPr>
          <p:cNvPr id="4" name="Slide Number Placeholder 3"/>
          <p:cNvSpPr>
            <a:spLocks noGrp="1"/>
          </p:cNvSpPr>
          <p:nvPr>
            <p:ph type="sldNum" sz="quarter" idx="5"/>
          </p:nvPr>
        </p:nvSpPr>
        <p:spPr/>
        <p:txBody>
          <a:bodyPr/>
          <a:lstStyle/>
          <a:p>
            <a:pPr>
              <a:defRPr/>
            </a:pPr>
            <a:fld id="{BC9D22F9-63DF-414D-913E-B1714DEB0054}" type="slidenum">
              <a:rPr lang="en-US" smtClean="0"/>
              <a:pPr>
                <a:defRPr/>
              </a:pPr>
              <a:t>12</a:t>
            </a:fld>
            <a:endParaRPr lang="en-US"/>
          </a:p>
        </p:txBody>
      </p:sp>
    </p:spTree>
    <p:extLst>
      <p:ext uri="{BB962C8B-B14F-4D97-AF65-F5344CB8AC3E}">
        <p14:creationId xmlns:p14="http://schemas.microsoft.com/office/powerpoint/2010/main" val="2267895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BEAF365-071E-414C-80DD-55CAD6D31EB3}" type="slidenum">
              <a:rPr lang="en-US"/>
              <a:pPr>
                <a:defRPr/>
              </a:pPr>
              <a:t>‹#›</a:t>
            </a:fld>
            <a:endParaRPr lang="en-US"/>
          </a:p>
        </p:txBody>
      </p:sp>
    </p:spTree>
    <p:extLst>
      <p:ext uri="{BB962C8B-B14F-4D97-AF65-F5344CB8AC3E}">
        <p14:creationId xmlns:p14="http://schemas.microsoft.com/office/powerpoint/2010/main" val="45175925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1C22DF4-AE45-4089-A965-DE816D5A9754}" type="slidenum">
              <a:rPr lang="en-US"/>
              <a:pPr>
                <a:defRPr/>
              </a:pPr>
              <a:t>‹#›</a:t>
            </a:fld>
            <a:endParaRPr lang="en-US"/>
          </a:p>
        </p:txBody>
      </p:sp>
    </p:spTree>
    <p:extLst>
      <p:ext uri="{BB962C8B-B14F-4D97-AF65-F5344CB8AC3E}">
        <p14:creationId xmlns:p14="http://schemas.microsoft.com/office/powerpoint/2010/main" val="39135125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844676"/>
            <a:ext cx="2590800" cy="5013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844676"/>
            <a:ext cx="7569200" cy="5013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C4864FC-0FFD-4B12-9893-8B4655DD187A}" type="slidenum">
              <a:rPr lang="en-US"/>
              <a:pPr>
                <a:defRPr/>
              </a:pPr>
              <a:t>‹#›</a:t>
            </a:fld>
            <a:endParaRPr lang="en-US"/>
          </a:p>
        </p:txBody>
      </p:sp>
    </p:spTree>
    <p:extLst>
      <p:ext uri="{BB962C8B-B14F-4D97-AF65-F5344CB8AC3E}">
        <p14:creationId xmlns:p14="http://schemas.microsoft.com/office/powerpoint/2010/main" val="125874178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6C543E43-6348-4BE0-A778-6170C0CA2483}" type="slidenum">
              <a:rPr lang="en-US"/>
              <a:pPr>
                <a:defRPr/>
              </a:pPr>
              <a:t>‹#›</a:t>
            </a:fld>
            <a:endParaRPr lang="en-US"/>
          </a:p>
        </p:txBody>
      </p:sp>
    </p:spTree>
    <p:extLst>
      <p:ext uri="{BB962C8B-B14F-4D97-AF65-F5344CB8AC3E}">
        <p14:creationId xmlns:p14="http://schemas.microsoft.com/office/powerpoint/2010/main" val="344427549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C835165-69CD-4B6E-BFC3-43C80B616FAC}" type="slidenum">
              <a:rPr lang="en-US"/>
              <a:pPr>
                <a:defRPr/>
              </a:pPr>
              <a:t>‹#›</a:t>
            </a:fld>
            <a:endParaRPr lang="en-US"/>
          </a:p>
        </p:txBody>
      </p:sp>
    </p:spTree>
    <p:extLst>
      <p:ext uri="{BB962C8B-B14F-4D97-AF65-F5344CB8AC3E}">
        <p14:creationId xmlns:p14="http://schemas.microsoft.com/office/powerpoint/2010/main" val="259875578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EF12686-E869-4B63-9F18-6CBF8B702500}" type="slidenum">
              <a:rPr lang="en-US"/>
              <a:pPr>
                <a:defRPr/>
              </a:pPr>
              <a:t>‹#›</a:t>
            </a:fld>
            <a:endParaRPr lang="en-US"/>
          </a:p>
        </p:txBody>
      </p:sp>
    </p:spTree>
    <p:extLst>
      <p:ext uri="{BB962C8B-B14F-4D97-AF65-F5344CB8AC3E}">
        <p14:creationId xmlns:p14="http://schemas.microsoft.com/office/powerpoint/2010/main" val="40056891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98614"/>
            <a:ext cx="5384800" cy="5259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98614"/>
            <a:ext cx="5384800" cy="5259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D230B888-0A81-4A80-AC2E-27C66658DA37}" type="slidenum">
              <a:rPr lang="en-US"/>
              <a:pPr>
                <a:defRPr/>
              </a:pPr>
              <a:t>‹#›</a:t>
            </a:fld>
            <a:endParaRPr lang="en-US"/>
          </a:p>
        </p:txBody>
      </p:sp>
    </p:spTree>
    <p:extLst>
      <p:ext uri="{BB962C8B-B14F-4D97-AF65-F5344CB8AC3E}">
        <p14:creationId xmlns:p14="http://schemas.microsoft.com/office/powerpoint/2010/main" val="175819127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9626E5EC-7575-45A7-B134-4B45A7A05E1B}" type="slidenum">
              <a:rPr lang="en-US"/>
              <a:pPr>
                <a:defRPr/>
              </a:pPr>
              <a:t>‹#›</a:t>
            </a:fld>
            <a:endParaRPr lang="en-US"/>
          </a:p>
        </p:txBody>
      </p:sp>
    </p:spTree>
    <p:extLst>
      <p:ext uri="{BB962C8B-B14F-4D97-AF65-F5344CB8AC3E}">
        <p14:creationId xmlns:p14="http://schemas.microsoft.com/office/powerpoint/2010/main" val="83704795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4F2DCE5B-DCE3-4E89-AF35-0670C1821DF1}" type="slidenum">
              <a:rPr lang="en-US"/>
              <a:pPr>
                <a:defRPr/>
              </a:pPr>
              <a:t>‹#›</a:t>
            </a:fld>
            <a:endParaRPr lang="en-US"/>
          </a:p>
        </p:txBody>
      </p:sp>
    </p:spTree>
    <p:extLst>
      <p:ext uri="{BB962C8B-B14F-4D97-AF65-F5344CB8AC3E}">
        <p14:creationId xmlns:p14="http://schemas.microsoft.com/office/powerpoint/2010/main" val="364091914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2228C75-5E23-4767-A47B-5820529CB29D}" type="slidenum">
              <a:rPr lang="en-US"/>
              <a:pPr>
                <a:defRPr/>
              </a:pPr>
              <a:t>‹#›</a:t>
            </a:fld>
            <a:endParaRPr lang="en-US"/>
          </a:p>
        </p:txBody>
      </p:sp>
    </p:spTree>
    <p:extLst>
      <p:ext uri="{BB962C8B-B14F-4D97-AF65-F5344CB8AC3E}">
        <p14:creationId xmlns:p14="http://schemas.microsoft.com/office/powerpoint/2010/main" val="86732523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98BDE72-AFDF-48AA-99C6-E0C2654DC87E}" type="slidenum">
              <a:rPr lang="en-US"/>
              <a:pPr>
                <a:defRPr/>
              </a:pPr>
              <a:t>‹#›</a:t>
            </a:fld>
            <a:endParaRPr lang="en-US"/>
          </a:p>
        </p:txBody>
      </p:sp>
    </p:spTree>
    <p:extLst>
      <p:ext uri="{BB962C8B-B14F-4D97-AF65-F5344CB8AC3E}">
        <p14:creationId xmlns:p14="http://schemas.microsoft.com/office/powerpoint/2010/main" val="3682595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514AD1A-3E2D-4889-8392-3CFA1D43892B}" type="slidenum">
              <a:rPr lang="en-US"/>
              <a:pPr>
                <a:defRPr/>
              </a:pPr>
              <a:t>‹#›</a:t>
            </a:fld>
            <a:endParaRPr lang="en-US"/>
          </a:p>
        </p:txBody>
      </p:sp>
    </p:spTree>
    <p:extLst>
      <p:ext uri="{BB962C8B-B14F-4D97-AF65-F5344CB8AC3E}">
        <p14:creationId xmlns:p14="http://schemas.microsoft.com/office/powerpoint/2010/main" val="306093952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E2678D5-9A27-4FC9-BD97-335920977458}" type="slidenum">
              <a:rPr lang="en-US"/>
              <a:pPr>
                <a:defRPr/>
              </a:pPr>
              <a:t>‹#›</a:t>
            </a:fld>
            <a:endParaRPr lang="en-US"/>
          </a:p>
        </p:txBody>
      </p:sp>
    </p:spTree>
    <p:extLst>
      <p:ext uri="{BB962C8B-B14F-4D97-AF65-F5344CB8AC3E}">
        <p14:creationId xmlns:p14="http://schemas.microsoft.com/office/powerpoint/2010/main" val="196484914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CA49A5F-9DE1-4CC4-B041-757CC7ED0DC6}" type="slidenum">
              <a:rPr lang="en-US"/>
              <a:pPr>
                <a:defRPr/>
              </a:pPr>
              <a:t>‹#›</a:t>
            </a:fld>
            <a:endParaRPr lang="en-US"/>
          </a:p>
        </p:txBody>
      </p:sp>
    </p:spTree>
    <p:extLst>
      <p:ext uri="{BB962C8B-B14F-4D97-AF65-F5344CB8AC3E}">
        <p14:creationId xmlns:p14="http://schemas.microsoft.com/office/powerpoint/2010/main" val="32677675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5876"/>
            <a:ext cx="2743200" cy="6842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5876"/>
            <a:ext cx="8026400" cy="6842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AEB6074-763A-4C6A-95AE-122B2FDD9147}" type="slidenum">
              <a:rPr lang="en-US"/>
              <a:pPr>
                <a:defRPr/>
              </a:pPr>
              <a:t>‹#›</a:t>
            </a:fld>
            <a:endParaRPr lang="en-US"/>
          </a:p>
        </p:txBody>
      </p:sp>
    </p:spTree>
    <p:extLst>
      <p:ext uri="{BB962C8B-B14F-4D97-AF65-F5344CB8AC3E}">
        <p14:creationId xmlns:p14="http://schemas.microsoft.com/office/powerpoint/2010/main" val="96265245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39EFA84-7480-773D-6433-D238A7A8B41A}"/>
              </a:ext>
              <a:ext uri="{C183D7F6-B498-43B3-948B-1728B52AA6E4}">
                <adec:decorative xmlns:adec="http://schemas.microsoft.com/office/drawing/2017/decorative" val="1"/>
              </a:ext>
            </a:extLst>
          </p:cNvPr>
          <p:cNvSpPr/>
          <p:nvPr userDrawn="1"/>
        </p:nvSpPr>
        <p:spPr>
          <a:xfrm>
            <a:off x="1" y="0"/>
            <a:ext cx="12192000" cy="32579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9" name="Rectangle 28">
            <a:extLst>
              <a:ext uri="{FF2B5EF4-FFF2-40B4-BE49-F238E27FC236}">
                <a16:creationId xmlns:a16="http://schemas.microsoft.com/office/drawing/2014/main" id="{26781FA1-E450-FC85-A1D5-F1AC260B0A5D}"/>
              </a:ext>
              <a:ext uri="{C183D7F6-B498-43B3-948B-1728B52AA6E4}">
                <adec:decorative xmlns:adec="http://schemas.microsoft.com/office/drawing/2017/decorative" val="1"/>
              </a:ext>
            </a:extLst>
          </p:cNvPr>
          <p:cNvSpPr/>
          <p:nvPr userDrawn="1"/>
        </p:nvSpPr>
        <p:spPr>
          <a:xfrm>
            <a:off x="427028" y="422101"/>
            <a:ext cx="11337946" cy="60138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30" name="Group 29">
            <a:extLst>
              <a:ext uri="{FF2B5EF4-FFF2-40B4-BE49-F238E27FC236}">
                <a16:creationId xmlns:a16="http://schemas.microsoft.com/office/drawing/2014/main" id="{3ACEDB6D-CD7F-BC8F-1749-3054098DA730}"/>
              </a:ext>
              <a:ext uri="{C183D7F6-B498-43B3-948B-1728B52AA6E4}">
                <adec:decorative xmlns:adec="http://schemas.microsoft.com/office/drawing/2017/decorative" val="1"/>
              </a:ext>
            </a:extLst>
          </p:cNvPr>
          <p:cNvGrpSpPr/>
          <p:nvPr userDrawn="1"/>
        </p:nvGrpSpPr>
        <p:grpSpPr>
          <a:xfrm>
            <a:off x="0" y="661036"/>
            <a:ext cx="2013474" cy="1396365"/>
            <a:chOff x="0" y="0"/>
            <a:chExt cx="928687" cy="643890"/>
          </a:xfrm>
        </p:grpSpPr>
        <p:sp>
          <p:nvSpPr>
            <p:cNvPr id="31" name="Freeform 4">
              <a:extLst>
                <a:ext uri="{FF2B5EF4-FFF2-40B4-BE49-F238E27FC236}">
                  <a16:creationId xmlns:a16="http://schemas.microsoft.com/office/drawing/2014/main" id="{E303553F-133A-F707-E39C-3BE7F82305FD}"/>
                </a:ext>
              </a:extLst>
            </p:cNvPr>
            <p:cNvSpPr/>
            <p:nvPr/>
          </p:nvSpPr>
          <p:spPr>
            <a:xfrm>
              <a:off x="0" y="53341"/>
              <a:ext cx="875347" cy="537210"/>
            </a:xfrm>
            <a:custGeom>
              <a:avLst/>
              <a:gdLst>
                <a:gd name="connsiteX0" fmla="*/ 606743 w 875347"/>
                <a:gd name="connsiteY0" fmla="*/ 53340 h 537210"/>
                <a:gd name="connsiteX1" fmla="*/ 822008 w 875347"/>
                <a:gd name="connsiteY1" fmla="*/ 268605 h 537210"/>
                <a:gd name="connsiteX2" fmla="*/ 606743 w 875347"/>
                <a:gd name="connsiteY2" fmla="*/ 483870 h 537210"/>
                <a:gd name="connsiteX3" fmla="*/ 0 w 875347"/>
                <a:gd name="connsiteY3" fmla="*/ 483870 h 537210"/>
                <a:gd name="connsiteX4" fmla="*/ 0 w 875347"/>
                <a:gd name="connsiteY4" fmla="*/ 537210 h 537210"/>
                <a:gd name="connsiteX5" fmla="*/ 606743 w 875347"/>
                <a:gd name="connsiteY5" fmla="*/ 537210 h 537210"/>
                <a:gd name="connsiteX6" fmla="*/ 875347 w 875347"/>
                <a:gd name="connsiteY6" fmla="*/ 268605 h 537210"/>
                <a:gd name="connsiteX7" fmla="*/ 606743 w 875347"/>
                <a:gd name="connsiteY7" fmla="*/ 0 h 537210"/>
                <a:gd name="connsiteX8" fmla="*/ 0 w 875347"/>
                <a:gd name="connsiteY8" fmla="*/ 0 h 537210"/>
                <a:gd name="connsiteX9" fmla="*/ 0 w 875347"/>
                <a:gd name="connsiteY9" fmla="*/ 53340 h 537210"/>
                <a:gd name="connsiteX10" fmla="*/ 606743 w 875347"/>
                <a:gd name="connsiteY10" fmla="*/ 53340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47" h="537210">
                  <a:moveTo>
                    <a:pt x="606743" y="53340"/>
                  </a:moveTo>
                  <a:cubicBezTo>
                    <a:pt x="725805" y="53340"/>
                    <a:pt x="822008" y="149543"/>
                    <a:pt x="822008" y="268605"/>
                  </a:cubicBezTo>
                  <a:cubicBezTo>
                    <a:pt x="822008" y="387668"/>
                    <a:pt x="725805" y="483870"/>
                    <a:pt x="606743" y="483870"/>
                  </a:cubicBezTo>
                  <a:lnTo>
                    <a:pt x="0" y="483870"/>
                  </a:lnTo>
                  <a:lnTo>
                    <a:pt x="0" y="537210"/>
                  </a:lnTo>
                  <a:lnTo>
                    <a:pt x="606743" y="537210"/>
                  </a:lnTo>
                  <a:cubicBezTo>
                    <a:pt x="755333" y="537210"/>
                    <a:pt x="875347" y="417195"/>
                    <a:pt x="875347" y="268605"/>
                  </a:cubicBezTo>
                  <a:cubicBezTo>
                    <a:pt x="875347" y="120015"/>
                    <a:pt x="755333" y="0"/>
                    <a:pt x="606743" y="0"/>
                  </a:cubicBezTo>
                  <a:lnTo>
                    <a:pt x="0" y="0"/>
                  </a:lnTo>
                  <a:lnTo>
                    <a:pt x="0" y="53340"/>
                  </a:lnTo>
                  <a:lnTo>
                    <a:pt x="606743" y="53340"/>
                  </a:ln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dirty="0"/>
            </a:p>
          </p:txBody>
        </p:sp>
        <p:sp>
          <p:nvSpPr>
            <p:cNvPr id="32" name="Freeform 5">
              <a:extLst>
                <a:ext uri="{FF2B5EF4-FFF2-40B4-BE49-F238E27FC236}">
                  <a16:creationId xmlns:a16="http://schemas.microsoft.com/office/drawing/2014/main" id="{7546C055-E6C6-8706-8118-879148E4544E}"/>
                </a:ext>
              </a:extLst>
            </p:cNvPr>
            <p:cNvSpPr/>
            <p:nvPr/>
          </p:nvSpPr>
          <p:spPr>
            <a:xfrm>
              <a:off x="0" y="160021"/>
              <a:ext cx="768667" cy="323850"/>
            </a:xfrm>
            <a:custGeom>
              <a:avLst/>
              <a:gdLst>
                <a:gd name="connsiteX0" fmla="*/ 768668 w 768667"/>
                <a:gd name="connsiteY0" fmla="*/ 161925 h 323850"/>
                <a:gd name="connsiteX1" fmla="*/ 606743 w 768667"/>
                <a:gd name="connsiteY1" fmla="*/ 0 h 323850"/>
                <a:gd name="connsiteX2" fmla="*/ 0 w 768667"/>
                <a:gd name="connsiteY2" fmla="*/ 0 h 323850"/>
                <a:gd name="connsiteX3" fmla="*/ 0 w 768667"/>
                <a:gd name="connsiteY3" fmla="*/ 323850 h 323850"/>
                <a:gd name="connsiteX4" fmla="*/ 606743 w 768667"/>
                <a:gd name="connsiteY4" fmla="*/ 323850 h 323850"/>
                <a:gd name="connsiteX5" fmla="*/ 768668 w 768667"/>
                <a:gd name="connsiteY5" fmla="*/ 16192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667" h="323850">
                  <a:moveTo>
                    <a:pt x="768668" y="161925"/>
                  </a:moveTo>
                  <a:cubicBezTo>
                    <a:pt x="768668" y="72390"/>
                    <a:pt x="696278" y="0"/>
                    <a:pt x="606743" y="0"/>
                  </a:cubicBezTo>
                  <a:lnTo>
                    <a:pt x="0" y="0"/>
                  </a:lnTo>
                  <a:lnTo>
                    <a:pt x="0" y="323850"/>
                  </a:lnTo>
                  <a:lnTo>
                    <a:pt x="606743" y="323850"/>
                  </a:lnTo>
                  <a:cubicBezTo>
                    <a:pt x="695325" y="323850"/>
                    <a:pt x="768668" y="251460"/>
                    <a:pt x="768668" y="161925"/>
                  </a:cubicBez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dirty="0"/>
            </a:p>
          </p:txBody>
        </p:sp>
        <p:sp>
          <p:nvSpPr>
            <p:cNvPr id="33" name="Freeform 6">
              <a:extLst>
                <a:ext uri="{FF2B5EF4-FFF2-40B4-BE49-F238E27FC236}">
                  <a16:creationId xmlns:a16="http://schemas.microsoft.com/office/drawing/2014/main" id="{84C4BAEB-FEF0-1228-C43B-C62695711216}"/>
                </a:ext>
              </a:extLst>
            </p:cNvPr>
            <p:cNvSpPr/>
            <p:nvPr/>
          </p:nvSpPr>
          <p:spPr>
            <a:xfrm>
              <a:off x="0" y="0"/>
              <a:ext cx="928687" cy="643890"/>
            </a:xfrm>
            <a:custGeom>
              <a:avLst/>
              <a:gdLst>
                <a:gd name="connsiteX0" fmla="*/ 606743 w 928687"/>
                <a:gd name="connsiteY0" fmla="*/ 0 h 643890"/>
                <a:gd name="connsiteX1" fmla="*/ 0 w 928687"/>
                <a:gd name="connsiteY1" fmla="*/ 0 h 643890"/>
                <a:gd name="connsiteX2" fmla="*/ 0 w 928687"/>
                <a:gd name="connsiteY2" fmla="*/ 53340 h 643890"/>
                <a:gd name="connsiteX3" fmla="*/ 606743 w 928687"/>
                <a:gd name="connsiteY3" fmla="*/ 53340 h 643890"/>
                <a:gd name="connsiteX4" fmla="*/ 875347 w 928687"/>
                <a:gd name="connsiteY4" fmla="*/ 321945 h 643890"/>
                <a:gd name="connsiteX5" fmla="*/ 606743 w 928687"/>
                <a:gd name="connsiteY5" fmla="*/ 590550 h 643890"/>
                <a:gd name="connsiteX6" fmla="*/ 0 w 928687"/>
                <a:gd name="connsiteY6" fmla="*/ 590550 h 643890"/>
                <a:gd name="connsiteX7" fmla="*/ 0 w 928687"/>
                <a:gd name="connsiteY7" fmla="*/ 643890 h 643890"/>
                <a:gd name="connsiteX8" fmla="*/ 606743 w 928687"/>
                <a:gd name="connsiteY8" fmla="*/ 643890 h 643890"/>
                <a:gd name="connsiteX9" fmla="*/ 928688 w 928687"/>
                <a:gd name="connsiteY9" fmla="*/ 321945 h 643890"/>
                <a:gd name="connsiteX10" fmla="*/ 606743 w 928687"/>
                <a:gd name="connsiteY10" fmla="*/ 0 h 6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687" h="643890">
                  <a:moveTo>
                    <a:pt x="606743" y="0"/>
                  </a:moveTo>
                  <a:lnTo>
                    <a:pt x="0" y="0"/>
                  </a:lnTo>
                  <a:lnTo>
                    <a:pt x="0" y="53340"/>
                  </a:lnTo>
                  <a:lnTo>
                    <a:pt x="606743" y="53340"/>
                  </a:lnTo>
                  <a:cubicBezTo>
                    <a:pt x="755333" y="53340"/>
                    <a:pt x="875347" y="173355"/>
                    <a:pt x="875347" y="321945"/>
                  </a:cubicBezTo>
                  <a:cubicBezTo>
                    <a:pt x="875347" y="470535"/>
                    <a:pt x="755333" y="590550"/>
                    <a:pt x="606743" y="590550"/>
                  </a:cubicBezTo>
                  <a:lnTo>
                    <a:pt x="0" y="590550"/>
                  </a:lnTo>
                  <a:lnTo>
                    <a:pt x="0" y="643890"/>
                  </a:lnTo>
                  <a:lnTo>
                    <a:pt x="606743" y="643890"/>
                  </a:lnTo>
                  <a:cubicBezTo>
                    <a:pt x="784860" y="643890"/>
                    <a:pt x="928688" y="499110"/>
                    <a:pt x="928688" y="321945"/>
                  </a:cubicBezTo>
                  <a:cubicBezTo>
                    <a:pt x="928688" y="144780"/>
                    <a:pt x="783908" y="0"/>
                    <a:pt x="606743" y="0"/>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dirty="0"/>
            </a:p>
          </p:txBody>
        </p:sp>
        <p:sp>
          <p:nvSpPr>
            <p:cNvPr id="34" name="Freeform 7">
              <a:extLst>
                <a:ext uri="{FF2B5EF4-FFF2-40B4-BE49-F238E27FC236}">
                  <a16:creationId xmlns:a16="http://schemas.microsoft.com/office/drawing/2014/main" id="{AAB11ED3-708A-3C7C-2B0C-576AAA63E0EC}"/>
                </a:ext>
              </a:extLst>
            </p:cNvPr>
            <p:cNvSpPr/>
            <p:nvPr/>
          </p:nvSpPr>
          <p:spPr>
            <a:xfrm>
              <a:off x="0" y="106681"/>
              <a:ext cx="822007" cy="430530"/>
            </a:xfrm>
            <a:custGeom>
              <a:avLst/>
              <a:gdLst>
                <a:gd name="connsiteX0" fmla="*/ 822008 w 822007"/>
                <a:gd name="connsiteY0" fmla="*/ 215265 h 430530"/>
                <a:gd name="connsiteX1" fmla="*/ 606743 w 822007"/>
                <a:gd name="connsiteY1" fmla="*/ 0 h 430530"/>
                <a:gd name="connsiteX2" fmla="*/ 0 w 822007"/>
                <a:gd name="connsiteY2" fmla="*/ 0 h 430530"/>
                <a:gd name="connsiteX3" fmla="*/ 0 w 822007"/>
                <a:gd name="connsiteY3" fmla="*/ 53340 h 430530"/>
                <a:gd name="connsiteX4" fmla="*/ 606743 w 822007"/>
                <a:gd name="connsiteY4" fmla="*/ 53340 h 430530"/>
                <a:gd name="connsiteX5" fmla="*/ 768668 w 822007"/>
                <a:gd name="connsiteY5" fmla="*/ 215265 h 430530"/>
                <a:gd name="connsiteX6" fmla="*/ 606743 w 822007"/>
                <a:gd name="connsiteY6" fmla="*/ 377190 h 430530"/>
                <a:gd name="connsiteX7" fmla="*/ 0 w 822007"/>
                <a:gd name="connsiteY7" fmla="*/ 377190 h 430530"/>
                <a:gd name="connsiteX8" fmla="*/ 0 w 822007"/>
                <a:gd name="connsiteY8" fmla="*/ 430530 h 430530"/>
                <a:gd name="connsiteX9" fmla="*/ 606743 w 822007"/>
                <a:gd name="connsiteY9" fmla="*/ 430530 h 430530"/>
                <a:gd name="connsiteX10" fmla="*/ 822008 w 822007"/>
                <a:gd name="connsiteY10" fmla="*/ 215265 h 43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2007" h="430530">
                  <a:moveTo>
                    <a:pt x="822008" y="215265"/>
                  </a:moveTo>
                  <a:cubicBezTo>
                    <a:pt x="822008" y="96203"/>
                    <a:pt x="724853" y="0"/>
                    <a:pt x="606743" y="0"/>
                  </a:cubicBezTo>
                  <a:lnTo>
                    <a:pt x="0" y="0"/>
                  </a:lnTo>
                  <a:lnTo>
                    <a:pt x="0" y="53340"/>
                  </a:lnTo>
                  <a:lnTo>
                    <a:pt x="606743" y="53340"/>
                  </a:lnTo>
                  <a:cubicBezTo>
                    <a:pt x="696278" y="53340"/>
                    <a:pt x="768668" y="125730"/>
                    <a:pt x="768668" y="215265"/>
                  </a:cubicBezTo>
                  <a:cubicBezTo>
                    <a:pt x="768668" y="304800"/>
                    <a:pt x="696278" y="377190"/>
                    <a:pt x="606743" y="377190"/>
                  </a:cubicBezTo>
                  <a:lnTo>
                    <a:pt x="0" y="377190"/>
                  </a:lnTo>
                  <a:lnTo>
                    <a:pt x="0" y="430530"/>
                  </a:lnTo>
                  <a:lnTo>
                    <a:pt x="606743" y="430530"/>
                  </a:lnTo>
                  <a:cubicBezTo>
                    <a:pt x="724853" y="430530"/>
                    <a:pt x="822008" y="334328"/>
                    <a:pt x="822008" y="215265"/>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dirty="0"/>
            </a:p>
          </p:txBody>
        </p:sp>
      </p:grpSp>
      <p:cxnSp>
        <p:nvCxnSpPr>
          <p:cNvPr id="35" name="Straight Connector 34">
            <a:extLst>
              <a:ext uri="{FF2B5EF4-FFF2-40B4-BE49-F238E27FC236}">
                <a16:creationId xmlns:a16="http://schemas.microsoft.com/office/drawing/2014/main" id="{CF11CF44-2C9F-6FBA-19F4-FDFFDAE92D62}"/>
              </a:ext>
              <a:ext uri="{C183D7F6-B498-43B3-948B-1728B52AA6E4}">
                <adec:decorative xmlns:adec="http://schemas.microsoft.com/office/drawing/2017/decorative" val="1"/>
              </a:ext>
            </a:extLst>
          </p:cNvPr>
          <p:cNvCxnSpPr>
            <a:cxnSpLocks/>
          </p:cNvCxnSpPr>
          <p:nvPr userDrawn="1"/>
        </p:nvCxnSpPr>
        <p:spPr>
          <a:xfrm>
            <a:off x="6095999" y="834550"/>
            <a:ext cx="0" cy="518890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173D5B8A-C79C-911E-98CB-14151FDE937D}"/>
              </a:ext>
            </a:extLst>
          </p:cNvPr>
          <p:cNvSpPr>
            <a:spLocks noGrp="1"/>
          </p:cNvSpPr>
          <p:nvPr>
            <p:ph type="title" hasCustomPrompt="1"/>
          </p:nvPr>
        </p:nvSpPr>
        <p:spPr>
          <a:xfrm>
            <a:off x="608170" y="2582012"/>
            <a:ext cx="4649411" cy="3666388"/>
          </a:xfrm>
          <a:noFill/>
        </p:spPr>
        <p:txBody>
          <a:bodyPr anchor="b">
            <a:normAutofit/>
          </a:bodyPr>
          <a:lstStyle>
            <a:lvl1pPr algn="l">
              <a:lnSpc>
                <a:spcPts val="6000"/>
              </a:lnSpc>
              <a:spcAft>
                <a:spcPts val="0"/>
              </a:spcAft>
              <a:defRPr sz="4800" cap="all" spc="100" baseline="0">
                <a:solidFill>
                  <a:schemeClr val="accent1"/>
                </a:solidFill>
              </a:defRPr>
            </a:lvl1pPr>
          </a:lstStyle>
          <a:p>
            <a:r>
              <a:rPr lang="en-US" dirty="0"/>
              <a:t>ADD TITLE HERE</a:t>
            </a:r>
          </a:p>
        </p:txBody>
      </p:sp>
      <p:sp>
        <p:nvSpPr>
          <p:cNvPr id="16" name="Text Placeholder 125">
            <a:extLst>
              <a:ext uri="{FF2B5EF4-FFF2-40B4-BE49-F238E27FC236}">
                <a16:creationId xmlns:a16="http://schemas.microsoft.com/office/drawing/2014/main" id="{49D1D9C0-0B12-47B2-E4DC-A1F8457D866A}"/>
              </a:ext>
            </a:extLst>
          </p:cNvPr>
          <p:cNvSpPr>
            <a:spLocks noGrp="1"/>
          </p:cNvSpPr>
          <p:nvPr>
            <p:ph type="body" sz="quarter" idx="11" hasCustomPrompt="1"/>
          </p:nvPr>
        </p:nvSpPr>
        <p:spPr>
          <a:xfrm>
            <a:off x="6380051" y="803692"/>
            <a:ext cx="3298282"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17" name="Text Placeholder 125">
            <a:extLst>
              <a:ext uri="{FF2B5EF4-FFF2-40B4-BE49-F238E27FC236}">
                <a16:creationId xmlns:a16="http://schemas.microsoft.com/office/drawing/2014/main" id="{D507759E-A24F-583B-4693-0B2EE5298A01}"/>
              </a:ext>
            </a:extLst>
          </p:cNvPr>
          <p:cNvSpPr>
            <a:spLocks noGrp="1"/>
          </p:cNvSpPr>
          <p:nvPr>
            <p:ph type="body" sz="quarter" idx="17" hasCustomPrompt="1"/>
          </p:nvPr>
        </p:nvSpPr>
        <p:spPr>
          <a:xfrm>
            <a:off x="6380051" y="1108492"/>
            <a:ext cx="457118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8" name="Text Placeholder 125">
            <a:extLst>
              <a:ext uri="{FF2B5EF4-FFF2-40B4-BE49-F238E27FC236}">
                <a16:creationId xmlns:a16="http://schemas.microsoft.com/office/drawing/2014/main" id="{845025F0-F7C6-A8E6-49C9-12DA5E80481E}"/>
              </a:ext>
            </a:extLst>
          </p:cNvPr>
          <p:cNvSpPr>
            <a:spLocks noGrp="1"/>
          </p:cNvSpPr>
          <p:nvPr>
            <p:ph type="body" sz="quarter" idx="12" hasCustomPrompt="1"/>
          </p:nvPr>
        </p:nvSpPr>
        <p:spPr>
          <a:xfrm>
            <a:off x="6380051" y="1752601"/>
            <a:ext cx="3298282"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19" name="Text Placeholder 125">
            <a:extLst>
              <a:ext uri="{FF2B5EF4-FFF2-40B4-BE49-F238E27FC236}">
                <a16:creationId xmlns:a16="http://schemas.microsoft.com/office/drawing/2014/main" id="{781EBEF0-7A65-5718-3905-B1449171D147}"/>
              </a:ext>
            </a:extLst>
          </p:cNvPr>
          <p:cNvSpPr>
            <a:spLocks noGrp="1"/>
          </p:cNvSpPr>
          <p:nvPr>
            <p:ph type="body" sz="quarter" idx="18" hasCustomPrompt="1"/>
          </p:nvPr>
        </p:nvSpPr>
        <p:spPr>
          <a:xfrm>
            <a:off x="6380051" y="2057401"/>
            <a:ext cx="457118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0" name="Text Placeholder 125">
            <a:extLst>
              <a:ext uri="{FF2B5EF4-FFF2-40B4-BE49-F238E27FC236}">
                <a16:creationId xmlns:a16="http://schemas.microsoft.com/office/drawing/2014/main" id="{87CF0D35-536A-EBF7-5AE4-543FC5CDF3E1}"/>
              </a:ext>
            </a:extLst>
          </p:cNvPr>
          <p:cNvSpPr>
            <a:spLocks noGrp="1"/>
          </p:cNvSpPr>
          <p:nvPr>
            <p:ph type="body" sz="quarter" idx="13" hasCustomPrompt="1"/>
          </p:nvPr>
        </p:nvSpPr>
        <p:spPr>
          <a:xfrm>
            <a:off x="6380051" y="2708692"/>
            <a:ext cx="3298282"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21" name="Text Placeholder 125">
            <a:extLst>
              <a:ext uri="{FF2B5EF4-FFF2-40B4-BE49-F238E27FC236}">
                <a16:creationId xmlns:a16="http://schemas.microsoft.com/office/drawing/2014/main" id="{16203404-C949-62A1-9158-E4F9C82FD9AE}"/>
              </a:ext>
            </a:extLst>
          </p:cNvPr>
          <p:cNvSpPr>
            <a:spLocks noGrp="1"/>
          </p:cNvSpPr>
          <p:nvPr>
            <p:ph type="body" sz="quarter" idx="19" hasCustomPrompt="1"/>
          </p:nvPr>
        </p:nvSpPr>
        <p:spPr>
          <a:xfrm>
            <a:off x="6380051" y="3013492"/>
            <a:ext cx="457118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2" name="Text Placeholder 125">
            <a:extLst>
              <a:ext uri="{FF2B5EF4-FFF2-40B4-BE49-F238E27FC236}">
                <a16:creationId xmlns:a16="http://schemas.microsoft.com/office/drawing/2014/main" id="{23CA1EEC-2EE1-747A-9E70-12FB1B08FC87}"/>
              </a:ext>
            </a:extLst>
          </p:cNvPr>
          <p:cNvSpPr>
            <a:spLocks noGrp="1"/>
          </p:cNvSpPr>
          <p:nvPr>
            <p:ph type="body" sz="quarter" idx="14" hasCustomPrompt="1"/>
          </p:nvPr>
        </p:nvSpPr>
        <p:spPr>
          <a:xfrm>
            <a:off x="6380051" y="3657600"/>
            <a:ext cx="3298282"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23" name="Text Placeholder 125">
            <a:extLst>
              <a:ext uri="{FF2B5EF4-FFF2-40B4-BE49-F238E27FC236}">
                <a16:creationId xmlns:a16="http://schemas.microsoft.com/office/drawing/2014/main" id="{A0762784-788D-8B36-4EAC-36178B679EC4}"/>
              </a:ext>
            </a:extLst>
          </p:cNvPr>
          <p:cNvSpPr>
            <a:spLocks noGrp="1"/>
          </p:cNvSpPr>
          <p:nvPr>
            <p:ph type="body" sz="quarter" idx="20" hasCustomPrompt="1"/>
          </p:nvPr>
        </p:nvSpPr>
        <p:spPr>
          <a:xfrm>
            <a:off x="6380051" y="3962401"/>
            <a:ext cx="457118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4" name="Text Placeholder 125">
            <a:extLst>
              <a:ext uri="{FF2B5EF4-FFF2-40B4-BE49-F238E27FC236}">
                <a16:creationId xmlns:a16="http://schemas.microsoft.com/office/drawing/2014/main" id="{C56C5598-C733-0493-45F4-A0FCE7688698}"/>
              </a:ext>
            </a:extLst>
          </p:cNvPr>
          <p:cNvSpPr>
            <a:spLocks noGrp="1"/>
          </p:cNvSpPr>
          <p:nvPr>
            <p:ph type="body" sz="quarter" idx="15" hasCustomPrompt="1"/>
          </p:nvPr>
        </p:nvSpPr>
        <p:spPr>
          <a:xfrm>
            <a:off x="6380051" y="4613692"/>
            <a:ext cx="3298282"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25" name="Text Placeholder 125">
            <a:extLst>
              <a:ext uri="{FF2B5EF4-FFF2-40B4-BE49-F238E27FC236}">
                <a16:creationId xmlns:a16="http://schemas.microsoft.com/office/drawing/2014/main" id="{32893736-E1A5-0220-9334-570F9A96C24A}"/>
              </a:ext>
            </a:extLst>
          </p:cNvPr>
          <p:cNvSpPr>
            <a:spLocks noGrp="1"/>
          </p:cNvSpPr>
          <p:nvPr>
            <p:ph type="body" sz="quarter" idx="21" hasCustomPrompt="1"/>
          </p:nvPr>
        </p:nvSpPr>
        <p:spPr>
          <a:xfrm>
            <a:off x="6380051" y="4876801"/>
            <a:ext cx="457118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6" name="Text Placeholder 125">
            <a:extLst>
              <a:ext uri="{FF2B5EF4-FFF2-40B4-BE49-F238E27FC236}">
                <a16:creationId xmlns:a16="http://schemas.microsoft.com/office/drawing/2014/main" id="{6F3EB529-5BA3-6A73-23A2-7F13B0324553}"/>
              </a:ext>
            </a:extLst>
          </p:cNvPr>
          <p:cNvSpPr>
            <a:spLocks noGrp="1"/>
          </p:cNvSpPr>
          <p:nvPr>
            <p:ph type="body" sz="quarter" idx="16" hasCustomPrompt="1"/>
          </p:nvPr>
        </p:nvSpPr>
        <p:spPr>
          <a:xfrm>
            <a:off x="6380051" y="5528092"/>
            <a:ext cx="3298282"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27" name="Text Placeholder 125">
            <a:extLst>
              <a:ext uri="{FF2B5EF4-FFF2-40B4-BE49-F238E27FC236}">
                <a16:creationId xmlns:a16="http://schemas.microsoft.com/office/drawing/2014/main" id="{9308D2F4-4C82-FEFA-7D67-466EDA6CBB65}"/>
              </a:ext>
            </a:extLst>
          </p:cNvPr>
          <p:cNvSpPr>
            <a:spLocks noGrp="1"/>
          </p:cNvSpPr>
          <p:nvPr>
            <p:ph type="body" sz="quarter" idx="22" hasCustomPrompt="1"/>
          </p:nvPr>
        </p:nvSpPr>
        <p:spPr>
          <a:xfrm>
            <a:off x="6380051" y="5832892"/>
            <a:ext cx="457118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2D2E5123-BD72-4DF7-BA1E-362AA467C471}" type="slidenum">
              <a:rPr lang="en-US"/>
              <a:pPr>
                <a:defRPr/>
              </a:pPr>
              <a:t>‹#›</a:t>
            </a:fld>
            <a:endParaRPr lang="en-US"/>
          </a:p>
        </p:txBody>
      </p:sp>
    </p:spTree>
    <p:extLst>
      <p:ext uri="{BB962C8B-B14F-4D97-AF65-F5344CB8AC3E}">
        <p14:creationId xmlns:p14="http://schemas.microsoft.com/office/powerpoint/2010/main" val="173067236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3886200"/>
            <a:ext cx="4165600"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3886200"/>
            <a:ext cx="4165600"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BB48D9E5-4403-4A23-B71E-2BB51C5E7AD1}" type="slidenum">
              <a:rPr lang="en-US"/>
              <a:pPr>
                <a:defRPr/>
              </a:pPr>
              <a:t>‹#›</a:t>
            </a:fld>
            <a:endParaRPr lang="en-US"/>
          </a:p>
        </p:txBody>
      </p:sp>
    </p:spTree>
    <p:extLst>
      <p:ext uri="{BB962C8B-B14F-4D97-AF65-F5344CB8AC3E}">
        <p14:creationId xmlns:p14="http://schemas.microsoft.com/office/powerpoint/2010/main" val="416058503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F0BD6824-C2EE-4D76-AC6C-7D5E2E12AD45}" type="slidenum">
              <a:rPr lang="en-US"/>
              <a:pPr>
                <a:defRPr/>
              </a:pPr>
              <a:t>‹#›</a:t>
            </a:fld>
            <a:endParaRPr lang="en-US"/>
          </a:p>
        </p:txBody>
      </p:sp>
    </p:spTree>
    <p:extLst>
      <p:ext uri="{BB962C8B-B14F-4D97-AF65-F5344CB8AC3E}">
        <p14:creationId xmlns:p14="http://schemas.microsoft.com/office/powerpoint/2010/main" val="417814061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4A351EAB-4966-4E86-896E-E18EB410A472}" type="slidenum">
              <a:rPr lang="en-US"/>
              <a:pPr>
                <a:defRPr/>
              </a:pPr>
              <a:t>‹#›</a:t>
            </a:fld>
            <a:endParaRPr lang="en-US"/>
          </a:p>
        </p:txBody>
      </p:sp>
    </p:spTree>
    <p:extLst>
      <p:ext uri="{BB962C8B-B14F-4D97-AF65-F5344CB8AC3E}">
        <p14:creationId xmlns:p14="http://schemas.microsoft.com/office/powerpoint/2010/main" val="97959041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F6BB08D3-6472-4DE0-8DEE-63C4F98AA78E}" type="slidenum">
              <a:rPr lang="en-US"/>
              <a:pPr>
                <a:defRPr/>
              </a:pPr>
              <a:t>‹#›</a:t>
            </a:fld>
            <a:endParaRPr lang="en-US"/>
          </a:p>
        </p:txBody>
      </p:sp>
    </p:spTree>
    <p:extLst>
      <p:ext uri="{BB962C8B-B14F-4D97-AF65-F5344CB8AC3E}">
        <p14:creationId xmlns:p14="http://schemas.microsoft.com/office/powerpoint/2010/main" val="221476405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A001307-808A-4E67-B203-C5A6D20DFDCE}" type="slidenum">
              <a:rPr lang="en-US"/>
              <a:pPr>
                <a:defRPr/>
              </a:pPr>
              <a:t>‹#›</a:t>
            </a:fld>
            <a:endParaRPr lang="en-US"/>
          </a:p>
        </p:txBody>
      </p:sp>
    </p:spTree>
    <p:extLst>
      <p:ext uri="{BB962C8B-B14F-4D97-AF65-F5344CB8AC3E}">
        <p14:creationId xmlns:p14="http://schemas.microsoft.com/office/powerpoint/2010/main" val="225663001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BE23B3A-E26C-45C5-B4C4-C7405262CA9C}" type="slidenum">
              <a:rPr lang="en-US"/>
              <a:pPr>
                <a:defRPr/>
              </a:pPr>
              <a:t>‹#›</a:t>
            </a:fld>
            <a:endParaRPr lang="en-US"/>
          </a:p>
        </p:txBody>
      </p:sp>
    </p:spTree>
    <p:extLst>
      <p:ext uri="{BB962C8B-B14F-4D97-AF65-F5344CB8AC3E}">
        <p14:creationId xmlns:p14="http://schemas.microsoft.com/office/powerpoint/2010/main" val="210307592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914400" y="1844676"/>
            <a:ext cx="10363200" cy="204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wrap="square" lIns="38100" tIns="38100" rIns="38100" bIns="38100" numCol="1" anchor="ctr" anchorCtr="0" compatLnSpc="1">
            <a:prstTxWarp prst="textNoShape">
              <a:avLst/>
            </a:prstTxWarp>
          </a:bodyPr>
          <a:lstStyle/>
          <a:p>
            <a:pPr lvl="0"/>
            <a:r>
              <a:rPr lang="en-US">
                <a:sym typeface="Arial" charset="0"/>
              </a:rPr>
              <a:t>Click to edit Master title style</a:t>
            </a:r>
          </a:p>
        </p:txBody>
      </p:sp>
      <p:sp>
        <p:nvSpPr>
          <p:cNvPr id="1026" name="Rectangle 2"/>
          <p:cNvSpPr>
            <a:spLocks noGrp="1" noChangeArrowheads="1"/>
          </p:cNvSpPr>
          <p:nvPr>
            <p:ph type="body" idx="1"/>
          </p:nvPr>
        </p:nvSpPr>
        <p:spPr bwMode="auto">
          <a:xfrm>
            <a:off x="1828800" y="3886200"/>
            <a:ext cx="8534400" cy="297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wrap="square" lIns="38100" tIns="38100" rIns="38100" bIns="381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027" name="Text Box 3"/>
          <p:cNvSpPr txBox="1">
            <a:spLocks noGrp="1" noChangeArrowheads="1"/>
          </p:cNvSpPr>
          <p:nvPr>
            <p:ph type="sldNum" sz="quarter" idx="4"/>
          </p:nvPr>
        </p:nvSpPr>
        <p:spPr bwMode="auto">
          <a:xfrm>
            <a:off x="11199285" y="6442075"/>
            <a:ext cx="383116"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wrap="none" lIns="91440" tIns="45720" rIns="91440" bIns="45720" numCol="1" anchor="t" anchorCtr="0" compatLnSpc="1">
            <a:prstTxWarp prst="textNoShape">
              <a:avLst/>
            </a:prstTxWarp>
          </a:bodyPr>
          <a:lstStyle>
            <a:lvl1pPr algn="r" eaLnBrk="1" hangingPunct="1">
              <a:defRPr sz="1400">
                <a:solidFill>
                  <a:schemeClr val="tx1"/>
                </a:solidFill>
                <a:latin typeface="Arial" pitchFamily="34" charset="0"/>
                <a:ea typeface="MS PGothic" pitchFamily="34" charset="-128"/>
                <a:sym typeface="Arial" pitchFamily="34" charset="0"/>
              </a:defRPr>
            </a:lvl1pPr>
            <a:lvl2pPr marL="742950" indent="-285750" eaLnBrk="0" hangingPunct="0">
              <a:defRPr sz="4200">
                <a:solidFill>
                  <a:srgbClr val="000000"/>
                </a:solidFill>
                <a:latin typeface="Gill Sans" pitchFamily="1" charset="0"/>
                <a:ea typeface="ヒラギノ角ゴ ProN W3" pitchFamily="1" charset="-128"/>
                <a:sym typeface="Gill Sans" pitchFamily="1" charset="0"/>
              </a:defRPr>
            </a:lvl2pPr>
            <a:lvl3pPr marL="1143000" indent="-228600" eaLnBrk="0" hangingPunct="0">
              <a:defRPr sz="4200">
                <a:solidFill>
                  <a:srgbClr val="000000"/>
                </a:solidFill>
                <a:latin typeface="Gill Sans" pitchFamily="1" charset="0"/>
                <a:ea typeface="ヒラギノ角ゴ ProN W3" pitchFamily="1" charset="-128"/>
                <a:sym typeface="Gill Sans" pitchFamily="1" charset="0"/>
              </a:defRPr>
            </a:lvl3pPr>
            <a:lvl4pPr marL="1600200" indent="-228600" eaLnBrk="0" hangingPunct="0">
              <a:defRPr sz="4200">
                <a:solidFill>
                  <a:srgbClr val="000000"/>
                </a:solidFill>
                <a:latin typeface="Gill Sans" pitchFamily="1" charset="0"/>
                <a:ea typeface="ヒラギノ角ゴ ProN W3" pitchFamily="1" charset="-128"/>
                <a:sym typeface="Gill Sans" pitchFamily="1" charset="0"/>
              </a:defRPr>
            </a:lvl4pPr>
            <a:lvl5pPr marL="2057400" indent="-228600" eaLnBrk="0" hangingPunct="0">
              <a:defRPr sz="4200">
                <a:solidFill>
                  <a:srgbClr val="000000"/>
                </a:solidFill>
                <a:latin typeface="Gill Sans" pitchFamily="1" charset="0"/>
                <a:ea typeface="ヒラギノ角ゴ ProN W3" pitchFamily="1" charset="-128"/>
                <a:sym typeface="Gill Sans" pitchFamily="1" charset="0"/>
              </a:defRPr>
            </a:lvl5pPr>
            <a:lvl6pPr marL="25146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6pPr>
            <a:lvl7pPr marL="29718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7pPr>
            <a:lvl8pPr marL="34290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8pPr>
            <a:lvl9pPr marL="38862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9pPr>
          </a:lstStyle>
          <a:p>
            <a:pPr>
              <a:defRPr/>
            </a:pPr>
            <a:fld id="{54698AFE-9B0E-4CEB-91D2-F8161CC744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hf hdr="0" ftr="0" dt="0"/>
  <p:txStyles>
    <p:titleStyle>
      <a:lvl1pPr algn="ctr" rtl="0" eaLnBrk="0" fontAlgn="base" hangingPunct="0">
        <a:spcBef>
          <a:spcPct val="0"/>
        </a:spcBef>
        <a:spcAft>
          <a:spcPct val="0"/>
        </a:spcAft>
        <a:defRPr sz="4400">
          <a:solidFill>
            <a:schemeClr val="tx1"/>
          </a:solidFill>
          <a:latin typeface="+mj-lt"/>
          <a:ea typeface="+mj-ea"/>
          <a:cs typeface="+mj-cs"/>
          <a:sym typeface="Arial" pitchFamily="34" charset="0"/>
        </a:defRPr>
      </a:lvl1pPr>
      <a:lvl2pPr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itchFamily="34" charset="0"/>
        </a:defRPr>
      </a:lvl2pPr>
      <a:lvl3pPr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itchFamily="34" charset="0"/>
        </a:defRPr>
      </a:lvl3pPr>
      <a:lvl4pPr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itchFamily="34" charset="0"/>
        </a:defRPr>
      </a:lvl4pPr>
      <a:lvl5pPr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itchFamily="34" charset="0"/>
        </a:defRPr>
      </a:lvl5pPr>
      <a:lvl6pPr marL="457200"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6pPr>
      <a:lvl7pPr marL="914400"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7pPr>
      <a:lvl8pPr marL="1371600"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8pPr>
      <a:lvl9pPr marL="1828800"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9pPr>
    </p:titleStyle>
    <p:bodyStyle>
      <a:lvl1pPr marL="342900" indent="-342900" algn="ctr" rtl="0" eaLnBrk="0" fontAlgn="base" hangingPunct="0">
        <a:spcBef>
          <a:spcPts val="800"/>
        </a:spcBef>
        <a:spcAft>
          <a:spcPct val="0"/>
        </a:spcAft>
        <a:defRPr sz="3200">
          <a:solidFill>
            <a:schemeClr val="tx1"/>
          </a:solidFill>
          <a:latin typeface="+mn-lt"/>
          <a:ea typeface="+mn-ea"/>
          <a:cs typeface="+mn-cs"/>
          <a:sym typeface="Arial" pitchFamily="34" charset="0"/>
        </a:defRPr>
      </a:lvl1pPr>
      <a:lvl2pPr marL="419100" indent="38100" algn="ctr" rtl="0" eaLnBrk="0" fontAlgn="base" hangingPunct="0">
        <a:spcBef>
          <a:spcPts val="700"/>
        </a:spcBef>
        <a:spcAft>
          <a:spcPct val="0"/>
        </a:spcAft>
        <a:defRPr sz="2800">
          <a:solidFill>
            <a:schemeClr val="tx1"/>
          </a:solidFill>
          <a:latin typeface="+mn-lt"/>
          <a:ea typeface="+mn-ea"/>
          <a:cs typeface="+mn-cs"/>
          <a:sym typeface="Arial" pitchFamily="34" charset="0"/>
        </a:defRPr>
      </a:lvl2pPr>
      <a:lvl3pPr marL="876300" indent="38100" algn="ctr" rtl="0" eaLnBrk="0" fontAlgn="base" hangingPunct="0">
        <a:spcBef>
          <a:spcPts val="600"/>
        </a:spcBef>
        <a:spcAft>
          <a:spcPct val="0"/>
        </a:spcAft>
        <a:defRPr sz="2400">
          <a:solidFill>
            <a:schemeClr val="tx1"/>
          </a:solidFill>
          <a:latin typeface="+mn-lt"/>
          <a:ea typeface="+mn-ea"/>
          <a:cs typeface="+mn-cs"/>
          <a:sym typeface="Arial" pitchFamily="34" charset="0"/>
        </a:defRPr>
      </a:lvl3pPr>
      <a:lvl4pPr marL="1333500" indent="38100" algn="ctr" rtl="0" eaLnBrk="0" fontAlgn="base" hangingPunct="0">
        <a:spcBef>
          <a:spcPts val="500"/>
        </a:spcBef>
        <a:spcAft>
          <a:spcPct val="0"/>
        </a:spcAft>
        <a:defRPr sz="2000">
          <a:solidFill>
            <a:schemeClr val="tx1"/>
          </a:solidFill>
          <a:latin typeface="+mn-lt"/>
          <a:ea typeface="+mn-ea"/>
          <a:cs typeface="+mn-cs"/>
          <a:sym typeface="Arial" pitchFamily="34" charset="0"/>
        </a:defRPr>
      </a:lvl4pPr>
      <a:lvl5pPr marL="1790700" indent="38100" algn="ctr" rtl="0" eaLnBrk="0" fontAlgn="base" hangingPunct="0">
        <a:spcBef>
          <a:spcPts val="500"/>
        </a:spcBef>
        <a:spcAft>
          <a:spcPct val="0"/>
        </a:spcAft>
        <a:defRPr sz="2000">
          <a:solidFill>
            <a:schemeClr val="tx1"/>
          </a:solidFill>
          <a:latin typeface="+mn-lt"/>
          <a:ea typeface="+mn-ea"/>
          <a:cs typeface="+mn-cs"/>
          <a:sym typeface="Arial" pitchFamily="34" charset="0"/>
        </a:defRPr>
      </a:lvl5pPr>
      <a:lvl6pPr marL="2247900" algn="ctr" rtl="0" fontAlgn="base">
        <a:spcBef>
          <a:spcPts val="500"/>
        </a:spcBef>
        <a:spcAft>
          <a:spcPct val="0"/>
        </a:spcAft>
        <a:defRPr sz="2000">
          <a:solidFill>
            <a:schemeClr val="tx1"/>
          </a:solidFill>
          <a:latin typeface="+mn-lt"/>
          <a:ea typeface="+mn-ea"/>
          <a:cs typeface="+mn-cs"/>
          <a:sym typeface="Arial" charset="0"/>
        </a:defRPr>
      </a:lvl6pPr>
      <a:lvl7pPr marL="2705100" algn="ctr" rtl="0" fontAlgn="base">
        <a:spcBef>
          <a:spcPts val="500"/>
        </a:spcBef>
        <a:spcAft>
          <a:spcPct val="0"/>
        </a:spcAft>
        <a:defRPr sz="2000">
          <a:solidFill>
            <a:schemeClr val="tx1"/>
          </a:solidFill>
          <a:latin typeface="+mn-lt"/>
          <a:ea typeface="+mn-ea"/>
          <a:cs typeface="+mn-cs"/>
          <a:sym typeface="Arial" charset="0"/>
        </a:defRPr>
      </a:lvl7pPr>
      <a:lvl8pPr marL="3162300" algn="ctr" rtl="0" fontAlgn="base">
        <a:spcBef>
          <a:spcPts val="500"/>
        </a:spcBef>
        <a:spcAft>
          <a:spcPct val="0"/>
        </a:spcAft>
        <a:defRPr sz="2000">
          <a:solidFill>
            <a:schemeClr val="tx1"/>
          </a:solidFill>
          <a:latin typeface="+mn-lt"/>
          <a:ea typeface="+mn-ea"/>
          <a:cs typeface="+mn-cs"/>
          <a:sym typeface="Arial" charset="0"/>
        </a:defRPr>
      </a:lvl8pPr>
      <a:lvl9pPr marL="3619500" algn="ctr" rtl="0" fontAlgn="base">
        <a:spcBef>
          <a:spcPts val="500"/>
        </a:spcBef>
        <a:spcAft>
          <a:spcPct val="0"/>
        </a:spcAft>
        <a:defRPr sz="20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609600" y="15876"/>
            <a:ext cx="10972800" cy="166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wrap="square" lIns="38100" tIns="38100" rIns="38100" bIns="38100" numCol="1" anchor="ctr" anchorCtr="0" compatLnSpc="1">
            <a:prstTxWarp prst="textNoShape">
              <a:avLst/>
            </a:prstTxWarp>
          </a:bodyPr>
          <a:lstStyle/>
          <a:p>
            <a:pPr lvl="0"/>
            <a:r>
              <a:rPr lang="en-US">
                <a:sym typeface="Arial" charset="0"/>
              </a:rPr>
              <a:t>Click to edit Master title style</a:t>
            </a:r>
          </a:p>
        </p:txBody>
      </p:sp>
      <p:sp>
        <p:nvSpPr>
          <p:cNvPr id="3074" name="Rectangle 2"/>
          <p:cNvSpPr>
            <a:spLocks noGrp="1" noChangeArrowheads="1"/>
          </p:cNvSpPr>
          <p:nvPr>
            <p:ph type="body" idx="1"/>
          </p:nvPr>
        </p:nvSpPr>
        <p:spPr bwMode="auto">
          <a:xfrm>
            <a:off x="609600" y="1598614"/>
            <a:ext cx="10972800" cy="525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wrap="square" lIns="38100" tIns="38100" rIns="38100" bIns="381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075" name="Text Box 3"/>
          <p:cNvSpPr txBox="1">
            <a:spLocks noGrp="1" noChangeArrowheads="1"/>
          </p:cNvSpPr>
          <p:nvPr>
            <p:ph type="sldNum" sz="quarter" idx="4"/>
          </p:nvPr>
        </p:nvSpPr>
        <p:spPr bwMode="auto">
          <a:xfrm>
            <a:off x="11199285" y="6442075"/>
            <a:ext cx="383116"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vert="horz" wrap="none" lIns="91440" tIns="45720" rIns="91440" bIns="45720" numCol="1" anchor="t" anchorCtr="0" compatLnSpc="1">
            <a:prstTxWarp prst="textNoShape">
              <a:avLst/>
            </a:prstTxWarp>
          </a:bodyPr>
          <a:lstStyle>
            <a:lvl1pPr algn="r" eaLnBrk="1" hangingPunct="1">
              <a:defRPr sz="1400">
                <a:solidFill>
                  <a:schemeClr val="tx1"/>
                </a:solidFill>
                <a:latin typeface="Arial" pitchFamily="34" charset="0"/>
                <a:ea typeface="MS PGothic" pitchFamily="34" charset="-128"/>
                <a:sym typeface="Arial" pitchFamily="34" charset="0"/>
              </a:defRPr>
            </a:lvl1pPr>
            <a:lvl2pPr marL="742950" indent="-285750" eaLnBrk="0" hangingPunct="0">
              <a:defRPr sz="4200">
                <a:solidFill>
                  <a:srgbClr val="000000"/>
                </a:solidFill>
                <a:latin typeface="Gill Sans" pitchFamily="1" charset="0"/>
                <a:ea typeface="ヒラギノ角ゴ ProN W3" pitchFamily="1" charset="-128"/>
                <a:sym typeface="Gill Sans" pitchFamily="1" charset="0"/>
              </a:defRPr>
            </a:lvl2pPr>
            <a:lvl3pPr marL="1143000" indent="-228600" eaLnBrk="0" hangingPunct="0">
              <a:defRPr sz="4200">
                <a:solidFill>
                  <a:srgbClr val="000000"/>
                </a:solidFill>
                <a:latin typeface="Gill Sans" pitchFamily="1" charset="0"/>
                <a:ea typeface="ヒラギノ角ゴ ProN W3" pitchFamily="1" charset="-128"/>
                <a:sym typeface="Gill Sans" pitchFamily="1" charset="0"/>
              </a:defRPr>
            </a:lvl3pPr>
            <a:lvl4pPr marL="1600200" indent="-228600" eaLnBrk="0" hangingPunct="0">
              <a:defRPr sz="4200">
                <a:solidFill>
                  <a:srgbClr val="000000"/>
                </a:solidFill>
                <a:latin typeface="Gill Sans" pitchFamily="1" charset="0"/>
                <a:ea typeface="ヒラギノ角ゴ ProN W3" pitchFamily="1" charset="-128"/>
                <a:sym typeface="Gill Sans" pitchFamily="1" charset="0"/>
              </a:defRPr>
            </a:lvl4pPr>
            <a:lvl5pPr marL="2057400" indent="-228600" eaLnBrk="0" hangingPunct="0">
              <a:defRPr sz="4200">
                <a:solidFill>
                  <a:srgbClr val="000000"/>
                </a:solidFill>
                <a:latin typeface="Gill Sans" pitchFamily="1" charset="0"/>
                <a:ea typeface="ヒラギノ角ゴ ProN W3" pitchFamily="1" charset="-128"/>
                <a:sym typeface="Gill Sans" pitchFamily="1" charset="0"/>
              </a:defRPr>
            </a:lvl5pPr>
            <a:lvl6pPr marL="25146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6pPr>
            <a:lvl7pPr marL="29718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7pPr>
            <a:lvl8pPr marL="34290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8pPr>
            <a:lvl9pPr marL="38862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9pPr>
          </a:lstStyle>
          <a:p>
            <a:pPr>
              <a:defRPr/>
            </a:pPr>
            <a:fld id="{C6CB0F4D-531D-42C6-B713-9464472AF9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hdr="0" ftr="0" dt="0"/>
  <p:txStyles>
    <p:titleStyle>
      <a:lvl1pPr algn="ctr" rtl="0" eaLnBrk="0" fontAlgn="base" hangingPunct="0">
        <a:spcBef>
          <a:spcPct val="0"/>
        </a:spcBef>
        <a:spcAft>
          <a:spcPct val="0"/>
        </a:spcAft>
        <a:defRPr sz="4400">
          <a:solidFill>
            <a:schemeClr val="tx1"/>
          </a:solidFill>
          <a:latin typeface="+mj-lt"/>
          <a:ea typeface="+mj-ea"/>
          <a:cs typeface="+mj-cs"/>
          <a:sym typeface="Arial" pitchFamily="34" charset="0"/>
        </a:defRPr>
      </a:lvl1pPr>
      <a:lvl2pPr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itchFamily="34" charset="0"/>
        </a:defRPr>
      </a:lvl2pPr>
      <a:lvl3pPr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itchFamily="34" charset="0"/>
        </a:defRPr>
      </a:lvl3pPr>
      <a:lvl4pPr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itchFamily="34" charset="0"/>
        </a:defRPr>
      </a:lvl4pPr>
      <a:lvl5pPr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itchFamily="34" charset="0"/>
        </a:defRPr>
      </a:lvl5pPr>
      <a:lvl6pPr marL="457200"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6pPr>
      <a:lvl7pPr marL="914400"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7pPr>
      <a:lvl8pPr marL="1371600"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8pPr>
      <a:lvl9pPr marL="1828800"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9pPr>
    </p:titleStyle>
    <p:bodyStyle>
      <a:lvl1pPr marL="342900" indent="-342900" algn="l" rtl="0" eaLnBrk="0" fontAlgn="base" hangingPunct="0">
        <a:spcBef>
          <a:spcPts val="800"/>
        </a:spcBef>
        <a:spcAft>
          <a:spcPct val="0"/>
        </a:spcAft>
        <a:buClr>
          <a:srgbClr val="000000"/>
        </a:buClr>
        <a:buSzPct val="100000"/>
        <a:buFont typeface="Arial" pitchFamily="34" charset="0"/>
        <a:buChar char="•"/>
        <a:defRPr sz="3200">
          <a:solidFill>
            <a:schemeClr val="tx1"/>
          </a:solidFill>
          <a:latin typeface="+mn-lt"/>
          <a:ea typeface="+mn-ea"/>
          <a:cs typeface="+mn-cs"/>
          <a:sym typeface="Arial" pitchFamily="34" charset="0"/>
        </a:defRPr>
      </a:lvl1pPr>
      <a:lvl2pPr marL="704850" indent="-285750" algn="l" rtl="0" eaLnBrk="0" fontAlgn="base" hangingPunct="0">
        <a:spcBef>
          <a:spcPts val="700"/>
        </a:spcBef>
        <a:spcAft>
          <a:spcPct val="0"/>
        </a:spcAft>
        <a:buClr>
          <a:srgbClr val="000000"/>
        </a:buClr>
        <a:buSzPct val="100000"/>
        <a:buFont typeface="Arial" pitchFamily="34" charset="0"/>
        <a:buChar char="–"/>
        <a:defRPr sz="2800">
          <a:solidFill>
            <a:schemeClr val="tx1"/>
          </a:solidFill>
          <a:latin typeface="+mn-lt"/>
          <a:ea typeface="+mn-ea"/>
          <a:cs typeface="+mn-cs"/>
          <a:sym typeface="Arial" pitchFamily="34" charset="0"/>
        </a:defRPr>
      </a:lvl2pPr>
      <a:lvl3pPr marL="1104900" indent="-228600" algn="l" rtl="0" eaLnBrk="0" fontAlgn="base" hangingPunct="0">
        <a:spcBef>
          <a:spcPts val="600"/>
        </a:spcBef>
        <a:spcAft>
          <a:spcPct val="0"/>
        </a:spcAft>
        <a:buClr>
          <a:srgbClr val="000000"/>
        </a:buClr>
        <a:buSzPct val="100000"/>
        <a:buFont typeface="Arial" pitchFamily="34" charset="0"/>
        <a:buChar char="•"/>
        <a:defRPr sz="2400">
          <a:solidFill>
            <a:schemeClr val="tx1"/>
          </a:solidFill>
          <a:latin typeface="+mn-lt"/>
          <a:ea typeface="+mn-ea"/>
          <a:cs typeface="+mn-cs"/>
          <a:sym typeface="Arial" pitchFamily="34" charset="0"/>
        </a:defRPr>
      </a:lvl3pPr>
      <a:lvl4pPr marL="1562100" indent="-228600" algn="l" rtl="0" eaLnBrk="0" fontAlgn="base" hangingPunct="0">
        <a:spcBef>
          <a:spcPts val="500"/>
        </a:spcBef>
        <a:spcAft>
          <a:spcPct val="0"/>
        </a:spcAft>
        <a:buClr>
          <a:srgbClr val="000000"/>
        </a:buClr>
        <a:buSzPct val="100000"/>
        <a:buFont typeface="Arial" pitchFamily="34" charset="0"/>
        <a:buChar char="–"/>
        <a:defRPr sz="2000">
          <a:solidFill>
            <a:schemeClr val="tx1"/>
          </a:solidFill>
          <a:latin typeface="+mn-lt"/>
          <a:ea typeface="+mn-ea"/>
          <a:cs typeface="+mn-cs"/>
          <a:sym typeface="Arial" pitchFamily="34" charset="0"/>
        </a:defRPr>
      </a:lvl4pPr>
      <a:lvl5pPr marL="2019300" indent="-228600" algn="l" rtl="0" eaLnBrk="0" fontAlgn="base" hangingPunct="0">
        <a:spcBef>
          <a:spcPts val="500"/>
        </a:spcBef>
        <a:spcAft>
          <a:spcPct val="0"/>
        </a:spcAft>
        <a:buClr>
          <a:srgbClr val="000000"/>
        </a:buClr>
        <a:buSzPct val="100000"/>
        <a:buFont typeface="Arial" pitchFamily="34" charset="0"/>
        <a:buChar char="»"/>
        <a:defRPr sz="2000">
          <a:solidFill>
            <a:schemeClr val="tx1"/>
          </a:solidFill>
          <a:latin typeface="+mn-lt"/>
          <a:ea typeface="+mn-ea"/>
          <a:cs typeface="+mn-cs"/>
          <a:sym typeface="Arial" pitchFamily="34" charset="0"/>
        </a:defRPr>
      </a:lvl5pPr>
      <a:lvl6pPr marL="24765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6pPr>
      <a:lvl7pPr marL="29337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7pPr>
      <a:lvl8pPr marL="33909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8pPr>
      <a:lvl9pPr marL="38481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28601"/>
            <a:ext cx="10972801" cy="944561"/>
          </a:xfrm>
          <a:prstGeom prst="rect">
            <a:avLst/>
          </a:prstGeom>
        </p:spPr>
        <p:txBody>
          <a:bodyPr vert="horz" lIns="121899" tIns="60949" rIns="121899" bIns="60949" rtlCol="0" anchor="ctr">
            <a:normAutofit/>
          </a:bodyPr>
          <a:lstStyle/>
          <a:p>
            <a:r>
              <a:rPr lang="en-US" dirty="0"/>
              <a:t>CLICK TO EDIT MASTER TITLE</a:t>
            </a:r>
          </a:p>
        </p:txBody>
      </p:sp>
      <p:sp>
        <p:nvSpPr>
          <p:cNvPr id="3" name="Text Placeholder 2"/>
          <p:cNvSpPr>
            <a:spLocks noGrp="1"/>
          </p:cNvSpPr>
          <p:nvPr>
            <p:ph type="body" idx="1"/>
          </p:nvPr>
        </p:nvSpPr>
        <p:spPr>
          <a:xfrm>
            <a:off x="609600" y="1447800"/>
            <a:ext cx="10972801" cy="46482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207444" y="6264276"/>
            <a:ext cx="2844800" cy="365125"/>
          </a:xfrm>
          <a:prstGeom prst="rect">
            <a:avLst/>
          </a:prstGeom>
        </p:spPr>
        <p:txBody>
          <a:bodyPr vert="horz" lIns="121899" tIns="60949" rIns="121899" bIns="60949" rtlCol="0" anchor="ctr"/>
          <a:lstStyle>
            <a:lvl1pPr algn="r">
              <a:defRPr sz="1600">
                <a:solidFill>
                  <a:schemeClr val="tx1">
                    <a:tint val="75000"/>
                  </a:schemeClr>
                </a:solidFill>
                <a:latin typeface="Arial"/>
                <a:cs typeface="Arial"/>
              </a:defRPr>
            </a:lvl1pPr>
          </a:lstStyle>
          <a:p>
            <a:fld id="{7091A9FD-CDA2-4BA5-8C18-59D6F59EB34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1218987" rtl="0" eaLnBrk="1" latinLnBrk="0" hangingPunct="1">
        <a:lnSpc>
          <a:spcPct val="85000"/>
        </a:lnSpc>
        <a:spcBef>
          <a:spcPts val="0"/>
        </a:spcBef>
        <a:spcAft>
          <a:spcPts val="600"/>
        </a:spcAft>
        <a:buNone/>
        <a:defRPr sz="4800" b="0" i="0" kern="1200" cap="all" spc="100" baseline="0">
          <a:solidFill>
            <a:schemeClr val="accent1"/>
          </a:solidFill>
          <a:latin typeface="+mj-lt"/>
          <a:ea typeface="+mj-ea"/>
          <a:cs typeface="Arial"/>
        </a:defRPr>
      </a:lvl1pPr>
    </p:titleStyle>
    <p:bodyStyle>
      <a:lvl1pPr marL="457120" indent="-457120" algn="l" defTabSz="1218987" rtl="0" eaLnBrk="1" latinLnBrk="0" hangingPunct="1">
        <a:lnSpc>
          <a:spcPct val="85000"/>
        </a:lnSpc>
        <a:spcBef>
          <a:spcPts val="0"/>
        </a:spcBef>
        <a:spcAft>
          <a:spcPts val="600"/>
        </a:spcAft>
        <a:buFont typeface="Arial" pitchFamily="34" charset="0"/>
        <a:buChar char="•"/>
        <a:defRPr sz="4300" kern="1200">
          <a:solidFill>
            <a:schemeClr val="accent3">
              <a:lumMod val="50000"/>
            </a:schemeClr>
          </a:solidFill>
          <a:latin typeface="+mn-lt"/>
          <a:ea typeface="+mn-ea"/>
          <a:cs typeface="Arial"/>
        </a:defRPr>
      </a:lvl1pPr>
      <a:lvl2pPr marL="990427" indent="-380933" algn="l" defTabSz="1218987" rtl="0" eaLnBrk="1" latinLnBrk="0" hangingPunct="1">
        <a:lnSpc>
          <a:spcPct val="85000"/>
        </a:lnSpc>
        <a:spcBef>
          <a:spcPts val="0"/>
        </a:spcBef>
        <a:spcAft>
          <a:spcPts val="600"/>
        </a:spcAft>
        <a:buFont typeface="Arial" pitchFamily="34" charset="0"/>
        <a:buChar char="–"/>
        <a:defRPr sz="3700" kern="1200">
          <a:solidFill>
            <a:schemeClr val="accent3">
              <a:lumMod val="50000"/>
            </a:schemeClr>
          </a:solidFill>
          <a:latin typeface="+mn-lt"/>
          <a:ea typeface="+mn-ea"/>
          <a:cs typeface="Arial"/>
        </a:defRPr>
      </a:lvl2pPr>
      <a:lvl3pPr marL="1523733" indent="-304747" algn="l" defTabSz="1218987" rtl="0" eaLnBrk="1" latinLnBrk="0" hangingPunct="1">
        <a:lnSpc>
          <a:spcPct val="85000"/>
        </a:lnSpc>
        <a:spcBef>
          <a:spcPts val="0"/>
        </a:spcBef>
        <a:spcAft>
          <a:spcPts val="600"/>
        </a:spcAft>
        <a:buFont typeface="Arial" pitchFamily="34" charset="0"/>
        <a:buChar char="•"/>
        <a:defRPr sz="3200" kern="1200">
          <a:solidFill>
            <a:schemeClr val="accent3">
              <a:lumMod val="50000"/>
            </a:schemeClr>
          </a:solidFill>
          <a:latin typeface="+mn-lt"/>
          <a:ea typeface="+mn-ea"/>
          <a:cs typeface="Arial"/>
        </a:defRPr>
      </a:lvl3pPr>
      <a:lvl4pPr marL="2133227" indent="-304747" algn="l" defTabSz="1218987" rtl="0" eaLnBrk="1" latinLnBrk="0" hangingPunct="1">
        <a:lnSpc>
          <a:spcPct val="85000"/>
        </a:lnSpc>
        <a:spcBef>
          <a:spcPts val="0"/>
        </a:spcBef>
        <a:spcAft>
          <a:spcPts val="600"/>
        </a:spcAft>
        <a:buFont typeface="Arial" pitchFamily="34" charset="0"/>
        <a:buChar char="–"/>
        <a:defRPr sz="2700" kern="1200">
          <a:solidFill>
            <a:schemeClr val="accent3">
              <a:lumMod val="50000"/>
            </a:schemeClr>
          </a:solidFill>
          <a:latin typeface="+mn-lt"/>
          <a:ea typeface="+mn-ea"/>
          <a:cs typeface="Arial"/>
        </a:defRPr>
      </a:lvl4pPr>
      <a:lvl5pPr marL="2742720" indent="-304747" algn="l" defTabSz="1218987" rtl="0" eaLnBrk="1" latinLnBrk="0" hangingPunct="1">
        <a:lnSpc>
          <a:spcPct val="85000"/>
        </a:lnSpc>
        <a:spcBef>
          <a:spcPts val="0"/>
        </a:spcBef>
        <a:spcAft>
          <a:spcPts val="600"/>
        </a:spcAft>
        <a:buFont typeface="Arial" pitchFamily="34" charset="0"/>
        <a:buChar char="»"/>
        <a:defRPr sz="2700" kern="1200">
          <a:solidFill>
            <a:schemeClr val="accent3">
              <a:lumMod val="50000"/>
            </a:schemeClr>
          </a:solidFill>
          <a:latin typeface="+mn-lt"/>
          <a:ea typeface="+mn-ea"/>
          <a:cs typeface="Arial"/>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NUL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p:cNvSpPr>
            <a:spLocks noChangeArrowheads="1"/>
          </p:cNvSpPr>
          <p:nvPr/>
        </p:nvSpPr>
        <p:spPr bwMode="auto">
          <a:xfrm>
            <a:off x="1447800" y="1295400"/>
            <a:ext cx="9601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zh-CN" sz="4400" dirty="0">
                <a:solidFill>
                  <a:srgbClr val="C00000"/>
                </a:solidFill>
                <a:latin typeface="Arial" panose="020B0604020202020204" pitchFamily="34" charset="0"/>
                <a:ea typeface="宋体" charset="-122"/>
                <a:cs typeface="Arial" pitchFamily="34" charset="0"/>
              </a:rPr>
              <a:t>The Grape, and Wine Situation and Outlook 2026 </a:t>
            </a:r>
            <a:r>
              <a:rPr lang="en-US" altLang="zh-CN" sz="4400" dirty="0">
                <a:solidFill>
                  <a:srgbClr val="C00000"/>
                </a:solidFill>
                <a:ea typeface="宋体" charset="-122"/>
                <a:cs typeface="Arial" pitchFamily="34" charset="0"/>
              </a:rPr>
              <a:t>a</a:t>
            </a:r>
            <a:r>
              <a:rPr lang="en-US" altLang="zh-CN" sz="4400" dirty="0">
                <a:solidFill>
                  <a:srgbClr val="C00000"/>
                </a:solidFill>
                <a:latin typeface="Arial" panose="020B0604020202020204" pitchFamily="34" charset="0"/>
                <a:ea typeface="宋体" charset="-122"/>
                <a:cs typeface="Arial" pitchFamily="34" charset="0"/>
              </a:rPr>
              <a:t>nd Research Update</a:t>
            </a:r>
            <a:endParaRPr lang="en-US" altLang="en-US" sz="4400" dirty="0">
              <a:solidFill>
                <a:srgbClr val="7575D1"/>
              </a:solidFill>
              <a:ea typeface="MS PGothic" pitchFamily="34" charset="-128"/>
            </a:endParaRPr>
          </a:p>
        </p:txBody>
      </p:sp>
      <p:sp>
        <p:nvSpPr>
          <p:cNvPr id="5" name="TextBox 4">
            <a:extLst>
              <a:ext uri="{FF2B5EF4-FFF2-40B4-BE49-F238E27FC236}">
                <a16:creationId xmlns:a16="http://schemas.microsoft.com/office/drawing/2014/main" id="{A9252A70-9EFE-6873-9BAD-8FE503C90FF5}"/>
              </a:ext>
            </a:extLst>
          </p:cNvPr>
          <p:cNvSpPr txBox="1"/>
          <p:nvPr/>
        </p:nvSpPr>
        <p:spPr>
          <a:xfrm>
            <a:off x="2133600" y="3215804"/>
            <a:ext cx="8458200" cy="1800493"/>
          </a:xfrm>
          <a:prstGeom prst="rect">
            <a:avLst/>
          </a:prstGeom>
          <a:noFill/>
        </p:spPr>
        <p:txBody>
          <a:bodyPr wrap="square">
            <a:spAutoFit/>
          </a:bodyPr>
          <a:lstStyle/>
          <a:p>
            <a:pPr marL="175022" marR="0" lvl="4" indent="-136922" algn="ctr" defTabSz="914400" rtl="0" eaLnBrk="1" fontAlgn="auto" latinLnBrk="0" hangingPunct="1">
              <a:lnSpc>
                <a:spcPct val="100000"/>
              </a:lnSpc>
              <a:spcBef>
                <a:spcPts val="0"/>
              </a:spcBef>
              <a:spcAft>
                <a:spcPts val="0"/>
              </a:spcAft>
              <a:buClr>
                <a:prstClr val="black"/>
              </a:buClr>
              <a:buSzTx/>
              <a:buFontTx/>
              <a:buNone/>
              <a:tabLst/>
              <a:defRPr/>
            </a:pPr>
            <a:r>
              <a:rPr kumimoji="0" lang="en-US" altLang="zh-CN" sz="2000" b="0" i="0" u="none" strike="noStrike" kern="1200" cap="none" spc="0" normalizeH="0" baseline="0" noProof="0" dirty="0">
                <a:ln>
                  <a:noFill/>
                </a:ln>
                <a:solidFill>
                  <a:prstClr val="black"/>
                </a:solidFill>
                <a:effectLst/>
                <a:uLnTx/>
                <a:uFillTx/>
                <a:latin typeface="Arial" pitchFamily="34" charset="0"/>
                <a:ea typeface="宋体" charset="-122"/>
                <a:cs typeface="Arial" pitchFamily="34" charset="0"/>
              </a:rPr>
              <a:t>Miguel I. Gómez, Allan F. Pinto, </a:t>
            </a:r>
            <a:r>
              <a:rPr kumimoji="0" lang="en-US" altLang="zh-CN" sz="2000" b="0" i="0" u="none" strike="noStrike" kern="1200" cap="none" spc="0" normalizeH="0" baseline="0" noProof="0" dirty="0" err="1">
                <a:ln>
                  <a:noFill/>
                </a:ln>
                <a:solidFill>
                  <a:prstClr val="black"/>
                </a:solidFill>
                <a:effectLst/>
                <a:uLnTx/>
                <a:uFillTx/>
                <a:latin typeface="Arial" pitchFamily="34" charset="0"/>
                <a:ea typeface="宋体" charset="-122"/>
                <a:cs typeface="Arial" pitchFamily="34" charset="0"/>
              </a:rPr>
              <a:t>Bignyan</a:t>
            </a:r>
            <a:r>
              <a:rPr kumimoji="0" lang="en-US" altLang="zh-CN" sz="2000" b="0" i="0" u="none" strike="noStrike" kern="1200" cap="none" spc="0" normalizeH="0" baseline="0" noProof="0" dirty="0">
                <a:ln>
                  <a:noFill/>
                </a:ln>
                <a:solidFill>
                  <a:prstClr val="black"/>
                </a:solidFill>
                <a:effectLst/>
                <a:uLnTx/>
                <a:uFillTx/>
                <a:latin typeface="Arial" pitchFamily="34" charset="0"/>
                <a:ea typeface="宋体" charset="-122"/>
                <a:cs typeface="Arial" pitchFamily="34" charset="0"/>
              </a:rPr>
              <a:t> Dai, Valeria </a:t>
            </a:r>
            <a:r>
              <a:rPr kumimoji="0" lang="en-US" altLang="zh-CN" sz="2000" b="0" i="0" u="none" strike="noStrike" kern="1200" cap="none" spc="0" normalizeH="0" baseline="0" noProof="0" dirty="0" err="1">
                <a:ln>
                  <a:noFill/>
                </a:ln>
                <a:solidFill>
                  <a:prstClr val="black"/>
                </a:solidFill>
                <a:effectLst/>
                <a:uLnTx/>
                <a:uFillTx/>
                <a:latin typeface="Arial" pitchFamily="34" charset="0"/>
                <a:ea typeface="宋体" charset="-122"/>
                <a:cs typeface="Arial" pitchFamily="34" charset="0"/>
              </a:rPr>
              <a:t>Lavagi</a:t>
            </a:r>
            <a:endParaRPr kumimoji="0" lang="en-US" altLang="zh-CN" sz="2000" b="0" i="0" u="none" strike="noStrike" kern="1200" cap="none" spc="0" normalizeH="0" baseline="0" noProof="0" dirty="0">
              <a:ln>
                <a:noFill/>
              </a:ln>
              <a:solidFill>
                <a:prstClr val="black"/>
              </a:solidFill>
              <a:effectLst/>
              <a:uLnTx/>
              <a:uFillTx/>
              <a:latin typeface="Arial" pitchFamily="34" charset="0"/>
              <a:ea typeface="宋体" charset="-122"/>
              <a:cs typeface="Arial" pitchFamily="34" charset="0"/>
            </a:endParaRPr>
          </a:p>
          <a:p>
            <a:pPr marL="175022" marR="0" lvl="4" indent="-136922" algn="ctr" defTabSz="914400" rtl="0" eaLnBrk="1" fontAlgn="auto" latinLnBrk="0" hangingPunct="1">
              <a:lnSpc>
                <a:spcPct val="100000"/>
              </a:lnSpc>
              <a:spcBef>
                <a:spcPts val="0"/>
              </a:spcBef>
              <a:spcAft>
                <a:spcPts val="0"/>
              </a:spcAft>
              <a:buClr>
                <a:prstClr val="black"/>
              </a:buClr>
              <a:buSzTx/>
              <a:buFontTx/>
              <a:buNone/>
              <a:tabLst/>
              <a:defRPr/>
            </a:pPr>
            <a:r>
              <a:rPr kumimoji="0" lang="en-US" altLang="zh-CN" sz="2000" b="0" i="0" u="none" strike="noStrike" kern="1200" cap="none" spc="0" normalizeH="0" baseline="0" noProof="0" dirty="0">
                <a:ln>
                  <a:noFill/>
                </a:ln>
                <a:solidFill>
                  <a:prstClr val="black"/>
                </a:solidFill>
                <a:effectLst/>
                <a:uLnTx/>
                <a:uFillTx/>
                <a:latin typeface="Arial" pitchFamily="34" charset="0"/>
                <a:ea typeface="宋体" charset="-122"/>
                <a:cs typeface="Arial" pitchFamily="34" charset="0"/>
              </a:rPr>
              <a:t>Dyson School of Applied Economics and Management</a:t>
            </a:r>
          </a:p>
          <a:p>
            <a:pPr marL="175022" marR="0" lvl="4" indent="-136922" algn="ctr" defTabSz="914400" rtl="0" eaLnBrk="1" fontAlgn="auto" latinLnBrk="0" hangingPunct="1">
              <a:lnSpc>
                <a:spcPct val="100000"/>
              </a:lnSpc>
              <a:spcBef>
                <a:spcPts val="0"/>
              </a:spcBef>
              <a:spcAft>
                <a:spcPts val="0"/>
              </a:spcAft>
              <a:buClr>
                <a:prstClr val="black"/>
              </a:buClr>
              <a:buSzTx/>
              <a:buFontTx/>
              <a:buNone/>
              <a:tabLst/>
              <a:defRPr/>
            </a:pPr>
            <a:r>
              <a:rPr kumimoji="0" lang="en-US" altLang="zh-CN" sz="2000" b="0" i="0" u="none" strike="noStrike" kern="1200" cap="none" spc="0" normalizeH="0" baseline="0" noProof="0" dirty="0">
                <a:ln>
                  <a:noFill/>
                </a:ln>
                <a:solidFill>
                  <a:prstClr val="black"/>
                </a:solidFill>
                <a:effectLst/>
                <a:uLnTx/>
                <a:uFillTx/>
                <a:latin typeface="Arial" pitchFamily="34" charset="0"/>
                <a:ea typeface="宋体" charset="-122"/>
                <a:cs typeface="Arial" pitchFamily="34" charset="0"/>
              </a:rPr>
              <a:t>Cornell University</a:t>
            </a:r>
          </a:p>
          <a:p>
            <a:pPr marL="175022" marR="0" lvl="4" indent="-136922" algn="ctr" defTabSz="914400" rtl="0" eaLnBrk="1" fontAlgn="auto" latinLnBrk="0" hangingPunct="1">
              <a:lnSpc>
                <a:spcPct val="100000"/>
              </a:lnSpc>
              <a:spcBef>
                <a:spcPts val="0"/>
              </a:spcBef>
              <a:spcAft>
                <a:spcPts val="0"/>
              </a:spcAft>
              <a:buClr>
                <a:prstClr val="black"/>
              </a:buClr>
              <a:buSzTx/>
              <a:buFontTx/>
              <a:buNone/>
              <a:tabLst/>
              <a:defRPr/>
            </a:pPr>
            <a:endParaRPr kumimoji="0" lang="en-US" altLang="zh-CN" sz="900" b="0" i="0" u="none" strike="noStrike" kern="1200" cap="none" spc="0" normalizeH="0" baseline="0" noProof="0" dirty="0">
              <a:ln>
                <a:noFill/>
              </a:ln>
              <a:solidFill>
                <a:prstClr val="black"/>
              </a:solidFill>
              <a:effectLst/>
              <a:uLnTx/>
              <a:uFillTx/>
              <a:latin typeface="Arial" pitchFamily="34" charset="0"/>
              <a:ea typeface="宋体" charset="-122"/>
              <a:cs typeface="Arial" pitchFamily="34" charset="0"/>
            </a:endParaRPr>
          </a:p>
          <a:p>
            <a:pPr marL="175022" marR="0" lvl="4" indent="-136922" algn="ctr" defTabSz="914400" rtl="0" eaLnBrk="1" fontAlgn="auto" latinLnBrk="0" hangingPunct="1">
              <a:lnSpc>
                <a:spcPct val="100000"/>
              </a:lnSpc>
              <a:spcBef>
                <a:spcPts val="0"/>
              </a:spcBef>
              <a:spcAft>
                <a:spcPts val="0"/>
              </a:spcAft>
              <a:buClr>
                <a:prstClr val="black"/>
              </a:buClr>
              <a:buSzTx/>
              <a:buFontTx/>
              <a:buNone/>
              <a:tabLst/>
              <a:defRPr/>
            </a:pPr>
            <a:endParaRPr kumimoji="0" lang="en-US" altLang="zh-CN" sz="1400" b="0" i="1" u="none" strike="noStrike" kern="1200" cap="none" spc="0" normalizeH="0" baseline="0" noProof="0" dirty="0">
              <a:ln>
                <a:noFill/>
              </a:ln>
              <a:solidFill>
                <a:prstClr val="black"/>
              </a:solidFill>
              <a:effectLst/>
              <a:uLnTx/>
              <a:uFillTx/>
              <a:latin typeface="Arial" pitchFamily="34" charset="0"/>
              <a:ea typeface="宋体" charset="-122"/>
              <a:cs typeface="Arial" pitchFamily="34" charset="0"/>
            </a:endParaRPr>
          </a:p>
          <a:p>
            <a:pPr marL="175022" marR="0" lvl="4" indent="-136922" algn="ctr" defTabSz="914400" rtl="0" eaLnBrk="1" fontAlgn="auto" latinLnBrk="0" hangingPunct="1">
              <a:lnSpc>
                <a:spcPct val="100000"/>
              </a:lnSpc>
              <a:spcBef>
                <a:spcPts val="0"/>
              </a:spcBef>
              <a:spcAft>
                <a:spcPts val="0"/>
              </a:spcAft>
              <a:buClr>
                <a:prstClr val="black"/>
              </a:buClr>
              <a:buSzTx/>
              <a:buFontTx/>
              <a:buNone/>
              <a:tabLst/>
              <a:defRPr/>
            </a:pPr>
            <a:r>
              <a:rPr kumimoji="0" lang="en-US" altLang="zh-CN" sz="1400" b="0" i="1" u="none" strike="noStrike" kern="1200" cap="none" spc="0" normalizeH="0" baseline="0" noProof="0" dirty="0">
                <a:ln>
                  <a:noFill/>
                </a:ln>
                <a:solidFill>
                  <a:prstClr val="black"/>
                </a:solidFill>
                <a:effectLst/>
                <a:uLnTx/>
                <a:uFillTx/>
                <a:latin typeface="Arial" pitchFamily="34" charset="0"/>
                <a:ea typeface="宋体" charset="-122"/>
                <a:cs typeface="Arial" pitchFamily="34" charset="0"/>
              </a:rPr>
              <a:t>Cornell Agribusiness Economic Outlook Conference</a:t>
            </a:r>
          </a:p>
          <a:p>
            <a:pPr marL="175022" marR="0" lvl="4" indent="-136922" algn="ctr" defTabSz="914400" rtl="0" eaLnBrk="1" fontAlgn="auto" latinLnBrk="0" hangingPunct="1">
              <a:lnSpc>
                <a:spcPct val="100000"/>
              </a:lnSpc>
              <a:spcBef>
                <a:spcPts val="0"/>
              </a:spcBef>
              <a:spcAft>
                <a:spcPts val="0"/>
              </a:spcAft>
              <a:buClr>
                <a:prstClr val="black"/>
              </a:buClr>
              <a:buSzTx/>
              <a:buFontTx/>
              <a:buNone/>
              <a:tabLst/>
              <a:defRPr/>
            </a:pPr>
            <a:r>
              <a:rPr kumimoji="0" lang="en-US" altLang="zh-CN" sz="1400" b="0" i="1" u="none" strike="noStrike" kern="1200" cap="none" spc="0" normalizeH="0" baseline="0" noProof="0" dirty="0">
                <a:ln>
                  <a:noFill/>
                </a:ln>
                <a:solidFill>
                  <a:prstClr val="black"/>
                </a:solidFill>
                <a:effectLst/>
                <a:uLnTx/>
                <a:uFillTx/>
                <a:latin typeface="Arial" pitchFamily="34" charset="0"/>
                <a:ea typeface="宋体" charset="-122"/>
                <a:cs typeface="Arial" pitchFamily="34" charset="0"/>
              </a:rPr>
              <a:t>Ithaca, January </a:t>
            </a:r>
            <a:r>
              <a:rPr lang="en-US" altLang="zh-CN" sz="1400" i="1" dirty="0">
                <a:solidFill>
                  <a:prstClr val="black"/>
                </a:solidFill>
                <a:latin typeface="Arial" pitchFamily="34" charset="0"/>
                <a:ea typeface="宋体" charset="-122"/>
                <a:cs typeface="Arial" pitchFamily="34" charset="0"/>
              </a:rPr>
              <a:t>12</a:t>
            </a:r>
            <a:r>
              <a:rPr kumimoji="0" lang="en-US" altLang="zh-CN" sz="1400" b="0" i="1" u="none" strike="noStrike" kern="1200" cap="none" spc="0" normalizeH="0" baseline="0" noProof="0" dirty="0">
                <a:ln>
                  <a:noFill/>
                </a:ln>
                <a:solidFill>
                  <a:prstClr val="black"/>
                </a:solidFill>
                <a:effectLst/>
                <a:uLnTx/>
                <a:uFillTx/>
                <a:latin typeface="Arial" pitchFamily="34" charset="0"/>
                <a:ea typeface="宋体" charset="-122"/>
                <a:cs typeface="Arial" pitchFamily="34" charset="0"/>
              </a:rPr>
              <a:t>, 2026</a:t>
            </a:r>
          </a:p>
        </p:txBody>
      </p:sp>
    </p:spTree>
    <p:extLst>
      <p:ext uri="{BB962C8B-B14F-4D97-AF65-F5344CB8AC3E}">
        <p14:creationId xmlns:p14="http://schemas.microsoft.com/office/powerpoint/2010/main" val="5562682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EBF77B-A8AF-25FB-7551-F0F7314A8401}"/>
              </a:ext>
            </a:extLst>
          </p:cNvPr>
          <p:cNvSpPr>
            <a:spLocks noGrp="1"/>
          </p:cNvSpPr>
          <p:nvPr>
            <p:ph type="sldNum" sz="quarter" idx="10"/>
          </p:nvPr>
        </p:nvSpPr>
        <p:spPr/>
        <p:txBody>
          <a:bodyPr/>
          <a:lstStyle/>
          <a:p>
            <a:pPr>
              <a:defRPr/>
            </a:pPr>
            <a:fld id="{F514AD1A-3E2D-4889-8392-3CFA1D43892B}" type="slidenum">
              <a:rPr lang="en-US" smtClean="0"/>
              <a:pPr>
                <a:defRPr/>
              </a:pPr>
              <a:t>10</a:t>
            </a:fld>
            <a:endParaRPr lang="en-US"/>
          </a:p>
        </p:txBody>
      </p:sp>
      <p:pic>
        <p:nvPicPr>
          <p:cNvPr id="6" name="Picture 5" descr="A screenshot of a computer screen&#10;&#10;AI-generated content may be incorrect.">
            <a:extLst>
              <a:ext uri="{FF2B5EF4-FFF2-40B4-BE49-F238E27FC236}">
                <a16:creationId xmlns:a16="http://schemas.microsoft.com/office/drawing/2014/main" id="{77543E7B-C209-5B1E-BC62-444BB9394226}"/>
              </a:ext>
            </a:extLst>
          </p:cNvPr>
          <p:cNvPicPr>
            <a:picLocks noChangeAspect="1"/>
          </p:cNvPicPr>
          <p:nvPr/>
        </p:nvPicPr>
        <p:blipFill>
          <a:blip r:embed="rId2"/>
          <a:srcRect l="2593" t="35555" r="2593" b="35555"/>
          <a:stretch>
            <a:fillRect/>
          </a:stretch>
        </p:blipFill>
        <p:spPr>
          <a:xfrm>
            <a:off x="389821" y="25400"/>
            <a:ext cx="10972800" cy="5943600"/>
          </a:xfrm>
          <a:prstGeom prst="rect">
            <a:avLst/>
          </a:prstGeom>
        </p:spPr>
      </p:pic>
      <p:pic>
        <p:nvPicPr>
          <p:cNvPr id="7" name="Picture 5">
            <a:extLst>
              <a:ext uri="{FF2B5EF4-FFF2-40B4-BE49-F238E27FC236}">
                <a16:creationId xmlns:a16="http://schemas.microsoft.com/office/drawing/2014/main" id="{B3ACA9ED-FB31-C19A-AB6E-0F86BB147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955193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B6304E-A708-0F0A-CDF0-D3288AA086D4}"/>
              </a:ext>
            </a:extLst>
          </p:cNvPr>
          <p:cNvSpPr>
            <a:spLocks noGrp="1"/>
          </p:cNvSpPr>
          <p:nvPr>
            <p:ph type="sldNum" sz="quarter" idx="10"/>
          </p:nvPr>
        </p:nvSpPr>
        <p:spPr/>
        <p:txBody>
          <a:bodyPr/>
          <a:lstStyle/>
          <a:p>
            <a:pPr>
              <a:defRPr/>
            </a:pPr>
            <a:fld id="{F514AD1A-3E2D-4889-8392-3CFA1D43892B}" type="slidenum">
              <a:rPr lang="en-US" smtClean="0"/>
              <a:pPr>
                <a:defRPr/>
              </a:pPr>
              <a:t>11</a:t>
            </a:fld>
            <a:endParaRPr lang="en-US"/>
          </a:p>
        </p:txBody>
      </p:sp>
      <p:pic>
        <p:nvPicPr>
          <p:cNvPr id="6" name="Picture 5" descr="A screenshot of a graph&#10;&#10;AI-generated content may be incorrect.">
            <a:extLst>
              <a:ext uri="{FF2B5EF4-FFF2-40B4-BE49-F238E27FC236}">
                <a16:creationId xmlns:a16="http://schemas.microsoft.com/office/drawing/2014/main" id="{28A682EA-CC00-9887-9F4E-954345C9280C}"/>
              </a:ext>
            </a:extLst>
          </p:cNvPr>
          <p:cNvPicPr>
            <a:picLocks noChangeAspect="1"/>
          </p:cNvPicPr>
          <p:nvPr/>
        </p:nvPicPr>
        <p:blipFill>
          <a:blip r:embed="rId2"/>
          <a:srcRect l="2593" t="35555" r="4568" b="34913"/>
          <a:stretch>
            <a:fillRect/>
          </a:stretch>
        </p:blipFill>
        <p:spPr>
          <a:xfrm>
            <a:off x="0" y="0"/>
            <a:ext cx="11049000" cy="6248400"/>
          </a:xfrm>
          <a:prstGeom prst="rect">
            <a:avLst/>
          </a:prstGeom>
        </p:spPr>
      </p:pic>
    </p:spTree>
    <p:extLst>
      <p:ext uri="{BB962C8B-B14F-4D97-AF65-F5344CB8AC3E}">
        <p14:creationId xmlns:p14="http://schemas.microsoft.com/office/powerpoint/2010/main" val="378404500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4DD9F5B7-FF75-FB9C-B60F-CA650D9FD829}"/>
              </a:ext>
            </a:extLst>
          </p:cNvPr>
          <p:cNvSpPr>
            <a:spLocks noGrp="1"/>
          </p:cNvSpPr>
          <p:nvPr>
            <p:ph type="title"/>
          </p:nvPr>
        </p:nvSpPr>
        <p:spPr>
          <a:xfrm>
            <a:off x="608170" y="2396710"/>
            <a:ext cx="4649411" cy="3851690"/>
          </a:xfrm>
        </p:spPr>
        <p:txBody>
          <a:bodyPr>
            <a:normAutofit/>
          </a:bodyPr>
          <a:lstStyle/>
          <a:p>
            <a:r>
              <a:rPr lang="en-US" dirty="0"/>
              <a:t>Outlook-Wine Industry 2026</a:t>
            </a:r>
          </a:p>
        </p:txBody>
      </p:sp>
      <p:sp>
        <p:nvSpPr>
          <p:cNvPr id="81" name="Text Placeholder 80">
            <a:extLst>
              <a:ext uri="{FF2B5EF4-FFF2-40B4-BE49-F238E27FC236}">
                <a16:creationId xmlns:a16="http://schemas.microsoft.com/office/drawing/2014/main" id="{856EF6AA-075A-F11E-7AB6-72584D5E8E7B}"/>
              </a:ext>
            </a:extLst>
          </p:cNvPr>
          <p:cNvSpPr>
            <a:spLocks noGrp="1"/>
          </p:cNvSpPr>
          <p:nvPr>
            <p:ph type="body" sz="quarter" idx="11"/>
          </p:nvPr>
        </p:nvSpPr>
        <p:spPr>
          <a:xfrm>
            <a:off x="6095999" y="1032292"/>
            <a:ext cx="5487829" cy="567908"/>
          </a:xfrm>
        </p:spPr>
        <p:txBody>
          <a:bodyPr/>
          <a:lstStyle/>
          <a:p>
            <a:r>
              <a:rPr lang="en-US" b="0" dirty="0"/>
              <a:t>Continued Premiumization &amp; Quality Focus</a:t>
            </a:r>
            <a:endParaRPr lang="en-US" dirty="0"/>
          </a:p>
        </p:txBody>
      </p:sp>
      <p:sp>
        <p:nvSpPr>
          <p:cNvPr id="82" name="Text Placeholder 81">
            <a:extLst>
              <a:ext uri="{FF2B5EF4-FFF2-40B4-BE49-F238E27FC236}">
                <a16:creationId xmlns:a16="http://schemas.microsoft.com/office/drawing/2014/main" id="{A3B86342-A549-E4C3-1C2D-3269E65AEFC6}"/>
              </a:ext>
            </a:extLst>
          </p:cNvPr>
          <p:cNvSpPr>
            <a:spLocks noGrp="1"/>
          </p:cNvSpPr>
          <p:nvPr>
            <p:ph type="body" sz="quarter" idx="12"/>
          </p:nvPr>
        </p:nvSpPr>
        <p:spPr>
          <a:xfrm>
            <a:off x="6095999" y="2099091"/>
            <a:ext cx="5105400" cy="339309"/>
          </a:xfrm>
        </p:spPr>
        <p:txBody>
          <a:bodyPr/>
          <a:lstStyle/>
          <a:p>
            <a:r>
              <a:rPr lang="en-US" b="0" dirty="0"/>
              <a:t>Authenticity &amp; Sustainability as Market Drivers</a:t>
            </a:r>
            <a:endParaRPr lang="en-US" dirty="0"/>
          </a:p>
        </p:txBody>
      </p:sp>
      <p:sp>
        <p:nvSpPr>
          <p:cNvPr id="83" name="Text Placeholder 82">
            <a:extLst>
              <a:ext uri="{FF2B5EF4-FFF2-40B4-BE49-F238E27FC236}">
                <a16:creationId xmlns:a16="http://schemas.microsoft.com/office/drawing/2014/main" id="{A7C1FD09-C60A-050C-BBF9-FC66CCB58CC7}"/>
              </a:ext>
            </a:extLst>
          </p:cNvPr>
          <p:cNvSpPr>
            <a:spLocks noGrp="1"/>
          </p:cNvSpPr>
          <p:nvPr>
            <p:ph type="body" sz="quarter" idx="13"/>
          </p:nvPr>
        </p:nvSpPr>
        <p:spPr>
          <a:xfrm>
            <a:off x="6071347" y="3120611"/>
            <a:ext cx="5487829" cy="232189"/>
          </a:xfrm>
        </p:spPr>
        <p:txBody>
          <a:bodyPr/>
          <a:lstStyle/>
          <a:p>
            <a:r>
              <a:rPr lang="en-US" b="0" dirty="0"/>
              <a:t>Greater Interest in Unique &amp; Emerging Styles/Regions</a:t>
            </a:r>
            <a:endParaRPr lang="en-US" dirty="0"/>
          </a:p>
        </p:txBody>
      </p:sp>
      <p:sp>
        <p:nvSpPr>
          <p:cNvPr id="84" name="Text Placeholder 83">
            <a:extLst>
              <a:ext uri="{FF2B5EF4-FFF2-40B4-BE49-F238E27FC236}">
                <a16:creationId xmlns:a16="http://schemas.microsoft.com/office/drawing/2014/main" id="{5A9B833D-B259-D69D-A1C5-4CB1337CAE16}"/>
              </a:ext>
            </a:extLst>
          </p:cNvPr>
          <p:cNvSpPr>
            <a:spLocks noGrp="1"/>
          </p:cNvSpPr>
          <p:nvPr>
            <p:ph type="body" sz="quarter" idx="14"/>
          </p:nvPr>
        </p:nvSpPr>
        <p:spPr>
          <a:xfrm>
            <a:off x="6075250" y="4132054"/>
            <a:ext cx="5430950" cy="381001"/>
          </a:xfrm>
        </p:spPr>
        <p:txBody>
          <a:bodyPr/>
          <a:lstStyle/>
          <a:p>
            <a:r>
              <a:rPr lang="en-US" b="0" dirty="0"/>
              <a:t>Moderation &amp; Low-Alcohol Innovation</a:t>
            </a:r>
          </a:p>
        </p:txBody>
      </p:sp>
      <p:sp>
        <p:nvSpPr>
          <p:cNvPr id="85" name="Text Placeholder 84">
            <a:extLst>
              <a:ext uri="{FF2B5EF4-FFF2-40B4-BE49-F238E27FC236}">
                <a16:creationId xmlns:a16="http://schemas.microsoft.com/office/drawing/2014/main" id="{8D5E43C1-4424-B4A7-959F-2CCFC4C9BB5C}"/>
              </a:ext>
            </a:extLst>
          </p:cNvPr>
          <p:cNvSpPr>
            <a:spLocks noGrp="1"/>
          </p:cNvSpPr>
          <p:nvPr>
            <p:ph type="body" sz="quarter" idx="15"/>
          </p:nvPr>
        </p:nvSpPr>
        <p:spPr>
          <a:xfrm>
            <a:off x="6073821" y="5181600"/>
            <a:ext cx="5203779" cy="339309"/>
          </a:xfrm>
        </p:spPr>
        <p:txBody>
          <a:bodyPr/>
          <a:lstStyle/>
          <a:p>
            <a:r>
              <a:rPr lang="en-US" b="0" dirty="0"/>
              <a:t>Adaptation to Economic &amp; Consumer Behavior Shifts</a:t>
            </a:r>
            <a:endParaRPr lang="en-US" dirty="0"/>
          </a:p>
        </p:txBody>
      </p:sp>
      <p:sp>
        <p:nvSpPr>
          <p:cNvPr id="5" name="TextBox 4">
            <a:extLst>
              <a:ext uri="{FF2B5EF4-FFF2-40B4-BE49-F238E27FC236}">
                <a16:creationId xmlns:a16="http://schemas.microsoft.com/office/drawing/2014/main" id="{4AFC3C88-FFC5-BEDD-FF65-75FC047660BC}"/>
              </a:ext>
            </a:extLst>
          </p:cNvPr>
          <p:cNvSpPr txBox="1"/>
          <p:nvPr/>
        </p:nvSpPr>
        <p:spPr>
          <a:xfrm>
            <a:off x="33618" y="6519446"/>
            <a:ext cx="6037730" cy="307777"/>
          </a:xfrm>
          <a:prstGeom prst="rect">
            <a:avLst/>
          </a:prstGeom>
          <a:noFill/>
        </p:spPr>
        <p:txBody>
          <a:bodyPr wrap="square">
            <a:spAutoFit/>
          </a:bodyPr>
          <a:lstStyle/>
          <a:p>
            <a:r>
              <a:rPr lang="en-US" sz="1400" dirty="0"/>
              <a:t>https://</a:t>
            </a:r>
            <a:r>
              <a:rPr lang="en-US" sz="1400" dirty="0" err="1"/>
              <a:t>daily.sevenfifty.com</a:t>
            </a:r>
            <a:r>
              <a:rPr lang="en-US" sz="1400" dirty="0"/>
              <a:t>/5-wine-industry-trends-to-watch-in-2025/</a:t>
            </a:r>
          </a:p>
        </p:txBody>
      </p:sp>
    </p:spTree>
    <p:extLst>
      <p:ext uri="{BB962C8B-B14F-4D97-AF65-F5344CB8AC3E}">
        <p14:creationId xmlns:p14="http://schemas.microsoft.com/office/powerpoint/2010/main" val="1034378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AI-generated content may be incorrect.">
            <a:extLst>
              <a:ext uri="{FF2B5EF4-FFF2-40B4-BE49-F238E27FC236}">
                <a16:creationId xmlns:a16="http://schemas.microsoft.com/office/drawing/2014/main" id="{12A73A16-7DFA-B192-AE1E-459A81910CF3}"/>
              </a:ext>
            </a:extLst>
          </p:cNvPr>
          <p:cNvPicPr>
            <a:picLocks noChangeAspect="1"/>
          </p:cNvPicPr>
          <p:nvPr/>
        </p:nvPicPr>
        <p:blipFill>
          <a:blip r:embed="rId3"/>
          <a:srcRect l="20588" t="8716" r="23530" b="42453"/>
          <a:stretch>
            <a:fillRect/>
          </a:stretch>
        </p:blipFill>
        <p:spPr>
          <a:xfrm>
            <a:off x="6096000" y="1695659"/>
            <a:ext cx="6009348" cy="4552741"/>
          </a:xfrm>
          <a:prstGeom prst="rect">
            <a:avLst/>
          </a:prstGeom>
        </p:spPr>
      </p:pic>
      <p:pic>
        <p:nvPicPr>
          <p:cNvPr id="614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p:cNvSpPr>
            <a:spLocks noChangeArrowheads="1"/>
          </p:cNvSpPr>
          <p:nvPr/>
        </p:nvSpPr>
        <p:spPr bwMode="auto">
          <a:xfrm>
            <a:off x="533400" y="304801"/>
            <a:ext cx="10515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BD0000"/>
                </a:solidFill>
                <a:ea typeface="MS PGothic" pitchFamily="34" charset="-128"/>
              </a:rPr>
              <a:t>US Grapes Growing situation and outlook</a:t>
            </a:r>
          </a:p>
        </p:txBody>
      </p:sp>
      <p:sp>
        <p:nvSpPr>
          <p:cNvPr id="4" name="TextBox 3">
            <a:extLst>
              <a:ext uri="{FF2B5EF4-FFF2-40B4-BE49-F238E27FC236}">
                <a16:creationId xmlns:a16="http://schemas.microsoft.com/office/drawing/2014/main" id="{7919C72C-615B-97D0-EBD5-FC7F1A2BA2DB}"/>
              </a:ext>
            </a:extLst>
          </p:cNvPr>
          <p:cNvSpPr txBox="1"/>
          <p:nvPr/>
        </p:nvSpPr>
        <p:spPr>
          <a:xfrm>
            <a:off x="0" y="6553200"/>
            <a:ext cx="6237948" cy="307777"/>
          </a:xfrm>
          <a:prstGeom prst="rect">
            <a:avLst/>
          </a:prstGeom>
          <a:noFill/>
        </p:spPr>
        <p:txBody>
          <a:bodyPr wrap="square" rtlCol="0">
            <a:spAutoFit/>
          </a:bodyPr>
          <a:lstStyle/>
          <a:p>
            <a:r>
              <a:rPr lang="en-US" sz="1400" dirty="0"/>
              <a:t>Source: https://</a:t>
            </a:r>
            <a:r>
              <a:rPr lang="en-US" sz="1400" dirty="0" err="1"/>
              <a:t>www.ers.usda.gov</a:t>
            </a:r>
            <a:r>
              <a:rPr lang="en-US" sz="1400" dirty="0"/>
              <a:t>/topics/crops/fruit-and-tree-nuts/market-outlook</a:t>
            </a:r>
          </a:p>
        </p:txBody>
      </p:sp>
      <p:pic>
        <p:nvPicPr>
          <p:cNvPr id="4100" name="Picture 4" descr="A clustered bar chart showing year-to-year production changes for selected fruit and tree nuts with table grapes and peaches showing the greatest increase">
            <a:extLst>
              <a:ext uri="{FF2B5EF4-FFF2-40B4-BE49-F238E27FC236}">
                <a16:creationId xmlns:a16="http://schemas.microsoft.com/office/drawing/2014/main" id="{8D05E48C-1266-653C-4572-FC70811C54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773" y="1668747"/>
            <a:ext cx="5793971" cy="45336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48098E5D-73B0-5456-FE17-9AB52DF56250}"/>
              </a:ext>
            </a:extLst>
          </p:cNvPr>
          <p:cNvSpPr/>
          <p:nvPr/>
        </p:nvSpPr>
        <p:spPr bwMode="auto">
          <a:xfrm>
            <a:off x="3657600" y="2979733"/>
            <a:ext cx="2133600" cy="381000"/>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Rectangle: Rounded Corners 7">
            <a:extLst>
              <a:ext uri="{FF2B5EF4-FFF2-40B4-BE49-F238E27FC236}">
                <a16:creationId xmlns:a16="http://schemas.microsoft.com/office/drawing/2014/main" id="{4D5FE57C-1208-0E9B-ED6C-CECC0352B7C6}"/>
              </a:ext>
            </a:extLst>
          </p:cNvPr>
          <p:cNvSpPr/>
          <p:nvPr/>
        </p:nvSpPr>
        <p:spPr bwMode="auto">
          <a:xfrm>
            <a:off x="3097203" y="4495800"/>
            <a:ext cx="685800" cy="381000"/>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Rectangle: Rounded Corners 4">
            <a:extLst>
              <a:ext uri="{FF2B5EF4-FFF2-40B4-BE49-F238E27FC236}">
                <a16:creationId xmlns:a16="http://schemas.microsoft.com/office/drawing/2014/main" id="{AF34083F-5909-47F4-E541-0307ABD28154}"/>
              </a:ext>
            </a:extLst>
          </p:cNvPr>
          <p:cNvSpPr/>
          <p:nvPr/>
        </p:nvSpPr>
        <p:spPr bwMode="auto">
          <a:xfrm>
            <a:off x="4648200" y="1676400"/>
            <a:ext cx="990600" cy="533400"/>
          </a:xfrm>
          <a:prstGeom prst="roundRect">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Rectangle: Rounded Corners 6">
            <a:extLst>
              <a:ext uri="{FF2B5EF4-FFF2-40B4-BE49-F238E27FC236}">
                <a16:creationId xmlns:a16="http://schemas.microsoft.com/office/drawing/2014/main" id="{946C7E84-EDF2-4E94-0C61-12EC8A2DAD36}"/>
              </a:ext>
            </a:extLst>
          </p:cNvPr>
          <p:cNvSpPr/>
          <p:nvPr/>
        </p:nvSpPr>
        <p:spPr bwMode="auto">
          <a:xfrm>
            <a:off x="10148205" y="1668747"/>
            <a:ext cx="990600" cy="533400"/>
          </a:xfrm>
          <a:prstGeom prst="roundRect">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 name="Rectangle: Rounded Corners 5">
            <a:extLst>
              <a:ext uri="{FF2B5EF4-FFF2-40B4-BE49-F238E27FC236}">
                <a16:creationId xmlns:a16="http://schemas.microsoft.com/office/drawing/2014/main" id="{6D53D63D-9F8A-2CEE-69DB-EB87351B65D3}"/>
              </a:ext>
            </a:extLst>
          </p:cNvPr>
          <p:cNvSpPr/>
          <p:nvPr/>
        </p:nvSpPr>
        <p:spPr bwMode="auto">
          <a:xfrm>
            <a:off x="8842146" y="3054699"/>
            <a:ext cx="685800" cy="381000"/>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 name="Rectangle: Rounded Corners 7">
            <a:extLst>
              <a:ext uri="{FF2B5EF4-FFF2-40B4-BE49-F238E27FC236}">
                <a16:creationId xmlns:a16="http://schemas.microsoft.com/office/drawing/2014/main" id="{5EB234C1-CF72-9F6E-BF67-D85E217F1EFA}"/>
              </a:ext>
            </a:extLst>
          </p:cNvPr>
          <p:cNvSpPr/>
          <p:nvPr/>
        </p:nvSpPr>
        <p:spPr bwMode="auto">
          <a:xfrm>
            <a:off x="8842146" y="3478055"/>
            <a:ext cx="685800" cy="381000"/>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94352489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3F43D-EEF0-3EDA-C273-422AAEE6CD34}"/>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4A0D40C7-33C1-7D00-7EEE-53C4EC332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a:extLst>
              <a:ext uri="{FF2B5EF4-FFF2-40B4-BE49-F238E27FC236}">
                <a16:creationId xmlns:a16="http://schemas.microsoft.com/office/drawing/2014/main" id="{DFC34EBE-D725-B423-02EA-4EF000FE912A}"/>
              </a:ext>
            </a:extLst>
          </p:cNvPr>
          <p:cNvSpPr>
            <a:spLocks noChangeArrowheads="1"/>
          </p:cNvSpPr>
          <p:nvPr/>
        </p:nvSpPr>
        <p:spPr bwMode="auto">
          <a:xfrm>
            <a:off x="533400" y="304801"/>
            <a:ext cx="10515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BD0000"/>
                </a:solidFill>
                <a:ea typeface="MS PGothic" pitchFamily="34" charset="-128"/>
              </a:rPr>
              <a:t>US Table Grapes export situation and outlook</a:t>
            </a:r>
          </a:p>
        </p:txBody>
      </p:sp>
      <p:sp>
        <p:nvSpPr>
          <p:cNvPr id="4" name="TextBox 3">
            <a:extLst>
              <a:ext uri="{FF2B5EF4-FFF2-40B4-BE49-F238E27FC236}">
                <a16:creationId xmlns:a16="http://schemas.microsoft.com/office/drawing/2014/main" id="{648A6185-09EE-BFE6-FD76-9D7CB660447E}"/>
              </a:ext>
            </a:extLst>
          </p:cNvPr>
          <p:cNvSpPr txBox="1"/>
          <p:nvPr/>
        </p:nvSpPr>
        <p:spPr>
          <a:xfrm>
            <a:off x="-76200" y="6553199"/>
            <a:ext cx="4953000" cy="307777"/>
          </a:xfrm>
          <a:prstGeom prst="rect">
            <a:avLst/>
          </a:prstGeom>
          <a:noFill/>
        </p:spPr>
        <p:txBody>
          <a:bodyPr wrap="square" rtlCol="0">
            <a:spAutoFit/>
          </a:bodyPr>
          <a:lstStyle/>
          <a:p>
            <a:r>
              <a:rPr lang="en-US" sz="1400" dirty="0"/>
              <a:t>Source: https://</a:t>
            </a:r>
            <a:r>
              <a:rPr lang="en-US" sz="1400" dirty="0" err="1"/>
              <a:t>apps.fas.usda.gov</a:t>
            </a:r>
            <a:r>
              <a:rPr lang="en-US" sz="1400" dirty="0"/>
              <a:t>/</a:t>
            </a:r>
            <a:r>
              <a:rPr lang="en-US" sz="1400" dirty="0" err="1"/>
              <a:t>psdonline</a:t>
            </a:r>
            <a:r>
              <a:rPr lang="en-US" sz="1400" dirty="0"/>
              <a:t>/circulars/</a:t>
            </a:r>
            <a:r>
              <a:rPr lang="en-US" sz="1400" dirty="0" err="1"/>
              <a:t>fruit.pdf</a:t>
            </a:r>
            <a:endParaRPr lang="en-US" sz="1400" dirty="0"/>
          </a:p>
        </p:txBody>
      </p:sp>
      <p:pic>
        <p:nvPicPr>
          <p:cNvPr id="6" name="Picture 5" descr="A screenshot of a computer&#10;&#10;AI-generated content may be incorrect.">
            <a:extLst>
              <a:ext uri="{FF2B5EF4-FFF2-40B4-BE49-F238E27FC236}">
                <a16:creationId xmlns:a16="http://schemas.microsoft.com/office/drawing/2014/main" id="{DDEB8CF2-517F-CC93-05D7-AE0937A81ED4}"/>
              </a:ext>
            </a:extLst>
          </p:cNvPr>
          <p:cNvPicPr>
            <a:picLocks noChangeAspect="1"/>
          </p:cNvPicPr>
          <p:nvPr/>
        </p:nvPicPr>
        <p:blipFill>
          <a:blip r:embed="rId4"/>
          <a:srcRect l="32353" t="12201" r="32353" b="45969"/>
          <a:stretch>
            <a:fillRect/>
          </a:stretch>
        </p:blipFill>
        <p:spPr>
          <a:xfrm>
            <a:off x="2057400" y="1751350"/>
            <a:ext cx="7315200" cy="4649449"/>
          </a:xfrm>
          <a:prstGeom prst="rect">
            <a:avLst/>
          </a:prstGeom>
        </p:spPr>
      </p:pic>
    </p:spTree>
    <p:extLst>
      <p:ext uri="{BB962C8B-B14F-4D97-AF65-F5344CB8AC3E}">
        <p14:creationId xmlns:p14="http://schemas.microsoft.com/office/powerpoint/2010/main" val="156199662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37D181-1E47-5C45-A8D1-6E3F1263F14D}"/>
              </a:ext>
            </a:extLst>
          </p:cNvPr>
          <p:cNvSpPr>
            <a:spLocks noGrp="1"/>
          </p:cNvSpPr>
          <p:nvPr>
            <p:ph type="sldNum" sz="quarter" idx="10"/>
          </p:nvPr>
        </p:nvSpPr>
        <p:spPr/>
        <p:txBody>
          <a:bodyPr/>
          <a:lstStyle/>
          <a:p>
            <a:pPr>
              <a:defRPr/>
            </a:pPr>
            <a:fld id="{F514AD1A-3E2D-4889-8392-3CFA1D43892B}" type="slidenum">
              <a:rPr lang="en-US" smtClean="0"/>
              <a:pPr>
                <a:defRPr/>
              </a:pPr>
              <a:t>15</a:t>
            </a:fld>
            <a:endParaRPr lang="en-US"/>
          </a:p>
        </p:txBody>
      </p:sp>
      <p:pic>
        <p:nvPicPr>
          <p:cNvPr id="6" name="Picture 5" descr="A screenshot of a computer&#10;&#10;AI-generated content may be incorrect.">
            <a:extLst>
              <a:ext uri="{FF2B5EF4-FFF2-40B4-BE49-F238E27FC236}">
                <a16:creationId xmlns:a16="http://schemas.microsoft.com/office/drawing/2014/main" id="{9312717F-2F36-E9C7-4723-DB26FFA321E8}"/>
              </a:ext>
            </a:extLst>
          </p:cNvPr>
          <p:cNvPicPr>
            <a:picLocks noChangeAspect="1"/>
          </p:cNvPicPr>
          <p:nvPr/>
        </p:nvPicPr>
        <p:blipFill>
          <a:blip r:embed="rId3"/>
          <a:srcRect l="30392" t="31101" r="30316" b="18228"/>
          <a:stretch>
            <a:fillRect/>
          </a:stretch>
        </p:blipFill>
        <p:spPr>
          <a:xfrm>
            <a:off x="2286000" y="1600200"/>
            <a:ext cx="6629400" cy="4724400"/>
          </a:xfrm>
          <a:prstGeom prst="rect">
            <a:avLst/>
          </a:prstGeom>
        </p:spPr>
      </p:pic>
      <p:sp>
        <p:nvSpPr>
          <p:cNvPr id="7" name="Rectangle 2">
            <a:extLst>
              <a:ext uri="{FF2B5EF4-FFF2-40B4-BE49-F238E27FC236}">
                <a16:creationId xmlns:a16="http://schemas.microsoft.com/office/drawing/2014/main" id="{6C2C29E4-991F-D081-5FE2-E77C4918E108}"/>
              </a:ext>
            </a:extLst>
          </p:cNvPr>
          <p:cNvSpPr>
            <a:spLocks noChangeArrowheads="1"/>
          </p:cNvSpPr>
          <p:nvPr/>
        </p:nvSpPr>
        <p:spPr bwMode="auto">
          <a:xfrm>
            <a:off x="533400" y="304801"/>
            <a:ext cx="10515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BD0000"/>
                </a:solidFill>
                <a:ea typeface="MS PGothic" pitchFamily="34" charset="-128"/>
              </a:rPr>
              <a:t>US Table Grapes import situation and outlook</a:t>
            </a:r>
          </a:p>
        </p:txBody>
      </p:sp>
      <p:pic>
        <p:nvPicPr>
          <p:cNvPr id="2" name="Picture 5">
            <a:extLst>
              <a:ext uri="{FF2B5EF4-FFF2-40B4-BE49-F238E27FC236}">
                <a16:creationId xmlns:a16="http://schemas.microsoft.com/office/drawing/2014/main" id="{8B4BB814-0121-4E46-5DF5-2CD4F7AC47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72266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2E5F3-5A47-06F8-1DE5-A3EE9B51C1D4}"/>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6359C452-86FC-CA0A-7595-BEFDE64ED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a:extLst>
              <a:ext uri="{FF2B5EF4-FFF2-40B4-BE49-F238E27FC236}">
                <a16:creationId xmlns:a16="http://schemas.microsoft.com/office/drawing/2014/main" id="{1C14871B-8A06-4BBD-43D2-2166EC2D2AAA}"/>
              </a:ext>
            </a:extLst>
          </p:cNvPr>
          <p:cNvSpPr>
            <a:spLocks noChangeArrowheads="1"/>
          </p:cNvSpPr>
          <p:nvPr/>
        </p:nvSpPr>
        <p:spPr bwMode="auto">
          <a:xfrm>
            <a:off x="1943100" y="1752600"/>
            <a:ext cx="83058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zh-CN" sz="4400" dirty="0">
                <a:solidFill>
                  <a:srgbClr val="BD0000"/>
                </a:solidFill>
                <a:ea typeface="MS PGothic" pitchFamily="34" charset="-128"/>
              </a:rPr>
              <a:t>Research Update: Cost of Establishment and Production of V. Vinifera Grapes in the Finger Lakes </a:t>
            </a:r>
            <a:endParaRPr lang="en-US" altLang="en-US" sz="4400" dirty="0">
              <a:solidFill>
                <a:srgbClr val="BD0000"/>
              </a:solidFill>
              <a:ea typeface="MS PGothic" pitchFamily="34" charset="-128"/>
            </a:endParaRPr>
          </a:p>
        </p:txBody>
      </p:sp>
    </p:spTree>
    <p:extLst>
      <p:ext uri="{BB962C8B-B14F-4D97-AF65-F5344CB8AC3E}">
        <p14:creationId xmlns:p14="http://schemas.microsoft.com/office/powerpoint/2010/main" val="416882382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2F15D85-72AD-D78D-3960-4C9B3886E54D}"/>
              </a:ext>
            </a:extLst>
          </p:cNvPr>
          <p:cNvSpPr>
            <a:spLocks noGrp="1"/>
          </p:cNvSpPr>
          <p:nvPr>
            <p:ph type="title"/>
          </p:nvPr>
        </p:nvSpPr>
        <p:spPr>
          <a:xfrm>
            <a:off x="812800" y="165798"/>
            <a:ext cx="10363200" cy="838200"/>
          </a:xfrm>
        </p:spPr>
        <p:txBody>
          <a:bodyPr/>
          <a:lstStyle/>
          <a:p>
            <a:r>
              <a:rPr lang="en-US" kern="1200" dirty="0">
                <a:solidFill>
                  <a:srgbClr val="C00000"/>
                </a:solidFill>
                <a:latin typeface="Arial" pitchFamily="34" charset="0"/>
                <a:ea typeface="MS PGothic" pitchFamily="34" charset="-128"/>
                <a:cs typeface="+mn-cs"/>
              </a:rPr>
              <a:t>Assumptions</a:t>
            </a:r>
          </a:p>
        </p:txBody>
      </p:sp>
      <p:graphicFrame>
        <p:nvGraphicFramePr>
          <p:cNvPr id="7" name="Content Placeholder 6">
            <a:extLst>
              <a:ext uri="{FF2B5EF4-FFF2-40B4-BE49-F238E27FC236}">
                <a16:creationId xmlns:a16="http://schemas.microsoft.com/office/drawing/2014/main" id="{399D2A33-101E-6969-1C11-EFFFF2179D4D}"/>
              </a:ext>
            </a:extLst>
          </p:cNvPr>
          <p:cNvGraphicFramePr>
            <a:graphicFrameLocks noGrp="1"/>
          </p:cNvGraphicFramePr>
          <p:nvPr>
            <p:ph sz="half" idx="2"/>
            <p:extLst>
              <p:ext uri="{D42A27DB-BD31-4B8C-83A1-F6EECF244321}">
                <p14:modId xmlns:p14="http://schemas.microsoft.com/office/powerpoint/2010/main" val="3757199751"/>
              </p:ext>
            </p:extLst>
          </p:nvPr>
        </p:nvGraphicFramePr>
        <p:xfrm>
          <a:off x="1794510" y="1003998"/>
          <a:ext cx="8602979" cy="2595880"/>
        </p:xfrm>
        <a:graphic>
          <a:graphicData uri="http://schemas.openxmlformats.org/drawingml/2006/table">
            <a:tbl>
              <a:tblPr firstRow="1" firstCol="1" bandRow="1">
                <a:tableStyleId>{5C22544A-7EE6-4342-B048-85BDC9FD1C3A}</a:tableStyleId>
              </a:tblPr>
              <a:tblGrid>
                <a:gridCol w="2082799">
                  <a:extLst>
                    <a:ext uri="{9D8B030D-6E8A-4147-A177-3AD203B41FA5}">
                      <a16:colId xmlns:a16="http://schemas.microsoft.com/office/drawing/2014/main" val="3549055315"/>
                    </a:ext>
                  </a:extLst>
                </a:gridCol>
                <a:gridCol w="6520180">
                  <a:extLst>
                    <a:ext uri="{9D8B030D-6E8A-4147-A177-3AD203B41FA5}">
                      <a16:colId xmlns:a16="http://schemas.microsoft.com/office/drawing/2014/main" val="4242301901"/>
                    </a:ext>
                  </a:extLst>
                </a:gridCol>
              </a:tblGrid>
              <a:tr h="370840">
                <a:tc>
                  <a:txBody>
                    <a:bodyPr/>
                    <a:lstStyle/>
                    <a:p>
                      <a:r>
                        <a:rPr lang="en-US" dirty="0">
                          <a:solidFill>
                            <a:schemeClr val="tx1"/>
                          </a:solidFill>
                        </a:rPr>
                        <a:t>Variable</a:t>
                      </a:r>
                    </a:p>
                  </a:txBody>
                  <a:tcPr/>
                </a:tc>
                <a:tc>
                  <a:txBody>
                    <a:bodyPr/>
                    <a:lstStyle/>
                    <a:p>
                      <a:r>
                        <a:rPr lang="en-US" dirty="0">
                          <a:solidFill>
                            <a:schemeClr val="tx1"/>
                          </a:solidFill>
                        </a:rPr>
                        <a:t>Value</a:t>
                      </a:r>
                    </a:p>
                  </a:txBody>
                  <a:tcPr/>
                </a:tc>
                <a:extLst>
                  <a:ext uri="{0D108BD9-81ED-4DB2-BD59-A6C34878D82A}">
                    <a16:rowId xmlns:a16="http://schemas.microsoft.com/office/drawing/2014/main" val="18654254"/>
                  </a:ext>
                </a:extLst>
              </a:tr>
              <a:tr h="370840">
                <a:tc>
                  <a:txBody>
                    <a:bodyPr/>
                    <a:lstStyle/>
                    <a:p>
                      <a:r>
                        <a:rPr lang="en-US" dirty="0">
                          <a:solidFill>
                            <a:schemeClr val="tx1"/>
                          </a:solidFill>
                        </a:rPr>
                        <a:t>Land</a:t>
                      </a:r>
                    </a:p>
                  </a:txBody>
                  <a:tcPr/>
                </a:tc>
                <a:tc>
                  <a:txBody>
                    <a:bodyPr/>
                    <a:lstStyle/>
                    <a:p>
                      <a:r>
                        <a:rPr lang="en-US" dirty="0">
                          <a:solidFill>
                            <a:schemeClr val="tx1"/>
                          </a:solidFill>
                        </a:rPr>
                        <a:t>54 acres / 13,750 $/acre</a:t>
                      </a:r>
                    </a:p>
                  </a:txBody>
                  <a:tcPr/>
                </a:tc>
                <a:extLst>
                  <a:ext uri="{0D108BD9-81ED-4DB2-BD59-A6C34878D82A}">
                    <a16:rowId xmlns:a16="http://schemas.microsoft.com/office/drawing/2014/main" val="355766478"/>
                  </a:ext>
                </a:extLst>
              </a:tr>
              <a:tr h="370840">
                <a:tc>
                  <a:txBody>
                    <a:bodyPr/>
                    <a:lstStyle/>
                    <a:p>
                      <a:r>
                        <a:rPr lang="en-US" dirty="0">
                          <a:solidFill>
                            <a:schemeClr val="tx1"/>
                          </a:solidFill>
                        </a:rPr>
                        <a:t>Vineyard Layout</a:t>
                      </a:r>
                    </a:p>
                  </a:txBody>
                  <a:tcPr/>
                </a:tc>
                <a:tc>
                  <a:txBody>
                    <a:bodyPr/>
                    <a:lstStyle/>
                    <a:p>
                      <a:r>
                        <a:rPr lang="en-US" dirty="0">
                          <a:solidFill>
                            <a:schemeClr val="tx1"/>
                          </a:solidFill>
                        </a:rPr>
                        <a:t>9 ft x 6 ft spacing / $4.25 per plant </a:t>
                      </a:r>
                    </a:p>
                  </a:txBody>
                  <a:tcPr/>
                </a:tc>
                <a:extLst>
                  <a:ext uri="{0D108BD9-81ED-4DB2-BD59-A6C34878D82A}">
                    <a16:rowId xmlns:a16="http://schemas.microsoft.com/office/drawing/2014/main" val="2649040586"/>
                  </a:ext>
                </a:extLst>
              </a:tr>
              <a:tr h="370840">
                <a:tc>
                  <a:txBody>
                    <a:bodyPr/>
                    <a:lstStyle/>
                    <a:p>
                      <a:r>
                        <a:rPr lang="en-US" dirty="0">
                          <a:solidFill>
                            <a:schemeClr val="tx1"/>
                          </a:solidFill>
                        </a:rPr>
                        <a:t>Varieties</a:t>
                      </a:r>
                    </a:p>
                  </a:txBody>
                  <a:tcPr/>
                </a:tc>
                <a:tc>
                  <a:txBody>
                    <a:bodyPr/>
                    <a:lstStyle/>
                    <a:p>
                      <a:r>
                        <a:rPr lang="en-US" dirty="0">
                          <a:solidFill>
                            <a:schemeClr val="tx1"/>
                          </a:solidFill>
                        </a:rPr>
                        <a:t>Pinot Noir, Cabernet Franc, Chardonnay, and Riesling</a:t>
                      </a:r>
                    </a:p>
                  </a:txBody>
                  <a:tcPr/>
                </a:tc>
                <a:extLst>
                  <a:ext uri="{0D108BD9-81ED-4DB2-BD59-A6C34878D82A}">
                    <a16:rowId xmlns:a16="http://schemas.microsoft.com/office/drawing/2014/main" val="3363957175"/>
                  </a:ext>
                </a:extLst>
              </a:tr>
              <a:tr h="370840">
                <a:tc>
                  <a:txBody>
                    <a:bodyPr/>
                    <a:lstStyle/>
                    <a:p>
                      <a:r>
                        <a:rPr lang="en-US" dirty="0">
                          <a:solidFill>
                            <a:schemeClr val="tx1"/>
                          </a:solidFill>
                        </a:rPr>
                        <a:t>Wage rates</a:t>
                      </a:r>
                    </a:p>
                  </a:txBody>
                  <a:tcPr/>
                </a:tc>
                <a:tc>
                  <a:txBody>
                    <a:bodyPr/>
                    <a:lstStyle/>
                    <a:p>
                      <a:r>
                        <a:rPr lang="en-US" dirty="0">
                          <a:solidFill>
                            <a:schemeClr val="tx1"/>
                          </a:solidFill>
                        </a:rPr>
                        <a:t>$24 per hour –skilled labor / $21.70 per hour – unskilled labor </a:t>
                      </a:r>
                    </a:p>
                  </a:txBody>
                  <a:tcPr/>
                </a:tc>
                <a:extLst>
                  <a:ext uri="{0D108BD9-81ED-4DB2-BD59-A6C34878D82A}">
                    <a16:rowId xmlns:a16="http://schemas.microsoft.com/office/drawing/2014/main" val="3448842948"/>
                  </a:ext>
                </a:extLst>
              </a:tr>
              <a:tr h="370840">
                <a:tc>
                  <a:txBody>
                    <a:bodyPr/>
                    <a:lstStyle/>
                    <a:p>
                      <a:r>
                        <a:rPr lang="en-US" dirty="0">
                          <a:solidFill>
                            <a:schemeClr val="tx1"/>
                          </a:solidFill>
                        </a:rPr>
                        <a:t>Machinery</a:t>
                      </a:r>
                    </a:p>
                  </a:txBody>
                  <a:tcPr/>
                </a:tc>
                <a:tc>
                  <a:txBody>
                    <a:bodyPr/>
                    <a:lstStyle/>
                    <a:p>
                      <a:r>
                        <a:rPr lang="en-US" dirty="0">
                          <a:solidFill>
                            <a:schemeClr val="tx1"/>
                          </a:solidFill>
                        </a:rPr>
                        <a:t>$301,360 / $6,027 per acre</a:t>
                      </a:r>
                    </a:p>
                  </a:txBody>
                  <a:tcPr/>
                </a:tc>
                <a:extLst>
                  <a:ext uri="{0D108BD9-81ED-4DB2-BD59-A6C34878D82A}">
                    <a16:rowId xmlns:a16="http://schemas.microsoft.com/office/drawing/2014/main" val="3967443786"/>
                  </a:ext>
                </a:extLst>
              </a:tr>
              <a:tr h="370840">
                <a:tc>
                  <a:txBody>
                    <a:bodyPr/>
                    <a:lstStyle/>
                    <a:p>
                      <a:r>
                        <a:rPr lang="en-US" dirty="0">
                          <a:solidFill>
                            <a:schemeClr val="tx1"/>
                          </a:solidFill>
                        </a:rPr>
                        <a:t>Buildings</a:t>
                      </a:r>
                    </a:p>
                  </a:txBody>
                  <a:tcPr/>
                </a:tc>
                <a:tc>
                  <a:txBody>
                    <a:bodyPr/>
                    <a:lstStyle/>
                    <a:p>
                      <a:r>
                        <a:rPr lang="en-US" dirty="0">
                          <a:solidFill>
                            <a:schemeClr val="tx1"/>
                          </a:solidFill>
                        </a:rPr>
                        <a:t>$82,500 / $1,650 per acre</a:t>
                      </a:r>
                    </a:p>
                  </a:txBody>
                  <a:tcPr/>
                </a:tc>
                <a:extLst>
                  <a:ext uri="{0D108BD9-81ED-4DB2-BD59-A6C34878D82A}">
                    <a16:rowId xmlns:a16="http://schemas.microsoft.com/office/drawing/2014/main" val="2084499310"/>
                  </a:ext>
                </a:extLst>
              </a:tr>
            </a:tbl>
          </a:graphicData>
        </a:graphic>
      </p:graphicFrame>
      <p:sp>
        <p:nvSpPr>
          <p:cNvPr id="4" name="Slide Number Placeholder 3">
            <a:extLst>
              <a:ext uri="{FF2B5EF4-FFF2-40B4-BE49-F238E27FC236}">
                <a16:creationId xmlns:a16="http://schemas.microsoft.com/office/drawing/2014/main" id="{C3F3FCD0-76E2-E766-E8E8-67DA4DF14AF4}"/>
              </a:ext>
            </a:extLst>
          </p:cNvPr>
          <p:cNvSpPr>
            <a:spLocks noGrp="1"/>
          </p:cNvSpPr>
          <p:nvPr>
            <p:ph type="sldNum" sz="quarter" idx="10"/>
          </p:nvPr>
        </p:nvSpPr>
        <p:spPr>
          <a:xfrm>
            <a:off x="11199285" y="6442075"/>
            <a:ext cx="383116" cy="279400"/>
          </a:xfrm>
        </p:spPr>
        <p:txBody>
          <a:bodyPr wrap="none" anchor="t">
            <a:normAutofit/>
          </a:bodyPr>
          <a:lstStyle/>
          <a:p>
            <a:pPr>
              <a:lnSpc>
                <a:spcPct val="90000"/>
              </a:lnSpc>
              <a:spcAft>
                <a:spcPts val="600"/>
              </a:spcAft>
              <a:defRPr/>
            </a:pPr>
            <a:fld id="{F514AD1A-3E2D-4889-8392-3CFA1D43892B}" type="slidenum">
              <a:rPr lang="en-US" sz="1300" smtClean="0"/>
              <a:pPr>
                <a:lnSpc>
                  <a:spcPct val="90000"/>
                </a:lnSpc>
                <a:spcAft>
                  <a:spcPts val="600"/>
                </a:spcAft>
                <a:defRPr/>
              </a:pPr>
              <a:t>17</a:t>
            </a:fld>
            <a:endParaRPr lang="en-US" sz="1300"/>
          </a:p>
        </p:txBody>
      </p:sp>
      <p:graphicFrame>
        <p:nvGraphicFramePr>
          <p:cNvPr id="9" name="Table 8">
            <a:extLst>
              <a:ext uri="{FF2B5EF4-FFF2-40B4-BE49-F238E27FC236}">
                <a16:creationId xmlns:a16="http://schemas.microsoft.com/office/drawing/2014/main" id="{F6C1764B-1F29-51BF-BA0C-72AF149286A0}"/>
              </a:ext>
            </a:extLst>
          </p:cNvPr>
          <p:cNvGraphicFramePr>
            <a:graphicFrameLocks noGrp="1"/>
          </p:cNvGraphicFramePr>
          <p:nvPr>
            <p:extLst>
              <p:ext uri="{D42A27DB-BD31-4B8C-83A1-F6EECF244321}">
                <p14:modId xmlns:p14="http://schemas.microsoft.com/office/powerpoint/2010/main" val="1107787226"/>
              </p:ext>
            </p:extLst>
          </p:nvPr>
        </p:nvGraphicFramePr>
        <p:xfrm>
          <a:off x="228600" y="3810000"/>
          <a:ext cx="4572000" cy="1980531"/>
        </p:xfrm>
        <a:graphic>
          <a:graphicData uri="http://schemas.openxmlformats.org/drawingml/2006/table">
            <a:tbl>
              <a:tblPr firstRow="1" firstCol="1" bandRow="1">
                <a:tableStyleId>{5C22544A-7EE6-4342-B048-85BDC9FD1C3A}</a:tableStyleId>
              </a:tblPr>
              <a:tblGrid>
                <a:gridCol w="3437244">
                  <a:extLst>
                    <a:ext uri="{9D8B030D-6E8A-4147-A177-3AD203B41FA5}">
                      <a16:colId xmlns:a16="http://schemas.microsoft.com/office/drawing/2014/main" val="1841993402"/>
                    </a:ext>
                  </a:extLst>
                </a:gridCol>
                <a:gridCol w="1134756">
                  <a:extLst>
                    <a:ext uri="{9D8B030D-6E8A-4147-A177-3AD203B41FA5}">
                      <a16:colId xmlns:a16="http://schemas.microsoft.com/office/drawing/2014/main" val="1242168529"/>
                    </a:ext>
                  </a:extLst>
                </a:gridCol>
              </a:tblGrid>
              <a:tr h="282933">
                <a:tc>
                  <a:txBody>
                    <a:bodyPr/>
                    <a:lstStyle/>
                    <a:p>
                      <a:pPr marL="0" marR="0">
                        <a:buNone/>
                      </a:pPr>
                      <a:r>
                        <a:rPr lang="en-US" sz="1800" b="0" dirty="0">
                          <a:solidFill>
                            <a:schemeClr val="tx1"/>
                          </a:solidFill>
                          <a:effectLst/>
                        </a:rPr>
                        <a:t>Assets</a:t>
                      </a:r>
                      <a:endParaRPr lang="en-US" sz="1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buNone/>
                      </a:pPr>
                      <a:r>
                        <a:rPr lang="en-US" sz="1800" b="0">
                          <a:solidFill>
                            <a:schemeClr val="tx1"/>
                          </a:solidFill>
                          <a:effectLst/>
                        </a:rPr>
                        <a:t>$/acre</a:t>
                      </a:r>
                      <a:endParaRPr lang="en-US" sz="16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70245247"/>
                  </a:ext>
                </a:extLst>
              </a:tr>
              <a:tr h="282933">
                <a:tc>
                  <a:txBody>
                    <a:bodyPr/>
                    <a:lstStyle/>
                    <a:p>
                      <a:pPr marL="0" marR="0">
                        <a:buNone/>
                      </a:pPr>
                      <a:r>
                        <a:rPr lang="en-US" sz="1800" b="0" dirty="0">
                          <a:solidFill>
                            <a:schemeClr val="tx1"/>
                          </a:solidFill>
                          <a:effectLst/>
                        </a:rPr>
                        <a:t>Land</a:t>
                      </a:r>
                      <a:endParaRPr lang="en-US" sz="1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buNone/>
                      </a:pPr>
                      <a:r>
                        <a:rPr lang="en-US" sz="1800" b="0">
                          <a:solidFill>
                            <a:schemeClr val="tx1"/>
                          </a:solidFill>
                          <a:effectLst/>
                        </a:rPr>
                        <a:t>$11,200</a:t>
                      </a:r>
                      <a:endParaRPr lang="en-US" sz="16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0018932"/>
                  </a:ext>
                </a:extLst>
              </a:tr>
              <a:tr h="282933">
                <a:tc>
                  <a:txBody>
                    <a:bodyPr/>
                    <a:lstStyle/>
                    <a:p>
                      <a:pPr marL="0" marR="0">
                        <a:buNone/>
                      </a:pPr>
                      <a:r>
                        <a:rPr lang="en-US" sz="1800" b="0">
                          <a:solidFill>
                            <a:schemeClr val="tx1"/>
                          </a:solidFill>
                          <a:effectLst/>
                        </a:rPr>
                        <a:t>Machinery &amp; equipment</a:t>
                      </a:r>
                      <a:endParaRPr lang="en-US" sz="16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buNone/>
                      </a:pPr>
                      <a:r>
                        <a:rPr lang="en-US" sz="1800" b="0">
                          <a:solidFill>
                            <a:schemeClr val="tx1"/>
                          </a:solidFill>
                          <a:effectLst/>
                        </a:rPr>
                        <a:t>$6,027</a:t>
                      </a:r>
                      <a:endParaRPr lang="en-US" sz="16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50202179"/>
                  </a:ext>
                </a:extLst>
              </a:tr>
              <a:tr h="282933">
                <a:tc>
                  <a:txBody>
                    <a:bodyPr/>
                    <a:lstStyle/>
                    <a:p>
                      <a:pPr marL="0" marR="0">
                        <a:buNone/>
                      </a:pPr>
                      <a:r>
                        <a:rPr lang="en-US" sz="1800" b="0" dirty="0">
                          <a:solidFill>
                            <a:schemeClr val="tx1"/>
                          </a:solidFill>
                          <a:effectLst/>
                        </a:rPr>
                        <a:t>Buildings (shop &amp; tool shed)</a:t>
                      </a:r>
                      <a:endParaRPr lang="en-US" sz="1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buNone/>
                      </a:pPr>
                      <a:r>
                        <a:rPr lang="en-US" sz="1800" b="0">
                          <a:solidFill>
                            <a:schemeClr val="tx1"/>
                          </a:solidFill>
                          <a:effectLst/>
                        </a:rPr>
                        <a:t>$1,650</a:t>
                      </a:r>
                      <a:endParaRPr lang="en-US" sz="16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44904908"/>
                  </a:ext>
                </a:extLst>
              </a:tr>
              <a:tr h="565866">
                <a:tc>
                  <a:txBody>
                    <a:bodyPr/>
                    <a:lstStyle/>
                    <a:p>
                      <a:pPr marL="0" marR="0">
                        <a:buNone/>
                      </a:pPr>
                      <a:r>
                        <a:rPr lang="en-US" sz="1800" b="0" dirty="0">
                          <a:solidFill>
                            <a:schemeClr val="tx1"/>
                          </a:solidFill>
                          <a:effectLst/>
                        </a:rPr>
                        <a:t>Vineyard establishment and development </a:t>
                      </a:r>
                      <a:endParaRPr lang="en-US" sz="1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buNone/>
                      </a:pPr>
                      <a:r>
                        <a:rPr lang="en-US" sz="1800" b="0">
                          <a:solidFill>
                            <a:schemeClr val="tx1"/>
                          </a:solidFill>
                          <a:effectLst/>
                        </a:rPr>
                        <a:t>$29,969</a:t>
                      </a:r>
                      <a:endParaRPr lang="en-US" sz="16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25549588"/>
                  </a:ext>
                </a:extLst>
              </a:tr>
              <a:tr h="282933">
                <a:tc>
                  <a:txBody>
                    <a:bodyPr/>
                    <a:lstStyle/>
                    <a:p>
                      <a:pPr marL="0" marR="0">
                        <a:buNone/>
                      </a:pPr>
                      <a:r>
                        <a:rPr lang="en-US" sz="1800" b="0">
                          <a:solidFill>
                            <a:schemeClr val="tx1"/>
                          </a:solidFill>
                          <a:effectLst/>
                        </a:rPr>
                        <a:t>Total Investment per acre</a:t>
                      </a:r>
                      <a:endParaRPr lang="en-US" sz="16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buNone/>
                      </a:pPr>
                      <a:r>
                        <a:rPr lang="en-US" sz="1800" b="0" dirty="0">
                          <a:solidFill>
                            <a:schemeClr val="tx1"/>
                          </a:solidFill>
                          <a:effectLst/>
                        </a:rPr>
                        <a:t>$48,845</a:t>
                      </a:r>
                      <a:endParaRPr lang="en-US" sz="1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8597571"/>
                  </a:ext>
                </a:extLst>
              </a:tr>
            </a:tbl>
          </a:graphicData>
        </a:graphic>
      </p:graphicFrame>
      <p:pic>
        <p:nvPicPr>
          <p:cNvPr id="2" name="Picture 5">
            <a:extLst>
              <a:ext uri="{FF2B5EF4-FFF2-40B4-BE49-F238E27FC236}">
                <a16:creationId xmlns:a16="http://schemas.microsoft.com/office/drawing/2014/main" id="{8BCFDE48-C456-CC78-2F3C-41D9A3345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3" name="Chart 12">
            <a:extLst>
              <a:ext uri="{FF2B5EF4-FFF2-40B4-BE49-F238E27FC236}">
                <a16:creationId xmlns:a16="http://schemas.microsoft.com/office/drawing/2014/main" id="{B04F7BF3-9466-494E-B0E6-0E31E6EE250C}"/>
              </a:ext>
            </a:extLst>
          </p:cNvPr>
          <p:cNvGraphicFramePr>
            <a:graphicFrameLocks/>
          </p:cNvGraphicFramePr>
          <p:nvPr>
            <p:extLst>
              <p:ext uri="{D42A27DB-BD31-4B8C-83A1-F6EECF244321}">
                <p14:modId xmlns:p14="http://schemas.microsoft.com/office/powerpoint/2010/main" val="4226813783"/>
              </p:ext>
            </p:extLst>
          </p:nvPr>
        </p:nvGraphicFramePr>
        <p:xfrm>
          <a:off x="5334000" y="3712322"/>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6969414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4E5A-E655-974A-48F3-B3D350D48010}"/>
              </a:ext>
            </a:extLst>
          </p:cNvPr>
          <p:cNvSpPr>
            <a:spLocks noGrp="1"/>
          </p:cNvSpPr>
          <p:nvPr>
            <p:ph type="title"/>
          </p:nvPr>
        </p:nvSpPr>
        <p:spPr>
          <a:xfrm>
            <a:off x="685800" y="1"/>
            <a:ext cx="10363200" cy="685800"/>
          </a:xfrm>
        </p:spPr>
        <p:txBody>
          <a:bodyPr/>
          <a:lstStyle/>
          <a:p>
            <a:r>
              <a:rPr lang="en-US" kern="1200" dirty="0">
                <a:solidFill>
                  <a:srgbClr val="C00000"/>
                </a:solidFill>
                <a:latin typeface="Arial" pitchFamily="34" charset="0"/>
                <a:ea typeface="MS PGothic" pitchFamily="34" charset="-128"/>
                <a:cs typeface="+mn-cs"/>
              </a:rPr>
              <a:t>Grapes Yield and Prices</a:t>
            </a:r>
          </a:p>
        </p:txBody>
      </p:sp>
      <p:sp>
        <p:nvSpPr>
          <p:cNvPr id="5" name="Slide Number Placeholder 4">
            <a:extLst>
              <a:ext uri="{FF2B5EF4-FFF2-40B4-BE49-F238E27FC236}">
                <a16:creationId xmlns:a16="http://schemas.microsoft.com/office/drawing/2014/main" id="{C9B252C5-4415-5B9A-2ED8-DF7DE2F08132}"/>
              </a:ext>
            </a:extLst>
          </p:cNvPr>
          <p:cNvSpPr>
            <a:spLocks noGrp="1"/>
          </p:cNvSpPr>
          <p:nvPr>
            <p:ph type="sldNum" sz="quarter" idx="10"/>
          </p:nvPr>
        </p:nvSpPr>
        <p:spPr/>
        <p:txBody>
          <a:bodyPr/>
          <a:lstStyle/>
          <a:p>
            <a:pPr>
              <a:defRPr/>
            </a:pPr>
            <a:fld id="{BB48D9E5-4403-4A23-B71E-2BB51C5E7AD1}" type="slidenum">
              <a:rPr lang="en-US" smtClean="0"/>
              <a:pPr>
                <a:defRPr/>
              </a:pPr>
              <a:t>18</a:t>
            </a:fld>
            <a:endParaRPr lang="en-US"/>
          </a:p>
        </p:txBody>
      </p:sp>
      <p:graphicFrame>
        <p:nvGraphicFramePr>
          <p:cNvPr id="6" name="Table 5">
            <a:extLst>
              <a:ext uri="{FF2B5EF4-FFF2-40B4-BE49-F238E27FC236}">
                <a16:creationId xmlns:a16="http://schemas.microsoft.com/office/drawing/2014/main" id="{B6D4DEDB-F8EF-653B-05A8-B7E3A8EE0F8F}"/>
              </a:ext>
            </a:extLst>
          </p:cNvPr>
          <p:cNvGraphicFramePr>
            <a:graphicFrameLocks noGrp="1"/>
          </p:cNvGraphicFramePr>
          <p:nvPr>
            <p:extLst>
              <p:ext uri="{D42A27DB-BD31-4B8C-83A1-F6EECF244321}">
                <p14:modId xmlns:p14="http://schemas.microsoft.com/office/powerpoint/2010/main" val="169369303"/>
              </p:ext>
            </p:extLst>
          </p:nvPr>
        </p:nvGraphicFramePr>
        <p:xfrm>
          <a:off x="2895599" y="838201"/>
          <a:ext cx="6483667" cy="1371601"/>
        </p:xfrm>
        <a:graphic>
          <a:graphicData uri="http://schemas.openxmlformats.org/drawingml/2006/table">
            <a:tbl>
              <a:tblPr firstRow="1" firstCol="1" bandRow="1" bandCol="1">
                <a:tableStyleId>{5C22544A-7EE6-4342-B048-85BDC9FD1C3A}</a:tableStyleId>
              </a:tblPr>
              <a:tblGrid>
                <a:gridCol w="2387092">
                  <a:extLst>
                    <a:ext uri="{9D8B030D-6E8A-4147-A177-3AD203B41FA5}">
                      <a16:colId xmlns:a16="http://schemas.microsoft.com/office/drawing/2014/main" val="1279228350"/>
                    </a:ext>
                  </a:extLst>
                </a:gridCol>
                <a:gridCol w="1988792">
                  <a:extLst>
                    <a:ext uri="{9D8B030D-6E8A-4147-A177-3AD203B41FA5}">
                      <a16:colId xmlns:a16="http://schemas.microsoft.com/office/drawing/2014/main" val="708264198"/>
                    </a:ext>
                  </a:extLst>
                </a:gridCol>
                <a:gridCol w="2107783">
                  <a:extLst>
                    <a:ext uri="{9D8B030D-6E8A-4147-A177-3AD203B41FA5}">
                      <a16:colId xmlns:a16="http://schemas.microsoft.com/office/drawing/2014/main" val="938850123"/>
                    </a:ext>
                  </a:extLst>
                </a:gridCol>
              </a:tblGrid>
              <a:tr h="362268">
                <a:tc>
                  <a:txBody>
                    <a:bodyPr/>
                    <a:lstStyle/>
                    <a:p>
                      <a:pPr marL="6985" marR="0" algn="ctr">
                        <a:lnSpc>
                          <a:spcPts val="1315"/>
                        </a:lnSpc>
                        <a:buNone/>
                      </a:pPr>
                      <a:r>
                        <a:rPr lang="en-US" sz="1600" spc="-10" dirty="0">
                          <a:solidFill>
                            <a:schemeClr val="tx1"/>
                          </a:solidFill>
                          <a:effectLst/>
                        </a:rPr>
                        <a:t>Variety</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3810" algn="ctr">
                        <a:lnSpc>
                          <a:spcPts val="1315"/>
                        </a:lnSpc>
                        <a:buNone/>
                      </a:pPr>
                      <a:r>
                        <a:rPr lang="en-US" sz="1600" dirty="0">
                          <a:solidFill>
                            <a:schemeClr val="tx1"/>
                          </a:solidFill>
                          <a:effectLst/>
                        </a:rPr>
                        <a:t>Year</a:t>
                      </a:r>
                      <a:r>
                        <a:rPr lang="en-US" sz="1600" spc="-30" dirty="0">
                          <a:solidFill>
                            <a:schemeClr val="tx1"/>
                          </a:solidFill>
                          <a:effectLst/>
                        </a:rPr>
                        <a:t> </a:t>
                      </a:r>
                      <a:r>
                        <a:rPr lang="en-US" sz="1600" spc="-50" dirty="0">
                          <a:solidFill>
                            <a:schemeClr val="tx1"/>
                          </a:solidFill>
                          <a:effectLst/>
                        </a:rPr>
                        <a:t>3</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5080" algn="ctr">
                        <a:lnSpc>
                          <a:spcPts val="1315"/>
                        </a:lnSpc>
                        <a:buNone/>
                      </a:pPr>
                      <a:r>
                        <a:rPr lang="en-US" sz="1600">
                          <a:solidFill>
                            <a:schemeClr val="tx1"/>
                          </a:solidFill>
                          <a:effectLst/>
                        </a:rPr>
                        <a:t>Year</a:t>
                      </a:r>
                      <a:r>
                        <a:rPr lang="en-US" sz="1600" spc="-20">
                          <a:solidFill>
                            <a:schemeClr val="tx1"/>
                          </a:solidFill>
                          <a:effectLst/>
                        </a:rPr>
                        <a:t> </a:t>
                      </a:r>
                      <a:r>
                        <a:rPr lang="en-US" sz="1600" spc="-25">
                          <a:solidFill>
                            <a:schemeClr val="tx1"/>
                          </a:solidFill>
                          <a:effectLst/>
                        </a:rPr>
                        <a:t>4+</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14386012"/>
                  </a:ext>
                </a:extLst>
              </a:tr>
              <a:tr h="246288">
                <a:tc>
                  <a:txBody>
                    <a:bodyPr/>
                    <a:lstStyle/>
                    <a:p>
                      <a:pPr marL="4445" marR="0" algn="ctr">
                        <a:lnSpc>
                          <a:spcPts val="1275"/>
                        </a:lnSpc>
                        <a:buNone/>
                      </a:pPr>
                      <a:r>
                        <a:rPr lang="en-US" sz="1600">
                          <a:solidFill>
                            <a:schemeClr val="tx1"/>
                          </a:solidFill>
                          <a:effectLst/>
                        </a:rPr>
                        <a:t>Pinot</a:t>
                      </a:r>
                      <a:r>
                        <a:rPr lang="en-US" sz="1600" spc="-10">
                          <a:solidFill>
                            <a:schemeClr val="tx1"/>
                          </a:solidFill>
                          <a:effectLst/>
                        </a:rPr>
                        <a:t> </a:t>
                      </a:r>
                      <a:r>
                        <a:rPr lang="en-US" sz="1600" spc="-20">
                          <a:solidFill>
                            <a:schemeClr val="tx1"/>
                          </a:solidFill>
                          <a:effectLst/>
                        </a:rPr>
                        <a:t>Noir</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66675" marR="0">
                        <a:lnSpc>
                          <a:spcPts val="1275"/>
                        </a:lnSpc>
                        <a:buNone/>
                        <a:tabLst>
                          <a:tab pos="310515" algn="l"/>
                        </a:tabLst>
                      </a:pPr>
                      <a:r>
                        <a:rPr lang="en-US" sz="1600" spc="-50">
                          <a:solidFill>
                            <a:schemeClr val="tx1"/>
                          </a:solidFill>
                          <a:effectLst/>
                        </a:rPr>
                        <a:t>1</a:t>
                      </a:r>
                      <a:r>
                        <a:rPr lang="en-US" sz="1600">
                          <a:solidFill>
                            <a:schemeClr val="tx1"/>
                          </a:solidFill>
                          <a:effectLst/>
                        </a:rPr>
                        <a:t>	</a:t>
                      </a:r>
                      <a:r>
                        <a:rPr lang="en-US" sz="1600" spc="-10">
                          <a:solidFill>
                            <a:schemeClr val="tx1"/>
                          </a:solidFill>
                          <a:effectLst/>
                        </a:rPr>
                        <a:t>tons/acre</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66040" marR="0">
                        <a:lnSpc>
                          <a:spcPts val="1275"/>
                        </a:lnSpc>
                        <a:buNone/>
                        <a:tabLst>
                          <a:tab pos="393700" algn="l"/>
                        </a:tabLst>
                      </a:pPr>
                      <a:r>
                        <a:rPr lang="en-US" sz="1600" spc="-25">
                          <a:solidFill>
                            <a:schemeClr val="tx1"/>
                          </a:solidFill>
                          <a:effectLst/>
                        </a:rPr>
                        <a:t>2.6</a:t>
                      </a:r>
                      <a:r>
                        <a:rPr lang="en-US" sz="1600">
                          <a:solidFill>
                            <a:schemeClr val="tx1"/>
                          </a:solidFill>
                          <a:effectLst/>
                        </a:rPr>
                        <a:t>	</a:t>
                      </a:r>
                      <a:r>
                        <a:rPr lang="en-US" sz="1600" spc="-10">
                          <a:solidFill>
                            <a:schemeClr val="tx1"/>
                          </a:solidFill>
                          <a:effectLst/>
                        </a:rPr>
                        <a:t>tons/acre</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14196625"/>
                  </a:ext>
                </a:extLst>
              </a:tr>
              <a:tr h="252557">
                <a:tc>
                  <a:txBody>
                    <a:bodyPr/>
                    <a:lstStyle/>
                    <a:p>
                      <a:pPr marL="4445" marR="1270" algn="ctr">
                        <a:lnSpc>
                          <a:spcPts val="1310"/>
                        </a:lnSpc>
                        <a:buNone/>
                      </a:pPr>
                      <a:r>
                        <a:rPr lang="en-US" sz="1600">
                          <a:solidFill>
                            <a:schemeClr val="tx1"/>
                          </a:solidFill>
                          <a:effectLst/>
                        </a:rPr>
                        <a:t>Cabernet</a:t>
                      </a:r>
                      <a:r>
                        <a:rPr lang="en-US" sz="1600" spc="-10">
                          <a:solidFill>
                            <a:schemeClr val="tx1"/>
                          </a:solidFill>
                          <a:effectLst/>
                        </a:rPr>
                        <a:t> </a:t>
                      </a:r>
                      <a:r>
                        <a:rPr lang="en-US" sz="1600" spc="-20">
                          <a:solidFill>
                            <a:schemeClr val="tx1"/>
                          </a:solidFill>
                          <a:effectLst/>
                        </a:rPr>
                        <a:t>Franc</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66675" marR="0">
                        <a:lnSpc>
                          <a:spcPts val="1310"/>
                        </a:lnSpc>
                        <a:buNone/>
                        <a:tabLst>
                          <a:tab pos="310515" algn="l"/>
                        </a:tabLst>
                      </a:pPr>
                      <a:r>
                        <a:rPr lang="en-US" sz="1600" spc="-50" dirty="0">
                          <a:solidFill>
                            <a:schemeClr val="tx1"/>
                          </a:solidFill>
                          <a:effectLst/>
                        </a:rPr>
                        <a:t>1</a:t>
                      </a:r>
                      <a:r>
                        <a:rPr lang="en-US" sz="1600" dirty="0">
                          <a:solidFill>
                            <a:schemeClr val="tx1"/>
                          </a:solidFill>
                          <a:effectLst/>
                        </a:rPr>
                        <a:t>	</a:t>
                      </a:r>
                      <a:r>
                        <a:rPr lang="en-US" sz="1600" spc="-10" dirty="0">
                          <a:solidFill>
                            <a:schemeClr val="tx1"/>
                          </a:solidFill>
                          <a:effectLst/>
                        </a:rPr>
                        <a:t>tons/acre</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66040" marR="0">
                        <a:lnSpc>
                          <a:spcPts val="1310"/>
                        </a:lnSpc>
                        <a:buNone/>
                        <a:tabLst>
                          <a:tab pos="393700" algn="l"/>
                        </a:tabLst>
                      </a:pPr>
                      <a:r>
                        <a:rPr lang="en-US" sz="1600" spc="-25" dirty="0">
                          <a:solidFill>
                            <a:schemeClr val="tx1"/>
                          </a:solidFill>
                          <a:effectLst/>
                        </a:rPr>
                        <a:t>3.3</a:t>
                      </a:r>
                      <a:r>
                        <a:rPr lang="en-US" sz="1600" dirty="0">
                          <a:solidFill>
                            <a:schemeClr val="tx1"/>
                          </a:solidFill>
                          <a:effectLst/>
                        </a:rPr>
                        <a:t>	</a:t>
                      </a:r>
                      <a:r>
                        <a:rPr lang="en-US" sz="1600" spc="-10" dirty="0">
                          <a:solidFill>
                            <a:schemeClr val="tx1"/>
                          </a:solidFill>
                          <a:effectLst/>
                        </a:rPr>
                        <a:t>tons/acre</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24755113"/>
                  </a:ext>
                </a:extLst>
              </a:tr>
              <a:tr h="252557">
                <a:tc>
                  <a:txBody>
                    <a:bodyPr/>
                    <a:lstStyle/>
                    <a:p>
                      <a:pPr marL="4445" marR="0" algn="ctr">
                        <a:lnSpc>
                          <a:spcPts val="1310"/>
                        </a:lnSpc>
                        <a:buNone/>
                      </a:pPr>
                      <a:r>
                        <a:rPr lang="en-US" sz="1600" spc="-10">
                          <a:solidFill>
                            <a:schemeClr val="tx1"/>
                          </a:solidFill>
                          <a:effectLst/>
                        </a:rPr>
                        <a:t>Chardonnay</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66675" marR="0">
                        <a:lnSpc>
                          <a:spcPts val="1310"/>
                        </a:lnSpc>
                        <a:buNone/>
                        <a:tabLst>
                          <a:tab pos="310515" algn="l"/>
                        </a:tabLst>
                      </a:pPr>
                      <a:r>
                        <a:rPr lang="en-US" sz="1600" spc="-50" dirty="0">
                          <a:solidFill>
                            <a:schemeClr val="tx1"/>
                          </a:solidFill>
                          <a:effectLst/>
                        </a:rPr>
                        <a:t>1</a:t>
                      </a:r>
                      <a:r>
                        <a:rPr lang="en-US" sz="1600" dirty="0">
                          <a:solidFill>
                            <a:schemeClr val="tx1"/>
                          </a:solidFill>
                          <a:effectLst/>
                        </a:rPr>
                        <a:t>	</a:t>
                      </a:r>
                      <a:r>
                        <a:rPr lang="en-US" sz="1600" spc="-10" dirty="0">
                          <a:solidFill>
                            <a:schemeClr val="tx1"/>
                          </a:solidFill>
                          <a:effectLst/>
                        </a:rPr>
                        <a:t>tons/acre</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2555" marR="0">
                        <a:lnSpc>
                          <a:spcPts val="1310"/>
                        </a:lnSpc>
                        <a:buNone/>
                        <a:tabLst>
                          <a:tab pos="393700" algn="l"/>
                        </a:tabLst>
                      </a:pPr>
                      <a:r>
                        <a:rPr lang="en-US" sz="1600" spc="-50">
                          <a:solidFill>
                            <a:schemeClr val="tx1"/>
                          </a:solidFill>
                          <a:effectLst/>
                        </a:rPr>
                        <a:t>4</a:t>
                      </a:r>
                      <a:r>
                        <a:rPr lang="en-US" sz="1600">
                          <a:solidFill>
                            <a:schemeClr val="tx1"/>
                          </a:solidFill>
                          <a:effectLst/>
                        </a:rPr>
                        <a:t>	</a:t>
                      </a:r>
                      <a:r>
                        <a:rPr lang="en-US" sz="1600" spc="-10">
                          <a:solidFill>
                            <a:schemeClr val="tx1"/>
                          </a:solidFill>
                          <a:effectLst/>
                        </a:rPr>
                        <a:t>tons/acre</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00574880"/>
                  </a:ext>
                </a:extLst>
              </a:tr>
              <a:tr h="257931">
                <a:tc>
                  <a:txBody>
                    <a:bodyPr/>
                    <a:lstStyle/>
                    <a:p>
                      <a:pPr marL="4445" marR="635" algn="ctr">
                        <a:lnSpc>
                          <a:spcPts val="1340"/>
                        </a:lnSpc>
                        <a:buNone/>
                      </a:pPr>
                      <a:r>
                        <a:rPr lang="en-US" sz="1600" spc="-10">
                          <a:solidFill>
                            <a:schemeClr val="tx1"/>
                          </a:solidFill>
                          <a:effectLst/>
                        </a:rPr>
                        <a:t>Riesling</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66675" marR="0">
                        <a:lnSpc>
                          <a:spcPts val="1340"/>
                        </a:lnSpc>
                        <a:buNone/>
                        <a:tabLst>
                          <a:tab pos="310515" algn="l"/>
                        </a:tabLst>
                      </a:pPr>
                      <a:r>
                        <a:rPr lang="en-US" sz="1600" b="0" spc="-50" dirty="0">
                          <a:solidFill>
                            <a:schemeClr val="tx1"/>
                          </a:solidFill>
                          <a:effectLst/>
                        </a:rPr>
                        <a:t>1</a:t>
                      </a:r>
                      <a:r>
                        <a:rPr lang="en-US" sz="1600" b="0" dirty="0">
                          <a:solidFill>
                            <a:schemeClr val="tx1"/>
                          </a:solidFill>
                          <a:effectLst/>
                        </a:rPr>
                        <a:t>	</a:t>
                      </a:r>
                      <a:r>
                        <a:rPr lang="en-US" sz="1600" b="0" spc="-10" dirty="0">
                          <a:solidFill>
                            <a:schemeClr val="tx1"/>
                          </a:solidFill>
                          <a:effectLst/>
                        </a:rPr>
                        <a:t>tons/acre</a:t>
                      </a:r>
                      <a:endParaRPr lang="en-US"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2555" marR="0">
                        <a:lnSpc>
                          <a:spcPts val="1340"/>
                        </a:lnSpc>
                        <a:buNone/>
                        <a:tabLst>
                          <a:tab pos="393700" algn="l"/>
                        </a:tabLst>
                      </a:pPr>
                      <a:r>
                        <a:rPr lang="en-US" sz="1600" spc="-50" dirty="0">
                          <a:solidFill>
                            <a:schemeClr val="tx1"/>
                          </a:solidFill>
                          <a:effectLst/>
                        </a:rPr>
                        <a:t>4</a:t>
                      </a:r>
                      <a:r>
                        <a:rPr lang="en-US" sz="1600" dirty="0">
                          <a:solidFill>
                            <a:schemeClr val="tx1"/>
                          </a:solidFill>
                          <a:effectLst/>
                        </a:rPr>
                        <a:t>	</a:t>
                      </a:r>
                      <a:r>
                        <a:rPr lang="en-US" sz="1600" spc="-10" dirty="0">
                          <a:solidFill>
                            <a:schemeClr val="tx1"/>
                          </a:solidFill>
                          <a:effectLst/>
                        </a:rPr>
                        <a:t>tons/acre</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44648423"/>
                  </a:ext>
                </a:extLst>
              </a:tr>
            </a:tbl>
          </a:graphicData>
        </a:graphic>
      </p:graphicFrame>
      <p:graphicFrame>
        <p:nvGraphicFramePr>
          <p:cNvPr id="7" name="Table 6">
            <a:extLst>
              <a:ext uri="{FF2B5EF4-FFF2-40B4-BE49-F238E27FC236}">
                <a16:creationId xmlns:a16="http://schemas.microsoft.com/office/drawing/2014/main" id="{8A85ECC7-CD02-C634-4D37-A1468DBED8C4}"/>
              </a:ext>
            </a:extLst>
          </p:cNvPr>
          <p:cNvGraphicFramePr>
            <a:graphicFrameLocks noGrp="1"/>
          </p:cNvGraphicFramePr>
          <p:nvPr>
            <p:extLst>
              <p:ext uri="{D42A27DB-BD31-4B8C-83A1-F6EECF244321}">
                <p14:modId xmlns:p14="http://schemas.microsoft.com/office/powerpoint/2010/main" val="2479683529"/>
              </p:ext>
            </p:extLst>
          </p:nvPr>
        </p:nvGraphicFramePr>
        <p:xfrm>
          <a:off x="2895600" y="2438400"/>
          <a:ext cx="6483667" cy="3775077"/>
        </p:xfrm>
        <a:graphic>
          <a:graphicData uri="http://schemas.openxmlformats.org/drawingml/2006/table">
            <a:tbl>
              <a:tblPr firstRow="1" firstCol="1" bandRow="1" bandCol="1">
                <a:tableStyleId>{5C22544A-7EE6-4342-B048-85BDC9FD1C3A}</a:tableStyleId>
              </a:tblPr>
              <a:tblGrid>
                <a:gridCol w="1342390">
                  <a:extLst>
                    <a:ext uri="{9D8B030D-6E8A-4147-A177-3AD203B41FA5}">
                      <a16:colId xmlns:a16="http://schemas.microsoft.com/office/drawing/2014/main" val="4144747859"/>
                    </a:ext>
                  </a:extLst>
                </a:gridCol>
                <a:gridCol w="1148080">
                  <a:extLst>
                    <a:ext uri="{9D8B030D-6E8A-4147-A177-3AD203B41FA5}">
                      <a16:colId xmlns:a16="http://schemas.microsoft.com/office/drawing/2014/main" val="1403644003"/>
                    </a:ext>
                  </a:extLst>
                </a:gridCol>
                <a:gridCol w="1663700">
                  <a:extLst>
                    <a:ext uri="{9D8B030D-6E8A-4147-A177-3AD203B41FA5}">
                      <a16:colId xmlns:a16="http://schemas.microsoft.com/office/drawing/2014/main" val="2073815857"/>
                    </a:ext>
                  </a:extLst>
                </a:gridCol>
                <a:gridCol w="1361122">
                  <a:extLst>
                    <a:ext uri="{9D8B030D-6E8A-4147-A177-3AD203B41FA5}">
                      <a16:colId xmlns:a16="http://schemas.microsoft.com/office/drawing/2014/main" val="553033525"/>
                    </a:ext>
                  </a:extLst>
                </a:gridCol>
                <a:gridCol w="968375">
                  <a:extLst>
                    <a:ext uri="{9D8B030D-6E8A-4147-A177-3AD203B41FA5}">
                      <a16:colId xmlns:a16="http://schemas.microsoft.com/office/drawing/2014/main" val="1170305004"/>
                    </a:ext>
                  </a:extLst>
                </a:gridCol>
              </a:tblGrid>
              <a:tr h="648939">
                <a:tc>
                  <a:txBody>
                    <a:bodyPr/>
                    <a:lstStyle/>
                    <a:p>
                      <a:pPr marL="2540" marR="0" algn="ctr">
                        <a:lnSpc>
                          <a:spcPts val="1325"/>
                        </a:lnSpc>
                        <a:buNone/>
                      </a:pPr>
                      <a:r>
                        <a:rPr lang="en-US" sz="1600" spc="-20">
                          <a:solidFill>
                            <a:schemeClr val="tx1"/>
                          </a:solidFill>
                          <a:effectLst/>
                        </a:rPr>
                        <a:t>Year</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ts val="1325"/>
                        </a:lnSpc>
                        <a:buNone/>
                      </a:pPr>
                      <a:r>
                        <a:rPr lang="en-US" sz="1600">
                          <a:solidFill>
                            <a:schemeClr val="tx1"/>
                          </a:solidFill>
                          <a:effectLst/>
                        </a:rPr>
                        <a:t>Pinot</a:t>
                      </a:r>
                      <a:r>
                        <a:rPr lang="en-US" sz="1600" spc="-10">
                          <a:solidFill>
                            <a:schemeClr val="tx1"/>
                          </a:solidFill>
                          <a:effectLst/>
                        </a:rPr>
                        <a:t> </a:t>
                      </a:r>
                      <a:r>
                        <a:rPr lang="en-US" sz="1600" spc="-20">
                          <a:solidFill>
                            <a:schemeClr val="tx1"/>
                          </a:solidFill>
                          <a:effectLst/>
                        </a:rPr>
                        <a:t>Noir</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635" marR="0" algn="ctr">
                        <a:lnSpc>
                          <a:spcPts val="1325"/>
                        </a:lnSpc>
                        <a:buNone/>
                      </a:pPr>
                      <a:r>
                        <a:rPr lang="en-US" sz="1600">
                          <a:solidFill>
                            <a:schemeClr val="tx1"/>
                          </a:solidFill>
                          <a:effectLst/>
                        </a:rPr>
                        <a:t>Cabernet</a:t>
                      </a:r>
                      <a:r>
                        <a:rPr lang="en-US" sz="1600" spc="-10">
                          <a:solidFill>
                            <a:schemeClr val="tx1"/>
                          </a:solidFill>
                          <a:effectLst/>
                        </a:rPr>
                        <a:t> </a:t>
                      </a:r>
                      <a:r>
                        <a:rPr lang="en-US" sz="1600" spc="-20">
                          <a:solidFill>
                            <a:schemeClr val="tx1"/>
                          </a:solidFill>
                          <a:effectLst/>
                        </a:rPr>
                        <a:t>Franc</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175" marR="0" algn="ctr">
                        <a:lnSpc>
                          <a:spcPts val="1325"/>
                        </a:lnSpc>
                        <a:buNone/>
                      </a:pPr>
                      <a:r>
                        <a:rPr lang="en-US" sz="1600" spc="-10">
                          <a:solidFill>
                            <a:schemeClr val="tx1"/>
                          </a:solidFill>
                          <a:effectLst/>
                        </a:rPr>
                        <a:t>Chardonnay</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ts val="1325"/>
                        </a:lnSpc>
                        <a:buNone/>
                      </a:pPr>
                      <a:r>
                        <a:rPr lang="en-US" sz="1600" spc="-10">
                          <a:solidFill>
                            <a:schemeClr val="tx1"/>
                          </a:solidFill>
                          <a:effectLst/>
                        </a:rPr>
                        <a:t>Riesling</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55845506"/>
                  </a:ext>
                </a:extLst>
              </a:tr>
              <a:tr h="345684">
                <a:tc>
                  <a:txBody>
                    <a:bodyPr/>
                    <a:lstStyle/>
                    <a:p>
                      <a:pPr marL="5080" marR="2540" algn="ctr">
                        <a:lnSpc>
                          <a:spcPts val="1290"/>
                        </a:lnSpc>
                        <a:buNone/>
                      </a:pPr>
                      <a:r>
                        <a:rPr lang="en-US" sz="1600" spc="-20">
                          <a:solidFill>
                            <a:schemeClr val="tx1"/>
                          </a:solidFill>
                          <a:effectLst/>
                        </a:rPr>
                        <a:t>2019</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ts val="1290"/>
                        </a:lnSpc>
                        <a:buNone/>
                      </a:pPr>
                      <a:r>
                        <a:rPr lang="en-US" sz="1600">
                          <a:solidFill>
                            <a:schemeClr val="tx1"/>
                          </a:solidFill>
                          <a:effectLst/>
                        </a:rPr>
                        <a:t>$ </a:t>
                      </a:r>
                      <a:r>
                        <a:rPr lang="en-US" sz="1600" spc="-10">
                          <a:solidFill>
                            <a:schemeClr val="tx1"/>
                          </a:solidFill>
                          <a:effectLst/>
                        </a:rPr>
                        <a:t>1,816</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70" marR="0" algn="ctr">
                        <a:lnSpc>
                          <a:spcPts val="1290"/>
                        </a:lnSpc>
                        <a:buNone/>
                      </a:pPr>
                      <a:r>
                        <a:rPr lang="en-US" sz="1600">
                          <a:solidFill>
                            <a:schemeClr val="tx1"/>
                          </a:solidFill>
                          <a:effectLst/>
                        </a:rPr>
                        <a:t>$ </a:t>
                      </a:r>
                      <a:r>
                        <a:rPr lang="en-US" sz="1600" spc="-10">
                          <a:solidFill>
                            <a:schemeClr val="tx1"/>
                          </a:solidFill>
                          <a:effectLst/>
                        </a:rPr>
                        <a:t>1,492</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70" marR="1270" algn="ctr">
                        <a:lnSpc>
                          <a:spcPts val="1290"/>
                        </a:lnSpc>
                        <a:buNone/>
                      </a:pPr>
                      <a:r>
                        <a:rPr lang="en-US" sz="1600">
                          <a:solidFill>
                            <a:schemeClr val="tx1"/>
                          </a:solidFill>
                          <a:effectLst/>
                        </a:rPr>
                        <a:t>$ </a:t>
                      </a:r>
                      <a:r>
                        <a:rPr lang="en-US" sz="1600" spc="-10">
                          <a:solidFill>
                            <a:schemeClr val="tx1"/>
                          </a:solidFill>
                          <a:effectLst/>
                        </a:rPr>
                        <a:t>1,377</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70" marR="0" algn="ctr">
                        <a:lnSpc>
                          <a:spcPts val="1290"/>
                        </a:lnSpc>
                        <a:buNone/>
                      </a:pPr>
                      <a:r>
                        <a:rPr lang="en-US" sz="1600" b="0" dirty="0">
                          <a:solidFill>
                            <a:schemeClr val="tx1"/>
                          </a:solidFill>
                          <a:effectLst/>
                        </a:rPr>
                        <a:t>$ </a:t>
                      </a:r>
                      <a:r>
                        <a:rPr lang="en-US" sz="1600" b="0" spc="-10" dirty="0">
                          <a:solidFill>
                            <a:schemeClr val="tx1"/>
                          </a:solidFill>
                          <a:effectLst/>
                        </a:rPr>
                        <a:t>1,505</a:t>
                      </a:r>
                      <a:endParaRPr lang="en-US"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27231656"/>
                  </a:ext>
                </a:extLst>
              </a:tr>
              <a:tr h="354420">
                <a:tc>
                  <a:txBody>
                    <a:bodyPr/>
                    <a:lstStyle/>
                    <a:p>
                      <a:pPr marL="5080" marR="2540" algn="ctr">
                        <a:lnSpc>
                          <a:spcPts val="1320"/>
                        </a:lnSpc>
                        <a:buNone/>
                      </a:pPr>
                      <a:r>
                        <a:rPr lang="en-US" sz="1600" spc="-20">
                          <a:solidFill>
                            <a:schemeClr val="tx1"/>
                          </a:solidFill>
                          <a:effectLst/>
                        </a:rPr>
                        <a:t>2020</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ts val="1320"/>
                        </a:lnSpc>
                        <a:buNone/>
                      </a:pPr>
                      <a:r>
                        <a:rPr lang="en-US" sz="1600">
                          <a:solidFill>
                            <a:schemeClr val="tx1"/>
                          </a:solidFill>
                          <a:effectLst/>
                        </a:rPr>
                        <a:t>$ </a:t>
                      </a:r>
                      <a:r>
                        <a:rPr lang="en-US" sz="1600" spc="-10">
                          <a:solidFill>
                            <a:schemeClr val="tx1"/>
                          </a:solidFill>
                          <a:effectLst/>
                        </a:rPr>
                        <a:t>1,933</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70" marR="0" algn="ctr">
                        <a:lnSpc>
                          <a:spcPts val="1320"/>
                        </a:lnSpc>
                        <a:buNone/>
                      </a:pPr>
                      <a:r>
                        <a:rPr lang="en-US" sz="1600">
                          <a:solidFill>
                            <a:schemeClr val="tx1"/>
                          </a:solidFill>
                          <a:effectLst/>
                        </a:rPr>
                        <a:t>$ </a:t>
                      </a:r>
                      <a:r>
                        <a:rPr lang="en-US" sz="1600" spc="-10">
                          <a:solidFill>
                            <a:schemeClr val="tx1"/>
                          </a:solidFill>
                          <a:effectLst/>
                        </a:rPr>
                        <a:t>1,630</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70" marR="1270" algn="ctr">
                        <a:lnSpc>
                          <a:spcPts val="1320"/>
                        </a:lnSpc>
                        <a:buNone/>
                      </a:pPr>
                      <a:r>
                        <a:rPr lang="en-US" sz="1600">
                          <a:solidFill>
                            <a:schemeClr val="tx1"/>
                          </a:solidFill>
                          <a:effectLst/>
                        </a:rPr>
                        <a:t>$ </a:t>
                      </a:r>
                      <a:r>
                        <a:rPr lang="en-US" sz="1600" spc="-10">
                          <a:solidFill>
                            <a:schemeClr val="tx1"/>
                          </a:solidFill>
                          <a:effectLst/>
                        </a:rPr>
                        <a:t>1,381</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70" marR="0" algn="ctr">
                        <a:lnSpc>
                          <a:spcPts val="1320"/>
                        </a:lnSpc>
                        <a:buNone/>
                      </a:pPr>
                      <a:r>
                        <a:rPr lang="en-US" sz="1600" b="0">
                          <a:solidFill>
                            <a:schemeClr val="tx1"/>
                          </a:solidFill>
                          <a:effectLst/>
                        </a:rPr>
                        <a:t>$ </a:t>
                      </a:r>
                      <a:r>
                        <a:rPr lang="en-US" sz="1600" b="0" spc="-10">
                          <a:solidFill>
                            <a:schemeClr val="tx1"/>
                          </a:solidFill>
                          <a:effectLst/>
                        </a:rPr>
                        <a:t>1,519</a:t>
                      </a:r>
                      <a:endParaRPr lang="en-US"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21386064"/>
                  </a:ext>
                </a:extLst>
              </a:tr>
              <a:tr h="354420">
                <a:tc>
                  <a:txBody>
                    <a:bodyPr/>
                    <a:lstStyle/>
                    <a:p>
                      <a:pPr marL="5080" marR="2540" algn="ctr">
                        <a:lnSpc>
                          <a:spcPts val="1320"/>
                        </a:lnSpc>
                        <a:buNone/>
                      </a:pPr>
                      <a:r>
                        <a:rPr lang="en-US" sz="1600" spc="-20">
                          <a:solidFill>
                            <a:schemeClr val="tx1"/>
                          </a:solidFill>
                          <a:effectLst/>
                        </a:rPr>
                        <a:t>2021</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ts val="1320"/>
                        </a:lnSpc>
                        <a:buNone/>
                      </a:pPr>
                      <a:r>
                        <a:rPr lang="en-US" sz="1600">
                          <a:solidFill>
                            <a:schemeClr val="tx1"/>
                          </a:solidFill>
                          <a:effectLst/>
                        </a:rPr>
                        <a:t>$ </a:t>
                      </a:r>
                      <a:r>
                        <a:rPr lang="en-US" sz="1600" spc="-10">
                          <a:solidFill>
                            <a:schemeClr val="tx1"/>
                          </a:solidFill>
                          <a:effectLst/>
                        </a:rPr>
                        <a:t>1,960</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70" marR="0" algn="ctr">
                        <a:lnSpc>
                          <a:spcPts val="1320"/>
                        </a:lnSpc>
                        <a:buNone/>
                      </a:pPr>
                      <a:r>
                        <a:rPr lang="en-US" sz="1600">
                          <a:solidFill>
                            <a:schemeClr val="tx1"/>
                          </a:solidFill>
                          <a:effectLst/>
                        </a:rPr>
                        <a:t>$ </a:t>
                      </a:r>
                      <a:r>
                        <a:rPr lang="en-US" sz="1600" spc="-10">
                          <a:solidFill>
                            <a:schemeClr val="tx1"/>
                          </a:solidFill>
                          <a:effectLst/>
                        </a:rPr>
                        <a:t>1,684</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70" marR="1270" algn="ctr">
                        <a:lnSpc>
                          <a:spcPts val="1320"/>
                        </a:lnSpc>
                        <a:buNone/>
                      </a:pPr>
                      <a:r>
                        <a:rPr lang="en-US" sz="1600">
                          <a:solidFill>
                            <a:schemeClr val="tx1"/>
                          </a:solidFill>
                          <a:effectLst/>
                        </a:rPr>
                        <a:t>$ </a:t>
                      </a:r>
                      <a:r>
                        <a:rPr lang="en-US" sz="1600" spc="-10">
                          <a:solidFill>
                            <a:schemeClr val="tx1"/>
                          </a:solidFill>
                          <a:effectLst/>
                        </a:rPr>
                        <a:t>1,410</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70" marR="0" algn="ctr">
                        <a:lnSpc>
                          <a:spcPts val="1320"/>
                        </a:lnSpc>
                        <a:buNone/>
                      </a:pPr>
                      <a:r>
                        <a:rPr lang="en-US" sz="1600" b="0" dirty="0">
                          <a:solidFill>
                            <a:schemeClr val="tx1"/>
                          </a:solidFill>
                          <a:effectLst/>
                        </a:rPr>
                        <a:t>$ </a:t>
                      </a:r>
                      <a:r>
                        <a:rPr lang="en-US" sz="1600" b="0" spc="-10" dirty="0">
                          <a:solidFill>
                            <a:schemeClr val="tx1"/>
                          </a:solidFill>
                          <a:effectLst/>
                        </a:rPr>
                        <a:t>1,580</a:t>
                      </a:r>
                      <a:endParaRPr lang="en-US"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4844075"/>
                  </a:ext>
                </a:extLst>
              </a:tr>
              <a:tr h="355669">
                <a:tc>
                  <a:txBody>
                    <a:bodyPr/>
                    <a:lstStyle/>
                    <a:p>
                      <a:pPr marL="5080" marR="2540" algn="ctr">
                        <a:lnSpc>
                          <a:spcPts val="1330"/>
                        </a:lnSpc>
                        <a:buNone/>
                      </a:pPr>
                      <a:r>
                        <a:rPr lang="en-US" sz="1600" spc="-20">
                          <a:solidFill>
                            <a:schemeClr val="tx1"/>
                          </a:solidFill>
                          <a:effectLst/>
                        </a:rPr>
                        <a:t>2022</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ts val="1330"/>
                        </a:lnSpc>
                        <a:buNone/>
                      </a:pPr>
                      <a:r>
                        <a:rPr lang="en-US" sz="1600">
                          <a:solidFill>
                            <a:schemeClr val="tx1"/>
                          </a:solidFill>
                          <a:effectLst/>
                        </a:rPr>
                        <a:t>$ </a:t>
                      </a:r>
                      <a:r>
                        <a:rPr lang="en-US" sz="1600" spc="-10">
                          <a:solidFill>
                            <a:schemeClr val="tx1"/>
                          </a:solidFill>
                          <a:effectLst/>
                        </a:rPr>
                        <a:t>1,900</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70" marR="0" algn="ctr">
                        <a:lnSpc>
                          <a:spcPts val="1330"/>
                        </a:lnSpc>
                        <a:buNone/>
                      </a:pPr>
                      <a:r>
                        <a:rPr lang="en-US" sz="1600">
                          <a:solidFill>
                            <a:schemeClr val="tx1"/>
                          </a:solidFill>
                          <a:effectLst/>
                        </a:rPr>
                        <a:t>$ </a:t>
                      </a:r>
                      <a:r>
                        <a:rPr lang="en-US" sz="1600" spc="-10">
                          <a:solidFill>
                            <a:schemeClr val="tx1"/>
                          </a:solidFill>
                          <a:effectLst/>
                        </a:rPr>
                        <a:t>1,773</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70" marR="1270" algn="ctr">
                        <a:lnSpc>
                          <a:spcPts val="1330"/>
                        </a:lnSpc>
                        <a:buNone/>
                      </a:pPr>
                      <a:r>
                        <a:rPr lang="en-US" sz="1600">
                          <a:solidFill>
                            <a:schemeClr val="tx1"/>
                          </a:solidFill>
                          <a:effectLst/>
                        </a:rPr>
                        <a:t>$ </a:t>
                      </a:r>
                      <a:r>
                        <a:rPr lang="en-US" sz="1600" spc="-10">
                          <a:solidFill>
                            <a:schemeClr val="tx1"/>
                          </a:solidFill>
                          <a:effectLst/>
                        </a:rPr>
                        <a:t>1,539</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70" marR="0" algn="ctr">
                        <a:lnSpc>
                          <a:spcPts val="1330"/>
                        </a:lnSpc>
                        <a:buNone/>
                      </a:pPr>
                      <a:r>
                        <a:rPr lang="en-US" sz="1600" b="0" dirty="0">
                          <a:solidFill>
                            <a:schemeClr val="tx1"/>
                          </a:solidFill>
                          <a:effectLst/>
                        </a:rPr>
                        <a:t>$ </a:t>
                      </a:r>
                      <a:r>
                        <a:rPr lang="en-US" sz="1600" b="0" spc="-10" dirty="0">
                          <a:solidFill>
                            <a:schemeClr val="tx1"/>
                          </a:solidFill>
                          <a:effectLst/>
                        </a:rPr>
                        <a:t>1,625</a:t>
                      </a:r>
                      <a:endParaRPr lang="en-US"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09759773"/>
                  </a:ext>
                </a:extLst>
              </a:tr>
              <a:tr h="355669">
                <a:tc>
                  <a:txBody>
                    <a:bodyPr/>
                    <a:lstStyle/>
                    <a:p>
                      <a:pPr marL="5080" marR="2540" algn="ctr">
                        <a:lnSpc>
                          <a:spcPts val="1330"/>
                        </a:lnSpc>
                        <a:buNone/>
                      </a:pPr>
                      <a:r>
                        <a:rPr lang="en-US" sz="1600" spc="-20">
                          <a:solidFill>
                            <a:schemeClr val="tx1"/>
                          </a:solidFill>
                          <a:effectLst/>
                        </a:rPr>
                        <a:t>2023</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ts val="1330"/>
                        </a:lnSpc>
                        <a:buNone/>
                      </a:pPr>
                      <a:r>
                        <a:rPr lang="en-US" sz="1600">
                          <a:solidFill>
                            <a:schemeClr val="tx1"/>
                          </a:solidFill>
                          <a:effectLst/>
                        </a:rPr>
                        <a:t>$ </a:t>
                      </a:r>
                      <a:r>
                        <a:rPr lang="en-US" sz="1600" spc="-10">
                          <a:solidFill>
                            <a:schemeClr val="tx1"/>
                          </a:solidFill>
                          <a:effectLst/>
                        </a:rPr>
                        <a:t>2,100</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70" marR="0" algn="ctr">
                        <a:lnSpc>
                          <a:spcPts val="1330"/>
                        </a:lnSpc>
                        <a:buNone/>
                      </a:pPr>
                      <a:r>
                        <a:rPr lang="en-US" sz="1600">
                          <a:solidFill>
                            <a:schemeClr val="tx1"/>
                          </a:solidFill>
                          <a:effectLst/>
                        </a:rPr>
                        <a:t>$ </a:t>
                      </a:r>
                      <a:r>
                        <a:rPr lang="en-US" sz="1600" spc="-10">
                          <a:solidFill>
                            <a:schemeClr val="tx1"/>
                          </a:solidFill>
                          <a:effectLst/>
                        </a:rPr>
                        <a:t>1,875</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70" marR="1270" algn="ctr">
                        <a:lnSpc>
                          <a:spcPts val="1330"/>
                        </a:lnSpc>
                        <a:buNone/>
                      </a:pPr>
                      <a:r>
                        <a:rPr lang="en-US" sz="1600">
                          <a:solidFill>
                            <a:schemeClr val="tx1"/>
                          </a:solidFill>
                          <a:effectLst/>
                        </a:rPr>
                        <a:t>$ </a:t>
                      </a:r>
                      <a:r>
                        <a:rPr lang="en-US" sz="1600" spc="-10">
                          <a:solidFill>
                            <a:schemeClr val="tx1"/>
                          </a:solidFill>
                          <a:effectLst/>
                        </a:rPr>
                        <a:t>1,719</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70" marR="0" algn="ctr">
                        <a:lnSpc>
                          <a:spcPts val="1330"/>
                        </a:lnSpc>
                        <a:buNone/>
                      </a:pPr>
                      <a:r>
                        <a:rPr lang="en-US" sz="1600" b="0" dirty="0">
                          <a:solidFill>
                            <a:schemeClr val="tx1"/>
                          </a:solidFill>
                          <a:effectLst/>
                        </a:rPr>
                        <a:t>$ </a:t>
                      </a:r>
                      <a:r>
                        <a:rPr lang="en-US" sz="1600" b="0" spc="-10" dirty="0">
                          <a:solidFill>
                            <a:schemeClr val="tx1"/>
                          </a:solidFill>
                          <a:effectLst/>
                        </a:rPr>
                        <a:t>1,756</a:t>
                      </a:r>
                      <a:endParaRPr lang="en-US"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086523"/>
                  </a:ext>
                </a:extLst>
              </a:tr>
              <a:tr h="361908">
                <a:tc>
                  <a:txBody>
                    <a:bodyPr/>
                    <a:lstStyle/>
                    <a:p>
                      <a:pPr marL="5080" marR="2540" algn="ctr">
                        <a:lnSpc>
                          <a:spcPts val="1355"/>
                        </a:lnSpc>
                        <a:buNone/>
                      </a:pPr>
                      <a:r>
                        <a:rPr lang="en-US" sz="1600" spc="-20">
                          <a:solidFill>
                            <a:schemeClr val="tx1"/>
                          </a:solidFill>
                          <a:effectLst/>
                        </a:rPr>
                        <a:t>2024</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ts val="1355"/>
                        </a:lnSpc>
                        <a:buNone/>
                      </a:pPr>
                      <a:r>
                        <a:rPr lang="en-US" sz="1600" dirty="0">
                          <a:solidFill>
                            <a:schemeClr val="tx1"/>
                          </a:solidFill>
                          <a:effectLst/>
                        </a:rPr>
                        <a:t>$ </a:t>
                      </a:r>
                      <a:r>
                        <a:rPr lang="en-US" sz="1600" spc="-10" dirty="0">
                          <a:solidFill>
                            <a:schemeClr val="tx1"/>
                          </a:solidFill>
                          <a:effectLst/>
                        </a:rPr>
                        <a:t>2,067</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70" marR="0" algn="ctr">
                        <a:lnSpc>
                          <a:spcPts val="1355"/>
                        </a:lnSpc>
                        <a:buNone/>
                      </a:pPr>
                      <a:r>
                        <a:rPr lang="en-US" sz="1600">
                          <a:solidFill>
                            <a:schemeClr val="tx1"/>
                          </a:solidFill>
                          <a:effectLst/>
                        </a:rPr>
                        <a:t>$ </a:t>
                      </a:r>
                      <a:r>
                        <a:rPr lang="en-US" sz="1600" spc="-10">
                          <a:solidFill>
                            <a:schemeClr val="tx1"/>
                          </a:solidFill>
                          <a:effectLst/>
                        </a:rPr>
                        <a:t>1,8678</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70" marR="1270" algn="ctr">
                        <a:lnSpc>
                          <a:spcPts val="1355"/>
                        </a:lnSpc>
                        <a:buNone/>
                      </a:pPr>
                      <a:r>
                        <a:rPr lang="en-US" sz="1600">
                          <a:solidFill>
                            <a:schemeClr val="tx1"/>
                          </a:solidFill>
                          <a:effectLst/>
                        </a:rPr>
                        <a:t>$ </a:t>
                      </a:r>
                      <a:r>
                        <a:rPr lang="en-US" sz="1600" spc="-10">
                          <a:solidFill>
                            <a:schemeClr val="tx1"/>
                          </a:solidFill>
                          <a:effectLst/>
                        </a:rPr>
                        <a:t>1,650</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70" marR="0" algn="ctr">
                        <a:lnSpc>
                          <a:spcPts val="1355"/>
                        </a:lnSpc>
                        <a:buNone/>
                      </a:pPr>
                      <a:r>
                        <a:rPr lang="en-US" sz="1600" b="0" dirty="0">
                          <a:solidFill>
                            <a:schemeClr val="tx1"/>
                          </a:solidFill>
                          <a:effectLst/>
                        </a:rPr>
                        <a:t>$ </a:t>
                      </a:r>
                      <a:r>
                        <a:rPr lang="en-US" sz="1600" b="0" spc="-10" dirty="0">
                          <a:solidFill>
                            <a:schemeClr val="tx1"/>
                          </a:solidFill>
                          <a:effectLst/>
                        </a:rPr>
                        <a:t>1,669</a:t>
                      </a:r>
                      <a:endParaRPr lang="en-US"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4537231"/>
                  </a:ext>
                </a:extLst>
              </a:tr>
              <a:tr h="349429">
                <a:tc>
                  <a:txBody>
                    <a:bodyPr/>
                    <a:lstStyle/>
                    <a:p>
                      <a:pPr marL="3175" marR="2540" algn="ctr">
                        <a:lnSpc>
                          <a:spcPts val="1350"/>
                        </a:lnSpc>
                        <a:buNone/>
                      </a:pPr>
                      <a:r>
                        <a:rPr lang="en-US" sz="1600" spc="-20">
                          <a:solidFill>
                            <a:schemeClr val="tx1"/>
                          </a:solidFill>
                          <a:effectLst/>
                        </a:rPr>
                        <a:t>Mean</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ts val="1350"/>
                        </a:lnSpc>
                        <a:buNone/>
                      </a:pPr>
                      <a:r>
                        <a:rPr lang="en-US" sz="1600">
                          <a:solidFill>
                            <a:schemeClr val="tx1"/>
                          </a:solidFill>
                          <a:effectLst/>
                        </a:rPr>
                        <a:t>$ </a:t>
                      </a:r>
                      <a:r>
                        <a:rPr lang="en-US" sz="1600" spc="-10">
                          <a:solidFill>
                            <a:schemeClr val="tx1"/>
                          </a:solidFill>
                          <a:effectLst/>
                        </a:rPr>
                        <a:t>1,978</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70" marR="0" algn="ctr">
                        <a:lnSpc>
                          <a:spcPts val="1350"/>
                        </a:lnSpc>
                        <a:buNone/>
                      </a:pPr>
                      <a:r>
                        <a:rPr lang="en-US" sz="1600">
                          <a:solidFill>
                            <a:schemeClr val="tx1"/>
                          </a:solidFill>
                          <a:effectLst/>
                        </a:rPr>
                        <a:t>$ </a:t>
                      </a:r>
                      <a:r>
                        <a:rPr lang="en-US" sz="1600" spc="-10">
                          <a:solidFill>
                            <a:schemeClr val="tx1"/>
                          </a:solidFill>
                          <a:effectLst/>
                        </a:rPr>
                        <a:t>1,720</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70" marR="1270" algn="ctr">
                        <a:lnSpc>
                          <a:spcPts val="1350"/>
                        </a:lnSpc>
                        <a:buNone/>
                      </a:pPr>
                      <a:r>
                        <a:rPr lang="en-US" sz="1600">
                          <a:solidFill>
                            <a:schemeClr val="tx1"/>
                          </a:solidFill>
                          <a:effectLst/>
                        </a:rPr>
                        <a:t>$ </a:t>
                      </a:r>
                      <a:r>
                        <a:rPr lang="en-US" sz="1600" spc="-10">
                          <a:solidFill>
                            <a:schemeClr val="tx1"/>
                          </a:solidFill>
                          <a:effectLst/>
                        </a:rPr>
                        <a:t>1,513</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70" marR="0" algn="ctr">
                        <a:lnSpc>
                          <a:spcPts val="1350"/>
                        </a:lnSpc>
                        <a:buNone/>
                      </a:pPr>
                      <a:r>
                        <a:rPr lang="en-US" sz="1600" b="0" dirty="0">
                          <a:solidFill>
                            <a:schemeClr val="tx1"/>
                          </a:solidFill>
                          <a:effectLst/>
                        </a:rPr>
                        <a:t>$ </a:t>
                      </a:r>
                      <a:r>
                        <a:rPr lang="en-US" sz="1600" b="0" spc="-10" dirty="0">
                          <a:solidFill>
                            <a:schemeClr val="tx1"/>
                          </a:solidFill>
                          <a:effectLst/>
                        </a:rPr>
                        <a:t>1,609</a:t>
                      </a:r>
                      <a:endParaRPr lang="en-US"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28337867"/>
                  </a:ext>
                </a:extLst>
              </a:tr>
              <a:tr h="648939">
                <a:tc>
                  <a:txBody>
                    <a:bodyPr/>
                    <a:lstStyle/>
                    <a:p>
                      <a:pPr marL="3810" marR="2540" algn="ctr">
                        <a:lnSpc>
                          <a:spcPts val="1345"/>
                        </a:lnSpc>
                        <a:spcBef>
                          <a:spcPts val="715"/>
                        </a:spcBef>
                        <a:buNone/>
                      </a:pPr>
                      <a:r>
                        <a:rPr lang="en-US" sz="1600">
                          <a:solidFill>
                            <a:schemeClr val="tx1"/>
                          </a:solidFill>
                          <a:effectLst/>
                        </a:rPr>
                        <a:t>Prices</a:t>
                      </a:r>
                      <a:r>
                        <a:rPr lang="en-US" sz="1600" spc="-30">
                          <a:solidFill>
                            <a:schemeClr val="tx1"/>
                          </a:solidFill>
                          <a:effectLst/>
                        </a:rPr>
                        <a:t> </a:t>
                      </a:r>
                      <a:r>
                        <a:rPr lang="en-US" sz="1600" spc="-20">
                          <a:solidFill>
                            <a:schemeClr val="tx1"/>
                          </a:solidFill>
                          <a:effectLst/>
                        </a:rPr>
                        <a:t>Used</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ts val="1345"/>
                        </a:lnSpc>
                        <a:spcBef>
                          <a:spcPts val="715"/>
                        </a:spcBef>
                        <a:buNone/>
                      </a:pPr>
                      <a:r>
                        <a:rPr lang="en-US" sz="1600">
                          <a:solidFill>
                            <a:schemeClr val="tx1"/>
                          </a:solidFill>
                          <a:effectLst/>
                        </a:rPr>
                        <a:t>$ </a:t>
                      </a:r>
                      <a:r>
                        <a:rPr lang="en-US" sz="1600" spc="-10">
                          <a:solidFill>
                            <a:schemeClr val="tx1"/>
                          </a:solidFill>
                          <a:effectLst/>
                        </a:rPr>
                        <a:t>2,100</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70" marR="0" algn="ctr">
                        <a:lnSpc>
                          <a:spcPts val="1345"/>
                        </a:lnSpc>
                        <a:spcBef>
                          <a:spcPts val="715"/>
                        </a:spcBef>
                        <a:buNone/>
                      </a:pPr>
                      <a:r>
                        <a:rPr lang="en-US" sz="1600">
                          <a:solidFill>
                            <a:schemeClr val="tx1"/>
                          </a:solidFill>
                          <a:effectLst/>
                        </a:rPr>
                        <a:t>$ </a:t>
                      </a:r>
                      <a:r>
                        <a:rPr lang="en-US" sz="1600" spc="-10">
                          <a:solidFill>
                            <a:schemeClr val="tx1"/>
                          </a:solidFill>
                          <a:effectLst/>
                        </a:rPr>
                        <a:t>1,875</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70" marR="0" algn="ctr">
                        <a:lnSpc>
                          <a:spcPts val="1345"/>
                        </a:lnSpc>
                        <a:spcBef>
                          <a:spcPts val="715"/>
                        </a:spcBef>
                        <a:buNone/>
                      </a:pPr>
                      <a:r>
                        <a:rPr lang="en-US" sz="1600" spc="-10">
                          <a:solidFill>
                            <a:schemeClr val="tx1"/>
                          </a:solidFill>
                          <a:effectLst/>
                        </a:rPr>
                        <a:t>$1,719</a:t>
                      </a:r>
                      <a:endParaRPr lang="en-US"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270" marR="0" algn="ctr">
                        <a:lnSpc>
                          <a:spcPts val="1345"/>
                        </a:lnSpc>
                        <a:spcBef>
                          <a:spcPts val="715"/>
                        </a:spcBef>
                        <a:buNone/>
                      </a:pPr>
                      <a:r>
                        <a:rPr lang="en-US" sz="1600" dirty="0">
                          <a:solidFill>
                            <a:schemeClr val="tx1"/>
                          </a:solidFill>
                          <a:effectLst/>
                        </a:rPr>
                        <a:t>$ </a:t>
                      </a:r>
                      <a:r>
                        <a:rPr lang="en-US" sz="1600" spc="-10" dirty="0">
                          <a:solidFill>
                            <a:schemeClr val="tx1"/>
                          </a:solidFill>
                          <a:effectLst/>
                        </a:rPr>
                        <a:t>1,756</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5000669"/>
                  </a:ext>
                </a:extLst>
              </a:tr>
            </a:tbl>
          </a:graphicData>
        </a:graphic>
      </p:graphicFrame>
      <p:pic>
        <p:nvPicPr>
          <p:cNvPr id="3" name="Picture 5">
            <a:extLst>
              <a:ext uri="{FF2B5EF4-FFF2-40B4-BE49-F238E27FC236}">
                <a16:creationId xmlns:a16="http://schemas.microsoft.com/office/drawing/2014/main" id="{0B94BEB3-BB2C-49A5-FC1F-F053B3165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329956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B50CFC0-6BB5-4632-C637-E418E209537A}"/>
              </a:ext>
            </a:extLst>
          </p:cNvPr>
          <p:cNvSpPr>
            <a:spLocks noGrp="1"/>
          </p:cNvSpPr>
          <p:nvPr>
            <p:ph type="sldNum" sz="quarter" idx="10"/>
          </p:nvPr>
        </p:nvSpPr>
        <p:spPr/>
        <p:txBody>
          <a:bodyPr/>
          <a:lstStyle/>
          <a:p>
            <a:pPr>
              <a:defRPr/>
            </a:pPr>
            <a:fld id="{BB48D9E5-4403-4A23-B71E-2BB51C5E7AD1}" type="slidenum">
              <a:rPr lang="en-US" smtClean="0"/>
              <a:pPr>
                <a:defRPr/>
              </a:pPr>
              <a:t>19</a:t>
            </a:fld>
            <a:endParaRPr lang="en-US"/>
          </a:p>
        </p:txBody>
      </p:sp>
      <p:graphicFrame>
        <p:nvGraphicFramePr>
          <p:cNvPr id="7" name="Table 6">
            <a:extLst>
              <a:ext uri="{FF2B5EF4-FFF2-40B4-BE49-F238E27FC236}">
                <a16:creationId xmlns:a16="http://schemas.microsoft.com/office/drawing/2014/main" id="{A3C574ED-9907-5F96-B581-9D2E21A6772F}"/>
              </a:ext>
            </a:extLst>
          </p:cNvPr>
          <p:cNvGraphicFramePr>
            <a:graphicFrameLocks noGrp="1"/>
          </p:cNvGraphicFramePr>
          <p:nvPr>
            <p:extLst>
              <p:ext uri="{D42A27DB-BD31-4B8C-83A1-F6EECF244321}">
                <p14:modId xmlns:p14="http://schemas.microsoft.com/office/powerpoint/2010/main" val="1713786125"/>
              </p:ext>
            </p:extLst>
          </p:nvPr>
        </p:nvGraphicFramePr>
        <p:xfrm>
          <a:off x="2264670" y="885135"/>
          <a:ext cx="7162801" cy="5836330"/>
        </p:xfrm>
        <a:graphic>
          <a:graphicData uri="http://schemas.openxmlformats.org/drawingml/2006/table">
            <a:tbl>
              <a:tblPr firstRow="1" firstCol="1" bandRow="1">
                <a:tableStyleId>{5C22544A-7EE6-4342-B048-85BDC9FD1C3A}</a:tableStyleId>
              </a:tblPr>
              <a:tblGrid>
                <a:gridCol w="542584">
                  <a:extLst>
                    <a:ext uri="{9D8B030D-6E8A-4147-A177-3AD203B41FA5}">
                      <a16:colId xmlns:a16="http://schemas.microsoft.com/office/drawing/2014/main" val="3828104312"/>
                    </a:ext>
                  </a:extLst>
                </a:gridCol>
                <a:gridCol w="3007846">
                  <a:extLst>
                    <a:ext uri="{9D8B030D-6E8A-4147-A177-3AD203B41FA5}">
                      <a16:colId xmlns:a16="http://schemas.microsoft.com/office/drawing/2014/main" val="1275097082"/>
                    </a:ext>
                  </a:extLst>
                </a:gridCol>
                <a:gridCol w="893743">
                  <a:extLst>
                    <a:ext uri="{9D8B030D-6E8A-4147-A177-3AD203B41FA5}">
                      <a16:colId xmlns:a16="http://schemas.microsoft.com/office/drawing/2014/main" val="763531369"/>
                    </a:ext>
                  </a:extLst>
                </a:gridCol>
                <a:gridCol w="948255">
                  <a:extLst>
                    <a:ext uri="{9D8B030D-6E8A-4147-A177-3AD203B41FA5}">
                      <a16:colId xmlns:a16="http://schemas.microsoft.com/office/drawing/2014/main" val="4268693328"/>
                    </a:ext>
                  </a:extLst>
                </a:gridCol>
                <a:gridCol w="1033194">
                  <a:extLst>
                    <a:ext uri="{9D8B030D-6E8A-4147-A177-3AD203B41FA5}">
                      <a16:colId xmlns:a16="http://schemas.microsoft.com/office/drawing/2014/main" val="771735293"/>
                    </a:ext>
                  </a:extLst>
                </a:gridCol>
                <a:gridCol w="737179">
                  <a:extLst>
                    <a:ext uri="{9D8B030D-6E8A-4147-A177-3AD203B41FA5}">
                      <a16:colId xmlns:a16="http://schemas.microsoft.com/office/drawing/2014/main" val="2347829506"/>
                    </a:ext>
                  </a:extLst>
                </a:gridCol>
              </a:tblGrid>
              <a:tr h="241878">
                <a:tc>
                  <a:txBody>
                    <a:bodyPr/>
                    <a:lstStyle/>
                    <a:p>
                      <a:pPr marL="0" marR="0">
                        <a:buNone/>
                      </a:pPr>
                      <a:r>
                        <a:rPr lang="en-US" sz="1200">
                          <a:solidFill>
                            <a:schemeClr val="tx1"/>
                          </a:solidFill>
                          <a:effectLst/>
                        </a:rPr>
                        <a:t>Item</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buNone/>
                      </a:pPr>
                      <a:r>
                        <a:rPr lang="en-US" sz="1200">
                          <a:solidFill>
                            <a:schemeClr val="tx1"/>
                          </a:solidFill>
                          <a:effectLst/>
                        </a:rPr>
                        <a:t> </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buNone/>
                      </a:pPr>
                      <a:r>
                        <a:rPr lang="en-US" sz="1200">
                          <a:solidFill>
                            <a:schemeClr val="tx1"/>
                          </a:solidFill>
                          <a:effectLst/>
                        </a:rPr>
                        <a:t>Pinot Noir</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buNone/>
                      </a:pPr>
                      <a:r>
                        <a:rPr lang="en-US" sz="1200">
                          <a:solidFill>
                            <a:schemeClr val="tx1"/>
                          </a:solidFill>
                          <a:effectLst/>
                        </a:rPr>
                        <a:t>Cab. Franc</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buNone/>
                      </a:pPr>
                      <a:r>
                        <a:rPr lang="en-US" sz="1200">
                          <a:solidFill>
                            <a:schemeClr val="tx1"/>
                          </a:solidFill>
                          <a:effectLst/>
                        </a:rPr>
                        <a:t>Chardonnay</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buNone/>
                      </a:pPr>
                      <a:r>
                        <a:rPr lang="en-US" sz="1200">
                          <a:solidFill>
                            <a:schemeClr val="tx1"/>
                          </a:solidFill>
                          <a:effectLst/>
                        </a:rPr>
                        <a:t>Riesling</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1867571484"/>
                  </a:ext>
                </a:extLst>
              </a:tr>
              <a:tr h="196802">
                <a:tc gridSpan="2">
                  <a:txBody>
                    <a:bodyPr/>
                    <a:lstStyle/>
                    <a:p>
                      <a:pPr marL="0" marR="0">
                        <a:buNone/>
                      </a:pPr>
                      <a:r>
                        <a:rPr lang="en-US" sz="1200">
                          <a:solidFill>
                            <a:schemeClr val="tx1"/>
                          </a:solidFill>
                          <a:effectLst/>
                        </a:rPr>
                        <a:t>Receipts:</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hMerge="1">
                  <a:txBody>
                    <a:bodyPr/>
                    <a:lstStyle/>
                    <a:p>
                      <a:endParaRPr lang="en-US"/>
                    </a:p>
                  </a:txBody>
                  <a:tcPr/>
                </a:tc>
                <a:tc>
                  <a:txBody>
                    <a:bodyPr/>
                    <a:lstStyle/>
                    <a:p>
                      <a:pPr>
                        <a:buNone/>
                      </a:pPr>
                      <a:endParaRPr lang="en-US" sz="1100">
                        <a:solidFill>
                          <a:schemeClr val="tx1"/>
                        </a:solidFill>
                        <a:effectLst/>
                        <a:latin typeface="Calibri" panose="020F0502020204030204" pitchFamily="34" charset="0"/>
                        <a:cs typeface="Times New Roman" panose="02020603050405020304" pitchFamily="18" charset="0"/>
                      </a:endParaRPr>
                    </a:p>
                  </a:txBody>
                  <a:tcPr marL="27803" marR="27803" marT="0" marB="0"/>
                </a:tc>
                <a:tc>
                  <a:txBody>
                    <a:bodyPr/>
                    <a:lstStyle/>
                    <a:p>
                      <a:pPr>
                        <a:buNone/>
                      </a:pPr>
                      <a:endParaRPr lang="en-US" sz="1100">
                        <a:solidFill>
                          <a:schemeClr val="tx1"/>
                        </a:solidFill>
                        <a:effectLst/>
                        <a:latin typeface="Calibri" panose="020F0502020204030204" pitchFamily="34" charset="0"/>
                        <a:cs typeface="Times New Roman" panose="02020603050405020304" pitchFamily="18" charset="0"/>
                      </a:endParaRPr>
                    </a:p>
                  </a:txBody>
                  <a:tcPr marL="27803" marR="27803" marT="0" marB="0"/>
                </a:tc>
                <a:tc>
                  <a:txBody>
                    <a:bodyPr/>
                    <a:lstStyle/>
                    <a:p>
                      <a:pPr>
                        <a:buNone/>
                      </a:pPr>
                      <a:endParaRPr lang="en-US" sz="1100">
                        <a:solidFill>
                          <a:schemeClr val="tx1"/>
                        </a:solidFill>
                        <a:effectLst/>
                        <a:latin typeface="Calibri" panose="020F0502020204030204" pitchFamily="34" charset="0"/>
                        <a:cs typeface="Times New Roman" panose="02020603050405020304" pitchFamily="18" charset="0"/>
                      </a:endParaRPr>
                    </a:p>
                  </a:txBody>
                  <a:tcPr marL="27803" marR="27803" marT="0" marB="0"/>
                </a:tc>
                <a:tc>
                  <a:txBody>
                    <a:bodyPr/>
                    <a:lstStyle/>
                    <a:p>
                      <a:pPr marL="0" marR="0">
                        <a:buNone/>
                      </a:pPr>
                      <a:r>
                        <a:rPr lang="en-US" sz="1200" dirty="0">
                          <a:solidFill>
                            <a:schemeClr val="tx1"/>
                          </a:solidFill>
                          <a:effectLst/>
                        </a:rPr>
                        <a:t> </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3620125857"/>
                  </a:ext>
                </a:extLst>
              </a:tr>
              <a:tr h="196802">
                <a:tc gridSpan="2">
                  <a:txBody>
                    <a:bodyPr/>
                    <a:lstStyle/>
                    <a:p>
                      <a:pPr marL="0" marR="0">
                        <a:buNone/>
                      </a:pPr>
                      <a:r>
                        <a:rPr lang="en-US" sz="1200" dirty="0">
                          <a:solidFill>
                            <a:schemeClr val="tx1"/>
                          </a:solidFill>
                          <a:effectLst/>
                        </a:rPr>
                        <a:t>Yield target, tons per acre</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hMerge="1">
                  <a:txBody>
                    <a:bodyPr/>
                    <a:lstStyle/>
                    <a:p>
                      <a:endParaRPr lang="en-US"/>
                    </a:p>
                  </a:txBody>
                  <a:tcPr/>
                </a:tc>
                <a:tc>
                  <a:txBody>
                    <a:bodyPr/>
                    <a:lstStyle/>
                    <a:p>
                      <a:pPr marL="0" marR="0" algn="ctr">
                        <a:buNone/>
                      </a:pPr>
                      <a:r>
                        <a:rPr lang="en-US" sz="1200">
                          <a:solidFill>
                            <a:schemeClr val="tx1"/>
                          </a:solidFill>
                          <a:effectLst/>
                        </a:rPr>
                        <a:t>2.6</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3.3</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4</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dirty="0">
                          <a:solidFill>
                            <a:schemeClr val="tx1"/>
                          </a:solidFill>
                          <a:effectLst/>
                        </a:rPr>
                        <a:t>4</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2604066998"/>
                  </a:ext>
                </a:extLst>
              </a:tr>
              <a:tr h="196802">
                <a:tc gridSpan="2">
                  <a:txBody>
                    <a:bodyPr/>
                    <a:lstStyle/>
                    <a:p>
                      <a:pPr marL="0" marR="0">
                        <a:buNone/>
                      </a:pPr>
                      <a:r>
                        <a:rPr lang="en-US" sz="1200">
                          <a:solidFill>
                            <a:schemeClr val="tx1"/>
                          </a:solidFill>
                          <a:effectLst/>
                        </a:rPr>
                        <a:t>Price, $ per ton</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hMerge="1">
                  <a:txBody>
                    <a:bodyPr/>
                    <a:lstStyle/>
                    <a:p>
                      <a:endParaRPr lang="en-US"/>
                    </a:p>
                  </a:txBody>
                  <a:tcPr/>
                </a:tc>
                <a:tc>
                  <a:txBody>
                    <a:bodyPr/>
                    <a:lstStyle/>
                    <a:p>
                      <a:pPr marL="0" marR="0" algn="ctr">
                        <a:buNone/>
                      </a:pPr>
                      <a:r>
                        <a:rPr lang="en-US" sz="1200">
                          <a:solidFill>
                            <a:schemeClr val="tx1"/>
                          </a:solidFill>
                          <a:effectLst/>
                        </a:rPr>
                        <a:t>$2,100</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$1,875</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$1,719</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$1,756</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1802926896"/>
                  </a:ext>
                </a:extLst>
              </a:tr>
              <a:tr h="196802">
                <a:tc gridSpan="2">
                  <a:txBody>
                    <a:bodyPr/>
                    <a:lstStyle/>
                    <a:p>
                      <a:pPr marL="0" marR="0">
                        <a:buNone/>
                      </a:pPr>
                      <a:r>
                        <a:rPr lang="en-US" sz="1200">
                          <a:solidFill>
                            <a:schemeClr val="tx1"/>
                          </a:solidFill>
                          <a:effectLst/>
                        </a:rPr>
                        <a:t>Total receipts</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hMerge="1">
                  <a:txBody>
                    <a:bodyPr/>
                    <a:lstStyle/>
                    <a:p>
                      <a:endParaRPr lang="en-US"/>
                    </a:p>
                  </a:txBody>
                  <a:tcPr/>
                </a:tc>
                <a:tc>
                  <a:txBody>
                    <a:bodyPr/>
                    <a:lstStyle/>
                    <a:p>
                      <a:pPr marL="0" marR="0" algn="ctr">
                        <a:buNone/>
                      </a:pPr>
                      <a:r>
                        <a:rPr lang="en-US" sz="1200">
                          <a:solidFill>
                            <a:schemeClr val="tx1"/>
                          </a:solidFill>
                          <a:effectLst/>
                        </a:rPr>
                        <a:t>$5,460</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$6,188</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$6,876</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$7,024</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2218983888"/>
                  </a:ext>
                </a:extLst>
              </a:tr>
              <a:tr h="198795">
                <a:tc>
                  <a:txBody>
                    <a:bodyPr/>
                    <a:lstStyle/>
                    <a:p>
                      <a:pPr marL="0" marR="0">
                        <a:buNone/>
                      </a:pPr>
                      <a:r>
                        <a:rPr lang="en-US" sz="1200">
                          <a:solidFill>
                            <a:schemeClr val="tx1"/>
                          </a:solidFill>
                          <a:effectLst/>
                        </a:rPr>
                        <a:t>Costs:</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a:buNone/>
                      </a:pPr>
                      <a:endParaRPr lang="en-US" sz="1100" dirty="0">
                        <a:solidFill>
                          <a:schemeClr val="tx1"/>
                        </a:solidFill>
                        <a:effectLst/>
                        <a:latin typeface="Calibri" panose="020F0502020204030204" pitchFamily="34" charset="0"/>
                        <a:cs typeface="Times New Roman" panose="02020603050405020304" pitchFamily="18" charset="0"/>
                      </a:endParaRPr>
                    </a:p>
                  </a:txBody>
                  <a:tcPr marL="27803" marR="27803" marT="0" marB="0"/>
                </a:tc>
                <a:tc>
                  <a:txBody>
                    <a:bodyPr/>
                    <a:lstStyle/>
                    <a:p>
                      <a:pPr>
                        <a:buNone/>
                      </a:pPr>
                      <a:endParaRPr lang="en-US" sz="1100">
                        <a:solidFill>
                          <a:schemeClr val="tx1"/>
                        </a:solidFill>
                        <a:effectLst/>
                        <a:latin typeface="Calibri" panose="020F0502020204030204" pitchFamily="34" charset="0"/>
                        <a:cs typeface="Times New Roman" panose="02020603050405020304" pitchFamily="18" charset="0"/>
                      </a:endParaRPr>
                    </a:p>
                  </a:txBody>
                  <a:tcPr marL="27803" marR="27803" marT="0" marB="0"/>
                </a:tc>
                <a:tc>
                  <a:txBody>
                    <a:bodyPr/>
                    <a:lstStyle/>
                    <a:p>
                      <a:pPr>
                        <a:buNone/>
                      </a:pPr>
                      <a:endParaRPr lang="en-US" sz="1100">
                        <a:solidFill>
                          <a:schemeClr val="tx1"/>
                        </a:solidFill>
                        <a:effectLst/>
                        <a:latin typeface="Calibri" panose="020F0502020204030204" pitchFamily="34" charset="0"/>
                        <a:cs typeface="Times New Roman" panose="02020603050405020304" pitchFamily="18" charset="0"/>
                      </a:endParaRPr>
                    </a:p>
                  </a:txBody>
                  <a:tcPr marL="27803" marR="27803" marT="0" marB="0"/>
                </a:tc>
                <a:tc>
                  <a:txBody>
                    <a:bodyPr/>
                    <a:lstStyle/>
                    <a:p>
                      <a:pPr>
                        <a:buNone/>
                      </a:pPr>
                      <a:endParaRPr lang="en-US" sz="1100">
                        <a:solidFill>
                          <a:schemeClr val="tx1"/>
                        </a:solidFill>
                        <a:effectLst/>
                        <a:latin typeface="Calibri" panose="020F0502020204030204" pitchFamily="34" charset="0"/>
                        <a:cs typeface="Times New Roman" panose="02020603050405020304" pitchFamily="18" charset="0"/>
                      </a:endParaRPr>
                    </a:p>
                  </a:txBody>
                  <a:tcPr marL="27803" marR="27803" marT="0" marB="0"/>
                </a:tc>
                <a:tc>
                  <a:txBody>
                    <a:bodyPr/>
                    <a:lstStyle/>
                    <a:p>
                      <a:pPr marL="0" marR="0" algn="ctr">
                        <a:buNone/>
                      </a:pPr>
                      <a:r>
                        <a:rPr lang="en-US" sz="1200" dirty="0">
                          <a:solidFill>
                            <a:schemeClr val="tx1"/>
                          </a:solidFill>
                          <a:effectLst/>
                        </a:rPr>
                        <a:t> </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3599087106"/>
                  </a:ext>
                </a:extLst>
              </a:tr>
              <a:tr h="196802">
                <a:tc gridSpan="2">
                  <a:txBody>
                    <a:bodyPr/>
                    <a:lstStyle/>
                    <a:p>
                      <a:pPr marL="0" marR="0">
                        <a:buNone/>
                      </a:pPr>
                      <a:r>
                        <a:rPr lang="en-US" sz="1200">
                          <a:solidFill>
                            <a:schemeClr val="tx1"/>
                          </a:solidFill>
                          <a:effectLst/>
                        </a:rPr>
                        <a:t>Variable Costs:</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hMerge="1">
                  <a:txBody>
                    <a:bodyPr/>
                    <a:lstStyle/>
                    <a:p>
                      <a:endParaRPr lang="en-US"/>
                    </a:p>
                  </a:txBody>
                  <a:tcPr/>
                </a:tc>
                <a:tc>
                  <a:txBody>
                    <a:bodyPr/>
                    <a:lstStyle/>
                    <a:p>
                      <a:pPr>
                        <a:buNone/>
                      </a:pPr>
                      <a:endParaRPr lang="en-US" sz="1100">
                        <a:solidFill>
                          <a:schemeClr val="tx1"/>
                        </a:solidFill>
                        <a:effectLst/>
                        <a:latin typeface="Calibri" panose="020F0502020204030204" pitchFamily="34" charset="0"/>
                        <a:cs typeface="Times New Roman" panose="02020603050405020304" pitchFamily="18" charset="0"/>
                      </a:endParaRPr>
                    </a:p>
                  </a:txBody>
                  <a:tcPr marL="27803" marR="27803" marT="0" marB="0"/>
                </a:tc>
                <a:tc>
                  <a:txBody>
                    <a:bodyPr/>
                    <a:lstStyle/>
                    <a:p>
                      <a:pPr>
                        <a:buNone/>
                      </a:pPr>
                      <a:endParaRPr lang="en-US" sz="1100">
                        <a:solidFill>
                          <a:schemeClr val="tx1"/>
                        </a:solidFill>
                        <a:effectLst/>
                        <a:latin typeface="Calibri" panose="020F0502020204030204" pitchFamily="34" charset="0"/>
                        <a:cs typeface="Times New Roman" panose="02020603050405020304" pitchFamily="18" charset="0"/>
                      </a:endParaRPr>
                    </a:p>
                  </a:txBody>
                  <a:tcPr marL="27803" marR="27803" marT="0" marB="0"/>
                </a:tc>
                <a:tc>
                  <a:txBody>
                    <a:bodyPr/>
                    <a:lstStyle/>
                    <a:p>
                      <a:pPr>
                        <a:buNone/>
                      </a:pPr>
                      <a:endParaRPr lang="en-US" sz="1100">
                        <a:solidFill>
                          <a:schemeClr val="tx1"/>
                        </a:solidFill>
                        <a:effectLst/>
                        <a:latin typeface="Calibri" panose="020F0502020204030204" pitchFamily="34"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 </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5757891"/>
                  </a:ext>
                </a:extLst>
              </a:tr>
              <a:tr h="229604">
                <a:tc>
                  <a:txBody>
                    <a:bodyPr/>
                    <a:lstStyle/>
                    <a:p>
                      <a:pPr marL="0" marR="0">
                        <a:buNone/>
                      </a:pPr>
                      <a:r>
                        <a:rPr lang="en-US" sz="1200">
                          <a:solidFill>
                            <a:schemeClr val="tx1"/>
                          </a:solidFill>
                          <a:effectLst/>
                        </a:rPr>
                        <a:t> </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buNone/>
                      </a:pPr>
                      <a:r>
                        <a:rPr lang="en-US" sz="1200" dirty="0">
                          <a:solidFill>
                            <a:schemeClr val="tx1"/>
                          </a:solidFill>
                          <a:effectLst/>
                        </a:rPr>
                        <a:t>Growing (incl. crop insurance @$109/Ac)</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$3,002</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$3,002</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$3,002</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$3,002</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423673788"/>
                  </a:ext>
                </a:extLst>
              </a:tr>
              <a:tr h="246003">
                <a:tc>
                  <a:txBody>
                    <a:bodyPr/>
                    <a:lstStyle/>
                    <a:p>
                      <a:pPr marL="0" marR="0">
                        <a:buNone/>
                      </a:pPr>
                      <a:r>
                        <a:rPr lang="en-US" sz="1200">
                          <a:solidFill>
                            <a:schemeClr val="tx1"/>
                          </a:solidFill>
                          <a:effectLst/>
                        </a:rPr>
                        <a:t> </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buNone/>
                      </a:pPr>
                      <a:r>
                        <a:rPr lang="en-US" sz="1200">
                          <a:solidFill>
                            <a:schemeClr val="tx1"/>
                          </a:solidFill>
                          <a:effectLst/>
                        </a:rPr>
                        <a:t>Cluster removal (Cab. Franc and P. Noir)</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$70</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$70</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$0</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$0</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3895875180"/>
                  </a:ext>
                </a:extLst>
              </a:tr>
              <a:tr h="196802">
                <a:tc>
                  <a:txBody>
                    <a:bodyPr/>
                    <a:lstStyle/>
                    <a:p>
                      <a:pPr marL="0" marR="0">
                        <a:buNone/>
                      </a:pPr>
                      <a:r>
                        <a:rPr lang="en-US" sz="1200">
                          <a:solidFill>
                            <a:schemeClr val="tx1"/>
                          </a:solidFill>
                          <a:effectLst/>
                        </a:rPr>
                        <a:t> </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buNone/>
                      </a:pPr>
                      <a:r>
                        <a:rPr lang="en-US" sz="1200">
                          <a:solidFill>
                            <a:schemeClr val="tx1"/>
                          </a:solidFill>
                          <a:effectLst/>
                        </a:rPr>
                        <a:t>Interest on operating capital</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$45</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$45</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$45</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$45</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4068892216"/>
                  </a:ext>
                </a:extLst>
              </a:tr>
              <a:tr h="196802">
                <a:tc>
                  <a:txBody>
                    <a:bodyPr/>
                    <a:lstStyle/>
                    <a:p>
                      <a:pPr marL="0" marR="0">
                        <a:buNone/>
                      </a:pPr>
                      <a:r>
                        <a:rPr lang="en-US" sz="1200">
                          <a:solidFill>
                            <a:schemeClr val="tx1"/>
                          </a:solidFill>
                          <a:effectLst/>
                        </a:rPr>
                        <a:t> </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buNone/>
                      </a:pPr>
                      <a:r>
                        <a:rPr lang="en-US" sz="1200">
                          <a:solidFill>
                            <a:schemeClr val="tx1"/>
                          </a:solidFill>
                          <a:effectLst/>
                        </a:rPr>
                        <a:t>Machine Harvesting ($95/ton)</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$247</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$314</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$380</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$380</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773546626"/>
                  </a:ext>
                </a:extLst>
              </a:tr>
              <a:tr h="196802">
                <a:tc>
                  <a:txBody>
                    <a:bodyPr/>
                    <a:lstStyle/>
                    <a:p>
                      <a:pPr marL="0" marR="0">
                        <a:buNone/>
                      </a:pPr>
                      <a:r>
                        <a:rPr lang="en-US" sz="1200">
                          <a:solidFill>
                            <a:schemeClr val="tx1"/>
                          </a:solidFill>
                          <a:effectLst/>
                        </a:rPr>
                        <a:t> </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buNone/>
                      </a:pPr>
                      <a:r>
                        <a:rPr lang="en-US" sz="1200">
                          <a:solidFill>
                            <a:schemeClr val="tx1"/>
                          </a:solidFill>
                          <a:effectLst/>
                        </a:rPr>
                        <a:t>Trucking ($30/ton)</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$78</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$99</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$120</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$120</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3500386337"/>
                  </a:ext>
                </a:extLst>
              </a:tr>
              <a:tr h="196802">
                <a:tc gridSpan="2">
                  <a:txBody>
                    <a:bodyPr/>
                    <a:lstStyle/>
                    <a:p>
                      <a:pPr marL="0" marR="0">
                        <a:buNone/>
                      </a:pPr>
                      <a:r>
                        <a:rPr lang="en-US" sz="1200">
                          <a:solidFill>
                            <a:schemeClr val="tx1"/>
                          </a:solidFill>
                          <a:effectLst/>
                        </a:rPr>
                        <a:t>Total variable costs</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hMerge="1">
                  <a:txBody>
                    <a:bodyPr/>
                    <a:lstStyle/>
                    <a:p>
                      <a:endParaRPr lang="en-US"/>
                    </a:p>
                  </a:txBody>
                  <a:tcPr/>
                </a:tc>
                <a:tc>
                  <a:txBody>
                    <a:bodyPr/>
                    <a:lstStyle/>
                    <a:p>
                      <a:pPr marL="0" marR="0" algn="ctr">
                        <a:buNone/>
                      </a:pPr>
                      <a:r>
                        <a:rPr lang="en-US" sz="1200">
                          <a:solidFill>
                            <a:schemeClr val="tx1"/>
                          </a:solidFill>
                          <a:effectLst/>
                        </a:rPr>
                        <a:t>$3,442</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$3,529</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$3,547</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$3,547</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3361187672"/>
                  </a:ext>
                </a:extLst>
              </a:tr>
              <a:tr h="196802">
                <a:tc>
                  <a:txBody>
                    <a:bodyPr/>
                    <a:lstStyle/>
                    <a:p>
                      <a:pPr marL="0" marR="0">
                        <a:buNone/>
                      </a:pPr>
                      <a:r>
                        <a:rPr lang="en-US" sz="1200">
                          <a:solidFill>
                            <a:schemeClr val="tx1"/>
                          </a:solidFill>
                          <a:effectLst/>
                        </a:rPr>
                        <a:t> </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buNone/>
                      </a:pPr>
                      <a:r>
                        <a:rPr lang="en-US" sz="1200">
                          <a:solidFill>
                            <a:schemeClr val="tx1"/>
                          </a:solidFill>
                          <a:effectLst/>
                        </a:rPr>
                        <a:t>(Optional) Bird control - sound*</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$30</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$0</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$0</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dirty="0">
                          <a:solidFill>
                            <a:schemeClr val="tx1"/>
                          </a:solidFill>
                          <a:effectLst/>
                        </a:rPr>
                        <a:t>$0</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1307308733"/>
                  </a:ext>
                </a:extLst>
              </a:tr>
              <a:tr h="196802">
                <a:tc gridSpan="2">
                  <a:txBody>
                    <a:bodyPr/>
                    <a:lstStyle/>
                    <a:p>
                      <a:pPr marL="0" marR="0">
                        <a:buNone/>
                      </a:pPr>
                      <a:r>
                        <a:rPr lang="en-US" sz="1200">
                          <a:solidFill>
                            <a:schemeClr val="tx1"/>
                          </a:solidFill>
                          <a:effectLst/>
                        </a:rPr>
                        <a:t>Fixed Costs:</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hMerge="1">
                  <a:txBody>
                    <a:bodyPr/>
                    <a:lstStyle/>
                    <a:p>
                      <a:endParaRPr lang="en-US"/>
                    </a:p>
                  </a:txBody>
                  <a:tcPr/>
                </a:tc>
                <a:tc>
                  <a:txBody>
                    <a:bodyPr/>
                    <a:lstStyle/>
                    <a:p>
                      <a:pPr>
                        <a:buNone/>
                      </a:pPr>
                      <a:endParaRPr lang="en-US" sz="1100">
                        <a:solidFill>
                          <a:schemeClr val="tx1"/>
                        </a:solidFill>
                        <a:effectLst/>
                        <a:latin typeface="Calibri" panose="020F0502020204030204" pitchFamily="34" charset="0"/>
                        <a:cs typeface="Times New Roman" panose="02020603050405020304" pitchFamily="18" charset="0"/>
                      </a:endParaRPr>
                    </a:p>
                  </a:txBody>
                  <a:tcPr marL="27803" marR="27803" marT="0" marB="0"/>
                </a:tc>
                <a:tc>
                  <a:txBody>
                    <a:bodyPr/>
                    <a:lstStyle/>
                    <a:p>
                      <a:pPr>
                        <a:buNone/>
                      </a:pPr>
                      <a:endParaRPr lang="en-US" sz="1100">
                        <a:solidFill>
                          <a:schemeClr val="tx1"/>
                        </a:solidFill>
                        <a:effectLst/>
                        <a:latin typeface="Calibri" panose="020F0502020204030204" pitchFamily="34" charset="0"/>
                        <a:cs typeface="Times New Roman" panose="02020603050405020304" pitchFamily="18" charset="0"/>
                      </a:endParaRPr>
                    </a:p>
                  </a:txBody>
                  <a:tcPr marL="27803" marR="27803" marT="0" marB="0"/>
                </a:tc>
                <a:tc>
                  <a:txBody>
                    <a:bodyPr/>
                    <a:lstStyle/>
                    <a:p>
                      <a:pPr>
                        <a:buNone/>
                      </a:pPr>
                      <a:endParaRPr lang="en-US" sz="1100">
                        <a:solidFill>
                          <a:schemeClr val="tx1"/>
                        </a:solidFill>
                        <a:effectLst/>
                        <a:latin typeface="Calibri" panose="020F0502020204030204" pitchFamily="34" charset="0"/>
                        <a:cs typeface="Times New Roman" panose="02020603050405020304" pitchFamily="18" charset="0"/>
                      </a:endParaRPr>
                    </a:p>
                  </a:txBody>
                  <a:tcPr marL="27803" marR="27803" marT="0" marB="0"/>
                </a:tc>
                <a:tc>
                  <a:txBody>
                    <a:bodyPr/>
                    <a:lstStyle/>
                    <a:p>
                      <a:pPr marL="0" marR="0" algn="ctr">
                        <a:buNone/>
                      </a:pPr>
                      <a:r>
                        <a:rPr lang="en-US" sz="1200" dirty="0">
                          <a:solidFill>
                            <a:schemeClr val="tx1"/>
                          </a:solidFill>
                          <a:effectLst/>
                        </a:rPr>
                        <a:t> </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3340847855"/>
                  </a:ext>
                </a:extLst>
              </a:tr>
              <a:tr h="196802">
                <a:tc>
                  <a:txBody>
                    <a:bodyPr/>
                    <a:lstStyle/>
                    <a:p>
                      <a:pPr marL="0" marR="0">
                        <a:buNone/>
                      </a:pPr>
                      <a:r>
                        <a:rPr lang="en-US" sz="1200">
                          <a:solidFill>
                            <a:schemeClr val="tx1"/>
                          </a:solidFill>
                          <a:effectLst/>
                        </a:rPr>
                        <a:t> </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buNone/>
                      </a:pPr>
                      <a:r>
                        <a:rPr lang="en-US" sz="1200">
                          <a:solidFill>
                            <a:schemeClr val="tx1"/>
                          </a:solidFill>
                          <a:effectLst/>
                        </a:rPr>
                        <a:t>Vineyard capital recovery</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$1,904</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$1,904</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$1,904</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$1,904</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1895393161"/>
                  </a:ext>
                </a:extLst>
              </a:tr>
              <a:tr h="196802">
                <a:tc>
                  <a:txBody>
                    <a:bodyPr/>
                    <a:lstStyle/>
                    <a:p>
                      <a:pPr marL="0" marR="0">
                        <a:buNone/>
                      </a:pPr>
                      <a:r>
                        <a:rPr lang="en-US" sz="1200">
                          <a:solidFill>
                            <a:schemeClr val="tx1"/>
                          </a:solidFill>
                          <a:effectLst/>
                        </a:rPr>
                        <a:t> </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buNone/>
                      </a:pPr>
                      <a:r>
                        <a:rPr lang="en-US" sz="1200">
                          <a:solidFill>
                            <a:schemeClr val="tx1"/>
                          </a:solidFill>
                          <a:effectLst/>
                        </a:rPr>
                        <a:t>Machinery and equipment capital recovery</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$661</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$661</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$661</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$661</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1047343871"/>
                  </a:ext>
                </a:extLst>
              </a:tr>
              <a:tr h="196802">
                <a:tc>
                  <a:txBody>
                    <a:bodyPr/>
                    <a:lstStyle/>
                    <a:p>
                      <a:pPr marL="0" marR="0">
                        <a:buNone/>
                      </a:pPr>
                      <a:r>
                        <a:rPr lang="en-US" sz="1200">
                          <a:solidFill>
                            <a:schemeClr val="tx1"/>
                          </a:solidFill>
                          <a:effectLst/>
                        </a:rPr>
                        <a:t> </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buNone/>
                      </a:pPr>
                      <a:r>
                        <a:rPr lang="en-US" sz="1200">
                          <a:solidFill>
                            <a:schemeClr val="tx1"/>
                          </a:solidFill>
                          <a:effectLst/>
                        </a:rPr>
                        <a:t>Buildings capital recovery</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$84</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$84</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$84</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$84</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3809260189"/>
                  </a:ext>
                </a:extLst>
              </a:tr>
              <a:tr h="196802">
                <a:tc>
                  <a:txBody>
                    <a:bodyPr/>
                    <a:lstStyle/>
                    <a:p>
                      <a:pPr marL="0" marR="0">
                        <a:buNone/>
                      </a:pPr>
                      <a:r>
                        <a:rPr lang="en-US" sz="1200">
                          <a:solidFill>
                            <a:schemeClr val="tx1"/>
                          </a:solidFill>
                          <a:effectLst/>
                        </a:rPr>
                        <a:t> </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buNone/>
                      </a:pPr>
                      <a:r>
                        <a:rPr lang="en-US" sz="1200">
                          <a:solidFill>
                            <a:schemeClr val="tx1"/>
                          </a:solidFill>
                          <a:effectLst/>
                        </a:rPr>
                        <a:t>Property taxes</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$259</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$259</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$259</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$259</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2009766099"/>
                  </a:ext>
                </a:extLst>
              </a:tr>
              <a:tr h="196802">
                <a:tc>
                  <a:txBody>
                    <a:bodyPr/>
                    <a:lstStyle/>
                    <a:p>
                      <a:pPr marL="0" marR="0">
                        <a:buNone/>
                      </a:pPr>
                      <a:r>
                        <a:rPr lang="en-US" sz="1200">
                          <a:solidFill>
                            <a:schemeClr val="tx1"/>
                          </a:solidFill>
                          <a:effectLst/>
                        </a:rPr>
                        <a:t> </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buNone/>
                      </a:pPr>
                      <a:r>
                        <a:rPr lang="en-US" sz="1200">
                          <a:solidFill>
                            <a:schemeClr val="tx1"/>
                          </a:solidFill>
                          <a:effectLst/>
                        </a:rPr>
                        <a:t>Land opportunity cost</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$311</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$311</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$311</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$311</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3478201957"/>
                  </a:ext>
                </a:extLst>
              </a:tr>
              <a:tr h="196802">
                <a:tc>
                  <a:txBody>
                    <a:bodyPr/>
                    <a:lstStyle/>
                    <a:p>
                      <a:pPr marL="0" marR="0">
                        <a:buNone/>
                      </a:pPr>
                      <a:r>
                        <a:rPr lang="en-US" sz="1200">
                          <a:solidFill>
                            <a:schemeClr val="tx1"/>
                          </a:solidFill>
                          <a:effectLst/>
                        </a:rPr>
                        <a:t> </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buNone/>
                      </a:pPr>
                      <a:r>
                        <a:rPr lang="en-US" sz="1200">
                          <a:solidFill>
                            <a:schemeClr val="tx1"/>
                          </a:solidFill>
                          <a:effectLst/>
                        </a:rPr>
                        <a:t>Office supplies, phone, etc.</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$60</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$60</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$60</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$60</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2177615756"/>
                  </a:ext>
                </a:extLst>
              </a:tr>
              <a:tr h="196802">
                <a:tc>
                  <a:txBody>
                    <a:bodyPr/>
                    <a:lstStyle/>
                    <a:p>
                      <a:pPr marL="0" marR="0">
                        <a:buNone/>
                      </a:pPr>
                      <a:r>
                        <a:rPr lang="en-US" sz="1200">
                          <a:solidFill>
                            <a:schemeClr val="tx1"/>
                          </a:solidFill>
                          <a:effectLst/>
                        </a:rPr>
                        <a:t> </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buNone/>
                      </a:pPr>
                      <a:r>
                        <a:rPr lang="en-US" sz="1200">
                          <a:solidFill>
                            <a:schemeClr val="tx1"/>
                          </a:solidFill>
                          <a:effectLst/>
                        </a:rPr>
                        <a:t>Insurance</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$77</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$77</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$77</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$77</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4291496665"/>
                  </a:ext>
                </a:extLst>
              </a:tr>
              <a:tr h="196802">
                <a:tc>
                  <a:txBody>
                    <a:bodyPr/>
                    <a:lstStyle/>
                    <a:p>
                      <a:pPr marL="0" marR="0">
                        <a:buNone/>
                      </a:pPr>
                      <a:r>
                        <a:rPr lang="en-US" sz="1200">
                          <a:solidFill>
                            <a:schemeClr val="tx1"/>
                          </a:solidFill>
                          <a:effectLst/>
                        </a:rPr>
                        <a:t> </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buNone/>
                      </a:pPr>
                      <a:r>
                        <a:rPr lang="en-US" sz="1200">
                          <a:solidFill>
                            <a:schemeClr val="tx1"/>
                          </a:solidFill>
                          <a:effectLst/>
                        </a:rPr>
                        <a:t>Management</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$273</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$309</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$344</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$351</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1984890438"/>
                  </a:ext>
                </a:extLst>
              </a:tr>
              <a:tr h="196802">
                <a:tc gridSpan="2">
                  <a:txBody>
                    <a:bodyPr/>
                    <a:lstStyle/>
                    <a:p>
                      <a:pPr marL="0" marR="0">
                        <a:buNone/>
                      </a:pPr>
                      <a:r>
                        <a:rPr lang="en-US" sz="1200">
                          <a:solidFill>
                            <a:schemeClr val="tx1"/>
                          </a:solidFill>
                          <a:effectLst/>
                        </a:rPr>
                        <a:t>Total fixed costs</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hMerge="1">
                  <a:txBody>
                    <a:bodyPr/>
                    <a:lstStyle/>
                    <a:p>
                      <a:endParaRPr lang="en-US"/>
                    </a:p>
                  </a:txBody>
                  <a:tcPr/>
                </a:tc>
                <a:tc>
                  <a:txBody>
                    <a:bodyPr/>
                    <a:lstStyle/>
                    <a:p>
                      <a:pPr marL="0" marR="0" algn="ctr">
                        <a:buNone/>
                      </a:pPr>
                      <a:r>
                        <a:rPr lang="en-US" sz="1200">
                          <a:solidFill>
                            <a:schemeClr val="tx1"/>
                          </a:solidFill>
                          <a:effectLst/>
                        </a:rPr>
                        <a:t>$3,629</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$3,665</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$3,699</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$3,707</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1218336910"/>
                  </a:ext>
                </a:extLst>
              </a:tr>
              <a:tr h="196802">
                <a:tc gridSpan="2">
                  <a:txBody>
                    <a:bodyPr/>
                    <a:lstStyle/>
                    <a:p>
                      <a:pPr marL="0" marR="0">
                        <a:buNone/>
                      </a:pPr>
                      <a:r>
                        <a:rPr lang="en-US" sz="1200">
                          <a:solidFill>
                            <a:schemeClr val="tx1"/>
                          </a:solidFill>
                          <a:effectLst/>
                        </a:rPr>
                        <a:t>Total costs</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hMerge="1">
                  <a:txBody>
                    <a:bodyPr/>
                    <a:lstStyle/>
                    <a:p>
                      <a:endParaRPr lang="en-US"/>
                    </a:p>
                  </a:txBody>
                  <a:tcPr/>
                </a:tc>
                <a:tc>
                  <a:txBody>
                    <a:bodyPr/>
                    <a:lstStyle/>
                    <a:p>
                      <a:pPr marL="0" marR="0" algn="ctr">
                        <a:buNone/>
                      </a:pPr>
                      <a:r>
                        <a:rPr lang="en-US" sz="1200">
                          <a:solidFill>
                            <a:schemeClr val="tx1"/>
                          </a:solidFill>
                          <a:effectLst/>
                        </a:rPr>
                        <a:t>$7,071</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$7,195</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a:solidFill>
                            <a:schemeClr val="tx1"/>
                          </a:solidFill>
                          <a:effectLst/>
                        </a:rPr>
                        <a:t>$7,246</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dirty="0">
                          <a:solidFill>
                            <a:schemeClr val="tx1"/>
                          </a:solidFill>
                          <a:effectLst/>
                        </a:rPr>
                        <a:t>$7,254</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2307974193"/>
                  </a:ext>
                </a:extLst>
              </a:tr>
              <a:tr h="196802">
                <a:tc>
                  <a:txBody>
                    <a:bodyPr/>
                    <a:lstStyle/>
                    <a:p>
                      <a:pPr marL="0" marR="0">
                        <a:buNone/>
                      </a:pPr>
                      <a:r>
                        <a:rPr lang="en-US" sz="1200" dirty="0">
                          <a:solidFill>
                            <a:schemeClr val="tx1"/>
                          </a:solidFill>
                          <a:effectLst/>
                        </a:rPr>
                        <a:t> </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a:buNone/>
                      </a:pPr>
                      <a:endParaRPr lang="en-US" sz="1100" dirty="0">
                        <a:solidFill>
                          <a:schemeClr val="tx1"/>
                        </a:solidFill>
                        <a:effectLst/>
                        <a:latin typeface="Calibri" panose="020F0502020204030204" pitchFamily="34" charset="0"/>
                        <a:cs typeface="Times New Roman" panose="02020603050405020304" pitchFamily="18" charset="0"/>
                      </a:endParaRPr>
                    </a:p>
                  </a:txBody>
                  <a:tcPr marL="27803" marR="27803" marT="0" marB="0"/>
                </a:tc>
                <a:tc>
                  <a:txBody>
                    <a:bodyPr/>
                    <a:lstStyle/>
                    <a:p>
                      <a:pPr>
                        <a:buNone/>
                      </a:pPr>
                      <a:endParaRPr lang="en-US" sz="1100" dirty="0">
                        <a:solidFill>
                          <a:schemeClr val="tx1"/>
                        </a:solidFill>
                        <a:effectLst/>
                        <a:latin typeface="Calibri" panose="020F0502020204030204" pitchFamily="34" charset="0"/>
                        <a:cs typeface="Times New Roman" panose="02020603050405020304" pitchFamily="18" charset="0"/>
                      </a:endParaRPr>
                    </a:p>
                  </a:txBody>
                  <a:tcPr marL="27803" marR="27803" marT="0" marB="0"/>
                </a:tc>
                <a:tc>
                  <a:txBody>
                    <a:bodyPr/>
                    <a:lstStyle/>
                    <a:p>
                      <a:pPr>
                        <a:buNone/>
                      </a:pPr>
                      <a:endParaRPr lang="en-US" sz="1100" dirty="0">
                        <a:solidFill>
                          <a:schemeClr val="tx1"/>
                        </a:solidFill>
                        <a:effectLst/>
                        <a:latin typeface="Calibri" panose="020F0502020204030204" pitchFamily="34" charset="0"/>
                        <a:cs typeface="Times New Roman" panose="02020603050405020304" pitchFamily="18" charset="0"/>
                      </a:endParaRPr>
                    </a:p>
                  </a:txBody>
                  <a:tcPr marL="27803" marR="27803" marT="0" marB="0"/>
                </a:tc>
                <a:tc>
                  <a:txBody>
                    <a:bodyPr/>
                    <a:lstStyle/>
                    <a:p>
                      <a:pPr>
                        <a:buNone/>
                      </a:pPr>
                      <a:endParaRPr lang="en-US" sz="1100" dirty="0">
                        <a:solidFill>
                          <a:schemeClr val="tx1"/>
                        </a:solidFill>
                        <a:effectLst/>
                        <a:latin typeface="Calibri" panose="020F0502020204030204" pitchFamily="34" charset="0"/>
                        <a:cs typeface="Times New Roman" panose="02020603050405020304" pitchFamily="18" charset="0"/>
                      </a:endParaRPr>
                    </a:p>
                  </a:txBody>
                  <a:tcPr marL="27803" marR="27803" marT="0" marB="0"/>
                </a:tc>
                <a:tc>
                  <a:txBody>
                    <a:bodyPr/>
                    <a:lstStyle/>
                    <a:p>
                      <a:pPr marL="0" marR="0" algn="ctr">
                        <a:buNone/>
                      </a:pPr>
                      <a:r>
                        <a:rPr lang="en-US" sz="1200" dirty="0">
                          <a:solidFill>
                            <a:schemeClr val="tx1"/>
                          </a:solidFill>
                          <a:effectLst/>
                        </a:rPr>
                        <a:t> </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314010699"/>
                  </a:ext>
                </a:extLst>
              </a:tr>
              <a:tr h="196802">
                <a:tc gridSpan="2">
                  <a:txBody>
                    <a:bodyPr/>
                    <a:lstStyle/>
                    <a:p>
                      <a:pPr marL="0" marR="0">
                        <a:buNone/>
                      </a:pPr>
                      <a:r>
                        <a:rPr lang="en-US" sz="1200">
                          <a:solidFill>
                            <a:schemeClr val="tx1"/>
                          </a:solidFill>
                          <a:effectLst/>
                        </a:rPr>
                        <a:t>Profit or loss</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hMerge="1">
                  <a:txBody>
                    <a:bodyPr/>
                    <a:lstStyle/>
                    <a:p>
                      <a:endParaRPr lang="en-US"/>
                    </a:p>
                  </a:txBody>
                  <a:tcPr/>
                </a:tc>
                <a:tc>
                  <a:txBody>
                    <a:bodyPr/>
                    <a:lstStyle/>
                    <a:p>
                      <a:pPr marL="0" marR="0" algn="ctr">
                        <a:buNone/>
                      </a:pPr>
                      <a:r>
                        <a:rPr lang="en-US" sz="1200" b="1" dirty="0">
                          <a:solidFill>
                            <a:schemeClr val="tx1"/>
                          </a:solidFill>
                          <a:effectLst/>
                        </a:rPr>
                        <a:t>-$1,611</a:t>
                      </a:r>
                      <a:endParaRPr lang="en-US"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b="1" dirty="0">
                          <a:solidFill>
                            <a:schemeClr val="tx1"/>
                          </a:solidFill>
                          <a:effectLst/>
                        </a:rPr>
                        <a:t>-$1,007</a:t>
                      </a:r>
                      <a:endParaRPr lang="en-US"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b="1" dirty="0">
                          <a:solidFill>
                            <a:schemeClr val="tx1"/>
                          </a:solidFill>
                          <a:effectLst/>
                        </a:rPr>
                        <a:t>-$370</a:t>
                      </a:r>
                      <a:endParaRPr lang="en-US"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b="1" dirty="0">
                          <a:solidFill>
                            <a:schemeClr val="tx1"/>
                          </a:solidFill>
                          <a:effectLst/>
                        </a:rPr>
                        <a:t>-$230</a:t>
                      </a:r>
                      <a:endParaRPr lang="en-US"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669613482"/>
                  </a:ext>
                </a:extLst>
              </a:tr>
              <a:tr h="196802">
                <a:tc gridSpan="2">
                  <a:txBody>
                    <a:bodyPr/>
                    <a:lstStyle/>
                    <a:p>
                      <a:pPr marL="0" marR="0">
                        <a:buNone/>
                      </a:pPr>
                      <a:r>
                        <a:rPr lang="en-US" sz="1200">
                          <a:solidFill>
                            <a:schemeClr val="tx1"/>
                          </a:solidFill>
                          <a:effectLst/>
                        </a:rPr>
                        <a:t>Breakeven price ($ /ton)</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hMerge="1">
                  <a:txBody>
                    <a:bodyPr/>
                    <a:lstStyle/>
                    <a:p>
                      <a:endParaRPr lang="en-US"/>
                    </a:p>
                  </a:txBody>
                  <a:tcPr/>
                </a:tc>
                <a:tc>
                  <a:txBody>
                    <a:bodyPr/>
                    <a:lstStyle/>
                    <a:p>
                      <a:pPr marL="0" marR="0" algn="ctr">
                        <a:buNone/>
                      </a:pPr>
                      <a:r>
                        <a:rPr lang="en-US" sz="1200" b="1">
                          <a:solidFill>
                            <a:schemeClr val="tx1"/>
                          </a:solidFill>
                          <a:effectLst/>
                        </a:rPr>
                        <a:t>$2,719</a:t>
                      </a:r>
                      <a:endParaRPr lang="en-US" sz="11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b="1">
                          <a:solidFill>
                            <a:schemeClr val="tx1"/>
                          </a:solidFill>
                          <a:effectLst/>
                        </a:rPr>
                        <a:t>$2,180</a:t>
                      </a:r>
                      <a:endParaRPr lang="en-US" sz="11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b="1">
                          <a:solidFill>
                            <a:schemeClr val="tx1"/>
                          </a:solidFill>
                          <a:effectLst/>
                        </a:rPr>
                        <a:t>$1,812</a:t>
                      </a:r>
                      <a:endParaRPr lang="en-US" sz="11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b="1" dirty="0">
                          <a:solidFill>
                            <a:schemeClr val="tx1"/>
                          </a:solidFill>
                          <a:effectLst/>
                        </a:rPr>
                        <a:t>$1,813</a:t>
                      </a:r>
                      <a:endParaRPr lang="en-US"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634773787"/>
                  </a:ext>
                </a:extLst>
              </a:tr>
              <a:tr h="196802">
                <a:tc gridSpan="2">
                  <a:txBody>
                    <a:bodyPr/>
                    <a:lstStyle/>
                    <a:p>
                      <a:pPr marL="0" marR="0">
                        <a:buNone/>
                      </a:pPr>
                      <a:r>
                        <a:rPr lang="en-US" sz="1200">
                          <a:solidFill>
                            <a:schemeClr val="tx1"/>
                          </a:solidFill>
                          <a:effectLst/>
                        </a:rPr>
                        <a:t>Breakeven yield (tons)</a:t>
                      </a:r>
                      <a:endParaRPr lang="en-US"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hMerge="1">
                  <a:txBody>
                    <a:bodyPr/>
                    <a:lstStyle/>
                    <a:p>
                      <a:endParaRPr lang="en-US"/>
                    </a:p>
                  </a:txBody>
                  <a:tcPr/>
                </a:tc>
                <a:tc>
                  <a:txBody>
                    <a:bodyPr/>
                    <a:lstStyle/>
                    <a:p>
                      <a:pPr marL="0" marR="0" algn="ctr">
                        <a:buNone/>
                      </a:pPr>
                      <a:r>
                        <a:rPr lang="en-US" sz="1200" b="1">
                          <a:solidFill>
                            <a:schemeClr val="tx1"/>
                          </a:solidFill>
                          <a:effectLst/>
                        </a:rPr>
                        <a:t>3.4</a:t>
                      </a:r>
                      <a:endParaRPr lang="en-US" sz="11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b="1">
                          <a:solidFill>
                            <a:schemeClr val="tx1"/>
                          </a:solidFill>
                          <a:effectLst/>
                        </a:rPr>
                        <a:t>3.9</a:t>
                      </a:r>
                      <a:endParaRPr lang="en-US" sz="11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b="1">
                          <a:solidFill>
                            <a:schemeClr val="tx1"/>
                          </a:solidFill>
                          <a:effectLst/>
                        </a:rPr>
                        <a:t>4.2</a:t>
                      </a:r>
                      <a:endParaRPr lang="en-US" sz="11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tc>
                  <a:txBody>
                    <a:bodyPr/>
                    <a:lstStyle/>
                    <a:p>
                      <a:pPr marL="0" marR="0" algn="ctr">
                        <a:buNone/>
                      </a:pPr>
                      <a:r>
                        <a:rPr lang="en-US" sz="1200" b="1" dirty="0">
                          <a:solidFill>
                            <a:schemeClr val="tx1"/>
                          </a:solidFill>
                          <a:effectLst/>
                        </a:rPr>
                        <a:t>4.1</a:t>
                      </a:r>
                      <a:endParaRPr lang="en-US" sz="1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803" marR="27803" marT="0" marB="0"/>
                </a:tc>
                <a:extLst>
                  <a:ext uri="{0D108BD9-81ED-4DB2-BD59-A6C34878D82A}">
                    <a16:rowId xmlns:a16="http://schemas.microsoft.com/office/drawing/2014/main" val="1554159903"/>
                  </a:ext>
                </a:extLst>
              </a:tr>
            </a:tbl>
          </a:graphicData>
        </a:graphic>
      </p:graphicFrame>
      <p:sp>
        <p:nvSpPr>
          <p:cNvPr id="9" name="TextBox 8">
            <a:extLst>
              <a:ext uri="{FF2B5EF4-FFF2-40B4-BE49-F238E27FC236}">
                <a16:creationId xmlns:a16="http://schemas.microsoft.com/office/drawing/2014/main" id="{C4B9D5EC-F192-A767-2E03-FB0DBF56D0D5}"/>
              </a:ext>
            </a:extLst>
          </p:cNvPr>
          <p:cNvSpPr txBox="1"/>
          <p:nvPr/>
        </p:nvSpPr>
        <p:spPr>
          <a:xfrm>
            <a:off x="0" y="-68972"/>
            <a:ext cx="11963400" cy="769441"/>
          </a:xfrm>
          <a:prstGeom prst="rect">
            <a:avLst/>
          </a:prstGeom>
          <a:noFill/>
        </p:spPr>
        <p:txBody>
          <a:bodyPr wrap="square">
            <a:spAutoFit/>
          </a:bodyPr>
          <a:lstStyle/>
          <a:p>
            <a:r>
              <a:rPr lang="en-US" sz="4400" dirty="0">
                <a:solidFill>
                  <a:srgbClr val="C00000"/>
                </a:solidFill>
                <a:latin typeface="Arial" pitchFamily="34" charset="0"/>
                <a:ea typeface="MS PGothic" pitchFamily="34" charset="-128"/>
                <a:sym typeface="Arial" pitchFamily="34" charset="0"/>
              </a:rPr>
              <a:t>Costs and Returns for a Vineyard</a:t>
            </a:r>
          </a:p>
        </p:txBody>
      </p:sp>
      <p:pic>
        <p:nvPicPr>
          <p:cNvPr id="2" name="Picture 5">
            <a:extLst>
              <a:ext uri="{FF2B5EF4-FFF2-40B4-BE49-F238E27FC236}">
                <a16:creationId xmlns:a16="http://schemas.microsoft.com/office/drawing/2014/main" id="{69E3592E-FB8A-B9F5-5F66-8CC8001166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384076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4DD9F5B7-FF75-FB9C-B60F-CA650D9FD829}"/>
              </a:ext>
            </a:extLst>
          </p:cNvPr>
          <p:cNvSpPr>
            <a:spLocks noGrp="1"/>
          </p:cNvSpPr>
          <p:nvPr>
            <p:ph type="title"/>
          </p:nvPr>
        </p:nvSpPr>
        <p:spPr>
          <a:xfrm>
            <a:off x="608170" y="2396710"/>
            <a:ext cx="4649411" cy="3851690"/>
          </a:xfrm>
        </p:spPr>
        <p:txBody>
          <a:bodyPr>
            <a:normAutofit/>
          </a:bodyPr>
          <a:lstStyle/>
          <a:p>
            <a:r>
              <a:rPr lang="en-US" dirty="0"/>
              <a:t>US Wine Industry –Lessons from 2025</a:t>
            </a:r>
          </a:p>
        </p:txBody>
      </p:sp>
      <p:sp>
        <p:nvSpPr>
          <p:cNvPr id="81" name="Text Placeholder 80">
            <a:extLst>
              <a:ext uri="{FF2B5EF4-FFF2-40B4-BE49-F238E27FC236}">
                <a16:creationId xmlns:a16="http://schemas.microsoft.com/office/drawing/2014/main" id="{856EF6AA-075A-F11E-7AB6-72584D5E8E7B}"/>
              </a:ext>
            </a:extLst>
          </p:cNvPr>
          <p:cNvSpPr>
            <a:spLocks noGrp="1"/>
          </p:cNvSpPr>
          <p:nvPr>
            <p:ph type="body" sz="quarter" idx="11"/>
          </p:nvPr>
        </p:nvSpPr>
        <p:spPr>
          <a:xfrm>
            <a:off x="6094228" y="1294255"/>
            <a:ext cx="5487829" cy="567908"/>
          </a:xfrm>
        </p:spPr>
        <p:txBody>
          <a:bodyPr/>
          <a:lstStyle/>
          <a:p>
            <a:pPr marL="457200" indent="-457200">
              <a:buFont typeface="Arial" panose="020B0604020202020204" pitchFamily="34" charset="0"/>
              <a:buChar char="•"/>
            </a:pPr>
            <a:r>
              <a:rPr lang="en-US" sz="2800" dirty="0">
                <a:solidFill>
                  <a:srgbClr val="374151"/>
                </a:solidFill>
                <a:latin typeface="Söhne"/>
              </a:rPr>
              <a:t>IMPACT OF TRADE POLICIES</a:t>
            </a:r>
            <a:endParaRPr lang="en-US" sz="2800" dirty="0"/>
          </a:p>
        </p:txBody>
      </p:sp>
      <p:sp>
        <p:nvSpPr>
          <p:cNvPr id="14" name="Text Placeholder 85">
            <a:extLst>
              <a:ext uri="{FF2B5EF4-FFF2-40B4-BE49-F238E27FC236}">
                <a16:creationId xmlns:a16="http://schemas.microsoft.com/office/drawing/2014/main" id="{DD3FDB65-AAF4-A88A-4B95-9D6DB3D20FFD}"/>
              </a:ext>
            </a:extLst>
          </p:cNvPr>
          <p:cNvSpPr txBox="1">
            <a:spLocks/>
          </p:cNvSpPr>
          <p:nvPr/>
        </p:nvSpPr>
        <p:spPr>
          <a:xfrm>
            <a:off x="6172200" y="5029200"/>
            <a:ext cx="5640572" cy="1295400"/>
          </a:xfrm>
          <a:prstGeom prst="rect">
            <a:avLst/>
          </a:prstGeom>
        </p:spPr>
        <p:txBody>
          <a:bodyPr vert="horz" lIns="121899" tIns="60949" rIns="121899" bIns="60949" rtlCol="0">
            <a:noAutofit/>
          </a:bodyPr>
          <a:lstStyle>
            <a:defPPr>
              <a:defRPr lang="en-US"/>
            </a:defPPr>
            <a:lvl1pPr marL="0" indent="0" algn="l" defTabSz="1218987" eaLnBrk="1" latinLnBrk="0" hangingPunct="1">
              <a:lnSpc>
                <a:spcPct val="85000"/>
              </a:lnSpc>
              <a:spcBef>
                <a:spcPts val="0"/>
              </a:spcBef>
              <a:spcAft>
                <a:spcPts val="600"/>
              </a:spcAft>
              <a:buFont typeface="Arial" pitchFamily="34" charset="0"/>
              <a:buNone/>
              <a:defRPr sz="2400" b="1" cap="all" spc="200" baseline="0">
                <a:solidFill>
                  <a:srgbClr val="374151"/>
                </a:solidFill>
                <a:latin typeface="Söhne"/>
                <a:ea typeface="+mn-ea"/>
                <a:cs typeface="Arial"/>
              </a:defRPr>
            </a:lvl1pPr>
            <a:lvl2pPr marL="609494"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2pPr>
            <a:lvl3pPr marL="1218986"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3pPr>
            <a:lvl4pPr marL="1828480"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4pPr>
            <a:lvl5pPr marL="2437973"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5pPr>
            <a:lvl6pPr marL="3352213" indent="-304747" defTabSz="1218987">
              <a:spcBef>
                <a:spcPct val="20000"/>
              </a:spcBef>
              <a:buFont typeface="Arial" pitchFamily="34" charset="0"/>
              <a:buChar char="•"/>
              <a:defRPr sz="2700">
                <a:solidFill>
                  <a:schemeClr val="tx1"/>
                </a:solidFill>
                <a:latin typeface="+mn-lt"/>
                <a:ea typeface="+mn-ea"/>
              </a:defRPr>
            </a:lvl6pPr>
            <a:lvl7pPr marL="3961707" indent="-304747" defTabSz="1218987">
              <a:spcBef>
                <a:spcPct val="20000"/>
              </a:spcBef>
              <a:buFont typeface="Arial" pitchFamily="34" charset="0"/>
              <a:buChar char="•"/>
              <a:defRPr sz="2700">
                <a:solidFill>
                  <a:schemeClr val="tx1"/>
                </a:solidFill>
                <a:latin typeface="+mn-lt"/>
                <a:ea typeface="+mn-ea"/>
              </a:defRPr>
            </a:lvl7pPr>
            <a:lvl8pPr marL="4571200" indent="-304747" defTabSz="1218987">
              <a:spcBef>
                <a:spcPct val="20000"/>
              </a:spcBef>
              <a:buFont typeface="Arial" pitchFamily="34" charset="0"/>
              <a:buChar char="•"/>
              <a:defRPr sz="2700">
                <a:solidFill>
                  <a:schemeClr val="tx1"/>
                </a:solidFill>
                <a:latin typeface="+mn-lt"/>
                <a:ea typeface="+mn-ea"/>
              </a:defRPr>
            </a:lvl8pPr>
            <a:lvl9pPr marL="5180693" indent="-304747" defTabSz="1218987">
              <a:spcBef>
                <a:spcPct val="20000"/>
              </a:spcBef>
              <a:buFont typeface="Arial" pitchFamily="34" charset="0"/>
              <a:buChar char="•"/>
              <a:defRPr sz="2700">
                <a:solidFill>
                  <a:schemeClr val="tx1"/>
                </a:solidFill>
                <a:latin typeface="+mn-lt"/>
                <a:ea typeface="+mn-ea"/>
              </a:defRPr>
            </a:lvl9pPr>
          </a:lstStyle>
          <a:p>
            <a:pPr marL="342900" indent="-342900">
              <a:buFont typeface="Arial" panose="020B0604020202020204" pitchFamily="34" charset="0"/>
              <a:buChar char="•"/>
            </a:pPr>
            <a:r>
              <a:rPr lang="en-US" sz="2800" dirty="0"/>
              <a:t>ADVANCEMENTS IN SUSTAINABLE PRACTICES </a:t>
            </a:r>
          </a:p>
        </p:txBody>
      </p:sp>
      <p:sp>
        <p:nvSpPr>
          <p:cNvPr id="13" name="TextBox 12">
            <a:extLst>
              <a:ext uri="{FF2B5EF4-FFF2-40B4-BE49-F238E27FC236}">
                <a16:creationId xmlns:a16="http://schemas.microsoft.com/office/drawing/2014/main" id="{91EE694B-1D4E-FEAA-E2CB-9654B6840AD7}"/>
              </a:ext>
            </a:extLst>
          </p:cNvPr>
          <p:cNvSpPr txBox="1"/>
          <p:nvPr/>
        </p:nvSpPr>
        <p:spPr>
          <a:xfrm>
            <a:off x="6175786" y="1990676"/>
            <a:ext cx="6097772" cy="329834"/>
          </a:xfrm>
          <a:prstGeom prst="rect">
            <a:avLst/>
          </a:prstGeom>
        </p:spPr>
        <p:txBody>
          <a:bodyPr vert="horz" lIns="121899" tIns="60949" rIns="121899" bIns="60949" rtlCol="0">
            <a:noAutofit/>
          </a:bodyPr>
          <a:lstStyle>
            <a:lvl1pPr marL="0" indent="0" algn="l" defTabSz="1218987" eaLnBrk="1" latinLnBrk="0" hangingPunct="1">
              <a:lnSpc>
                <a:spcPct val="85000"/>
              </a:lnSpc>
              <a:spcBef>
                <a:spcPts val="0"/>
              </a:spcBef>
              <a:spcAft>
                <a:spcPts val="600"/>
              </a:spcAft>
              <a:buFont typeface="Arial" pitchFamily="34" charset="0"/>
              <a:buNone/>
              <a:defRPr sz="2400" b="1" cap="all" spc="200" baseline="0">
                <a:solidFill>
                  <a:srgbClr val="374151"/>
                </a:solidFill>
                <a:latin typeface="Söhne"/>
                <a:ea typeface="+mn-ea"/>
                <a:cs typeface="Arial"/>
              </a:defRPr>
            </a:lvl1pPr>
            <a:lvl2pPr marL="609494"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2pPr>
            <a:lvl3pPr marL="1218986"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3pPr>
            <a:lvl4pPr marL="1828480"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4pPr>
            <a:lvl5pPr marL="2437973"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5pPr>
            <a:lvl6pPr marL="3352213" indent="-304747" defTabSz="1218987">
              <a:spcBef>
                <a:spcPct val="20000"/>
              </a:spcBef>
              <a:buFont typeface="Arial" pitchFamily="34" charset="0"/>
              <a:buChar char="•"/>
              <a:defRPr sz="2700">
                <a:solidFill>
                  <a:schemeClr val="tx1"/>
                </a:solidFill>
                <a:latin typeface="+mn-lt"/>
                <a:ea typeface="+mn-ea"/>
              </a:defRPr>
            </a:lvl6pPr>
            <a:lvl7pPr marL="3961707" indent="-304747" defTabSz="1218987">
              <a:spcBef>
                <a:spcPct val="20000"/>
              </a:spcBef>
              <a:buFont typeface="Arial" pitchFamily="34" charset="0"/>
              <a:buChar char="•"/>
              <a:defRPr sz="2700">
                <a:solidFill>
                  <a:schemeClr val="tx1"/>
                </a:solidFill>
                <a:latin typeface="+mn-lt"/>
                <a:ea typeface="+mn-ea"/>
              </a:defRPr>
            </a:lvl7pPr>
            <a:lvl8pPr marL="4571200" indent="-304747" defTabSz="1218987">
              <a:spcBef>
                <a:spcPct val="20000"/>
              </a:spcBef>
              <a:buFont typeface="Arial" pitchFamily="34" charset="0"/>
              <a:buChar char="•"/>
              <a:defRPr sz="2700">
                <a:solidFill>
                  <a:schemeClr val="tx1"/>
                </a:solidFill>
                <a:latin typeface="+mn-lt"/>
                <a:ea typeface="+mn-ea"/>
              </a:defRPr>
            </a:lvl8pPr>
            <a:lvl9pPr marL="5180693" indent="-304747" defTabSz="1218987">
              <a:spcBef>
                <a:spcPct val="20000"/>
              </a:spcBef>
              <a:buFont typeface="Arial" pitchFamily="34" charset="0"/>
              <a:buChar char="•"/>
              <a:defRPr sz="2700">
                <a:solidFill>
                  <a:schemeClr val="tx1"/>
                </a:solidFill>
                <a:latin typeface="+mn-lt"/>
                <a:ea typeface="+mn-ea"/>
              </a:defRPr>
            </a:lvl9pPr>
          </a:lstStyle>
          <a:p>
            <a:pPr marL="342900" indent="-342900">
              <a:buFont typeface="Arial" panose="020B0604020202020204" pitchFamily="34" charset="0"/>
              <a:buChar char="•"/>
            </a:pPr>
            <a:r>
              <a:rPr lang="en-US" sz="2800" dirty="0"/>
              <a:t>CLIMATE CHANGE CHALLENGES</a:t>
            </a:r>
          </a:p>
        </p:txBody>
      </p:sp>
      <p:sp>
        <p:nvSpPr>
          <p:cNvPr id="6" name="TextBox 5">
            <a:extLst>
              <a:ext uri="{FF2B5EF4-FFF2-40B4-BE49-F238E27FC236}">
                <a16:creationId xmlns:a16="http://schemas.microsoft.com/office/drawing/2014/main" id="{5ED49457-ADA4-7C0C-AF80-E8F2DFA9BF09}"/>
              </a:ext>
            </a:extLst>
          </p:cNvPr>
          <p:cNvSpPr txBox="1"/>
          <p:nvPr/>
        </p:nvSpPr>
        <p:spPr>
          <a:xfrm>
            <a:off x="6094228" y="2757426"/>
            <a:ext cx="6097772" cy="329834"/>
          </a:xfrm>
          <a:prstGeom prst="rect">
            <a:avLst/>
          </a:prstGeom>
        </p:spPr>
        <p:txBody>
          <a:bodyPr vert="horz" lIns="121899" tIns="60949" rIns="121899" bIns="60949" rtlCol="0">
            <a:noAutofit/>
          </a:bodyPr>
          <a:lstStyle>
            <a:lvl1pPr marL="0" indent="0" algn="l" defTabSz="1218987" eaLnBrk="1" latinLnBrk="0" hangingPunct="1">
              <a:lnSpc>
                <a:spcPct val="85000"/>
              </a:lnSpc>
              <a:spcBef>
                <a:spcPts val="0"/>
              </a:spcBef>
              <a:spcAft>
                <a:spcPts val="600"/>
              </a:spcAft>
              <a:buFont typeface="Arial" pitchFamily="34" charset="0"/>
              <a:buNone/>
              <a:defRPr sz="2400" b="1" cap="all" spc="200" baseline="0">
                <a:solidFill>
                  <a:srgbClr val="374151"/>
                </a:solidFill>
                <a:latin typeface="Söhne"/>
                <a:ea typeface="+mn-ea"/>
                <a:cs typeface="Arial"/>
              </a:defRPr>
            </a:lvl1pPr>
            <a:lvl2pPr marL="609494"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2pPr>
            <a:lvl3pPr marL="1218986"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3pPr>
            <a:lvl4pPr marL="1828480"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4pPr>
            <a:lvl5pPr marL="2437973"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5pPr>
            <a:lvl6pPr marL="3352213" indent="-304747" defTabSz="1218987">
              <a:spcBef>
                <a:spcPct val="20000"/>
              </a:spcBef>
              <a:buFont typeface="Arial" pitchFamily="34" charset="0"/>
              <a:buChar char="•"/>
              <a:defRPr sz="2700">
                <a:solidFill>
                  <a:schemeClr val="tx1"/>
                </a:solidFill>
                <a:latin typeface="+mn-lt"/>
                <a:ea typeface="+mn-ea"/>
              </a:defRPr>
            </a:lvl6pPr>
            <a:lvl7pPr marL="3961707" indent="-304747" defTabSz="1218987">
              <a:spcBef>
                <a:spcPct val="20000"/>
              </a:spcBef>
              <a:buFont typeface="Arial" pitchFamily="34" charset="0"/>
              <a:buChar char="•"/>
              <a:defRPr sz="2700">
                <a:solidFill>
                  <a:schemeClr val="tx1"/>
                </a:solidFill>
                <a:latin typeface="+mn-lt"/>
                <a:ea typeface="+mn-ea"/>
              </a:defRPr>
            </a:lvl7pPr>
            <a:lvl8pPr marL="4571200" indent="-304747" defTabSz="1218987">
              <a:spcBef>
                <a:spcPct val="20000"/>
              </a:spcBef>
              <a:buFont typeface="Arial" pitchFamily="34" charset="0"/>
              <a:buChar char="•"/>
              <a:defRPr sz="2700">
                <a:solidFill>
                  <a:schemeClr val="tx1"/>
                </a:solidFill>
                <a:latin typeface="+mn-lt"/>
                <a:ea typeface="+mn-ea"/>
              </a:defRPr>
            </a:lvl8pPr>
            <a:lvl9pPr marL="5180693" indent="-304747" defTabSz="1218987">
              <a:spcBef>
                <a:spcPct val="20000"/>
              </a:spcBef>
              <a:buFont typeface="Arial" pitchFamily="34" charset="0"/>
              <a:buChar char="•"/>
              <a:defRPr sz="2700">
                <a:solidFill>
                  <a:schemeClr val="tx1"/>
                </a:solidFill>
                <a:latin typeface="+mn-lt"/>
                <a:ea typeface="+mn-ea"/>
              </a:defRPr>
            </a:lvl9pPr>
          </a:lstStyle>
          <a:p>
            <a:pPr marL="457200" indent="-457200">
              <a:buFont typeface="Arial" panose="020B0604020202020204" pitchFamily="34" charset="0"/>
              <a:buChar char="•"/>
            </a:pPr>
            <a:r>
              <a:rPr lang="en-US" altLang="zh-CN" sz="2800" dirty="0"/>
              <a:t>SHIFT IN CONSUMER PREFERENCES</a:t>
            </a:r>
            <a:endParaRPr lang="en-US" sz="2800" dirty="0"/>
          </a:p>
        </p:txBody>
      </p:sp>
      <p:sp>
        <p:nvSpPr>
          <p:cNvPr id="2" name="TextBox 1">
            <a:extLst>
              <a:ext uri="{FF2B5EF4-FFF2-40B4-BE49-F238E27FC236}">
                <a16:creationId xmlns:a16="http://schemas.microsoft.com/office/drawing/2014/main" id="{57140E08-E14F-788E-8BB7-B2CF24259CD9}"/>
              </a:ext>
            </a:extLst>
          </p:cNvPr>
          <p:cNvSpPr txBox="1"/>
          <p:nvPr/>
        </p:nvSpPr>
        <p:spPr>
          <a:xfrm>
            <a:off x="6094228" y="3961303"/>
            <a:ext cx="6097772" cy="329834"/>
          </a:xfrm>
          <a:prstGeom prst="rect">
            <a:avLst/>
          </a:prstGeom>
        </p:spPr>
        <p:txBody>
          <a:bodyPr vert="horz" lIns="121899" tIns="60949" rIns="121899" bIns="60949" rtlCol="0">
            <a:noAutofit/>
          </a:bodyPr>
          <a:lstStyle>
            <a:lvl1pPr marL="0" indent="0" algn="l" defTabSz="1218987" eaLnBrk="1" latinLnBrk="0" hangingPunct="1">
              <a:lnSpc>
                <a:spcPct val="85000"/>
              </a:lnSpc>
              <a:spcBef>
                <a:spcPts val="0"/>
              </a:spcBef>
              <a:spcAft>
                <a:spcPts val="600"/>
              </a:spcAft>
              <a:buFont typeface="Arial" pitchFamily="34" charset="0"/>
              <a:buNone/>
              <a:defRPr sz="2400" b="1" cap="all" spc="200" baseline="0">
                <a:solidFill>
                  <a:srgbClr val="374151"/>
                </a:solidFill>
                <a:latin typeface="Söhne"/>
                <a:ea typeface="+mn-ea"/>
                <a:cs typeface="Arial"/>
              </a:defRPr>
            </a:lvl1pPr>
            <a:lvl2pPr marL="609494"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2pPr>
            <a:lvl3pPr marL="1218986"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3pPr>
            <a:lvl4pPr marL="1828480"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4pPr>
            <a:lvl5pPr marL="2437973" indent="0" algn="l" defTabSz="1218987" eaLnBrk="1" latinLnBrk="0" hangingPunct="1">
              <a:lnSpc>
                <a:spcPct val="85000"/>
              </a:lnSpc>
              <a:spcBef>
                <a:spcPts val="0"/>
              </a:spcBef>
              <a:spcAft>
                <a:spcPts val="600"/>
              </a:spcAft>
              <a:buFont typeface="Arial" pitchFamily="34" charset="0"/>
              <a:buNone/>
              <a:defRPr sz="2000" b="1">
                <a:solidFill>
                  <a:schemeClr val="accent3">
                    <a:lumMod val="50000"/>
                  </a:schemeClr>
                </a:solidFill>
                <a:latin typeface="+mj-lt"/>
                <a:ea typeface="+mn-ea"/>
                <a:cs typeface="Arial"/>
              </a:defRPr>
            </a:lvl5pPr>
            <a:lvl6pPr marL="3352213" indent="-304747" defTabSz="1218987">
              <a:spcBef>
                <a:spcPct val="20000"/>
              </a:spcBef>
              <a:buFont typeface="Arial" pitchFamily="34" charset="0"/>
              <a:buChar char="•"/>
              <a:defRPr sz="2700">
                <a:solidFill>
                  <a:schemeClr val="tx1"/>
                </a:solidFill>
                <a:latin typeface="+mn-lt"/>
                <a:ea typeface="+mn-ea"/>
              </a:defRPr>
            </a:lvl6pPr>
            <a:lvl7pPr marL="3961707" indent="-304747" defTabSz="1218987">
              <a:spcBef>
                <a:spcPct val="20000"/>
              </a:spcBef>
              <a:buFont typeface="Arial" pitchFamily="34" charset="0"/>
              <a:buChar char="•"/>
              <a:defRPr sz="2700">
                <a:solidFill>
                  <a:schemeClr val="tx1"/>
                </a:solidFill>
                <a:latin typeface="+mn-lt"/>
                <a:ea typeface="+mn-ea"/>
              </a:defRPr>
            </a:lvl7pPr>
            <a:lvl8pPr marL="4571200" indent="-304747" defTabSz="1218987">
              <a:spcBef>
                <a:spcPct val="20000"/>
              </a:spcBef>
              <a:buFont typeface="Arial" pitchFamily="34" charset="0"/>
              <a:buChar char="•"/>
              <a:defRPr sz="2700">
                <a:solidFill>
                  <a:schemeClr val="tx1"/>
                </a:solidFill>
                <a:latin typeface="+mn-lt"/>
                <a:ea typeface="+mn-ea"/>
              </a:defRPr>
            </a:lvl8pPr>
            <a:lvl9pPr marL="5180693" indent="-304747" defTabSz="1218987">
              <a:spcBef>
                <a:spcPct val="20000"/>
              </a:spcBef>
              <a:buFont typeface="Arial" pitchFamily="34" charset="0"/>
              <a:buChar char="•"/>
              <a:defRPr sz="2700">
                <a:solidFill>
                  <a:schemeClr val="tx1"/>
                </a:solidFill>
                <a:latin typeface="+mn-lt"/>
                <a:ea typeface="+mn-ea"/>
              </a:defRPr>
            </a:lvl9pPr>
          </a:lstStyle>
          <a:p>
            <a:pPr marL="457200" indent="-457200">
              <a:buFont typeface="Arial" panose="020B0604020202020204" pitchFamily="34" charset="0"/>
              <a:buChar char="•"/>
            </a:pPr>
            <a:r>
              <a:rPr lang="en-US" altLang="zh-CN" sz="2800" dirty="0"/>
              <a:t>Economic pressures AND INFLATION</a:t>
            </a:r>
            <a:endParaRPr lang="en-US" sz="2800" dirty="0"/>
          </a:p>
        </p:txBody>
      </p:sp>
    </p:spTree>
    <p:extLst>
      <p:ext uri="{BB962C8B-B14F-4D97-AF65-F5344CB8AC3E}">
        <p14:creationId xmlns:p14="http://schemas.microsoft.com/office/powerpoint/2010/main" val="3178722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BD1C3BB-FAD9-A0BF-B46A-27BCFF0F5D09}"/>
              </a:ext>
            </a:extLst>
          </p:cNvPr>
          <p:cNvSpPr>
            <a:spLocks noGrp="1"/>
          </p:cNvSpPr>
          <p:nvPr>
            <p:ph type="sldNum" sz="quarter" idx="10"/>
          </p:nvPr>
        </p:nvSpPr>
        <p:spPr/>
        <p:txBody>
          <a:bodyPr/>
          <a:lstStyle/>
          <a:p>
            <a:pPr>
              <a:defRPr/>
            </a:pPr>
            <a:fld id="{BB48D9E5-4403-4A23-B71E-2BB51C5E7AD1}" type="slidenum">
              <a:rPr lang="en-US" smtClean="0"/>
              <a:pPr>
                <a:defRPr/>
              </a:pPr>
              <a:t>20</a:t>
            </a:fld>
            <a:endParaRPr lang="en-US"/>
          </a:p>
        </p:txBody>
      </p:sp>
      <p:graphicFrame>
        <p:nvGraphicFramePr>
          <p:cNvPr id="6" name="Chart 5">
            <a:extLst>
              <a:ext uri="{FF2B5EF4-FFF2-40B4-BE49-F238E27FC236}">
                <a16:creationId xmlns:a16="http://schemas.microsoft.com/office/drawing/2014/main" id="{96AA1166-BB89-8846-9CED-A93474712783}"/>
              </a:ext>
            </a:extLst>
          </p:cNvPr>
          <p:cNvGraphicFramePr/>
          <p:nvPr>
            <p:extLst>
              <p:ext uri="{D42A27DB-BD31-4B8C-83A1-F6EECF244321}">
                <p14:modId xmlns:p14="http://schemas.microsoft.com/office/powerpoint/2010/main" val="2414437964"/>
              </p:ext>
            </p:extLst>
          </p:nvPr>
        </p:nvGraphicFramePr>
        <p:xfrm>
          <a:off x="304800" y="762000"/>
          <a:ext cx="11506200" cy="5029200"/>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5">
            <a:extLst>
              <a:ext uri="{FF2B5EF4-FFF2-40B4-BE49-F238E27FC236}">
                <a16:creationId xmlns:a16="http://schemas.microsoft.com/office/drawing/2014/main" id="{4492BA89-F16F-8EA0-260D-848E2FB00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330475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A2B4F-B694-95DC-897A-52379821E3BE}"/>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8EA9A248-008A-742D-1347-FA6539912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a:extLst>
              <a:ext uri="{FF2B5EF4-FFF2-40B4-BE49-F238E27FC236}">
                <a16:creationId xmlns:a16="http://schemas.microsoft.com/office/drawing/2014/main" id="{3BE56738-59D2-479B-A8B6-8CA9BB900764}"/>
              </a:ext>
            </a:extLst>
          </p:cNvPr>
          <p:cNvSpPr>
            <a:spLocks noChangeArrowheads="1"/>
          </p:cNvSpPr>
          <p:nvPr/>
        </p:nvSpPr>
        <p:spPr bwMode="auto">
          <a:xfrm>
            <a:off x="1828800" y="2133600"/>
            <a:ext cx="83058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zh-CN" sz="4400" dirty="0">
                <a:solidFill>
                  <a:srgbClr val="BD0000"/>
                </a:solidFill>
                <a:ea typeface="MS PGothic" pitchFamily="34" charset="-128"/>
              </a:rPr>
              <a:t>Research Update: Economic Impact of Spotted Lanternfly on the NYS grape-wine industry</a:t>
            </a:r>
            <a:endParaRPr lang="en-US" altLang="en-US" sz="4400" dirty="0">
              <a:solidFill>
                <a:srgbClr val="BD0000"/>
              </a:solidFill>
              <a:ea typeface="MS PGothic" pitchFamily="34" charset="-128"/>
            </a:endParaRPr>
          </a:p>
        </p:txBody>
      </p:sp>
    </p:spTree>
    <p:extLst>
      <p:ext uri="{BB962C8B-B14F-4D97-AF65-F5344CB8AC3E}">
        <p14:creationId xmlns:p14="http://schemas.microsoft.com/office/powerpoint/2010/main" val="119167651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p:cNvSpPr>
            <a:spLocks noChangeArrowheads="1"/>
          </p:cNvSpPr>
          <p:nvPr/>
        </p:nvSpPr>
        <p:spPr bwMode="auto">
          <a:xfrm>
            <a:off x="1905000" y="304801"/>
            <a:ext cx="8305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C00000"/>
                </a:solidFill>
                <a:ea typeface="MS PGothic" pitchFamily="34" charset="-128"/>
              </a:rPr>
              <a:t>Spotted Lanternfly (SLF)</a:t>
            </a:r>
            <a:endParaRPr lang="en-US" altLang="en-US" sz="4400" dirty="0">
              <a:solidFill>
                <a:srgbClr val="7575D1"/>
              </a:solidFill>
              <a:ea typeface="MS PGothic" pitchFamily="34" charset="-128"/>
            </a:endParaRPr>
          </a:p>
        </p:txBody>
      </p:sp>
      <p:pic>
        <p:nvPicPr>
          <p:cNvPr id="5" name="Picture 4" descr="A map of the united states&#10;&#10;Description automatically generated">
            <a:extLst>
              <a:ext uri="{FF2B5EF4-FFF2-40B4-BE49-F238E27FC236}">
                <a16:creationId xmlns:a16="http://schemas.microsoft.com/office/drawing/2014/main" id="{8CFAE2CA-C084-C011-B623-5E76C1119FA0}"/>
              </a:ext>
            </a:extLst>
          </p:cNvPr>
          <p:cNvPicPr>
            <a:picLocks noChangeAspect="1"/>
          </p:cNvPicPr>
          <p:nvPr/>
        </p:nvPicPr>
        <p:blipFill>
          <a:blip r:embed="rId3"/>
          <a:stretch>
            <a:fillRect/>
          </a:stretch>
        </p:blipFill>
        <p:spPr>
          <a:xfrm>
            <a:off x="18773" y="1676400"/>
            <a:ext cx="5925059" cy="5118101"/>
          </a:xfrm>
          <a:prstGeom prst="rect">
            <a:avLst/>
          </a:prstGeom>
        </p:spPr>
      </p:pic>
      <p:pic>
        <p:nvPicPr>
          <p:cNvPr id="8" name="Picture 7" descr="A graphic of a bug&#10;&#10;Description automatically generated with medium confidence">
            <a:extLst>
              <a:ext uri="{FF2B5EF4-FFF2-40B4-BE49-F238E27FC236}">
                <a16:creationId xmlns:a16="http://schemas.microsoft.com/office/drawing/2014/main" id="{A4F0406D-9758-9795-D65C-C9CA9F627A8E}"/>
              </a:ext>
            </a:extLst>
          </p:cNvPr>
          <p:cNvPicPr>
            <a:picLocks noChangeAspect="1"/>
          </p:cNvPicPr>
          <p:nvPr/>
        </p:nvPicPr>
        <p:blipFill>
          <a:blip r:embed="rId4"/>
          <a:stretch>
            <a:fillRect/>
          </a:stretch>
        </p:blipFill>
        <p:spPr>
          <a:xfrm>
            <a:off x="9311075" y="-35442"/>
            <a:ext cx="2667000" cy="2747306"/>
          </a:xfrm>
          <a:prstGeom prst="rect">
            <a:avLst/>
          </a:prstGeom>
        </p:spPr>
      </p:pic>
      <p:pic>
        <p:nvPicPr>
          <p:cNvPr id="3" name="Picture 2" descr="A bunch of grapes on a vine&#10;&#10;Description automatically generated">
            <a:extLst>
              <a:ext uri="{FF2B5EF4-FFF2-40B4-BE49-F238E27FC236}">
                <a16:creationId xmlns:a16="http://schemas.microsoft.com/office/drawing/2014/main" id="{9A160153-EF66-9615-BC45-792EBF98B35D}"/>
              </a:ext>
            </a:extLst>
          </p:cNvPr>
          <p:cNvPicPr>
            <a:picLocks noChangeAspect="1"/>
          </p:cNvPicPr>
          <p:nvPr/>
        </p:nvPicPr>
        <p:blipFill>
          <a:blip r:embed="rId5"/>
          <a:stretch>
            <a:fillRect/>
          </a:stretch>
        </p:blipFill>
        <p:spPr>
          <a:xfrm>
            <a:off x="6248170" y="2726188"/>
            <a:ext cx="5814811" cy="3276600"/>
          </a:xfrm>
          <a:prstGeom prst="rect">
            <a:avLst/>
          </a:prstGeom>
        </p:spPr>
      </p:pic>
    </p:spTree>
    <p:extLst>
      <p:ext uri="{BB962C8B-B14F-4D97-AF65-F5344CB8AC3E}">
        <p14:creationId xmlns:p14="http://schemas.microsoft.com/office/powerpoint/2010/main" val="352438790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p:cNvSpPr>
            <a:spLocks noChangeArrowheads="1"/>
          </p:cNvSpPr>
          <p:nvPr/>
        </p:nvSpPr>
        <p:spPr bwMode="auto">
          <a:xfrm>
            <a:off x="1905000" y="304801"/>
            <a:ext cx="8305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C00000"/>
                </a:solidFill>
                <a:ea typeface="MS PGothic" pitchFamily="34" charset="-128"/>
              </a:rPr>
              <a:t>SLF Scenario Assumptions</a:t>
            </a:r>
            <a:endParaRPr lang="en-US" altLang="en-US" sz="4400" dirty="0">
              <a:solidFill>
                <a:srgbClr val="7575D1"/>
              </a:solidFill>
              <a:ea typeface="MS PGothic" pitchFamily="34" charset="-128"/>
            </a:endParaRPr>
          </a:p>
        </p:txBody>
      </p:sp>
      <p:graphicFrame>
        <p:nvGraphicFramePr>
          <p:cNvPr id="2" name="Table 1">
            <a:extLst>
              <a:ext uri="{FF2B5EF4-FFF2-40B4-BE49-F238E27FC236}">
                <a16:creationId xmlns:a16="http://schemas.microsoft.com/office/drawing/2014/main" id="{A584D7E5-BCD0-2B40-31FE-52A5A94D2003}"/>
              </a:ext>
            </a:extLst>
          </p:cNvPr>
          <p:cNvGraphicFramePr>
            <a:graphicFrameLocks noGrp="1"/>
          </p:cNvGraphicFramePr>
          <p:nvPr>
            <p:extLst>
              <p:ext uri="{D42A27DB-BD31-4B8C-83A1-F6EECF244321}">
                <p14:modId xmlns:p14="http://schemas.microsoft.com/office/powerpoint/2010/main" val="2716989670"/>
              </p:ext>
            </p:extLst>
          </p:nvPr>
        </p:nvGraphicFramePr>
        <p:xfrm>
          <a:off x="1219200" y="1176679"/>
          <a:ext cx="8845827" cy="5590495"/>
        </p:xfrm>
        <a:graphic>
          <a:graphicData uri="http://schemas.openxmlformats.org/drawingml/2006/table">
            <a:tbl>
              <a:tblPr firstRow="1" firstCol="1" bandRow="1">
                <a:tableStyleId>{6E25E649-3F16-4E02-A733-19D2CDBF48F0}</a:tableStyleId>
              </a:tblPr>
              <a:tblGrid>
                <a:gridCol w="2568766">
                  <a:extLst>
                    <a:ext uri="{9D8B030D-6E8A-4147-A177-3AD203B41FA5}">
                      <a16:colId xmlns:a16="http://schemas.microsoft.com/office/drawing/2014/main" val="3760924921"/>
                    </a:ext>
                  </a:extLst>
                </a:gridCol>
                <a:gridCol w="6277061">
                  <a:extLst>
                    <a:ext uri="{9D8B030D-6E8A-4147-A177-3AD203B41FA5}">
                      <a16:colId xmlns:a16="http://schemas.microsoft.com/office/drawing/2014/main" val="1704920214"/>
                    </a:ext>
                  </a:extLst>
                </a:gridCol>
              </a:tblGrid>
              <a:tr h="443304">
                <a:tc>
                  <a:txBody>
                    <a:bodyPr/>
                    <a:lstStyle/>
                    <a:p>
                      <a:pPr marL="0" marR="0" algn="just">
                        <a:lnSpc>
                          <a:spcPct val="200000"/>
                        </a:lnSpc>
                      </a:pPr>
                      <a:r>
                        <a:rPr lang="en-US" sz="1600" kern="100">
                          <a:solidFill>
                            <a:schemeClr val="tx1"/>
                          </a:solidFill>
                          <a:effectLst/>
                        </a:rPr>
                        <a:t>Regions/places</a:t>
                      </a:r>
                      <a:endParaRPr lang="en-US" sz="24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200000"/>
                        </a:lnSpc>
                      </a:pPr>
                      <a:r>
                        <a:rPr lang="en-US" sz="1600" kern="100">
                          <a:solidFill>
                            <a:schemeClr val="tx1"/>
                          </a:solidFill>
                          <a:effectLst/>
                        </a:rPr>
                        <a:t>Finger Lakes and Chautauqua-Lake Erie</a:t>
                      </a:r>
                      <a:endParaRPr lang="en-US" sz="24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8008426"/>
                  </a:ext>
                </a:extLst>
              </a:tr>
              <a:tr h="1174515">
                <a:tc>
                  <a:txBody>
                    <a:bodyPr/>
                    <a:lstStyle/>
                    <a:p>
                      <a:pPr marL="0" marR="0" algn="just">
                        <a:lnSpc>
                          <a:spcPct val="200000"/>
                        </a:lnSpc>
                      </a:pPr>
                      <a:r>
                        <a:rPr lang="en-US" sz="1600" kern="100" dirty="0">
                          <a:solidFill>
                            <a:schemeClr val="tx1"/>
                          </a:solidFill>
                          <a:effectLst/>
                        </a:rPr>
                        <a:t>Grapes varieties</a:t>
                      </a:r>
                      <a:endParaRPr lang="en-US" sz="2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200000"/>
                        </a:lnSpc>
                      </a:pPr>
                      <a:r>
                        <a:rPr lang="en-US" sz="1600" kern="100">
                          <a:solidFill>
                            <a:schemeClr val="tx1"/>
                          </a:solidFill>
                          <a:effectLst/>
                        </a:rPr>
                        <a:t>Red: Pinot Noir, Cabernet Franc, Concord, Frontenac, and Marquette.</a:t>
                      </a:r>
                      <a:endParaRPr lang="en-US" sz="2400" kern="100">
                        <a:solidFill>
                          <a:schemeClr val="tx1"/>
                        </a:solidFill>
                        <a:effectLst/>
                      </a:endParaRPr>
                    </a:p>
                    <a:p>
                      <a:pPr marL="0" marR="0" algn="just">
                        <a:lnSpc>
                          <a:spcPct val="200000"/>
                        </a:lnSpc>
                      </a:pPr>
                      <a:r>
                        <a:rPr lang="en-US" sz="1600" kern="100">
                          <a:solidFill>
                            <a:schemeClr val="tx1"/>
                          </a:solidFill>
                          <a:effectLst/>
                        </a:rPr>
                        <a:t>White: Chardonnay and Riesling</a:t>
                      </a:r>
                      <a:endParaRPr lang="en-US" sz="24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77336412"/>
                  </a:ext>
                </a:extLst>
              </a:tr>
              <a:tr h="443304">
                <a:tc>
                  <a:txBody>
                    <a:bodyPr/>
                    <a:lstStyle/>
                    <a:p>
                      <a:pPr marL="0" marR="0" algn="just">
                        <a:lnSpc>
                          <a:spcPct val="200000"/>
                        </a:lnSpc>
                      </a:pPr>
                      <a:r>
                        <a:rPr lang="en-US" sz="1600" kern="100">
                          <a:solidFill>
                            <a:schemeClr val="tx1"/>
                          </a:solidFill>
                          <a:effectLst/>
                        </a:rPr>
                        <a:t>Years for the analysis</a:t>
                      </a:r>
                      <a:endParaRPr lang="en-US" sz="24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200000"/>
                        </a:lnSpc>
                      </a:pPr>
                      <a:r>
                        <a:rPr lang="en-US" sz="1600" kern="100">
                          <a:solidFill>
                            <a:schemeClr val="tx1"/>
                          </a:solidFill>
                          <a:effectLst/>
                        </a:rPr>
                        <a:t>1</a:t>
                      </a:r>
                      <a:r>
                        <a:rPr lang="en-US" sz="1600" kern="100" baseline="30000">
                          <a:solidFill>
                            <a:schemeClr val="tx1"/>
                          </a:solidFill>
                          <a:effectLst/>
                        </a:rPr>
                        <a:t>st</a:t>
                      </a:r>
                      <a:r>
                        <a:rPr lang="en-US" sz="1600" kern="100">
                          <a:solidFill>
                            <a:schemeClr val="tx1"/>
                          </a:solidFill>
                          <a:effectLst/>
                        </a:rPr>
                        <a:t> year, 2</a:t>
                      </a:r>
                      <a:r>
                        <a:rPr lang="en-US" sz="1600" kern="100" baseline="30000">
                          <a:solidFill>
                            <a:schemeClr val="tx1"/>
                          </a:solidFill>
                          <a:effectLst/>
                        </a:rPr>
                        <a:t>nd</a:t>
                      </a:r>
                      <a:r>
                        <a:rPr lang="en-US" sz="1600" kern="100">
                          <a:solidFill>
                            <a:schemeClr val="tx1"/>
                          </a:solidFill>
                          <a:effectLst/>
                        </a:rPr>
                        <a:t> year, and subsequent years (3</a:t>
                      </a:r>
                      <a:r>
                        <a:rPr lang="en-US" sz="1600" kern="100" baseline="30000">
                          <a:solidFill>
                            <a:schemeClr val="tx1"/>
                          </a:solidFill>
                          <a:effectLst/>
                        </a:rPr>
                        <a:t>rd </a:t>
                      </a:r>
                      <a:r>
                        <a:rPr lang="en-US" sz="1600" kern="100">
                          <a:solidFill>
                            <a:schemeClr val="tx1"/>
                          </a:solidFill>
                          <a:effectLst/>
                        </a:rPr>
                        <a:t>,… n</a:t>
                      </a:r>
                      <a:r>
                        <a:rPr lang="en-US" sz="1600" kern="100" baseline="30000">
                          <a:solidFill>
                            <a:schemeClr val="tx1"/>
                          </a:solidFill>
                          <a:effectLst/>
                        </a:rPr>
                        <a:t>n</a:t>
                      </a:r>
                      <a:r>
                        <a:rPr lang="en-US" sz="1600" kern="100">
                          <a:solidFill>
                            <a:schemeClr val="tx1"/>
                          </a:solidFill>
                          <a:effectLst/>
                        </a:rPr>
                        <a:t>)</a:t>
                      </a:r>
                      <a:endParaRPr lang="en-US" sz="24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81621350"/>
                  </a:ext>
                </a:extLst>
              </a:tr>
              <a:tr h="762038">
                <a:tc>
                  <a:txBody>
                    <a:bodyPr/>
                    <a:lstStyle/>
                    <a:p>
                      <a:pPr marL="0" marR="0" algn="just">
                        <a:lnSpc>
                          <a:spcPct val="200000"/>
                        </a:lnSpc>
                      </a:pPr>
                      <a:r>
                        <a:rPr lang="en-US" sz="1600" kern="100">
                          <a:solidFill>
                            <a:schemeClr val="tx1"/>
                          </a:solidFill>
                          <a:effectLst/>
                        </a:rPr>
                        <a:t>Pesticides applications</a:t>
                      </a:r>
                      <a:endParaRPr lang="en-US" sz="24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200000"/>
                        </a:lnSpc>
                      </a:pPr>
                      <a:r>
                        <a:rPr lang="en-US" sz="1600" kern="100" dirty="0">
                          <a:solidFill>
                            <a:schemeClr val="tx1"/>
                          </a:solidFill>
                          <a:effectLst/>
                        </a:rPr>
                        <a:t>Farmers do not increase applications to control for SLF</a:t>
                      </a:r>
                      <a:endParaRPr lang="en-US" sz="2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1249675"/>
                  </a:ext>
                </a:extLst>
              </a:tr>
              <a:tr h="966280">
                <a:tc>
                  <a:txBody>
                    <a:bodyPr/>
                    <a:lstStyle/>
                    <a:p>
                      <a:pPr marL="0" marR="0" algn="just">
                        <a:lnSpc>
                          <a:spcPct val="200000"/>
                        </a:lnSpc>
                      </a:pPr>
                      <a:r>
                        <a:rPr lang="en-US" sz="1600" kern="100">
                          <a:solidFill>
                            <a:schemeClr val="tx1"/>
                          </a:solidFill>
                          <a:effectLst/>
                        </a:rPr>
                        <a:t>SLF feeding preferences</a:t>
                      </a:r>
                      <a:endParaRPr lang="en-US" sz="24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200000"/>
                        </a:lnSpc>
                      </a:pPr>
                      <a:r>
                        <a:rPr lang="en-US" sz="1600" kern="100">
                          <a:solidFill>
                            <a:schemeClr val="tx1"/>
                          </a:solidFill>
                          <a:effectLst/>
                        </a:rPr>
                        <a:t>For this analysis, we assumed no preference or differential impact of SLF across Vitis species or grape varieties.</a:t>
                      </a:r>
                      <a:endParaRPr lang="en-US" sz="24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78180823"/>
                  </a:ext>
                </a:extLst>
              </a:tr>
              <a:tr h="1587078">
                <a:tc>
                  <a:txBody>
                    <a:bodyPr/>
                    <a:lstStyle/>
                    <a:p>
                      <a:pPr marL="0" marR="0" algn="just">
                        <a:lnSpc>
                          <a:spcPct val="200000"/>
                        </a:lnSpc>
                      </a:pPr>
                      <a:r>
                        <a:rPr lang="en-US" sz="1600" kern="100" dirty="0">
                          <a:solidFill>
                            <a:schemeClr val="tx1"/>
                          </a:solidFill>
                          <a:effectLst/>
                        </a:rPr>
                        <a:t>SLF impact </a:t>
                      </a:r>
                      <a:endParaRPr lang="en-US" sz="2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200000"/>
                        </a:lnSpc>
                      </a:pPr>
                      <a:r>
                        <a:rPr lang="en-US" sz="1600" kern="100" dirty="0">
                          <a:solidFill>
                            <a:schemeClr val="tx1"/>
                          </a:solidFill>
                          <a:effectLst/>
                        </a:rPr>
                        <a:t>1</a:t>
                      </a:r>
                      <a:r>
                        <a:rPr lang="en-US" sz="1600" kern="100" baseline="30000" dirty="0">
                          <a:solidFill>
                            <a:schemeClr val="tx1"/>
                          </a:solidFill>
                          <a:effectLst/>
                        </a:rPr>
                        <a:t>st</a:t>
                      </a:r>
                      <a:r>
                        <a:rPr lang="en-US" sz="1600" kern="100" dirty="0">
                          <a:solidFill>
                            <a:schemeClr val="tx1"/>
                          </a:solidFill>
                          <a:effectLst/>
                        </a:rPr>
                        <a:t> year: Reduction in price (3%)</a:t>
                      </a:r>
                      <a:endParaRPr lang="en-US" sz="2400" kern="100" dirty="0">
                        <a:solidFill>
                          <a:schemeClr val="tx1"/>
                        </a:solidFill>
                        <a:effectLst/>
                      </a:endParaRPr>
                    </a:p>
                    <a:p>
                      <a:pPr marL="0" marR="0" algn="just">
                        <a:lnSpc>
                          <a:spcPct val="200000"/>
                        </a:lnSpc>
                      </a:pPr>
                      <a:r>
                        <a:rPr lang="en-US" sz="1600" kern="100" dirty="0">
                          <a:solidFill>
                            <a:schemeClr val="tx1"/>
                          </a:solidFill>
                          <a:effectLst/>
                        </a:rPr>
                        <a:t>2</a:t>
                      </a:r>
                      <a:r>
                        <a:rPr lang="en-US" sz="1600" kern="100" baseline="30000" dirty="0">
                          <a:solidFill>
                            <a:schemeClr val="tx1"/>
                          </a:solidFill>
                          <a:effectLst/>
                        </a:rPr>
                        <a:t>nd</a:t>
                      </a:r>
                      <a:r>
                        <a:rPr lang="en-US" sz="1600" kern="100" dirty="0">
                          <a:solidFill>
                            <a:schemeClr val="tx1"/>
                          </a:solidFill>
                          <a:effectLst/>
                        </a:rPr>
                        <a:t> year: Reduction in production (3%) and price (5%)</a:t>
                      </a:r>
                      <a:endParaRPr lang="en-US" sz="2400" kern="100" dirty="0">
                        <a:solidFill>
                          <a:schemeClr val="tx1"/>
                        </a:solidFill>
                        <a:effectLst/>
                      </a:endParaRPr>
                    </a:p>
                    <a:p>
                      <a:pPr marL="0" marR="0" algn="just">
                        <a:lnSpc>
                          <a:spcPct val="200000"/>
                        </a:lnSpc>
                      </a:pPr>
                      <a:r>
                        <a:rPr lang="en-US" sz="1600" kern="100" dirty="0">
                          <a:solidFill>
                            <a:schemeClr val="tx1"/>
                          </a:solidFill>
                          <a:effectLst/>
                        </a:rPr>
                        <a:t>Subsequent years: Reduction in production (8%) and price (10%)</a:t>
                      </a:r>
                      <a:endParaRPr lang="en-US" sz="24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06379710"/>
                  </a:ext>
                </a:extLst>
              </a:tr>
            </a:tbl>
          </a:graphicData>
        </a:graphic>
      </p:graphicFrame>
    </p:spTree>
    <p:extLst>
      <p:ext uri="{BB962C8B-B14F-4D97-AF65-F5344CB8AC3E}">
        <p14:creationId xmlns:p14="http://schemas.microsoft.com/office/powerpoint/2010/main" val="205179268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p:cNvSpPr>
            <a:spLocks noChangeArrowheads="1"/>
          </p:cNvSpPr>
          <p:nvPr/>
        </p:nvSpPr>
        <p:spPr bwMode="auto">
          <a:xfrm>
            <a:off x="1676400" y="304801"/>
            <a:ext cx="90678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C00000"/>
                </a:solidFill>
                <a:ea typeface="MS PGothic" pitchFamily="34" charset="-128"/>
              </a:rPr>
              <a:t>SLF Potential </a:t>
            </a:r>
          </a:p>
          <a:p>
            <a:pPr eaLnBrk="1" hangingPunct="1">
              <a:spcBef>
                <a:spcPct val="0"/>
              </a:spcBef>
            </a:pPr>
            <a:r>
              <a:rPr lang="en-US" altLang="en-US" sz="4400" dirty="0">
                <a:solidFill>
                  <a:srgbClr val="C00000"/>
                </a:solidFill>
                <a:ea typeface="MS PGothic" pitchFamily="34" charset="-128"/>
              </a:rPr>
              <a:t>Economic Damage</a:t>
            </a:r>
            <a:endParaRPr lang="en-US" altLang="en-US" sz="4400" dirty="0">
              <a:solidFill>
                <a:srgbClr val="7575D1"/>
              </a:solidFill>
              <a:ea typeface="MS PGothic" pitchFamily="34" charset="-128"/>
            </a:endParaRPr>
          </a:p>
        </p:txBody>
      </p:sp>
      <p:graphicFrame>
        <p:nvGraphicFramePr>
          <p:cNvPr id="8" name="Table 7">
            <a:extLst>
              <a:ext uri="{FF2B5EF4-FFF2-40B4-BE49-F238E27FC236}">
                <a16:creationId xmlns:a16="http://schemas.microsoft.com/office/drawing/2014/main" id="{A543F865-D0FA-D902-9879-5AADA9BF2377}"/>
              </a:ext>
            </a:extLst>
          </p:cNvPr>
          <p:cNvGraphicFramePr>
            <a:graphicFrameLocks noGrp="1"/>
          </p:cNvGraphicFramePr>
          <p:nvPr>
            <p:extLst>
              <p:ext uri="{D42A27DB-BD31-4B8C-83A1-F6EECF244321}">
                <p14:modId xmlns:p14="http://schemas.microsoft.com/office/powerpoint/2010/main" val="1413036496"/>
              </p:ext>
            </p:extLst>
          </p:nvPr>
        </p:nvGraphicFramePr>
        <p:xfrm>
          <a:off x="685800" y="2431198"/>
          <a:ext cx="10820400" cy="3664803"/>
        </p:xfrm>
        <a:graphic>
          <a:graphicData uri="http://schemas.openxmlformats.org/drawingml/2006/table">
            <a:tbl>
              <a:tblPr firstRow="1" firstCol="1" bandRow="1">
                <a:tableStyleId>{6E25E649-3F16-4E02-A733-19D2CDBF48F0}</a:tableStyleId>
              </a:tblPr>
              <a:tblGrid>
                <a:gridCol w="1362180">
                  <a:extLst>
                    <a:ext uri="{9D8B030D-6E8A-4147-A177-3AD203B41FA5}">
                      <a16:colId xmlns:a16="http://schemas.microsoft.com/office/drawing/2014/main" val="240440666"/>
                    </a:ext>
                  </a:extLst>
                </a:gridCol>
                <a:gridCol w="1368017">
                  <a:extLst>
                    <a:ext uri="{9D8B030D-6E8A-4147-A177-3AD203B41FA5}">
                      <a16:colId xmlns:a16="http://schemas.microsoft.com/office/drawing/2014/main" val="1425006284"/>
                    </a:ext>
                  </a:extLst>
                </a:gridCol>
                <a:gridCol w="1364514">
                  <a:extLst>
                    <a:ext uri="{9D8B030D-6E8A-4147-A177-3AD203B41FA5}">
                      <a16:colId xmlns:a16="http://schemas.microsoft.com/office/drawing/2014/main" val="73100058"/>
                    </a:ext>
                  </a:extLst>
                </a:gridCol>
                <a:gridCol w="1188260">
                  <a:extLst>
                    <a:ext uri="{9D8B030D-6E8A-4147-A177-3AD203B41FA5}">
                      <a16:colId xmlns:a16="http://schemas.microsoft.com/office/drawing/2014/main" val="3621311464"/>
                    </a:ext>
                  </a:extLst>
                </a:gridCol>
                <a:gridCol w="1371517">
                  <a:extLst>
                    <a:ext uri="{9D8B030D-6E8A-4147-A177-3AD203B41FA5}">
                      <a16:colId xmlns:a16="http://schemas.microsoft.com/office/drawing/2014/main" val="3932904644"/>
                    </a:ext>
                  </a:extLst>
                </a:gridCol>
                <a:gridCol w="1223277">
                  <a:extLst>
                    <a:ext uri="{9D8B030D-6E8A-4147-A177-3AD203B41FA5}">
                      <a16:colId xmlns:a16="http://schemas.microsoft.com/office/drawing/2014/main" val="272819660"/>
                    </a:ext>
                  </a:extLst>
                </a:gridCol>
                <a:gridCol w="1368017">
                  <a:extLst>
                    <a:ext uri="{9D8B030D-6E8A-4147-A177-3AD203B41FA5}">
                      <a16:colId xmlns:a16="http://schemas.microsoft.com/office/drawing/2014/main" val="113354766"/>
                    </a:ext>
                  </a:extLst>
                </a:gridCol>
                <a:gridCol w="1574618">
                  <a:extLst>
                    <a:ext uri="{9D8B030D-6E8A-4147-A177-3AD203B41FA5}">
                      <a16:colId xmlns:a16="http://schemas.microsoft.com/office/drawing/2014/main" val="1667789120"/>
                    </a:ext>
                  </a:extLst>
                </a:gridCol>
              </a:tblGrid>
              <a:tr h="1308858">
                <a:tc>
                  <a:txBody>
                    <a:bodyPr/>
                    <a:lstStyle/>
                    <a:p>
                      <a:pPr marL="0" marR="0"/>
                      <a:r>
                        <a:rPr lang="en-US" sz="1400" kern="100" dirty="0">
                          <a:solidFill>
                            <a:schemeClr val="tx1"/>
                          </a:solidFill>
                          <a:effectLst/>
                        </a:rPr>
                        <a:t>Region</a:t>
                      </a:r>
                      <a:endParaRPr lang="en-US"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r>
                        <a:rPr lang="en-US" sz="1400" kern="100">
                          <a:solidFill>
                            <a:schemeClr val="tx1"/>
                          </a:solidFill>
                          <a:effectLst/>
                        </a:rPr>
                        <a:t>Production (ton)</a:t>
                      </a:r>
                      <a:endParaRPr lang="en-US"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r>
                        <a:rPr lang="en-US" sz="1400" kern="100" dirty="0">
                          <a:solidFill>
                            <a:schemeClr val="tx1"/>
                          </a:solidFill>
                          <a:effectLst/>
                        </a:rPr>
                        <a:t>Value ($/ton)</a:t>
                      </a:r>
                      <a:endParaRPr lang="en-US"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r>
                        <a:rPr lang="en-US" sz="1400" kern="100" dirty="0">
                          <a:solidFill>
                            <a:schemeClr val="tx1"/>
                          </a:solidFill>
                          <a:effectLst/>
                        </a:rPr>
                        <a:t>Value lost after 1</a:t>
                      </a:r>
                      <a:r>
                        <a:rPr lang="en-US" sz="1400" kern="100" baseline="30000" dirty="0">
                          <a:solidFill>
                            <a:schemeClr val="tx1"/>
                          </a:solidFill>
                          <a:effectLst/>
                        </a:rPr>
                        <a:t>st</a:t>
                      </a:r>
                      <a:r>
                        <a:rPr lang="en-US" sz="1400" kern="100" dirty="0">
                          <a:solidFill>
                            <a:schemeClr val="tx1"/>
                          </a:solidFill>
                          <a:effectLst/>
                        </a:rPr>
                        <a:t> year ($/ton)</a:t>
                      </a:r>
                      <a:endParaRPr lang="en-US"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r>
                        <a:rPr lang="en-US" sz="1400" kern="100">
                          <a:solidFill>
                            <a:schemeClr val="tx1"/>
                          </a:solidFill>
                          <a:effectLst/>
                        </a:rPr>
                        <a:t>Production lost in 2</a:t>
                      </a:r>
                      <a:r>
                        <a:rPr lang="en-US" sz="1400" kern="100" baseline="30000">
                          <a:solidFill>
                            <a:schemeClr val="tx1"/>
                          </a:solidFill>
                          <a:effectLst/>
                        </a:rPr>
                        <a:t>nd</a:t>
                      </a:r>
                      <a:r>
                        <a:rPr lang="en-US" sz="1400" kern="100">
                          <a:solidFill>
                            <a:schemeClr val="tx1"/>
                          </a:solidFill>
                          <a:effectLst/>
                        </a:rPr>
                        <a:t> year (ton)</a:t>
                      </a:r>
                      <a:endParaRPr lang="en-US"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r>
                        <a:rPr lang="en-US" sz="1400" kern="100" dirty="0">
                          <a:solidFill>
                            <a:schemeClr val="tx1"/>
                          </a:solidFill>
                          <a:effectLst/>
                        </a:rPr>
                        <a:t>Value lost after 2</a:t>
                      </a:r>
                      <a:r>
                        <a:rPr lang="en-US" sz="1400" kern="100" baseline="30000" dirty="0">
                          <a:solidFill>
                            <a:schemeClr val="tx1"/>
                          </a:solidFill>
                          <a:effectLst/>
                        </a:rPr>
                        <a:t>nd</a:t>
                      </a:r>
                      <a:r>
                        <a:rPr lang="en-US" sz="1400" kern="100" dirty="0">
                          <a:solidFill>
                            <a:schemeClr val="tx1"/>
                          </a:solidFill>
                          <a:effectLst/>
                        </a:rPr>
                        <a:t> year ($/ton)</a:t>
                      </a:r>
                      <a:endParaRPr lang="en-US"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r>
                        <a:rPr lang="en-US" sz="1400" kern="100">
                          <a:solidFill>
                            <a:schemeClr val="tx1"/>
                          </a:solidFill>
                          <a:effectLst/>
                        </a:rPr>
                        <a:t>Production lost in subsequent years (ton)</a:t>
                      </a:r>
                      <a:endParaRPr lang="en-US"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r>
                        <a:rPr lang="en-US" sz="1400" kern="100">
                          <a:solidFill>
                            <a:schemeClr val="tx1"/>
                          </a:solidFill>
                          <a:effectLst/>
                        </a:rPr>
                        <a:t>Value lost in subsequent years ($/ton)</a:t>
                      </a:r>
                      <a:endParaRPr lang="en-US"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95026934"/>
                  </a:ext>
                </a:extLst>
              </a:tr>
              <a:tr h="785315">
                <a:tc>
                  <a:txBody>
                    <a:bodyPr/>
                    <a:lstStyle/>
                    <a:p>
                      <a:pPr marL="0" marR="0"/>
                      <a:r>
                        <a:rPr lang="en-US" sz="1400" kern="100">
                          <a:solidFill>
                            <a:schemeClr val="tx1"/>
                          </a:solidFill>
                          <a:effectLst/>
                        </a:rPr>
                        <a:t>Finger Lakes</a:t>
                      </a:r>
                      <a:endParaRPr lang="en-US"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dirty="0">
                          <a:solidFill>
                            <a:schemeClr val="tx1"/>
                          </a:solidFill>
                          <a:effectLst/>
                        </a:rPr>
                        <a:t>         7,352 </a:t>
                      </a:r>
                      <a:endParaRPr lang="en-US"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a:solidFill>
                            <a:schemeClr val="tx1"/>
                          </a:solidFill>
                          <a:effectLst/>
                        </a:rPr>
                        <a:t>      12,091,847 </a:t>
                      </a:r>
                      <a:endParaRPr lang="en-US"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dirty="0">
                          <a:solidFill>
                            <a:schemeClr val="tx1"/>
                          </a:solidFill>
                          <a:effectLst/>
                        </a:rPr>
                        <a:t>362,755 </a:t>
                      </a:r>
                      <a:endParaRPr lang="en-US"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dirty="0">
                          <a:solidFill>
                            <a:schemeClr val="tx1"/>
                          </a:solidFill>
                          <a:effectLst/>
                        </a:rPr>
                        <a:t>          221 </a:t>
                      </a:r>
                      <a:endParaRPr lang="en-US"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a:solidFill>
                            <a:schemeClr val="tx1"/>
                          </a:solidFill>
                          <a:effectLst/>
                        </a:rPr>
                        <a:t>        949,210 </a:t>
                      </a:r>
                      <a:endParaRPr lang="en-US"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dirty="0">
                          <a:solidFill>
                            <a:schemeClr val="tx1"/>
                          </a:solidFill>
                          <a:effectLst/>
                        </a:rPr>
                        <a:t>          588 </a:t>
                      </a:r>
                      <a:endParaRPr lang="en-US"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a:solidFill>
                            <a:schemeClr val="tx1"/>
                          </a:solidFill>
                          <a:effectLst/>
                        </a:rPr>
                        <a:t>      2,079,798 </a:t>
                      </a:r>
                      <a:endParaRPr lang="en-US"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2265304"/>
                  </a:ext>
                </a:extLst>
              </a:tr>
              <a:tr h="785315">
                <a:tc>
                  <a:txBody>
                    <a:bodyPr/>
                    <a:lstStyle/>
                    <a:p>
                      <a:pPr marL="0" marR="0"/>
                      <a:r>
                        <a:rPr lang="en-US" sz="1400" kern="100">
                          <a:solidFill>
                            <a:schemeClr val="tx1"/>
                          </a:solidFill>
                          <a:effectLst/>
                        </a:rPr>
                        <a:t>Lake Erie</a:t>
                      </a:r>
                      <a:endParaRPr lang="en-US"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a:solidFill>
                            <a:schemeClr val="tx1"/>
                          </a:solidFill>
                          <a:effectLst/>
                        </a:rPr>
                        <a:t>        121,545 </a:t>
                      </a:r>
                      <a:endParaRPr lang="en-US"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a:solidFill>
                            <a:schemeClr val="tx1"/>
                          </a:solidFill>
                          <a:effectLst/>
                        </a:rPr>
                        <a:t>      39,064,034 </a:t>
                      </a:r>
                      <a:endParaRPr lang="en-US"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a:solidFill>
                            <a:schemeClr val="tx1"/>
                          </a:solidFill>
                          <a:effectLst/>
                        </a:rPr>
                        <a:t>      1,171,921 </a:t>
                      </a:r>
                      <a:endParaRPr lang="en-US"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dirty="0">
                          <a:solidFill>
                            <a:schemeClr val="tx1"/>
                          </a:solidFill>
                          <a:effectLst/>
                        </a:rPr>
                        <a:t>         3,646 </a:t>
                      </a:r>
                      <a:endParaRPr lang="en-US"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a:solidFill>
                            <a:schemeClr val="tx1"/>
                          </a:solidFill>
                          <a:effectLst/>
                        </a:rPr>
                        <a:t>      3,066,527 </a:t>
                      </a:r>
                      <a:endParaRPr lang="en-US"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dirty="0">
                          <a:solidFill>
                            <a:schemeClr val="tx1"/>
                          </a:solidFill>
                          <a:effectLst/>
                        </a:rPr>
                        <a:t>          9,724 </a:t>
                      </a:r>
                      <a:endParaRPr lang="en-US"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kern="100">
                          <a:solidFill>
                            <a:schemeClr val="tx1"/>
                          </a:solidFill>
                          <a:effectLst/>
                        </a:rPr>
                        <a:t>      6,719,014 </a:t>
                      </a:r>
                      <a:endParaRPr lang="en-US" sz="200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78330802"/>
                  </a:ext>
                </a:extLst>
              </a:tr>
              <a:tr h="785315">
                <a:tc>
                  <a:txBody>
                    <a:bodyPr/>
                    <a:lstStyle/>
                    <a:p>
                      <a:pPr marL="0" marR="0"/>
                      <a:r>
                        <a:rPr lang="en-US" sz="1400" kern="100" dirty="0">
                          <a:solidFill>
                            <a:schemeClr val="tx1"/>
                          </a:solidFill>
                          <a:effectLst/>
                        </a:rPr>
                        <a:t>Total NYS</a:t>
                      </a:r>
                      <a:endParaRPr lang="en-US" sz="2000"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b="1" kern="100">
                          <a:solidFill>
                            <a:schemeClr val="tx1"/>
                          </a:solidFill>
                          <a:effectLst/>
                        </a:rPr>
                        <a:t>        128,897 </a:t>
                      </a:r>
                      <a:endParaRPr lang="en-US" sz="2000" b="1"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b="1" kern="100">
                          <a:solidFill>
                            <a:schemeClr val="tx1"/>
                          </a:solidFill>
                          <a:effectLst/>
                        </a:rPr>
                        <a:t>      51,155,882 </a:t>
                      </a:r>
                      <a:endParaRPr lang="en-US" sz="2000" b="1"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b="1" kern="100" dirty="0">
                          <a:solidFill>
                            <a:schemeClr val="tx1"/>
                          </a:solidFill>
                          <a:effectLst/>
                        </a:rPr>
                        <a:t>     1,534,676 </a:t>
                      </a:r>
                      <a:endParaRPr lang="en-US" sz="2000" b="1"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b="1" kern="100" dirty="0">
                          <a:solidFill>
                            <a:schemeClr val="tx1"/>
                          </a:solidFill>
                          <a:effectLst/>
                        </a:rPr>
                        <a:t>         3,867 </a:t>
                      </a:r>
                      <a:endParaRPr lang="en-US" sz="2000" b="1"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b="1" kern="100">
                          <a:solidFill>
                            <a:schemeClr val="tx1"/>
                          </a:solidFill>
                          <a:effectLst/>
                        </a:rPr>
                        <a:t>      4,015,737 </a:t>
                      </a:r>
                      <a:endParaRPr lang="en-US" sz="2000" b="1"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b="1" kern="100" dirty="0">
                          <a:solidFill>
                            <a:schemeClr val="tx1"/>
                          </a:solidFill>
                          <a:effectLst/>
                        </a:rPr>
                        <a:t>          10,210 </a:t>
                      </a:r>
                      <a:endParaRPr lang="en-US" sz="2000" b="1"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r>
                        <a:rPr lang="en-US" sz="1400" b="1" kern="100" dirty="0">
                          <a:solidFill>
                            <a:schemeClr val="tx1"/>
                          </a:solidFill>
                          <a:effectLst/>
                        </a:rPr>
                        <a:t>      8,798,812 </a:t>
                      </a:r>
                      <a:endParaRPr lang="en-US" sz="2000" b="1" kern="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23788836"/>
                  </a:ext>
                </a:extLst>
              </a:tr>
            </a:tbl>
          </a:graphicData>
        </a:graphic>
      </p:graphicFrame>
      <p:sp>
        <p:nvSpPr>
          <p:cNvPr id="10" name="TextBox 9">
            <a:extLst>
              <a:ext uri="{FF2B5EF4-FFF2-40B4-BE49-F238E27FC236}">
                <a16:creationId xmlns:a16="http://schemas.microsoft.com/office/drawing/2014/main" id="{6E5325AD-10A3-0F16-B8B4-AEF3A24D8794}"/>
              </a:ext>
            </a:extLst>
          </p:cNvPr>
          <p:cNvSpPr txBox="1"/>
          <p:nvPr/>
        </p:nvSpPr>
        <p:spPr>
          <a:xfrm>
            <a:off x="652041" y="1600200"/>
            <a:ext cx="10591800" cy="830997"/>
          </a:xfrm>
          <a:prstGeom prst="rect">
            <a:avLst/>
          </a:prstGeom>
          <a:noFill/>
        </p:spPr>
        <p:txBody>
          <a:bodyPr wrap="square">
            <a:spAutoFit/>
          </a:bodyPr>
          <a:lstStyle/>
          <a:p>
            <a:pPr marL="0" marR="0" algn="l"/>
            <a:r>
              <a:rPr lang="en-US" sz="2400" dirty="0">
                <a:effectLst/>
                <a:latin typeface="Times New Roman" panose="02020603050405020304" pitchFamily="18" charset="0"/>
                <a:ea typeface="Calibri" panose="020F0502020204030204" pitchFamily="34" charset="0"/>
              </a:rPr>
              <a:t>Table 1. Potential total economic losses due to SLF infestation in the Finger Lakes, Lake Erie region, and NYS.</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4929602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E86E8-2212-1E92-5799-C152DFDF71D3}"/>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E167F02D-012A-A32E-C6EB-565230230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a:extLst>
              <a:ext uri="{FF2B5EF4-FFF2-40B4-BE49-F238E27FC236}">
                <a16:creationId xmlns:a16="http://schemas.microsoft.com/office/drawing/2014/main" id="{7185B8B4-65D9-A542-054A-513B0D674EB7}"/>
              </a:ext>
            </a:extLst>
          </p:cNvPr>
          <p:cNvSpPr>
            <a:spLocks noChangeArrowheads="1"/>
          </p:cNvSpPr>
          <p:nvPr/>
        </p:nvSpPr>
        <p:spPr bwMode="auto">
          <a:xfrm>
            <a:off x="1759227" y="1524000"/>
            <a:ext cx="83058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zh-CN" sz="4400" dirty="0">
                <a:solidFill>
                  <a:srgbClr val="BD0000"/>
                </a:solidFill>
                <a:ea typeface="MS PGothic" pitchFamily="34" charset="-128"/>
              </a:rPr>
              <a:t>Research Update: </a:t>
            </a:r>
            <a:r>
              <a:rPr lang="en-US" sz="4400" dirty="0">
                <a:solidFill>
                  <a:srgbClr val="BD0000"/>
                </a:solidFill>
                <a:ea typeface="MS PGothic" pitchFamily="34" charset="-128"/>
              </a:rPr>
              <a:t>Economic Analysis of Exclusion Netting for SWD Management in Organic Blueberry Production </a:t>
            </a:r>
            <a:endParaRPr lang="en-US" altLang="en-US" sz="4400" dirty="0">
              <a:solidFill>
                <a:srgbClr val="BD0000"/>
              </a:solidFill>
              <a:ea typeface="MS PGothic" pitchFamily="34" charset="-128"/>
            </a:endParaRPr>
          </a:p>
        </p:txBody>
      </p:sp>
    </p:spTree>
    <p:extLst>
      <p:ext uri="{BB962C8B-B14F-4D97-AF65-F5344CB8AC3E}">
        <p14:creationId xmlns:p14="http://schemas.microsoft.com/office/powerpoint/2010/main" val="50863030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p:cNvSpPr>
            <a:spLocks noChangeArrowheads="1"/>
          </p:cNvSpPr>
          <p:nvPr/>
        </p:nvSpPr>
        <p:spPr bwMode="auto">
          <a:xfrm>
            <a:off x="1905000" y="304801"/>
            <a:ext cx="8305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C00000"/>
                </a:solidFill>
                <a:ea typeface="MS PGothic" pitchFamily="34" charset="-128"/>
              </a:rPr>
              <a:t>Spotted Wing Drosophila (SWD) </a:t>
            </a:r>
            <a:endParaRPr lang="en-US" altLang="en-US" sz="4400" dirty="0">
              <a:solidFill>
                <a:srgbClr val="7575D1"/>
              </a:solidFill>
              <a:ea typeface="MS PGothic" pitchFamily="34" charset="-128"/>
            </a:endParaRPr>
          </a:p>
        </p:txBody>
      </p:sp>
      <p:pic>
        <p:nvPicPr>
          <p:cNvPr id="7170" name="Picture 2" descr="Organic management of spotted-wing drosophila (SWD) in small fruit  production systems | Southern Region Small Fruit Consortium">
            <a:extLst>
              <a:ext uri="{FF2B5EF4-FFF2-40B4-BE49-F238E27FC236}">
                <a16:creationId xmlns:a16="http://schemas.microsoft.com/office/drawing/2014/main" id="{95A2EE87-1D5F-E800-665F-948989CAD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58" y="1447800"/>
            <a:ext cx="3774052" cy="2590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efending berries against spotted-wing drosophila | Minnesota Fruit Research">
            <a:extLst>
              <a:ext uri="{FF2B5EF4-FFF2-40B4-BE49-F238E27FC236}">
                <a16:creationId xmlns:a16="http://schemas.microsoft.com/office/drawing/2014/main" id="{0C27DE83-6B6C-BF96-4586-FC985A0D1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492" y="1447800"/>
            <a:ext cx="3569264" cy="259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B73E2D4-8D0C-43A5-EDAB-2C5B602CAEDF}"/>
              </a:ext>
            </a:extLst>
          </p:cNvPr>
          <p:cNvSpPr txBox="1"/>
          <p:nvPr/>
        </p:nvSpPr>
        <p:spPr>
          <a:xfrm>
            <a:off x="317458" y="1130692"/>
            <a:ext cx="3492542" cy="307777"/>
          </a:xfrm>
          <a:prstGeom prst="rect">
            <a:avLst/>
          </a:prstGeom>
          <a:noFill/>
        </p:spPr>
        <p:txBody>
          <a:bodyPr wrap="square" rtlCol="0">
            <a:spAutoFit/>
          </a:bodyPr>
          <a:lstStyle/>
          <a:p>
            <a:pPr algn="l"/>
            <a:r>
              <a:rPr lang="en-US" sz="1400" dirty="0">
                <a:solidFill>
                  <a:schemeClr val="tx1"/>
                </a:solidFill>
                <a:latin typeface="Arial" pitchFamily="34" charset="0"/>
                <a:ea typeface="MS PGothic" pitchFamily="34" charset="-128"/>
                <a:sym typeface="Arial" pitchFamily="34" charset="0"/>
              </a:rPr>
              <a:t>Spotted Wing Drosophila Identification</a:t>
            </a:r>
          </a:p>
        </p:txBody>
      </p:sp>
      <p:sp>
        <p:nvSpPr>
          <p:cNvPr id="3" name="TextBox 2">
            <a:extLst>
              <a:ext uri="{FF2B5EF4-FFF2-40B4-BE49-F238E27FC236}">
                <a16:creationId xmlns:a16="http://schemas.microsoft.com/office/drawing/2014/main" id="{C25E3F1B-8049-074A-F56A-A541A7F5CA27}"/>
              </a:ext>
            </a:extLst>
          </p:cNvPr>
          <p:cNvSpPr txBox="1"/>
          <p:nvPr/>
        </p:nvSpPr>
        <p:spPr>
          <a:xfrm>
            <a:off x="8081831" y="1163482"/>
            <a:ext cx="3492542" cy="307777"/>
          </a:xfrm>
          <a:prstGeom prst="rect">
            <a:avLst/>
          </a:prstGeom>
          <a:noFill/>
        </p:spPr>
        <p:txBody>
          <a:bodyPr wrap="square" rtlCol="0">
            <a:spAutoFit/>
          </a:bodyPr>
          <a:lstStyle/>
          <a:p>
            <a:pPr algn="l"/>
            <a:r>
              <a:rPr lang="en-US" sz="1400" dirty="0">
                <a:solidFill>
                  <a:schemeClr val="tx1"/>
                </a:solidFill>
                <a:latin typeface="Arial" pitchFamily="34" charset="0"/>
                <a:ea typeface="MS PGothic" pitchFamily="34" charset="-128"/>
                <a:sym typeface="Arial" pitchFamily="34" charset="0"/>
              </a:rPr>
              <a:t>Infested Blueberry </a:t>
            </a:r>
          </a:p>
        </p:txBody>
      </p:sp>
      <p:pic>
        <p:nvPicPr>
          <p:cNvPr id="7176" name="Picture 8" descr="Spotted Wing Drosophila IPM in Blueberries">
            <a:extLst>
              <a:ext uri="{FF2B5EF4-FFF2-40B4-BE49-F238E27FC236}">
                <a16:creationId xmlns:a16="http://schemas.microsoft.com/office/drawing/2014/main" id="{42E08048-7807-8679-D39E-A23F878EC0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5289" y="4029269"/>
            <a:ext cx="3276600" cy="2476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D1941A-287B-8B4B-2EF5-AC64B204E1D5}"/>
              </a:ext>
            </a:extLst>
          </p:cNvPr>
          <p:cNvSpPr txBox="1"/>
          <p:nvPr/>
        </p:nvSpPr>
        <p:spPr>
          <a:xfrm>
            <a:off x="3977318" y="3655711"/>
            <a:ext cx="3492542" cy="307777"/>
          </a:xfrm>
          <a:prstGeom prst="rect">
            <a:avLst/>
          </a:prstGeom>
          <a:noFill/>
        </p:spPr>
        <p:txBody>
          <a:bodyPr wrap="square" rtlCol="0">
            <a:spAutoFit/>
          </a:bodyPr>
          <a:lstStyle/>
          <a:p>
            <a:pPr algn="l"/>
            <a:r>
              <a:rPr lang="en-US" sz="1400" dirty="0">
                <a:solidFill>
                  <a:schemeClr val="tx1"/>
                </a:solidFill>
                <a:latin typeface="Arial" pitchFamily="34" charset="0"/>
                <a:ea typeface="MS PGothic" pitchFamily="34" charset="-128"/>
                <a:sym typeface="Arial" pitchFamily="34" charset="0"/>
              </a:rPr>
              <a:t>Dark Spots are sign of Infested Blueberry</a:t>
            </a:r>
          </a:p>
        </p:txBody>
      </p:sp>
    </p:spTree>
    <p:extLst>
      <p:ext uri="{BB962C8B-B14F-4D97-AF65-F5344CB8AC3E}">
        <p14:creationId xmlns:p14="http://schemas.microsoft.com/office/powerpoint/2010/main" val="172120861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p:cNvSpPr>
            <a:spLocks noChangeArrowheads="1"/>
          </p:cNvSpPr>
          <p:nvPr/>
        </p:nvSpPr>
        <p:spPr bwMode="auto">
          <a:xfrm>
            <a:off x="1905000" y="304801"/>
            <a:ext cx="8305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C00000"/>
                </a:solidFill>
                <a:ea typeface="MS PGothic" pitchFamily="34" charset="-128"/>
              </a:rPr>
              <a:t>SWD Exclusion Netting </a:t>
            </a:r>
            <a:endParaRPr lang="en-US" altLang="en-US" sz="4400" dirty="0">
              <a:solidFill>
                <a:srgbClr val="7575D1"/>
              </a:solidFill>
              <a:ea typeface="MS PGothic" pitchFamily="34" charset="-128"/>
            </a:endParaRPr>
          </a:p>
        </p:txBody>
      </p:sp>
      <p:pic>
        <p:nvPicPr>
          <p:cNvPr id="6146" name="Picture 2" descr="Using exclusion netting helps manage SWD in blueberries - Fruit Growers News">
            <a:extLst>
              <a:ext uri="{FF2B5EF4-FFF2-40B4-BE49-F238E27FC236}">
                <a16:creationId xmlns:a16="http://schemas.microsoft.com/office/drawing/2014/main" id="{BBDAC534-2F1E-7026-9493-A271F5DA4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1295401"/>
            <a:ext cx="8065212" cy="487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62230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p:cNvSpPr>
            <a:spLocks noChangeArrowheads="1"/>
          </p:cNvSpPr>
          <p:nvPr/>
        </p:nvSpPr>
        <p:spPr bwMode="auto">
          <a:xfrm>
            <a:off x="1905000" y="304801"/>
            <a:ext cx="8305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C00000"/>
                </a:solidFill>
                <a:ea typeface="MS PGothic" pitchFamily="34" charset="-128"/>
              </a:rPr>
              <a:t>SWD Exclusion Netting </a:t>
            </a:r>
            <a:endParaRPr lang="en-US" altLang="en-US" sz="4400" dirty="0">
              <a:solidFill>
                <a:srgbClr val="7575D1"/>
              </a:solidFill>
              <a:ea typeface="MS PGothic" pitchFamily="34" charset="-128"/>
            </a:endParaRPr>
          </a:p>
        </p:txBody>
      </p:sp>
      <p:graphicFrame>
        <p:nvGraphicFramePr>
          <p:cNvPr id="10" name="Table 9">
            <a:extLst>
              <a:ext uri="{FF2B5EF4-FFF2-40B4-BE49-F238E27FC236}">
                <a16:creationId xmlns:a16="http://schemas.microsoft.com/office/drawing/2014/main" id="{4F71BE51-F7BE-0489-41BF-FF03E6D6FEBE}"/>
              </a:ext>
            </a:extLst>
          </p:cNvPr>
          <p:cNvGraphicFramePr>
            <a:graphicFrameLocks noGrp="1"/>
          </p:cNvGraphicFramePr>
          <p:nvPr>
            <p:extLst>
              <p:ext uri="{D42A27DB-BD31-4B8C-83A1-F6EECF244321}">
                <p14:modId xmlns:p14="http://schemas.microsoft.com/office/powerpoint/2010/main" val="1093295448"/>
              </p:ext>
            </p:extLst>
          </p:nvPr>
        </p:nvGraphicFramePr>
        <p:xfrm>
          <a:off x="1404270" y="1355547"/>
          <a:ext cx="8660757" cy="4826948"/>
        </p:xfrm>
        <a:graphic>
          <a:graphicData uri="http://schemas.openxmlformats.org/drawingml/2006/table">
            <a:tbl>
              <a:tblPr firstRow="1" firstCol="1" bandRow="1">
                <a:tableStyleId>{5C22544A-7EE6-4342-B048-85BDC9FD1C3A}</a:tableStyleId>
              </a:tblPr>
              <a:tblGrid>
                <a:gridCol w="3248041">
                  <a:extLst>
                    <a:ext uri="{9D8B030D-6E8A-4147-A177-3AD203B41FA5}">
                      <a16:colId xmlns:a16="http://schemas.microsoft.com/office/drawing/2014/main" val="2302671158"/>
                    </a:ext>
                  </a:extLst>
                </a:gridCol>
                <a:gridCol w="5412716">
                  <a:extLst>
                    <a:ext uri="{9D8B030D-6E8A-4147-A177-3AD203B41FA5}">
                      <a16:colId xmlns:a16="http://schemas.microsoft.com/office/drawing/2014/main" val="2253472632"/>
                    </a:ext>
                  </a:extLst>
                </a:gridCol>
              </a:tblGrid>
              <a:tr h="258800">
                <a:tc>
                  <a:txBody>
                    <a:bodyPr/>
                    <a:lstStyle/>
                    <a:p>
                      <a:pPr marL="0" marR="0">
                        <a:lnSpc>
                          <a:spcPct val="115000"/>
                        </a:lnSpc>
                        <a:spcAft>
                          <a:spcPts val="1000"/>
                        </a:spcAft>
                      </a:pPr>
                      <a:r>
                        <a:rPr lang="en-US" sz="1600">
                          <a:solidFill>
                            <a:schemeClr val="tx1"/>
                          </a:solidFill>
                          <a:effectLst/>
                        </a:rPr>
                        <a:t>Parameter</a:t>
                      </a:r>
                      <a:endParaRPr lang="en-US" sz="160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32455" marR="32455" marT="0" marB="0"/>
                </a:tc>
                <a:tc>
                  <a:txBody>
                    <a:bodyPr/>
                    <a:lstStyle/>
                    <a:p>
                      <a:pPr marL="0" marR="0">
                        <a:lnSpc>
                          <a:spcPct val="115000"/>
                        </a:lnSpc>
                        <a:spcAft>
                          <a:spcPts val="1000"/>
                        </a:spcAft>
                      </a:pPr>
                      <a:r>
                        <a:rPr lang="en-US" sz="1600">
                          <a:solidFill>
                            <a:schemeClr val="tx1"/>
                          </a:solidFill>
                          <a:effectLst/>
                        </a:rPr>
                        <a:t>Details</a:t>
                      </a:r>
                      <a:endParaRPr lang="en-US" sz="160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32455" marR="32455" marT="0" marB="0"/>
                </a:tc>
                <a:extLst>
                  <a:ext uri="{0D108BD9-81ED-4DB2-BD59-A6C34878D82A}">
                    <a16:rowId xmlns:a16="http://schemas.microsoft.com/office/drawing/2014/main" val="1161145713"/>
                  </a:ext>
                </a:extLst>
              </a:tr>
              <a:tr h="2227784">
                <a:tc>
                  <a:txBody>
                    <a:bodyPr/>
                    <a:lstStyle/>
                    <a:p>
                      <a:pPr marL="0" marR="0">
                        <a:lnSpc>
                          <a:spcPct val="115000"/>
                        </a:lnSpc>
                        <a:spcAft>
                          <a:spcPts val="1000"/>
                        </a:spcAft>
                      </a:pPr>
                      <a:r>
                        <a:rPr lang="en-US" sz="1600" dirty="0">
                          <a:solidFill>
                            <a:schemeClr val="tx1"/>
                          </a:solidFill>
                          <a:effectLst/>
                        </a:rPr>
                        <a:t>Price</a:t>
                      </a:r>
                      <a:endParaRPr lang="en-US" sz="16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32455" marR="32455" marT="0" marB="0"/>
                </a:tc>
                <a:tc>
                  <a:txBody>
                    <a:bodyPr/>
                    <a:lstStyle/>
                    <a:p>
                      <a:pPr marL="0" marR="0">
                        <a:lnSpc>
                          <a:spcPct val="115000"/>
                        </a:lnSpc>
                        <a:spcAft>
                          <a:spcPts val="1000"/>
                        </a:spcAft>
                      </a:pPr>
                      <a:r>
                        <a:rPr lang="en-US" sz="1600" dirty="0">
                          <a:solidFill>
                            <a:schemeClr val="tx1"/>
                          </a:solidFill>
                          <a:effectLst/>
                        </a:rPr>
                        <a:t>- PYO: $7.01/kg</a:t>
                      </a:r>
                      <a:br>
                        <a:rPr lang="en-US" sz="1600" dirty="0">
                          <a:solidFill>
                            <a:schemeClr val="tx1"/>
                          </a:solidFill>
                          <a:effectLst/>
                        </a:rPr>
                      </a:br>
                      <a:r>
                        <a:rPr lang="en-US" sz="1600" dirty="0">
                          <a:solidFill>
                            <a:schemeClr val="tx1"/>
                          </a:solidFill>
                          <a:effectLst/>
                        </a:rPr>
                        <a:t>- Wholesale: $11.07/kg</a:t>
                      </a:r>
                      <a:br>
                        <a:rPr lang="en-US" sz="1600" dirty="0">
                          <a:solidFill>
                            <a:schemeClr val="tx1"/>
                          </a:solidFill>
                          <a:effectLst/>
                        </a:rPr>
                      </a:br>
                      <a:r>
                        <a:rPr lang="en-US" sz="1600" dirty="0">
                          <a:solidFill>
                            <a:schemeClr val="tx1"/>
                          </a:solidFill>
                          <a:effectLst/>
                        </a:rPr>
                        <a:t>- Retail: $13.16/kg</a:t>
                      </a:r>
                      <a:br>
                        <a:rPr lang="en-US" sz="1600" dirty="0">
                          <a:solidFill>
                            <a:schemeClr val="tx1"/>
                          </a:solidFill>
                          <a:effectLst/>
                        </a:rPr>
                      </a:br>
                      <a:r>
                        <a:rPr lang="en-US" sz="1600" dirty="0">
                          <a:solidFill>
                            <a:schemeClr val="tx1"/>
                          </a:solidFill>
                          <a:effectLst/>
                        </a:rPr>
                        <a:t>Weighted Average Price (WP): $9.56/kg (50% direct, 50% indirect marketing)</a:t>
                      </a:r>
                      <a:br>
                        <a:rPr lang="en-US" sz="1600" dirty="0">
                          <a:solidFill>
                            <a:schemeClr val="tx1"/>
                          </a:solidFill>
                          <a:effectLst/>
                        </a:rPr>
                      </a:br>
                      <a:r>
                        <a:rPr lang="en-US" sz="1600" dirty="0">
                          <a:solidFill>
                            <a:schemeClr val="tx1"/>
                          </a:solidFill>
                          <a:effectLst/>
                        </a:rPr>
                        <a:t>Additional scenarios for sensitivity analysis:</a:t>
                      </a:r>
                      <a:br>
                        <a:rPr lang="en-US" sz="1600" dirty="0">
                          <a:solidFill>
                            <a:schemeClr val="tx1"/>
                          </a:solidFill>
                          <a:effectLst/>
                        </a:rPr>
                      </a:br>
                      <a:r>
                        <a:rPr lang="en-US" sz="1600" dirty="0">
                          <a:solidFill>
                            <a:schemeClr val="tx1"/>
                          </a:solidFill>
                          <a:effectLst/>
                        </a:rPr>
                        <a:t>- $7.01/kg (100% PYO)</a:t>
                      </a:r>
                      <a:br>
                        <a:rPr lang="en-US" sz="1600" dirty="0">
                          <a:solidFill>
                            <a:schemeClr val="tx1"/>
                          </a:solidFill>
                          <a:effectLst/>
                        </a:rPr>
                      </a:br>
                      <a:r>
                        <a:rPr lang="en-US" sz="1600" dirty="0">
                          <a:solidFill>
                            <a:schemeClr val="tx1"/>
                          </a:solidFill>
                          <a:effectLst/>
                        </a:rPr>
                        <a:t>- $12.12/kg (100% indirect marketing).</a:t>
                      </a:r>
                      <a:endParaRPr lang="en-US" sz="16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32455" marR="32455" marT="0" marB="0"/>
                </a:tc>
                <a:extLst>
                  <a:ext uri="{0D108BD9-81ED-4DB2-BD59-A6C34878D82A}">
                    <a16:rowId xmlns:a16="http://schemas.microsoft.com/office/drawing/2014/main" val="1783736239"/>
                  </a:ext>
                </a:extLst>
              </a:tr>
              <a:tr h="1200600">
                <a:tc>
                  <a:txBody>
                    <a:bodyPr/>
                    <a:lstStyle/>
                    <a:p>
                      <a:pPr marL="0" marR="0">
                        <a:lnSpc>
                          <a:spcPct val="115000"/>
                        </a:lnSpc>
                        <a:spcAft>
                          <a:spcPts val="1000"/>
                        </a:spcAft>
                      </a:pPr>
                      <a:r>
                        <a:rPr lang="en-US" sz="1600" dirty="0">
                          <a:solidFill>
                            <a:schemeClr val="tx1"/>
                          </a:solidFill>
                          <a:effectLst/>
                        </a:rPr>
                        <a:t>Control Efficiency</a:t>
                      </a:r>
                      <a:endParaRPr lang="en-US" sz="16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32455" marR="32455" marT="0" marB="0"/>
                </a:tc>
                <a:tc>
                  <a:txBody>
                    <a:bodyPr/>
                    <a:lstStyle/>
                    <a:p>
                      <a:pPr marL="0" marR="0">
                        <a:lnSpc>
                          <a:spcPct val="115000"/>
                        </a:lnSpc>
                        <a:spcAft>
                          <a:spcPts val="1000"/>
                        </a:spcAft>
                      </a:pPr>
                      <a:r>
                        <a:rPr lang="en-US" sz="1600" dirty="0">
                          <a:solidFill>
                            <a:schemeClr val="tx1"/>
                          </a:solidFill>
                          <a:effectLst/>
                        </a:rPr>
                        <a:t>- 10% yield loss due to SWD infestation with organic insecticides</a:t>
                      </a:r>
                      <a:br>
                        <a:rPr lang="en-US" sz="1600" dirty="0">
                          <a:solidFill>
                            <a:schemeClr val="tx1"/>
                          </a:solidFill>
                          <a:effectLst/>
                        </a:rPr>
                      </a:br>
                      <a:r>
                        <a:rPr lang="en-US" sz="1600" dirty="0">
                          <a:solidFill>
                            <a:schemeClr val="tx1"/>
                          </a:solidFill>
                          <a:effectLst/>
                        </a:rPr>
                        <a:t>- Scenarios modeled for varying infestation rates:</a:t>
                      </a:r>
                      <a:br>
                        <a:rPr lang="en-US" sz="1600" dirty="0">
                          <a:solidFill>
                            <a:schemeClr val="tx1"/>
                          </a:solidFill>
                          <a:effectLst/>
                        </a:rPr>
                      </a:br>
                      <a:r>
                        <a:rPr lang="en-US" sz="1600" dirty="0">
                          <a:solidFill>
                            <a:schemeClr val="tx1"/>
                          </a:solidFill>
                          <a:effectLst/>
                        </a:rPr>
                        <a:t>-- Low-risk scenario: 0.5% infestation</a:t>
                      </a:r>
                      <a:br>
                        <a:rPr lang="en-US" sz="1600" dirty="0">
                          <a:solidFill>
                            <a:schemeClr val="tx1"/>
                          </a:solidFill>
                          <a:effectLst/>
                        </a:rPr>
                      </a:br>
                      <a:r>
                        <a:rPr lang="en-US" sz="1600" dirty="0">
                          <a:solidFill>
                            <a:schemeClr val="tx1"/>
                          </a:solidFill>
                          <a:effectLst/>
                        </a:rPr>
                        <a:t>-- High-risk scenario: 2% infestation (adverse conditions).</a:t>
                      </a:r>
                      <a:endParaRPr lang="en-US" sz="16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32455" marR="32455" marT="0" marB="0"/>
                </a:tc>
                <a:extLst>
                  <a:ext uri="{0D108BD9-81ED-4DB2-BD59-A6C34878D82A}">
                    <a16:rowId xmlns:a16="http://schemas.microsoft.com/office/drawing/2014/main" val="1549460923"/>
                  </a:ext>
                </a:extLst>
              </a:tr>
              <a:tr h="961017">
                <a:tc>
                  <a:txBody>
                    <a:bodyPr/>
                    <a:lstStyle/>
                    <a:p>
                      <a:pPr marL="0" marR="0">
                        <a:lnSpc>
                          <a:spcPct val="115000"/>
                        </a:lnSpc>
                        <a:spcAft>
                          <a:spcPts val="1000"/>
                        </a:spcAft>
                      </a:pPr>
                      <a:r>
                        <a:rPr lang="en-US" sz="1600">
                          <a:solidFill>
                            <a:schemeClr val="tx1"/>
                          </a:solidFill>
                          <a:effectLst/>
                        </a:rPr>
                        <a:t>Cultivar Type</a:t>
                      </a:r>
                      <a:endParaRPr lang="en-US" sz="160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32455" marR="32455" marT="0" marB="0"/>
                </a:tc>
                <a:tc>
                  <a:txBody>
                    <a:bodyPr/>
                    <a:lstStyle/>
                    <a:p>
                      <a:pPr marL="0" marR="0">
                        <a:lnSpc>
                          <a:spcPct val="115000"/>
                        </a:lnSpc>
                        <a:spcAft>
                          <a:spcPts val="1000"/>
                        </a:spcAft>
                      </a:pPr>
                      <a:r>
                        <a:rPr lang="en-US" sz="1600" dirty="0">
                          <a:solidFill>
                            <a:schemeClr val="tx1"/>
                          </a:solidFill>
                          <a:effectLst/>
                        </a:rPr>
                        <a:t>- Mid-season (Bluejay): July 7 – July 27</a:t>
                      </a:r>
                      <a:br>
                        <a:rPr lang="en-US" sz="1600" dirty="0">
                          <a:solidFill>
                            <a:schemeClr val="tx1"/>
                          </a:solidFill>
                          <a:effectLst/>
                        </a:rPr>
                      </a:br>
                      <a:r>
                        <a:rPr lang="en-US" sz="1600" dirty="0">
                          <a:solidFill>
                            <a:schemeClr val="tx1"/>
                          </a:solidFill>
                          <a:effectLst/>
                        </a:rPr>
                        <a:t>- Late-season (Elliott): July 27 – August 30</a:t>
                      </a:r>
                      <a:br>
                        <a:rPr lang="en-US" sz="1600" dirty="0">
                          <a:solidFill>
                            <a:schemeClr val="tx1"/>
                          </a:solidFill>
                          <a:effectLst/>
                        </a:rPr>
                      </a:br>
                      <a:r>
                        <a:rPr lang="en-US" sz="1600" dirty="0">
                          <a:solidFill>
                            <a:schemeClr val="tx1"/>
                          </a:solidFill>
                          <a:effectLst/>
                        </a:rPr>
                        <a:t>- Mixed cultivar (Bluejay and Elliott).</a:t>
                      </a:r>
                      <a:endParaRPr lang="en-US" sz="16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32455" marR="32455" marT="0" marB="0"/>
                </a:tc>
                <a:extLst>
                  <a:ext uri="{0D108BD9-81ED-4DB2-BD59-A6C34878D82A}">
                    <a16:rowId xmlns:a16="http://schemas.microsoft.com/office/drawing/2014/main" val="1009955959"/>
                  </a:ext>
                </a:extLst>
              </a:tr>
            </a:tbl>
          </a:graphicData>
        </a:graphic>
      </p:graphicFrame>
    </p:spTree>
    <p:extLst>
      <p:ext uri="{BB962C8B-B14F-4D97-AF65-F5344CB8AC3E}">
        <p14:creationId xmlns:p14="http://schemas.microsoft.com/office/powerpoint/2010/main" val="243438335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F9992-AA88-06F8-1FAA-262C54E67858}"/>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4FDA83D4-5407-6F3A-765C-904080095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a:extLst>
              <a:ext uri="{FF2B5EF4-FFF2-40B4-BE49-F238E27FC236}">
                <a16:creationId xmlns:a16="http://schemas.microsoft.com/office/drawing/2014/main" id="{FED90FA2-F7FD-CE4D-20D2-575219D987B1}"/>
              </a:ext>
            </a:extLst>
          </p:cNvPr>
          <p:cNvSpPr>
            <a:spLocks noChangeArrowheads="1"/>
          </p:cNvSpPr>
          <p:nvPr/>
        </p:nvSpPr>
        <p:spPr bwMode="auto">
          <a:xfrm>
            <a:off x="1905000" y="304801"/>
            <a:ext cx="8305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C00000"/>
                </a:solidFill>
                <a:ea typeface="MS PGothic" pitchFamily="34" charset="-128"/>
              </a:rPr>
              <a:t>SWD Exclusion Netting </a:t>
            </a:r>
            <a:endParaRPr lang="en-US" altLang="en-US" sz="4400" dirty="0">
              <a:solidFill>
                <a:srgbClr val="7575D1"/>
              </a:solidFill>
              <a:ea typeface="MS PGothic" pitchFamily="34" charset="-128"/>
            </a:endParaRPr>
          </a:p>
        </p:txBody>
      </p:sp>
      <p:pic>
        <p:nvPicPr>
          <p:cNvPr id="2" name="Picture 1">
            <a:extLst>
              <a:ext uri="{FF2B5EF4-FFF2-40B4-BE49-F238E27FC236}">
                <a16:creationId xmlns:a16="http://schemas.microsoft.com/office/drawing/2014/main" id="{1B63B229-34B5-B211-E9EA-14F0153610DF}"/>
              </a:ext>
            </a:extLst>
          </p:cNvPr>
          <p:cNvPicPr>
            <a:picLocks noChangeAspect="1"/>
          </p:cNvPicPr>
          <p:nvPr/>
        </p:nvPicPr>
        <p:blipFill>
          <a:blip r:embed="rId3"/>
          <a:stretch>
            <a:fillRect/>
          </a:stretch>
        </p:blipFill>
        <p:spPr>
          <a:xfrm>
            <a:off x="1756902" y="1333500"/>
            <a:ext cx="8061706" cy="4191000"/>
          </a:xfrm>
          <a:prstGeom prst="rect">
            <a:avLst/>
          </a:prstGeom>
        </p:spPr>
      </p:pic>
      <p:sp>
        <p:nvSpPr>
          <p:cNvPr id="4" name="TextBox 3">
            <a:extLst>
              <a:ext uri="{FF2B5EF4-FFF2-40B4-BE49-F238E27FC236}">
                <a16:creationId xmlns:a16="http://schemas.microsoft.com/office/drawing/2014/main" id="{94C064DF-1E2D-C508-2435-B3D4FDB77128}"/>
              </a:ext>
            </a:extLst>
          </p:cNvPr>
          <p:cNvSpPr txBox="1"/>
          <p:nvPr/>
        </p:nvSpPr>
        <p:spPr>
          <a:xfrm>
            <a:off x="1524000" y="5554264"/>
            <a:ext cx="9220200" cy="584775"/>
          </a:xfrm>
          <a:prstGeom prst="rect">
            <a:avLst/>
          </a:prstGeom>
          <a:noFill/>
        </p:spPr>
        <p:txBody>
          <a:bodyPr wrap="square">
            <a:spAutoFit/>
          </a:bodyPr>
          <a:lstStyle/>
          <a:p>
            <a:pPr marL="0" marR="747395" algn="l">
              <a:spcAft>
                <a:spcPts val="1200"/>
              </a:spcAft>
            </a:pPr>
            <a:r>
              <a:rPr lang="en-US" sz="1600" dirty="0">
                <a:effectLst/>
                <a:latin typeface="Times New Roman" panose="02020603050405020304" pitchFamily="18" charset="0"/>
                <a:ea typeface="Times New Roman" panose="02020603050405020304" pitchFamily="18" charset="0"/>
              </a:rPr>
              <a:t>Comparison of organic insecticide and exclusion netting three control efficiency levels for mixed cultivar and even split of production ($9.56/kg) accumulated cash-flow.</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1288442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9D9B0DAE-69CA-BC30-D19E-B324BED6C28E}"/>
              </a:ext>
            </a:extLst>
          </p:cNvPr>
          <p:cNvPicPr>
            <a:picLocks noChangeAspect="1"/>
          </p:cNvPicPr>
          <p:nvPr/>
        </p:nvPicPr>
        <p:blipFill>
          <a:blip r:embed="rId4"/>
          <a:stretch>
            <a:fillRect/>
          </a:stretch>
        </p:blipFill>
        <p:spPr>
          <a:xfrm>
            <a:off x="1029000" y="0"/>
            <a:ext cx="9145029" cy="6324600"/>
          </a:xfrm>
          <a:prstGeom prst="rect">
            <a:avLst/>
          </a:prstGeom>
        </p:spPr>
      </p:pic>
      <p:sp>
        <p:nvSpPr>
          <p:cNvPr id="6" name="TextBox 5">
            <a:extLst>
              <a:ext uri="{FF2B5EF4-FFF2-40B4-BE49-F238E27FC236}">
                <a16:creationId xmlns:a16="http://schemas.microsoft.com/office/drawing/2014/main" id="{8F242474-3871-09C3-65F8-32AE4D4B12EB}"/>
              </a:ext>
            </a:extLst>
          </p:cNvPr>
          <p:cNvSpPr txBox="1"/>
          <p:nvPr/>
        </p:nvSpPr>
        <p:spPr>
          <a:xfrm>
            <a:off x="18773" y="6553200"/>
            <a:ext cx="3172662" cy="261610"/>
          </a:xfrm>
          <a:prstGeom prst="rect">
            <a:avLst/>
          </a:prstGeom>
          <a:noFill/>
        </p:spPr>
        <p:txBody>
          <a:bodyPr wrap="square" rtlCol="0">
            <a:spAutoFit/>
          </a:bodyPr>
          <a:lstStyle/>
          <a:p>
            <a:pPr algn="l"/>
            <a:r>
              <a:rPr lang="en-US" sz="1100" dirty="0"/>
              <a:t>Source: State of Wine Industry Report 2024</a:t>
            </a:r>
          </a:p>
        </p:txBody>
      </p:sp>
    </p:spTree>
    <p:extLst>
      <p:ext uri="{BB962C8B-B14F-4D97-AF65-F5344CB8AC3E}">
        <p14:creationId xmlns:p14="http://schemas.microsoft.com/office/powerpoint/2010/main" val="380919140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9EA75-AE70-A6D5-5E1C-3E61C6988AFD}"/>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045E0D1C-B899-8528-5C3E-66FC206BB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a:extLst>
              <a:ext uri="{FF2B5EF4-FFF2-40B4-BE49-F238E27FC236}">
                <a16:creationId xmlns:a16="http://schemas.microsoft.com/office/drawing/2014/main" id="{80E4BBE2-4A72-B3FB-0DB5-87A5992370BB}"/>
              </a:ext>
            </a:extLst>
          </p:cNvPr>
          <p:cNvSpPr>
            <a:spLocks noChangeArrowheads="1"/>
          </p:cNvSpPr>
          <p:nvPr/>
        </p:nvSpPr>
        <p:spPr bwMode="auto">
          <a:xfrm>
            <a:off x="1759227" y="1524000"/>
            <a:ext cx="83058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zh-CN" sz="4400" dirty="0">
                <a:solidFill>
                  <a:srgbClr val="BD0000"/>
                </a:solidFill>
                <a:ea typeface="MS PGothic" pitchFamily="34" charset="-128"/>
              </a:rPr>
              <a:t>Research Update: </a:t>
            </a:r>
            <a:r>
              <a:rPr lang="en-US" altLang="en-US" sz="4400" dirty="0">
                <a:solidFill>
                  <a:srgbClr val="C00000"/>
                </a:solidFill>
                <a:ea typeface="MS PGothic" pitchFamily="34" charset="-128"/>
              </a:rPr>
              <a:t>Sustainable Spotted Wing Drosophila Management </a:t>
            </a:r>
            <a:endParaRPr lang="en-US" altLang="en-US" sz="4400" dirty="0">
              <a:solidFill>
                <a:srgbClr val="7575D1"/>
              </a:solidFill>
              <a:ea typeface="MS PGothic" pitchFamily="34" charset="-128"/>
            </a:endParaRPr>
          </a:p>
        </p:txBody>
      </p:sp>
    </p:spTree>
    <p:extLst>
      <p:ext uri="{BB962C8B-B14F-4D97-AF65-F5344CB8AC3E}">
        <p14:creationId xmlns:p14="http://schemas.microsoft.com/office/powerpoint/2010/main" val="275256726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p:cNvSpPr>
            <a:spLocks noChangeArrowheads="1"/>
          </p:cNvSpPr>
          <p:nvPr/>
        </p:nvSpPr>
        <p:spPr bwMode="auto">
          <a:xfrm>
            <a:off x="94171" y="146087"/>
            <a:ext cx="113538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C00000"/>
                </a:solidFill>
                <a:ea typeface="MS PGothic" pitchFamily="34" charset="-128"/>
              </a:rPr>
              <a:t>Sustainable Spotted Wing Drosophila Management </a:t>
            </a:r>
            <a:endParaRPr lang="en-US" altLang="en-US" sz="4400" dirty="0">
              <a:solidFill>
                <a:srgbClr val="7575D1"/>
              </a:solidFill>
              <a:ea typeface="MS PGothic" pitchFamily="34" charset="-128"/>
            </a:endParaRPr>
          </a:p>
        </p:txBody>
      </p:sp>
      <p:pic>
        <p:nvPicPr>
          <p:cNvPr id="2" name="Picture 1">
            <a:extLst>
              <a:ext uri="{FF2B5EF4-FFF2-40B4-BE49-F238E27FC236}">
                <a16:creationId xmlns:a16="http://schemas.microsoft.com/office/drawing/2014/main" id="{495452A8-F6DC-6E6A-DF7B-9D4AF9689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765993"/>
            <a:ext cx="3080067" cy="2058063"/>
          </a:xfrm>
          <a:prstGeom prst="rect">
            <a:avLst/>
          </a:prstGeom>
        </p:spPr>
      </p:pic>
      <p:pic>
        <p:nvPicPr>
          <p:cNvPr id="3" name="Picture 2" descr="A picture containing insect, chocolate, eaten&#10;&#10;Description automatically generated">
            <a:extLst>
              <a:ext uri="{FF2B5EF4-FFF2-40B4-BE49-F238E27FC236}">
                <a16:creationId xmlns:a16="http://schemas.microsoft.com/office/drawing/2014/main" id="{ED12BBFE-0502-E14B-882C-9690D31E4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0137" y="3855929"/>
            <a:ext cx="2121867" cy="1878190"/>
          </a:xfrm>
          <a:prstGeom prst="rect">
            <a:avLst/>
          </a:prstGeom>
        </p:spPr>
      </p:pic>
      <p:pic>
        <p:nvPicPr>
          <p:cNvPr id="4" name="Picture 3" descr="A picture containing close&#10;&#10;Description automatically generated">
            <a:extLst>
              <a:ext uri="{FF2B5EF4-FFF2-40B4-BE49-F238E27FC236}">
                <a16:creationId xmlns:a16="http://schemas.microsoft.com/office/drawing/2014/main" id="{DD7E372C-678F-E715-59E8-AF18C92414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6200" y="4191000"/>
            <a:ext cx="3172524" cy="1137425"/>
          </a:xfrm>
          <a:prstGeom prst="rect">
            <a:avLst/>
          </a:prstGeom>
        </p:spPr>
      </p:pic>
      <p:sp>
        <p:nvSpPr>
          <p:cNvPr id="5" name="Content Placeholder 2">
            <a:extLst>
              <a:ext uri="{FF2B5EF4-FFF2-40B4-BE49-F238E27FC236}">
                <a16:creationId xmlns:a16="http://schemas.microsoft.com/office/drawing/2014/main" id="{1CEEFE62-1CB5-16C0-A0AD-0DB86C2C0807}"/>
              </a:ext>
            </a:extLst>
          </p:cNvPr>
          <p:cNvSpPr txBox="1">
            <a:spLocks/>
          </p:cNvSpPr>
          <p:nvPr/>
        </p:nvSpPr>
        <p:spPr>
          <a:xfrm>
            <a:off x="-4482" y="6019800"/>
            <a:ext cx="3891300" cy="1136482"/>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t>Image sources: </a:t>
            </a:r>
          </a:p>
          <a:p>
            <a:pPr marL="0" indent="0">
              <a:buFont typeface="Arial" panose="020B0604020202020204" pitchFamily="34" charset="0"/>
              <a:buNone/>
            </a:pPr>
            <a:r>
              <a:rPr lang="en-US" sz="1200" dirty="0"/>
              <a:t>https://spottedwing.org/ </a:t>
            </a:r>
          </a:p>
          <a:p>
            <a:pPr marL="0" indent="0">
              <a:buFont typeface="Arial" panose="020B0604020202020204" pitchFamily="34" charset="0"/>
              <a:buNone/>
            </a:pPr>
            <a:r>
              <a:rPr lang="en-US" sz="1200" dirty="0"/>
              <a:t>https://eorganic.org/node/23509</a:t>
            </a:r>
          </a:p>
          <a:p>
            <a:pPr marL="0" indent="0">
              <a:buFont typeface="Arial" panose="020B0604020202020204" pitchFamily="34" charset="0"/>
              <a:buNone/>
            </a:pPr>
            <a:r>
              <a:rPr lang="en-US" sz="1200" dirty="0"/>
              <a:t>https://site.caes.uga.edu/blueberry/swd/</a:t>
            </a:r>
          </a:p>
        </p:txBody>
      </p:sp>
      <p:sp>
        <p:nvSpPr>
          <p:cNvPr id="6" name="Content Placeholder 2">
            <a:extLst>
              <a:ext uri="{FF2B5EF4-FFF2-40B4-BE49-F238E27FC236}">
                <a16:creationId xmlns:a16="http://schemas.microsoft.com/office/drawing/2014/main" id="{6F785435-72CE-7039-4F56-87AD61B2B81B}"/>
              </a:ext>
            </a:extLst>
          </p:cNvPr>
          <p:cNvSpPr>
            <a:spLocks noGrp="1"/>
          </p:cNvSpPr>
          <p:nvPr/>
        </p:nvSpPr>
        <p:spPr>
          <a:xfrm>
            <a:off x="228600" y="1665438"/>
            <a:ext cx="12268200" cy="25358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2400" dirty="0"/>
              <a:t>Spotted wing drosophila (SWD) is a devastating invasive pest of soft-skinned fruits</a:t>
            </a:r>
          </a:p>
          <a:p>
            <a:r>
              <a:rPr lang="en-US" sz="2400" dirty="0"/>
              <a:t>SWD has expanded its range to affect all major American fruit production region</a:t>
            </a:r>
          </a:p>
          <a:p>
            <a:r>
              <a:rPr lang="en-US" sz="2400" dirty="0"/>
              <a:t>Impacts: </a:t>
            </a:r>
          </a:p>
          <a:p>
            <a:pPr lvl="1"/>
            <a:r>
              <a:rPr lang="en-US" dirty="0"/>
              <a:t>Revenue loss of over $500 million for berry industry (</a:t>
            </a:r>
            <a:r>
              <a:rPr lang="en-US" dirty="0" err="1"/>
              <a:t>Bolda</a:t>
            </a:r>
            <a:r>
              <a:rPr lang="en-US" dirty="0"/>
              <a:t> et al. 2010)</a:t>
            </a:r>
          </a:p>
        </p:txBody>
      </p:sp>
    </p:spTree>
    <p:extLst>
      <p:ext uri="{BB962C8B-B14F-4D97-AF65-F5344CB8AC3E}">
        <p14:creationId xmlns:p14="http://schemas.microsoft.com/office/powerpoint/2010/main" val="190021810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p:cNvSpPr>
            <a:spLocks noChangeArrowheads="1"/>
          </p:cNvSpPr>
          <p:nvPr/>
        </p:nvSpPr>
        <p:spPr bwMode="auto">
          <a:xfrm>
            <a:off x="0" y="76200"/>
            <a:ext cx="119634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C00000"/>
                </a:solidFill>
                <a:ea typeface="MS PGothic" pitchFamily="34" charset="-128"/>
              </a:rPr>
              <a:t>Sustainable pest control strategies for controlling SWD in New York State </a:t>
            </a:r>
            <a:endParaRPr lang="en-US" altLang="en-US" sz="4400" dirty="0">
              <a:solidFill>
                <a:srgbClr val="7575D1"/>
              </a:solidFill>
              <a:ea typeface="MS PGothic" pitchFamily="34" charset="-128"/>
            </a:endParaRPr>
          </a:p>
        </p:txBody>
      </p:sp>
      <p:pic>
        <p:nvPicPr>
          <p:cNvPr id="2" name="Picture 1" descr="A picture containing tree, plant&#10;&#10;Description automatically generated">
            <a:extLst>
              <a:ext uri="{FF2B5EF4-FFF2-40B4-BE49-F238E27FC236}">
                <a16:creationId xmlns:a16="http://schemas.microsoft.com/office/drawing/2014/main" id="{EEC41BF7-826F-7E10-4AC6-E2459AA86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680453" y="3667215"/>
            <a:ext cx="2788855" cy="2644562"/>
          </a:xfrm>
          <a:prstGeom prst="rect">
            <a:avLst/>
          </a:prstGeom>
        </p:spPr>
      </p:pic>
      <p:pic>
        <p:nvPicPr>
          <p:cNvPr id="3" name="Google Shape;502;p40">
            <a:extLst>
              <a:ext uri="{FF2B5EF4-FFF2-40B4-BE49-F238E27FC236}">
                <a16:creationId xmlns:a16="http://schemas.microsoft.com/office/drawing/2014/main" id="{3CD4A347-9328-1C00-67EB-726D5F06953B}"/>
              </a:ext>
            </a:extLst>
          </p:cNvPr>
          <p:cNvPicPr preferRelativeResize="0"/>
          <p:nvPr/>
        </p:nvPicPr>
        <p:blipFill rotWithShape="1">
          <a:blip r:embed="rId4">
            <a:alphaModFix/>
          </a:blip>
          <a:srcRect l="11161" t="18587" r="11594" b="30093"/>
          <a:stretch/>
        </p:blipFill>
        <p:spPr>
          <a:xfrm>
            <a:off x="7620000" y="3630927"/>
            <a:ext cx="2599735" cy="2449620"/>
          </a:xfrm>
          <a:prstGeom prst="rect">
            <a:avLst/>
          </a:prstGeom>
          <a:noFill/>
          <a:ln>
            <a:noFill/>
          </a:ln>
        </p:spPr>
      </p:pic>
      <p:pic>
        <p:nvPicPr>
          <p:cNvPr id="4" name="Google Shape;499;p40">
            <a:extLst>
              <a:ext uri="{FF2B5EF4-FFF2-40B4-BE49-F238E27FC236}">
                <a16:creationId xmlns:a16="http://schemas.microsoft.com/office/drawing/2014/main" id="{3F97A1A4-A05F-93A7-4502-DD726A2F9525}"/>
              </a:ext>
            </a:extLst>
          </p:cNvPr>
          <p:cNvPicPr preferRelativeResize="0"/>
          <p:nvPr/>
        </p:nvPicPr>
        <p:blipFill rotWithShape="1">
          <a:blip r:embed="rId5">
            <a:alphaModFix/>
          </a:blip>
          <a:srcRect t="27533" r="21327" b="6026"/>
          <a:stretch/>
        </p:blipFill>
        <p:spPr>
          <a:xfrm rot="5400000">
            <a:off x="5155103" y="3615650"/>
            <a:ext cx="2449619" cy="2480174"/>
          </a:xfrm>
          <a:prstGeom prst="rect">
            <a:avLst/>
          </a:prstGeom>
          <a:noFill/>
          <a:ln>
            <a:noFill/>
          </a:ln>
        </p:spPr>
      </p:pic>
      <p:sp>
        <p:nvSpPr>
          <p:cNvPr id="5" name="TextBox 4">
            <a:extLst>
              <a:ext uri="{FF2B5EF4-FFF2-40B4-BE49-F238E27FC236}">
                <a16:creationId xmlns:a16="http://schemas.microsoft.com/office/drawing/2014/main" id="{3DD6AD0D-D111-5469-5E2A-03752ADB70EF}"/>
              </a:ext>
            </a:extLst>
          </p:cNvPr>
          <p:cNvSpPr txBox="1"/>
          <p:nvPr/>
        </p:nvSpPr>
        <p:spPr>
          <a:xfrm>
            <a:off x="1082101" y="6348064"/>
            <a:ext cx="4099329" cy="338554"/>
          </a:xfrm>
          <a:prstGeom prst="rect">
            <a:avLst/>
          </a:prstGeom>
          <a:noFill/>
        </p:spPr>
        <p:txBody>
          <a:bodyPr wrap="square" rtlCol="0">
            <a:spAutoFit/>
          </a:bodyPr>
          <a:lstStyle/>
          <a:p>
            <a:r>
              <a:rPr lang="en-US" sz="1600" b="1" dirty="0"/>
              <a:t>Figure 1. Adult trapping</a:t>
            </a:r>
          </a:p>
        </p:txBody>
      </p:sp>
      <p:sp>
        <p:nvSpPr>
          <p:cNvPr id="6" name="TextBox 5">
            <a:extLst>
              <a:ext uri="{FF2B5EF4-FFF2-40B4-BE49-F238E27FC236}">
                <a16:creationId xmlns:a16="http://schemas.microsoft.com/office/drawing/2014/main" id="{5031E8BB-0ECD-98F4-9FFD-AC35F1FF198F}"/>
              </a:ext>
            </a:extLst>
          </p:cNvPr>
          <p:cNvSpPr txBox="1"/>
          <p:nvPr/>
        </p:nvSpPr>
        <p:spPr>
          <a:xfrm>
            <a:off x="6019800" y="6178787"/>
            <a:ext cx="3663033" cy="338554"/>
          </a:xfrm>
          <a:prstGeom prst="rect">
            <a:avLst/>
          </a:prstGeom>
          <a:noFill/>
        </p:spPr>
        <p:txBody>
          <a:bodyPr wrap="square" rtlCol="0">
            <a:spAutoFit/>
          </a:bodyPr>
          <a:lstStyle/>
          <a:p>
            <a:r>
              <a:rPr lang="en-US" sz="1600" b="1" dirty="0"/>
              <a:t>Figure 2. Fruit sampling</a:t>
            </a:r>
          </a:p>
        </p:txBody>
      </p:sp>
      <p:sp>
        <p:nvSpPr>
          <p:cNvPr id="7" name="Content Placeholder 2">
            <a:extLst>
              <a:ext uri="{FF2B5EF4-FFF2-40B4-BE49-F238E27FC236}">
                <a16:creationId xmlns:a16="http://schemas.microsoft.com/office/drawing/2014/main" id="{0A8646BD-3A7F-1F8D-9538-260FD0B2C365}"/>
              </a:ext>
            </a:extLst>
          </p:cNvPr>
          <p:cNvSpPr>
            <a:spLocks noGrp="1"/>
          </p:cNvSpPr>
          <p:nvPr/>
        </p:nvSpPr>
        <p:spPr>
          <a:xfrm>
            <a:off x="228600" y="1554574"/>
            <a:ext cx="12268200" cy="25358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2400" dirty="0"/>
              <a:t>Status quo: calendar-based insecticide applications </a:t>
            </a:r>
          </a:p>
          <a:p>
            <a:r>
              <a:rPr lang="en-US" sz="2400" dirty="0"/>
              <a:t>Integrated Pest Management strategy (IPM): </a:t>
            </a:r>
          </a:p>
          <a:p>
            <a:pPr lvl="1"/>
            <a:r>
              <a:rPr lang="en-US" dirty="0"/>
              <a:t>Monitoring-based spray strategies (i.e., Adult trapping and Fruit sampling)</a:t>
            </a:r>
          </a:p>
          <a:p>
            <a:r>
              <a:rPr lang="en-US" sz="2400" dirty="0"/>
              <a:t>We evaluate the economic performance of IPM strategies and develop decision tools</a:t>
            </a:r>
          </a:p>
        </p:txBody>
      </p:sp>
    </p:spTree>
    <p:extLst>
      <p:ext uri="{BB962C8B-B14F-4D97-AF65-F5344CB8AC3E}">
        <p14:creationId xmlns:p14="http://schemas.microsoft.com/office/powerpoint/2010/main" val="201006020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2219B-8B99-8D85-72BE-28592D5EA10C}"/>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87889B46-57DF-C327-E912-EFD771C99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a:extLst>
              <a:ext uri="{FF2B5EF4-FFF2-40B4-BE49-F238E27FC236}">
                <a16:creationId xmlns:a16="http://schemas.microsoft.com/office/drawing/2014/main" id="{A3CB18F1-D07B-C60F-656C-65A2012A1F0F}"/>
              </a:ext>
            </a:extLst>
          </p:cNvPr>
          <p:cNvSpPr>
            <a:spLocks noChangeArrowheads="1"/>
          </p:cNvSpPr>
          <p:nvPr/>
        </p:nvSpPr>
        <p:spPr bwMode="auto">
          <a:xfrm>
            <a:off x="381000" y="76200"/>
            <a:ext cx="110697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3600" dirty="0">
                <a:solidFill>
                  <a:srgbClr val="C00000"/>
                </a:solidFill>
                <a:ea typeface="MS PGothic" pitchFamily="34" charset="-128"/>
              </a:rPr>
              <a:t>The Economics of incorporating fruit sampling as a SWD control strategy—New York State</a:t>
            </a:r>
            <a:endParaRPr lang="en-US" altLang="en-US" sz="3600" dirty="0">
              <a:solidFill>
                <a:srgbClr val="7575D1"/>
              </a:solidFill>
              <a:ea typeface="MS PGothic" pitchFamily="34" charset="-128"/>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C7B6921-F284-E112-5205-ECFD71B091D4}"/>
                  </a:ext>
                </a:extLst>
              </p:cNvPr>
              <p:cNvSpPr txBox="1"/>
              <p:nvPr/>
            </p:nvSpPr>
            <p:spPr>
              <a:xfrm>
                <a:off x="1066800" y="1845628"/>
                <a:ext cx="9811871" cy="1200329"/>
              </a:xfrm>
              <a:prstGeom prst="rect">
                <a:avLst/>
              </a:prstGeom>
              <a:noFill/>
            </p:spPr>
            <p:txBody>
              <a:bodyPr wrap="square">
                <a:spAutoFit/>
              </a:bodyPr>
              <a:lstStyle/>
              <a:p>
                <a14:m>
                  <m:oMath xmlns:m="http://schemas.openxmlformats.org/officeDocument/2006/math">
                    <m:r>
                      <a:rPr lang="en-US" sz="2400" i="1" smtClean="0">
                        <a:latin typeface="Cambria Math" panose="02040503050406030204" pitchFamily="18" charset="0"/>
                        <a:ea typeface="DengXian" panose="02010600030101010101" pitchFamily="2" charset="-122"/>
                        <a:cs typeface="Times New Roman" panose="02020603050405020304" pitchFamily="18" charset="0"/>
                      </a:rPr>
                      <m:t>𝑇𝑜𝑡𝑎𝑙</m:t>
                    </m:r>
                    <m:r>
                      <a:rPr lang="en-US" sz="2400" i="1" smtClean="0">
                        <a:latin typeface="Cambria Math" panose="02040503050406030204" pitchFamily="18" charset="0"/>
                        <a:ea typeface="DengXian" panose="02010600030101010101" pitchFamily="2" charset="-122"/>
                        <a:cs typeface="Times New Roman" panose="02020603050405020304" pitchFamily="18" charset="0"/>
                      </a:rPr>
                      <m:t> </m:t>
                    </m:r>
                    <m:r>
                      <a:rPr lang="en-US" sz="2400" i="1" smtClean="0">
                        <a:latin typeface="Cambria Math" panose="02040503050406030204" pitchFamily="18" charset="0"/>
                        <a:ea typeface="DengXian" panose="02010600030101010101" pitchFamily="2" charset="-122"/>
                        <a:cs typeface="Times New Roman" panose="02020603050405020304" pitchFamily="18" charset="0"/>
                      </a:rPr>
                      <m:t>𝑐𝑜𝑠𝑡𝑠</m:t>
                    </m:r>
                    <m:r>
                      <a:rPr lang="en-US" sz="2400" i="1" smtClean="0">
                        <a:latin typeface="Cambria Math" panose="02040503050406030204" pitchFamily="18" charset="0"/>
                        <a:ea typeface="DengXian" panose="02010600030101010101" pitchFamily="2" charset="-122"/>
                        <a:cs typeface="Times New Roman" panose="02020603050405020304" pitchFamily="18" charset="0"/>
                      </a:rPr>
                      <m:t>=</m:t>
                    </m:r>
                    <m:r>
                      <a:rPr lang="en-US" sz="2400" i="1" smtClean="0">
                        <a:latin typeface="Cambria Math" panose="02040503050406030204" pitchFamily="18" charset="0"/>
                        <a:ea typeface="DengXian" panose="02010600030101010101" pitchFamily="2" charset="-122"/>
                        <a:cs typeface="Times New Roman" panose="02020603050405020304" pitchFamily="18" charset="0"/>
                      </a:rPr>
                      <m:t>𝐸</m:t>
                    </m:r>
                    <m:r>
                      <a:rPr lang="en-US" sz="2400" i="1" smtClean="0">
                        <a:latin typeface="Cambria Math" panose="02040503050406030204" pitchFamily="18" charset="0"/>
                        <a:ea typeface="DengXian" panose="02010600030101010101" pitchFamily="2" charset="-122"/>
                        <a:cs typeface="Times New Roman" panose="02020603050405020304" pitchFamily="18" charset="0"/>
                      </a:rPr>
                      <m:t>{</m:t>
                    </m:r>
                    <m:nary>
                      <m:naryPr>
                        <m:chr m:val="∑"/>
                        <m:limLoc m:val="undOvr"/>
                        <m:ctrlPr>
                          <a:rPr lang="en-US" sz="2400" i="1">
                            <a:latin typeface="Cambria Math" panose="02040503050406030204" pitchFamily="18" charset="0"/>
                            <a:cs typeface="Times New Roman" panose="02020603050405020304" pitchFamily="18" charset="0"/>
                          </a:rPr>
                        </m:ctrlPr>
                      </m:naryPr>
                      <m:sub>
                        <m:r>
                          <a:rPr lang="en-US" sz="2400" i="1">
                            <a:latin typeface="Cambria Math" panose="02040503050406030204" pitchFamily="18" charset="0"/>
                            <a:ea typeface="DengXian" panose="02010600030101010101" pitchFamily="2" charset="-122"/>
                            <a:cs typeface="Times New Roman" panose="02020603050405020304" pitchFamily="18" charset="0"/>
                          </a:rPr>
                          <m:t>𝑡</m:t>
                        </m:r>
                        <m:r>
                          <a:rPr lang="en-US" sz="2400" i="1">
                            <a:latin typeface="Cambria Math" panose="02040503050406030204" pitchFamily="18" charset="0"/>
                            <a:ea typeface="DengXian" panose="02010600030101010101" pitchFamily="2" charset="-122"/>
                            <a:cs typeface="Times New Roman" panose="02020603050405020304" pitchFamily="18" charset="0"/>
                          </a:rPr>
                          <m:t>=1</m:t>
                        </m:r>
                      </m:sub>
                      <m:sup>
                        <m:r>
                          <a:rPr lang="en-US" sz="2400" i="1">
                            <a:latin typeface="Cambria Math" panose="02040503050406030204" pitchFamily="18" charset="0"/>
                            <a:ea typeface="DengXian" panose="02010600030101010101" pitchFamily="2" charset="-122"/>
                            <a:cs typeface="Times New Roman" panose="02020603050405020304" pitchFamily="18" charset="0"/>
                          </a:rPr>
                          <m:t>𝑇</m:t>
                        </m:r>
                      </m:sup>
                      <m:e>
                        <m:r>
                          <a:rPr lang="en-US" sz="2400" i="1">
                            <a:latin typeface="Cambria Math" panose="02040503050406030204" pitchFamily="18" charset="0"/>
                            <a:ea typeface="DengXian" panose="02010600030101010101" pitchFamily="2" charset="-122"/>
                            <a:cs typeface="Times New Roman" panose="02020603050405020304" pitchFamily="18" charset="0"/>
                          </a:rPr>
                          <m:t>𝐷𝑎𝑚𝑎𝑔</m:t>
                        </m:r>
                        <m:sSub>
                          <m:sSubPr>
                            <m:ctrlPr>
                              <a:rPr lang="en-US" sz="2400" i="1">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DengXian" panose="02010600030101010101" pitchFamily="2" charset="-122"/>
                                <a:cs typeface="Times New Roman" panose="02020603050405020304" pitchFamily="18" charset="0"/>
                              </a:rPr>
                              <m:t>𝑒</m:t>
                            </m:r>
                            <m:r>
                              <a:rPr lang="en-US" sz="2400" i="1">
                                <a:latin typeface="Cambria Math" panose="02040503050406030204" pitchFamily="18" charset="0"/>
                                <a:ea typeface="DengXian" panose="02010600030101010101" pitchFamily="2" charset="-122"/>
                                <a:cs typeface="Times New Roman" panose="02020603050405020304" pitchFamily="18" charset="0"/>
                              </a:rPr>
                              <m:t> </m:t>
                            </m:r>
                            <m:r>
                              <a:rPr lang="en-US" sz="2400" i="1">
                                <a:latin typeface="Cambria Math" panose="02040503050406030204" pitchFamily="18" charset="0"/>
                                <a:ea typeface="DengXian" panose="02010600030101010101" pitchFamily="2" charset="-122"/>
                                <a:cs typeface="Times New Roman" panose="02020603050405020304" pitchFamily="18" charset="0"/>
                              </a:rPr>
                              <m:t>𝑐𝑜𝑠𝑡𝑠</m:t>
                            </m:r>
                          </m:e>
                          <m:sub>
                            <m:r>
                              <a:rPr lang="en-US" sz="2400" i="1">
                                <a:latin typeface="Cambria Math" panose="02040503050406030204" pitchFamily="18" charset="0"/>
                                <a:ea typeface="DengXian" panose="02010600030101010101" pitchFamily="2" charset="-122"/>
                                <a:cs typeface="Times New Roman" panose="02020603050405020304" pitchFamily="18" charset="0"/>
                              </a:rPr>
                              <m:t>𝑡</m:t>
                            </m:r>
                          </m:sub>
                        </m:sSub>
                        <m:r>
                          <a:rPr lang="en-US" sz="2400" i="1">
                            <a:latin typeface="Cambria Math" panose="02040503050406030204" pitchFamily="18" charset="0"/>
                            <a:ea typeface="DengXian" panose="02010600030101010101" pitchFamily="2" charset="-122"/>
                            <a:cs typeface="Times New Roman" panose="02020603050405020304" pitchFamily="18" charset="0"/>
                          </a:rPr>
                          <m:t>+</m:t>
                        </m:r>
                        <m:r>
                          <a:rPr lang="en-US" sz="2400" i="1">
                            <a:latin typeface="Cambria Math" panose="02040503050406030204" pitchFamily="18" charset="0"/>
                            <a:ea typeface="DengXian" panose="02010600030101010101" pitchFamily="2" charset="-122"/>
                            <a:cs typeface="Times New Roman" panose="02020603050405020304" pitchFamily="18" charset="0"/>
                          </a:rPr>
                          <m:t>𝑝𝑒𝑠𝑡</m:t>
                        </m:r>
                        <m:r>
                          <a:rPr lang="en-US" sz="2400" i="1">
                            <a:latin typeface="Cambria Math" panose="02040503050406030204" pitchFamily="18" charset="0"/>
                            <a:ea typeface="DengXian" panose="02010600030101010101" pitchFamily="2" charset="-122"/>
                            <a:cs typeface="Times New Roman" panose="02020603050405020304" pitchFamily="18" charset="0"/>
                          </a:rPr>
                          <m:t> </m:t>
                        </m:r>
                        <m:r>
                          <a:rPr lang="en-US" sz="2400" i="1">
                            <a:latin typeface="Cambria Math" panose="02040503050406030204" pitchFamily="18" charset="0"/>
                            <a:ea typeface="DengXian" panose="02010600030101010101" pitchFamily="2" charset="-122"/>
                            <a:cs typeface="Times New Roman" panose="02020603050405020304" pitchFamily="18" charset="0"/>
                          </a:rPr>
                          <m:t>𝑚𝑎𝑛𝑎𝑔𝑒𝑚𝑒𝑛𝑡</m:t>
                        </m:r>
                        <m:r>
                          <a:rPr lang="en-US" sz="2400" i="1">
                            <a:latin typeface="Cambria Math" panose="02040503050406030204" pitchFamily="18" charset="0"/>
                            <a:ea typeface="DengXian" panose="02010600030101010101" pitchFamily="2" charset="-122"/>
                            <a:cs typeface="Times New Roman" panose="02020603050405020304" pitchFamily="18" charset="0"/>
                          </a:rPr>
                          <m:t> </m:t>
                        </m:r>
                        <m:r>
                          <a:rPr lang="en-US" sz="2400" i="1">
                            <a:latin typeface="Cambria Math" panose="02040503050406030204" pitchFamily="18" charset="0"/>
                            <a:ea typeface="DengXian" panose="02010600030101010101" pitchFamily="2" charset="-122"/>
                            <a:cs typeface="Times New Roman" panose="02020603050405020304" pitchFamily="18" charset="0"/>
                          </a:rPr>
                          <m:t>𝑐𝑜𝑠𝑡</m:t>
                        </m:r>
                        <m:sSub>
                          <m:sSubPr>
                            <m:ctrlPr>
                              <a:rPr lang="en-US" sz="2400" i="1">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DengXian" panose="02010600030101010101" pitchFamily="2" charset="-122"/>
                                <a:cs typeface="Times New Roman" panose="02020603050405020304" pitchFamily="18" charset="0"/>
                              </a:rPr>
                              <m:t>𝑠</m:t>
                            </m:r>
                          </m:e>
                          <m:sub>
                            <m:r>
                              <a:rPr lang="en-US" sz="2400" i="1">
                                <a:latin typeface="Cambria Math" panose="02040503050406030204" pitchFamily="18" charset="0"/>
                                <a:ea typeface="DengXian" panose="02010600030101010101" pitchFamily="2" charset="-122"/>
                                <a:cs typeface="Times New Roman" panose="02020603050405020304" pitchFamily="18" charset="0"/>
                              </a:rPr>
                              <m:t>𝑡</m:t>
                            </m:r>
                          </m:sub>
                        </m:sSub>
                        <m:r>
                          <a:rPr lang="en-US" sz="2400" b="0" i="1" smtClean="0">
                            <a:latin typeface="Cambria Math" panose="02040503050406030204" pitchFamily="18" charset="0"/>
                            <a:ea typeface="DengXian" panose="02010600030101010101" pitchFamily="2" charset="-122"/>
                            <a:cs typeface="Times New Roman" panose="02020603050405020304" pitchFamily="18" charset="0"/>
                          </a:rPr>
                          <m:t>}</m:t>
                        </m:r>
                      </m:e>
                    </m:nary>
                    <m:r>
                      <a:rPr lang="en-US" sz="2400" i="1">
                        <a:latin typeface="Cambria Math" panose="02040503050406030204" pitchFamily="18" charset="0"/>
                        <a:ea typeface="DengXian" panose="02010600030101010101" pitchFamily="2" charset="-122"/>
                        <a:cs typeface="Times New Roman" panose="02020603050405020304" pitchFamily="18" charset="0"/>
                      </a:rPr>
                      <m:t> </m:t>
                    </m:r>
                  </m:oMath>
                </a14:m>
                <a:r>
                  <a:rPr lang="en-US" sz="2800" dirty="0">
                    <a:effectLst/>
                    <a:latin typeface="Times New Roman" panose="02020603050405020304" pitchFamily="18" charset="0"/>
                    <a:ea typeface="DengXian" panose="02010600030101010101" pitchFamily="2" charset="-122"/>
                  </a:rPr>
                  <a:t> </a:t>
                </a:r>
                <a:r>
                  <a:rPr lang="en-US" sz="4400" dirty="0">
                    <a:effectLst/>
                    <a:latin typeface="Times New Roman" panose="02020603050405020304" pitchFamily="18" charset="0"/>
                    <a:ea typeface="DengXian" panose="02010600030101010101" pitchFamily="2" charset="-122"/>
                  </a:rPr>
                  <a:t> </a:t>
                </a:r>
                <a:endParaRPr lang="en-US" dirty="0">
                  <a:effectLst/>
                </a:endParaRPr>
              </a:p>
              <a:p>
                <a:pPr marL="0" marR="0">
                  <a:spcAft>
                    <a:spcPts val="800"/>
                  </a:spcAft>
                  <a:buNone/>
                </a:pPr>
                <a:r>
                  <a:rPr lang="en-US" sz="2800" dirty="0">
                    <a:effectLst/>
                    <a:latin typeface="Times New Roman" panose="02020603050405020304" pitchFamily="18" charset="0"/>
                    <a:ea typeface="DengXian" panose="02010600030101010101" pitchFamily="2" charset="-122"/>
                    <a:cs typeface="Times New Roman" panose="02020603050405020304" pitchFamily="18" charset="0"/>
                  </a:rPr>
                  <a:t> </a:t>
                </a:r>
                <a:endParaRPr lang="en-US" sz="3600" dirty="0">
                  <a:effectLst/>
                  <a:latin typeface="Times New Roman" panose="02020603050405020304" pitchFamily="18" charset="0"/>
                  <a:ea typeface="DengXian" panose="02010600030101010101" pitchFamily="2" charset="-122"/>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BC7B6921-F284-E112-5205-ECFD71B091D4}"/>
                  </a:ext>
                </a:extLst>
              </p:cNvPr>
              <p:cNvSpPr txBox="1">
                <a:spLocks noRot="1" noChangeAspect="1" noMove="1" noResize="1" noEditPoints="1" noAdjustHandles="1" noChangeArrowheads="1" noChangeShapeType="1" noTextEdit="1"/>
              </p:cNvSpPr>
              <p:nvPr/>
            </p:nvSpPr>
            <p:spPr>
              <a:xfrm>
                <a:off x="1066800" y="1845628"/>
                <a:ext cx="9811871" cy="1200329"/>
              </a:xfrm>
              <a:prstGeom prst="rect">
                <a:avLst/>
              </a:prstGeom>
              <a:blipFill>
                <a:blip r:embed="rId4"/>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BA486621-10FC-C940-D8FA-11C34EA5A6FA}"/>
              </a:ext>
            </a:extLst>
          </p:cNvPr>
          <p:cNvSpPr txBox="1"/>
          <p:nvPr/>
        </p:nvSpPr>
        <p:spPr>
          <a:xfrm>
            <a:off x="533400" y="1519108"/>
            <a:ext cx="10238509" cy="4154984"/>
          </a:xfrm>
          <a:prstGeom prst="rect">
            <a:avLst/>
          </a:prstGeom>
          <a:noFill/>
        </p:spPr>
        <p:txBody>
          <a:bodyPr wrap="square">
            <a:spAutoFit/>
          </a:bodyPr>
          <a:lstStyle/>
          <a:p>
            <a:pPr marL="342900" indent="-342900" algn="l">
              <a:buFont typeface="Arial" panose="020B0604020202020204" pitchFamily="34" charset="0"/>
              <a:buChar char="•"/>
            </a:pPr>
            <a:r>
              <a:rPr lang="en-US" sz="2400" dirty="0">
                <a:latin typeface="+mn-lt"/>
              </a:rPr>
              <a:t>Assume the grower’s goal is to minimize the expected total costs:</a:t>
            </a:r>
          </a:p>
          <a:p>
            <a:pPr marL="342900" indent="-342900" algn="l">
              <a:buFont typeface="Arial" panose="020B0604020202020204" pitchFamily="34" charset="0"/>
              <a:buChar char="•"/>
            </a:pPr>
            <a:endParaRPr lang="en-US" sz="2400" dirty="0">
              <a:latin typeface="+mn-lt"/>
            </a:endParaRPr>
          </a:p>
          <a:p>
            <a:pPr marL="342900" indent="-342900" algn="l">
              <a:buFont typeface="Arial" panose="020B0604020202020204" pitchFamily="34" charset="0"/>
              <a:buChar char="•"/>
            </a:pPr>
            <a:endParaRPr lang="en-US" sz="2400" dirty="0">
              <a:latin typeface="+mn-lt"/>
            </a:endParaRPr>
          </a:p>
          <a:p>
            <a:pPr marL="571500" indent="-571500" algn="l">
              <a:buFont typeface="Arial" panose="020B0604020202020204" pitchFamily="34" charset="0"/>
              <a:buChar char="•"/>
            </a:pPr>
            <a:r>
              <a:rPr lang="en-US" sz="2400" dirty="0">
                <a:latin typeface="+mn-lt"/>
              </a:rPr>
              <a:t>For each strategy of interest, we calculate the distribution of total costs across 10,000 SWD population dynamics.</a:t>
            </a:r>
          </a:p>
          <a:p>
            <a:pPr marL="571500" indent="-571500" algn="l">
              <a:buFont typeface="Arial" panose="020B0604020202020204" pitchFamily="34" charset="0"/>
              <a:buChar char="•"/>
            </a:pPr>
            <a:r>
              <a:rPr lang="en-US" sz="2400" dirty="0">
                <a:latin typeface="+mn-lt"/>
              </a:rPr>
              <a:t>Data: </a:t>
            </a:r>
          </a:p>
          <a:p>
            <a:pPr marL="1028700" lvl="1" indent="-571500" algn="l">
              <a:buFont typeface="Arial" panose="020B0604020202020204" pitchFamily="34" charset="0"/>
              <a:buChar char="•"/>
            </a:pPr>
            <a:r>
              <a:rPr lang="en-US" sz="2400" dirty="0">
                <a:latin typeface="+mn-lt"/>
              </a:rPr>
              <a:t>Estimated SWD population parameters: observed SWD adults from 63 sites from 21 counties in New York state over 10 years, and a Bayesian state-space model.</a:t>
            </a:r>
          </a:p>
          <a:p>
            <a:pPr marL="1028700" lvl="1" indent="-571500" algn="l">
              <a:buFont typeface="Arial" panose="020B0604020202020204" pitchFamily="34" charset="0"/>
              <a:buChar char="•"/>
            </a:pPr>
            <a:r>
              <a:rPr lang="en-US" sz="2400" dirty="0">
                <a:latin typeface="+mn-lt"/>
              </a:rPr>
              <a:t>Economic data: yield, prices, costs, production, among others.</a:t>
            </a:r>
          </a:p>
          <a:p>
            <a:pPr algn="l"/>
            <a:r>
              <a:rPr lang="en-US" sz="2400" dirty="0">
                <a:latin typeface="+mn-lt"/>
              </a:rPr>
              <a:t> </a:t>
            </a:r>
          </a:p>
        </p:txBody>
      </p:sp>
    </p:spTree>
    <p:extLst>
      <p:ext uri="{BB962C8B-B14F-4D97-AF65-F5344CB8AC3E}">
        <p14:creationId xmlns:p14="http://schemas.microsoft.com/office/powerpoint/2010/main" val="304326628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6BC69-1E23-8284-F3D9-FFD3CE985445}"/>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E78A30A1-B2D7-173E-8D43-962CB2CC7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2">
            <a:extLst>
              <a:ext uri="{FF2B5EF4-FFF2-40B4-BE49-F238E27FC236}">
                <a16:creationId xmlns:a16="http://schemas.microsoft.com/office/drawing/2014/main" id="{8E632DDC-D651-F45C-CEB2-5D65040E32BF}"/>
              </a:ext>
            </a:extLst>
          </p:cNvPr>
          <p:cNvSpPr>
            <a:spLocks noChangeArrowheads="1"/>
          </p:cNvSpPr>
          <p:nvPr/>
        </p:nvSpPr>
        <p:spPr bwMode="auto">
          <a:xfrm>
            <a:off x="256309" y="152400"/>
            <a:ext cx="1106978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3600" dirty="0">
                <a:solidFill>
                  <a:srgbClr val="C00000"/>
                </a:solidFill>
                <a:ea typeface="MS PGothic" pitchFamily="34" charset="-128"/>
              </a:rPr>
              <a:t>The Economics of incorporating fruit sampling as a SWD control strategy—1-acre conventional blueberry farm in New York </a:t>
            </a:r>
            <a:endParaRPr lang="en-US" altLang="en-US" sz="3600" dirty="0">
              <a:solidFill>
                <a:srgbClr val="7575D1"/>
              </a:solidFill>
              <a:ea typeface="MS PGothic" pitchFamily="34" charset="-128"/>
            </a:endParaRPr>
          </a:p>
        </p:txBody>
      </p:sp>
      <p:sp>
        <p:nvSpPr>
          <p:cNvPr id="3" name="Content Placeholder 2">
            <a:extLst>
              <a:ext uri="{FF2B5EF4-FFF2-40B4-BE49-F238E27FC236}">
                <a16:creationId xmlns:a16="http://schemas.microsoft.com/office/drawing/2014/main" id="{74C8BC4D-A77E-4450-F4D5-047034A28D4C}"/>
              </a:ext>
            </a:extLst>
          </p:cNvPr>
          <p:cNvSpPr txBox="1">
            <a:spLocks/>
          </p:cNvSpPr>
          <p:nvPr/>
        </p:nvSpPr>
        <p:spPr>
          <a:xfrm>
            <a:off x="434457" y="1505542"/>
            <a:ext cx="10963773" cy="49797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600" dirty="0"/>
          </a:p>
          <a:p>
            <a:pPr marL="0" indent="0">
              <a:buNone/>
            </a:pPr>
            <a:r>
              <a:rPr lang="en-US" b="1" dirty="0"/>
              <a:t>Key preliminary results</a:t>
            </a:r>
            <a:r>
              <a:rPr lang="en-US" dirty="0"/>
              <a:t>:</a:t>
            </a:r>
          </a:p>
          <a:p>
            <a:pPr lvl="1"/>
            <a:r>
              <a:rPr lang="en-US" sz="2800" dirty="0"/>
              <a:t>The control strategies that incorporate fruit sampling exhibit the lowest average costs </a:t>
            </a:r>
          </a:p>
          <a:p>
            <a:pPr lvl="2"/>
            <a:r>
              <a:rPr lang="en-US" sz="2400" dirty="0"/>
              <a:t>Value of accurate monitoring information and reduced spray times</a:t>
            </a:r>
          </a:p>
          <a:p>
            <a:pPr lvl="1"/>
            <a:r>
              <a:rPr lang="en-US" sz="2800" dirty="0"/>
              <a:t>The status quo control strategy </a:t>
            </a:r>
          </a:p>
          <a:p>
            <a:pPr lvl="2"/>
            <a:r>
              <a:rPr lang="en-US" sz="2800" dirty="0"/>
              <a:t>generates a lower average yield damage than all monitoring-based strategies</a:t>
            </a:r>
          </a:p>
          <a:p>
            <a:pPr lvl="2"/>
            <a:r>
              <a:rPr lang="en-US" sz="2800" dirty="0"/>
              <a:t> The cost from the higher number of pesticide applications offsets the returns</a:t>
            </a:r>
          </a:p>
        </p:txBody>
      </p:sp>
    </p:spTree>
    <p:extLst>
      <p:ext uri="{BB962C8B-B14F-4D97-AF65-F5344CB8AC3E}">
        <p14:creationId xmlns:p14="http://schemas.microsoft.com/office/powerpoint/2010/main" val="403579106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BEC18-67FA-F3CF-11F5-59535C39076B}"/>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472DFF29-3BFA-1674-5930-EE08C8C7D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a:extLst>
              <a:ext uri="{FF2B5EF4-FFF2-40B4-BE49-F238E27FC236}">
                <a16:creationId xmlns:a16="http://schemas.microsoft.com/office/drawing/2014/main" id="{422B7DEF-5979-8D0B-036B-EED504ED5C39}"/>
              </a:ext>
            </a:extLst>
          </p:cNvPr>
          <p:cNvSpPr>
            <a:spLocks noChangeArrowheads="1"/>
          </p:cNvSpPr>
          <p:nvPr/>
        </p:nvSpPr>
        <p:spPr bwMode="auto">
          <a:xfrm>
            <a:off x="1759227" y="1524000"/>
            <a:ext cx="83058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zh-CN" sz="4400" dirty="0">
                <a:solidFill>
                  <a:srgbClr val="BD0000"/>
                </a:solidFill>
                <a:ea typeface="MS PGothic" pitchFamily="34" charset="-128"/>
              </a:rPr>
              <a:t>Research Update: </a:t>
            </a:r>
            <a:r>
              <a:rPr lang="en-US" sz="4400" dirty="0">
                <a:solidFill>
                  <a:srgbClr val="BD0000"/>
                </a:solidFill>
                <a:ea typeface="MS PGothic" pitchFamily="34" charset="-128"/>
              </a:rPr>
              <a:t>Estimating the Costs of a 10-acres Greenhouse for leafy greens Production</a:t>
            </a:r>
            <a:endParaRPr lang="en-US" altLang="en-US" sz="4400" dirty="0">
              <a:solidFill>
                <a:srgbClr val="BD0000"/>
              </a:solidFill>
              <a:ea typeface="MS PGothic" pitchFamily="34" charset="-128"/>
            </a:endParaRPr>
          </a:p>
        </p:txBody>
      </p:sp>
    </p:spTree>
    <p:extLst>
      <p:ext uri="{BB962C8B-B14F-4D97-AF65-F5344CB8AC3E}">
        <p14:creationId xmlns:p14="http://schemas.microsoft.com/office/powerpoint/2010/main" val="302278849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85090-C1BC-EE83-C2B5-23C04FBEA166}"/>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63102277-74AE-8B7E-8F95-71B4A248EA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a:extLst>
              <a:ext uri="{FF2B5EF4-FFF2-40B4-BE49-F238E27FC236}">
                <a16:creationId xmlns:a16="http://schemas.microsoft.com/office/drawing/2014/main" id="{3F451D14-0E17-4795-B462-7C11B90EACDE}"/>
              </a:ext>
            </a:extLst>
          </p:cNvPr>
          <p:cNvSpPr>
            <a:spLocks noChangeArrowheads="1"/>
          </p:cNvSpPr>
          <p:nvPr/>
        </p:nvSpPr>
        <p:spPr bwMode="auto">
          <a:xfrm>
            <a:off x="374662" y="144959"/>
            <a:ext cx="10439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C00000"/>
                </a:solidFill>
                <a:ea typeface="MS PGothic" pitchFamily="34" charset="-128"/>
              </a:rPr>
              <a:t>Control Environment Agriculture (CEA) </a:t>
            </a:r>
            <a:endParaRPr lang="en-US" altLang="en-US" sz="4400" dirty="0">
              <a:solidFill>
                <a:srgbClr val="7575D1"/>
              </a:solidFill>
              <a:ea typeface="MS PGothic" pitchFamily="34" charset="-128"/>
            </a:endParaRPr>
          </a:p>
        </p:txBody>
      </p:sp>
      <p:sp>
        <p:nvSpPr>
          <p:cNvPr id="5" name="Rectangle 2">
            <a:extLst>
              <a:ext uri="{FF2B5EF4-FFF2-40B4-BE49-F238E27FC236}">
                <a16:creationId xmlns:a16="http://schemas.microsoft.com/office/drawing/2014/main" id="{89F325DA-03F8-056F-0DEF-3534FE6E4FFA}"/>
              </a:ext>
            </a:extLst>
          </p:cNvPr>
          <p:cNvSpPr>
            <a:spLocks noChangeArrowheads="1"/>
          </p:cNvSpPr>
          <p:nvPr/>
        </p:nvSpPr>
        <p:spPr bwMode="auto">
          <a:xfrm>
            <a:off x="838200" y="1981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Table 7">
            <a:extLst>
              <a:ext uri="{FF2B5EF4-FFF2-40B4-BE49-F238E27FC236}">
                <a16:creationId xmlns:a16="http://schemas.microsoft.com/office/drawing/2014/main" id="{3F66F177-FF73-C4F7-D589-2EE986F5CF0E}"/>
              </a:ext>
            </a:extLst>
          </p:cNvPr>
          <p:cNvGraphicFramePr>
            <a:graphicFrameLocks noGrp="1"/>
          </p:cNvGraphicFramePr>
          <p:nvPr>
            <p:extLst>
              <p:ext uri="{D42A27DB-BD31-4B8C-83A1-F6EECF244321}">
                <p14:modId xmlns:p14="http://schemas.microsoft.com/office/powerpoint/2010/main" val="632928962"/>
              </p:ext>
            </p:extLst>
          </p:nvPr>
        </p:nvGraphicFramePr>
        <p:xfrm>
          <a:off x="396433" y="914401"/>
          <a:ext cx="9585767" cy="5805039"/>
        </p:xfrm>
        <a:graphic>
          <a:graphicData uri="http://schemas.openxmlformats.org/drawingml/2006/table">
            <a:tbl>
              <a:tblPr firstRow="1" firstCol="1" bandRow="1">
                <a:tableStyleId>{5C22544A-7EE6-4342-B048-85BDC9FD1C3A}</a:tableStyleId>
              </a:tblPr>
              <a:tblGrid>
                <a:gridCol w="1582113">
                  <a:extLst>
                    <a:ext uri="{9D8B030D-6E8A-4147-A177-3AD203B41FA5}">
                      <a16:colId xmlns:a16="http://schemas.microsoft.com/office/drawing/2014/main" val="191217141"/>
                    </a:ext>
                  </a:extLst>
                </a:gridCol>
                <a:gridCol w="2625262">
                  <a:extLst>
                    <a:ext uri="{9D8B030D-6E8A-4147-A177-3AD203B41FA5}">
                      <a16:colId xmlns:a16="http://schemas.microsoft.com/office/drawing/2014/main" val="329449515"/>
                    </a:ext>
                  </a:extLst>
                </a:gridCol>
                <a:gridCol w="5378392">
                  <a:extLst>
                    <a:ext uri="{9D8B030D-6E8A-4147-A177-3AD203B41FA5}">
                      <a16:colId xmlns:a16="http://schemas.microsoft.com/office/drawing/2014/main" val="371189770"/>
                    </a:ext>
                  </a:extLst>
                </a:gridCol>
              </a:tblGrid>
              <a:tr h="375156">
                <a:tc>
                  <a:txBody>
                    <a:bodyPr/>
                    <a:lstStyle/>
                    <a:p>
                      <a:r>
                        <a:rPr lang="en-US" sz="1600" b="1" dirty="0">
                          <a:solidFill>
                            <a:schemeClr val="tx1"/>
                          </a:solidFill>
                        </a:rPr>
                        <a:t>Parameter</a:t>
                      </a:r>
                      <a:endParaRPr lang="en-US" sz="16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1600" b="1" dirty="0">
                          <a:solidFill>
                            <a:schemeClr val="tx1"/>
                          </a:solidFill>
                        </a:rPr>
                        <a:t>Choice</a:t>
                      </a:r>
                      <a:endParaRPr lang="en-US" sz="16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1600" b="1" dirty="0">
                          <a:solidFill>
                            <a:schemeClr val="tx1"/>
                          </a:solidFill>
                        </a:rPr>
                        <a:t>Background/Justification</a:t>
                      </a:r>
                      <a:endParaRPr lang="en-US" sz="160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941650622"/>
                  </a:ext>
                </a:extLst>
              </a:tr>
              <a:tr h="385585">
                <a:tc>
                  <a:txBody>
                    <a:bodyPr/>
                    <a:lstStyle/>
                    <a:p>
                      <a:pPr marL="0" algn="l" defTabSz="457200" rtl="0" eaLnBrk="1" latinLnBrk="0" hangingPunct="1"/>
                      <a:r>
                        <a:rPr lang="en-US" sz="1600" b="1" kern="1200" dirty="0">
                          <a:solidFill>
                            <a:schemeClr val="tx1"/>
                          </a:solidFill>
                        </a:rPr>
                        <a:t>CEA Structure</a:t>
                      </a:r>
                      <a:endParaRPr lang="en-US" sz="1600" b="1"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r>
                        <a:rPr lang="en-US" sz="1600" dirty="0">
                          <a:solidFill>
                            <a:schemeClr val="tx1"/>
                          </a:solidFill>
                        </a:rPr>
                        <a:t>Greenhouse</a:t>
                      </a:r>
                      <a:endParaRPr lang="en-US" sz="16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1600" dirty="0">
                          <a:solidFill>
                            <a:schemeClr val="tx1"/>
                          </a:solidFill>
                        </a:rPr>
                        <a:t>Year-round production</a:t>
                      </a:r>
                      <a:endParaRPr lang="en-US" sz="160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835869674"/>
                  </a:ext>
                </a:extLst>
              </a:tr>
              <a:tr h="1173338">
                <a:tc>
                  <a:txBody>
                    <a:bodyPr/>
                    <a:lstStyle/>
                    <a:p>
                      <a:pPr marL="0" algn="l" defTabSz="457200" rtl="0" eaLnBrk="1" latinLnBrk="0" hangingPunct="1"/>
                      <a:r>
                        <a:rPr lang="en-US" sz="1600" b="1" kern="1200" dirty="0">
                          <a:solidFill>
                            <a:schemeClr val="tx1"/>
                          </a:solidFill>
                        </a:rPr>
                        <a:t>Crop</a:t>
                      </a:r>
                      <a:endParaRPr lang="en-US" sz="1600" b="1"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r>
                        <a:rPr lang="en-US" sz="1600" dirty="0">
                          <a:solidFill>
                            <a:schemeClr val="tx1"/>
                          </a:solidFill>
                        </a:rPr>
                        <a:t>Lettuce, ready-to-eat</a:t>
                      </a:r>
                      <a:endParaRPr lang="en-US" sz="16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1600" dirty="0">
                          <a:solidFill>
                            <a:schemeClr val="tx1"/>
                          </a:solidFill>
                        </a:rPr>
                        <a:t>3rd most consumed vegetable in the U.S. (behind potatoes and tomatoes); perishable crop benefits from being locally grown; consumer preference for ready-to-eat vegetables (no need to cook/process).</a:t>
                      </a:r>
                      <a:endParaRPr lang="en-US" sz="160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8455295"/>
                  </a:ext>
                </a:extLst>
              </a:tr>
              <a:tr h="821600">
                <a:tc>
                  <a:txBody>
                    <a:bodyPr/>
                    <a:lstStyle/>
                    <a:p>
                      <a:pPr marL="0" algn="l" defTabSz="457200" rtl="0" eaLnBrk="1" latinLnBrk="0" hangingPunct="1"/>
                      <a:r>
                        <a:rPr lang="en-US" sz="1600" b="1" kern="1200" dirty="0">
                          <a:solidFill>
                            <a:schemeClr val="tx1"/>
                          </a:solidFill>
                        </a:rPr>
                        <a:t>Size of Production Area</a:t>
                      </a:r>
                      <a:endParaRPr lang="en-US" sz="1600" b="1"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r>
                        <a:rPr lang="en-US" sz="1600">
                          <a:solidFill>
                            <a:schemeClr val="tx1"/>
                          </a:solidFill>
                        </a:rPr>
                        <a:t>10 acres in greenhouse</a:t>
                      </a:r>
                      <a:endParaRPr lang="en-US" sz="160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1600" dirty="0">
                          <a:solidFill>
                            <a:schemeClr val="tx1"/>
                          </a:solidFill>
                        </a:rPr>
                        <a:t>Economies of scale with a larger size greenhouse lead to overall lower production costs.</a:t>
                      </a:r>
                      <a:endParaRPr lang="en-US" sz="160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021951493"/>
                  </a:ext>
                </a:extLst>
              </a:tr>
              <a:tr h="821600">
                <a:tc>
                  <a:txBody>
                    <a:bodyPr/>
                    <a:lstStyle/>
                    <a:p>
                      <a:pPr marL="0" algn="l" defTabSz="457200" rtl="0" eaLnBrk="1" latinLnBrk="0" hangingPunct="1"/>
                      <a:r>
                        <a:rPr lang="en-US" sz="1600" b="1" kern="1200" dirty="0">
                          <a:solidFill>
                            <a:schemeClr val="tx1"/>
                          </a:solidFill>
                        </a:rPr>
                        <a:t>Degree of Automation</a:t>
                      </a:r>
                      <a:endParaRPr lang="en-US" sz="1600" b="1"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r>
                        <a:rPr lang="en-US" sz="1600" kern="1200">
                          <a:solidFill>
                            <a:schemeClr val="tx1"/>
                          </a:solidFill>
                        </a:rPr>
                        <a:t>Automated production, semi-automated packaging</a:t>
                      </a:r>
                      <a:endParaRPr lang="en-US" sz="1600" kern="120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r>
                        <a:rPr lang="en-US" sz="1600" kern="1200" dirty="0">
                          <a:solidFill>
                            <a:schemeClr val="tx1"/>
                          </a:solidFill>
                        </a:rPr>
                        <a:t>Automation reduces ongoing labor costs with higher upfront investment, balancing low-cost vegetables while providing local jobs.</a:t>
                      </a:r>
                      <a:endParaRPr lang="en-US" sz="1600" kern="1200" dirty="0">
                        <a:solidFill>
                          <a:schemeClr val="tx1"/>
                        </a:solidFill>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val="1601499696"/>
                  </a:ext>
                </a:extLst>
              </a:tr>
              <a:tr h="578163">
                <a:tc>
                  <a:txBody>
                    <a:bodyPr/>
                    <a:lstStyle/>
                    <a:p>
                      <a:pPr marL="0" algn="l" defTabSz="457200" rtl="0" eaLnBrk="1" latinLnBrk="0" hangingPunct="1"/>
                      <a:r>
                        <a:rPr lang="en-US" sz="1600" b="1" kern="1200" dirty="0">
                          <a:solidFill>
                            <a:schemeClr val="tx1"/>
                          </a:solidFill>
                        </a:rPr>
                        <a:t>Location of Operation</a:t>
                      </a:r>
                      <a:endParaRPr lang="en-US" sz="1600" b="1"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r>
                        <a:rPr lang="en-US" sz="1600" kern="1200" dirty="0">
                          <a:solidFill>
                            <a:schemeClr val="tx1"/>
                          </a:solidFill>
                        </a:rPr>
                        <a:t>Jefferson County, NY</a:t>
                      </a:r>
                      <a:endParaRPr lang="en-US" sz="16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r>
                        <a:rPr lang="en-US" sz="1600" kern="1200" dirty="0">
                          <a:solidFill>
                            <a:schemeClr val="tx1"/>
                          </a:solidFill>
                        </a:rPr>
                        <a:t>Rural location with affordable land and energy, and above-average unemployment rates.</a:t>
                      </a:r>
                      <a:endParaRPr lang="en-US" sz="1600" kern="1200" dirty="0">
                        <a:solidFill>
                          <a:schemeClr val="tx1"/>
                        </a:solidFill>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val="271882865"/>
                  </a:ext>
                </a:extLst>
              </a:tr>
              <a:tr h="1065037">
                <a:tc>
                  <a:txBody>
                    <a:bodyPr/>
                    <a:lstStyle/>
                    <a:p>
                      <a:pPr marL="0" algn="l" defTabSz="457200" rtl="0" eaLnBrk="1" latinLnBrk="0" hangingPunct="1"/>
                      <a:r>
                        <a:rPr lang="en-US" sz="1600" b="1" kern="1200" dirty="0">
                          <a:solidFill>
                            <a:schemeClr val="tx1"/>
                          </a:solidFill>
                        </a:rPr>
                        <a:t>Distribution Model</a:t>
                      </a:r>
                      <a:endParaRPr lang="en-US" sz="1600" b="1"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r>
                        <a:rPr lang="en-US" sz="1600" kern="1200">
                          <a:solidFill>
                            <a:schemeClr val="tx1"/>
                          </a:solidFill>
                        </a:rPr>
                        <a:t>Grocery brands valued by cost-conscious shoppers and food-service/institutions</a:t>
                      </a:r>
                      <a:endParaRPr lang="en-US" sz="1600" kern="120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r>
                        <a:rPr lang="en-US" sz="1600" kern="1200" dirty="0">
                          <a:solidFill>
                            <a:schemeClr val="tx1"/>
                          </a:solidFill>
                        </a:rPr>
                        <a:t>Products include 4 oz. clamshells of ready-to-eat lettuce priced at $2.99 for retail and bulk 3-lb. bags priced at $5.99 for food-service/institutions.</a:t>
                      </a:r>
                      <a:endParaRPr lang="en-US" sz="1600" kern="1200" dirty="0">
                        <a:solidFill>
                          <a:schemeClr val="tx1"/>
                        </a:solidFill>
                        <a:latin typeface="Times New Roman" panose="02020603050405020304" pitchFamily="18" charset="0"/>
                        <a:ea typeface="+mn-ea"/>
                        <a:cs typeface="Times New Roman" panose="02020603050405020304" pitchFamily="18" charset="0"/>
                      </a:endParaRPr>
                    </a:p>
                  </a:txBody>
                  <a:tcPr anchor="ctr"/>
                </a:tc>
                <a:extLst>
                  <a:ext uri="{0D108BD9-81ED-4DB2-BD59-A6C34878D82A}">
                    <a16:rowId xmlns:a16="http://schemas.microsoft.com/office/drawing/2014/main" val="2323147323"/>
                  </a:ext>
                </a:extLst>
              </a:tr>
              <a:tr h="578163">
                <a:tc>
                  <a:txBody>
                    <a:bodyPr/>
                    <a:lstStyle/>
                    <a:p>
                      <a:pPr marL="0" algn="l" defTabSz="457200" rtl="0" eaLnBrk="1" latinLnBrk="0" hangingPunct="1"/>
                      <a:r>
                        <a:rPr lang="en-US" sz="1600" b="1" kern="1200" dirty="0">
                          <a:solidFill>
                            <a:schemeClr val="tx1"/>
                          </a:solidFill>
                        </a:rPr>
                        <a:t>Labor Targets</a:t>
                      </a:r>
                      <a:endParaRPr lang="en-US" sz="1600" b="1"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r>
                        <a:rPr lang="en-US" sz="1600" kern="1200" dirty="0">
                          <a:solidFill>
                            <a:schemeClr val="tx1"/>
                          </a:solidFill>
                        </a:rPr>
                        <a:t>Veterans and formerly incarcerated individuals</a:t>
                      </a:r>
                      <a:endParaRPr lang="en-US" sz="1600" kern="1200" dirty="0">
                        <a:solidFill>
                          <a:schemeClr val="tx1"/>
                        </a:solidFill>
                        <a:latin typeface="Times New Roman" panose="02020603050405020304" pitchFamily="18" charset="0"/>
                        <a:ea typeface="+mn-ea"/>
                        <a:cs typeface="Times New Roman" panose="02020603050405020304" pitchFamily="18" charset="0"/>
                      </a:endParaRPr>
                    </a:p>
                  </a:txBody>
                  <a:tcPr/>
                </a:tc>
                <a:tc>
                  <a:txBody>
                    <a:bodyPr/>
                    <a:lstStyle/>
                    <a:p>
                      <a:r>
                        <a:rPr lang="en-US" sz="1600" kern="1200" dirty="0">
                          <a:solidFill>
                            <a:schemeClr val="tx1"/>
                          </a:solidFill>
                        </a:rPr>
                        <a:t>Collaboration with a local non-profit to provide job training and recruitment for most positions.</a:t>
                      </a:r>
                      <a:endParaRPr lang="en-US" sz="1600" kern="1200" dirty="0">
                        <a:solidFill>
                          <a:schemeClr val="tx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4034168441"/>
                  </a:ext>
                </a:extLst>
              </a:tr>
            </a:tbl>
          </a:graphicData>
        </a:graphic>
      </p:graphicFrame>
    </p:spTree>
    <p:extLst>
      <p:ext uri="{BB962C8B-B14F-4D97-AF65-F5344CB8AC3E}">
        <p14:creationId xmlns:p14="http://schemas.microsoft.com/office/powerpoint/2010/main" val="227180854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131CC-C866-615B-C7F4-3C08FAF12947}"/>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6C1EA760-269E-90B0-2C94-71DE3F925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a:extLst>
              <a:ext uri="{FF2B5EF4-FFF2-40B4-BE49-F238E27FC236}">
                <a16:creationId xmlns:a16="http://schemas.microsoft.com/office/drawing/2014/main" id="{E65A4350-9769-094C-279E-11211451C4C0}"/>
              </a:ext>
            </a:extLst>
          </p:cNvPr>
          <p:cNvSpPr>
            <a:spLocks noChangeArrowheads="1"/>
          </p:cNvSpPr>
          <p:nvPr/>
        </p:nvSpPr>
        <p:spPr bwMode="auto">
          <a:xfrm>
            <a:off x="381000" y="304801"/>
            <a:ext cx="10439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C00000"/>
                </a:solidFill>
                <a:ea typeface="MS PGothic" pitchFamily="34" charset="-128"/>
              </a:rPr>
              <a:t>CEA Assumptions</a:t>
            </a:r>
            <a:endParaRPr lang="en-US" altLang="en-US" sz="4400" dirty="0">
              <a:solidFill>
                <a:srgbClr val="7575D1"/>
              </a:solidFill>
              <a:ea typeface="MS PGothic" pitchFamily="34" charset="-128"/>
            </a:endParaRPr>
          </a:p>
        </p:txBody>
      </p:sp>
      <p:sp>
        <p:nvSpPr>
          <p:cNvPr id="5" name="Rectangle 2">
            <a:extLst>
              <a:ext uri="{FF2B5EF4-FFF2-40B4-BE49-F238E27FC236}">
                <a16:creationId xmlns:a16="http://schemas.microsoft.com/office/drawing/2014/main" id="{4A87787A-EB51-AD67-AF84-40F802559C01}"/>
              </a:ext>
            </a:extLst>
          </p:cNvPr>
          <p:cNvSpPr>
            <a:spLocks noChangeArrowheads="1"/>
          </p:cNvSpPr>
          <p:nvPr/>
        </p:nvSpPr>
        <p:spPr bwMode="auto">
          <a:xfrm>
            <a:off x="838200" y="1981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Table 19">
            <a:extLst>
              <a:ext uri="{FF2B5EF4-FFF2-40B4-BE49-F238E27FC236}">
                <a16:creationId xmlns:a16="http://schemas.microsoft.com/office/drawing/2014/main" id="{2E89E559-BC75-5518-2941-D8F2B3CA9715}"/>
              </a:ext>
            </a:extLst>
          </p:cNvPr>
          <p:cNvGraphicFramePr>
            <a:graphicFrameLocks noGrp="1"/>
          </p:cNvGraphicFramePr>
          <p:nvPr>
            <p:extLst>
              <p:ext uri="{D42A27DB-BD31-4B8C-83A1-F6EECF244321}">
                <p14:modId xmlns:p14="http://schemas.microsoft.com/office/powerpoint/2010/main" val="1568244456"/>
              </p:ext>
            </p:extLst>
          </p:nvPr>
        </p:nvGraphicFramePr>
        <p:xfrm>
          <a:off x="1524000" y="1074242"/>
          <a:ext cx="7861406" cy="5243394"/>
        </p:xfrm>
        <a:graphic>
          <a:graphicData uri="http://schemas.openxmlformats.org/drawingml/2006/table">
            <a:tbl>
              <a:tblPr firstRow="1" firstCol="1" bandRow="1">
                <a:tableStyleId>{5C22544A-7EE6-4342-B048-85BDC9FD1C3A}</a:tableStyleId>
              </a:tblPr>
              <a:tblGrid>
                <a:gridCol w="4573709">
                  <a:extLst>
                    <a:ext uri="{9D8B030D-6E8A-4147-A177-3AD203B41FA5}">
                      <a16:colId xmlns:a16="http://schemas.microsoft.com/office/drawing/2014/main" val="2224551777"/>
                    </a:ext>
                  </a:extLst>
                </a:gridCol>
                <a:gridCol w="3287697">
                  <a:extLst>
                    <a:ext uri="{9D8B030D-6E8A-4147-A177-3AD203B41FA5}">
                      <a16:colId xmlns:a16="http://schemas.microsoft.com/office/drawing/2014/main" val="4198083098"/>
                    </a:ext>
                  </a:extLst>
                </a:gridCol>
              </a:tblGrid>
              <a:tr h="227010">
                <a:tc>
                  <a:txBody>
                    <a:bodyPr/>
                    <a:lstStyle/>
                    <a:p>
                      <a:pPr marL="0" marR="0" algn="l" defTabSz="457200" rtl="0" eaLnBrk="1" latinLnBrk="0" hangingPunct="1">
                        <a:lnSpc>
                          <a:spcPct val="115000"/>
                        </a:lnSpc>
                        <a:spcAft>
                          <a:spcPts val="1000"/>
                        </a:spcAft>
                      </a:pPr>
                      <a:r>
                        <a:rPr lang="en-US" sz="1800" b="1" kern="1200" dirty="0">
                          <a:solidFill>
                            <a:schemeClr val="tx1"/>
                          </a:solidFill>
                        </a:rPr>
                        <a:t>Variable</a:t>
                      </a:r>
                      <a:endParaRPr lang="en-US" sz="1800" b="1"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b="1" kern="1200" dirty="0">
                          <a:solidFill>
                            <a:schemeClr val="tx1"/>
                          </a:solidFill>
                        </a:rPr>
                        <a:t>Value</a:t>
                      </a:r>
                      <a:endParaRPr lang="en-US" sz="1800" b="1"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3690244405"/>
                  </a:ext>
                </a:extLst>
              </a:tr>
              <a:tr h="227010">
                <a:tc>
                  <a:txBody>
                    <a:bodyPr/>
                    <a:lstStyle/>
                    <a:p>
                      <a:pPr marL="0" marR="0" algn="l" defTabSz="457200" rtl="0" eaLnBrk="1" latinLnBrk="0" hangingPunct="1">
                        <a:lnSpc>
                          <a:spcPct val="115000"/>
                        </a:lnSpc>
                        <a:spcAft>
                          <a:spcPts val="1000"/>
                        </a:spcAft>
                      </a:pPr>
                      <a:r>
                        <a:rPr lang="en-US" sz="1800" b="1" kern="1200" dirty="0">
                          <a:solidFill>
                            <a:schemeClr val="tx1"/>
                          </a:solidFill>
                        </a:rPr>
                        <a:t>Weeks per year</a:t>
                      </a:r>
                      <a:endParaRPr lang="en-US" sz="1800" b="1"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tx1"/>
                          </a:solidFill>
                        </a:rPr>
                        <a:t>52</a:t>
                      </a:r>
                      <a:endParaRPr lang="en-US" sz="1800"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1085695701"/>
                  </a:ext>
                </a:extLst>
              </a:tr>
              <a:tr h="227010">
                <a:tc>
                  <a:txBody>
                    <a:bodyPr/>
                    <a:lstStyle/>
                    <a:p>
                      <a:pPr marL="0" marR="0" algn="l" defTabSz="457200" rtl="0" eaLnBrk="1" latinLnBrk="0" hangingPunct="1">
                        <a:lnSpc>
                          <a:spcPct val="115000"/>
                        </a:lnSpc>
                        <a:spcAft>
                          <a:spcPts val="1000"/>
                        </a:spcAft>
                      </a:pPr>
                      <a:r>
                        <a:rPr lang="en-US" sz="1800" b="1" kern="1200">
                          <a:solidFill>
                            <a:schemeClr val="tx1"/>
                          </a:solidFill>
                        </a:rPr>
                        <a:t>Ounce per kilogram</a:t>
                      </a:r>
                      <a:endParaRPr lang="en-US" sz="1800" b="1" kern="120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tx1"/>
                          </a:solidFill>
                        </a:rPr>
                        <a:t>35.274</a:t>
                      </a:r>
                      <a:endParaRPr lang="en-US" sz="1800"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2706697068"/>
                  </a:ext>
                </a:extLst>
              </a:tr>
              <a:tr h="475190">
                <a:tc>
                  <a:txBody>
                    <a:bodyPr/>
                    <a:lstStyle/>
                    <a:p>
                      <a:pPr marL="0" marR="0" algn="l" defTabSz="457200" rtl="0" eaLnBrk="1" latinLnBrk="0" hangingPunct="1">
                        <a:lnSpc>
                          <a:spcPct val="115000"/>
                        </a:lnSpc>
                        <a:spcAft>
                          <a:spcPts val="1000"/>
                        </a:spcAft>
                      </a:pPr>
                      <a:r>
                        <a:rPr lang="en-US" sz="1800" b="1" kern="1200" dirty="0">
                          <a:solidFill>
                            <a:schemeClr val="tx1"/>
                          </a:solidFill>
                        </a:rPr>
                        <a:t>Production area (ft² under greenhouse cover)</a:t>
                      </a:r>
                      <a:endParaRPr lang="en-US" sz="1800" b="1"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tx1"/>
                          </a:solidFill>
                        </a:rPr>
                        <a:t>435,600</a:t>
                      </a:r>
                      <a:endParaRPr lang="en-US" sz="1800"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3913717993"/>
                  </a:ext>
                </a:extLst>
              </a:tr>
              <a:tr h="284139">
                <a:tc>
                  <a:txBody>
                    <a:bodyPr/>
                    <a:lstStyle/>
                    <a:p>
                      <a:pPr marL="0" marR="0" algn="l" defTabSz="457200" rtl="0" eaLnBrk="1" latinLnBrk="0" hangingPunct="1">
                        <a:lnSpc>
                          <a:spcPct val="115000"/>
                        </a:lnSpc>
                        <a:spcAft>
                          <a:spcPts val="1000"/>
                        </a:spcAft>
                      </a:pPr>
                      <a:r>
                        <a:rPr lang="en-US" sz="1800" b="1" kern="1200" dirty="0">
                          <a:solidFill>
                            <a:schemeClr val="tx1"/>
                          </a:solidFill>
                        </a:rPr>
                        <a:t>Ounce per clamshell</a:t>
                      </a:r>
                      <a:endParaRPr lang="en-US" sz="1800" b="1"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tx1"/>
                          </a:solidFill>
                        </a:rPr>
                        <a:t>4</a:t>
                      </a:r>
                      <a:endParaRPr lang="en-US" sz="1800"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800679736"/>
                  </a:ext>
                </a:extLst>
              </a:tr>
              <a:tr h="227010">
                <a:tc>
                  <a:txBody>
                    <a:bodyPr/>
                    <a:lstStyle/>
                    <a:p>
                      <a:pPr marL="0" marR="0" algn="l" defTabSz="457200" rtl="0" eaLnBrk="1" latinLnBrk="0" hangingPunct="1">
                        <a:lnSpc>
                          <a:spcPct val="115000"/>
                        </a:lnSpc>
                        <a:spcAft>
                          <a:spcPts val="1000"/>
                        </a:spcAft>
                      </a:pPr>
                      <a:r>
                        <a:rPr lang="en-US" sz="1800" b="1" kern="1200" dirty="0">
                          <a:solidFill>
                            <a:schemeClr val="tx1"/>
                          </a:solidFill>
                        </a:rPr>
                        <a:t>Space use efficiency</a:t>
                      </a:r>
                      <a:endParaRPr lang="en-US" sz="1800" b="1"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tx1"/>
                          </a:solidFill>
                        </a:rPr>
                        <a:t>90%</a:t>
                      </a:r>
                      <a:endParaRPr lang="en-US" sz="1800"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874262194"/>
                  </a:ext>
                </a:extLst>
              </a:tr>
              <a:tr h="227010">
                <a:tc>
                  <a:txBody>
                    <a:bodyPr/>
                    <a:lstStyle/>
                    <a:p>
                      <a:pPr marL="0" marR="0" algn="l" defTabSz="457200" rtl="0" eaLnBrk="1" latinLnBrk="0" hangingPunct="1">
                        <a:lnSpc>
                          <a:spcPct val="115000"/>
                        </a:lnSpc>
                        <a:spcAft>
                          <a:spcPts val="1000"/>
                        </a:spcAft>
                      </a:pPr>
                      <a:r>
                        <a:rPr lang="en-US" sz="1800" b="1" kern="1200" dirty="0">
                          <a:solidFill>
                            <a:schemeClr val="tx1"/>
                          </a:solidFill>
                        </a:rPr>
                        <a:t>Pound per kilogram</a:t>
                      </a:r>
                      <a:endParaRPr lang="en-US" sz="1800" b="1"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tx1"/>
                          </a:solidFill>
                        </a:rPr>
                        <a:t>2.20462</a:t>
                      </a:r>
                      <a:endParaRPr lang="en-US" sz="1800"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1152248182"/>
                  </a:ext>
                </a:extLst>
              </a:tr>
              <a:tr h="227010">
                <a:tc>
                  <a:txBody>
                    <a:bodyPr/>
                    <a:lstStyle/>
                    <a:p>
                      <a:pPr marL="0" marR="0" algn="l" defTabSz="457200" rtl="0" eaLnBrk="1" latinLnBrk="0" hangingPunct="1">
                        <a:lnSpc>
                          <a:spcPct val="115000"/>
                        </a:lnSpc>
                        <a:spcAft>
                          <a:spcPts val="1000"/>
                        </a:spcAft>
                      </a:pPr>
                      <a:r>
                        <a:rPr lang="en-US" sz="1800" b="1" kern="1200" dirty="0">
                          <a:solidFill>
                            <a:schemeClr val="tx1"/>
                          </a:solidFill>
                        </a:rPr>
                        <a:t>Net production area (90% space use) ft²</a:t>
                      </a:r>
                      <a:endParaRPr lang="en-US" sz="1800" b="1"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tx1"/>
                          </a:solidFill>
                        </a:rPr>
                        <a:t>392,040</a:t>
                      </a:r>
                      <a:endParaRPr lang="en-US" sz="1800"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3790413458"/>
                  </a:ext>
                </a:extLst>
              </a:tr>
              <a:tr h="227010">
                <a:tc>
                  <a:txBody>
                    <a:bodyPr/>
                    <a:lstStyle/>
                    <a:p>
                      <a:pPr marL="0" marR="0" algn="l" defTabSz="457200" rtl="0" eaLnBrk="1" latinLnBrk="0" hangingPunct="1">
                        <a:lnSpc>
                          <a:spcPct val="115000"/>
                        </a:lnSpc>
                        <a:spcAft>
                          <a:spcPts val="1000"/>
                        </a:spcAft>
                      </a:pPr>
                      <a:r>
                        <a:rPr lang="en-US" sz="1800" b="1" kern="1200" dirty="0">
                          <a:solidFill>
                            <a:schemeClr val="tx1"/>
                          </a:solidFill>
                        </a:rPr>
                        <a:t>Pound per bag (</a:t>
                      </a:r>
                      <a:r>
                        <a:rPr lang="en-US" sz="1800" b="1" kern="1200" dirty="0" err="1">
                          <a:solidFill>
                            <a:schemeClr val="tx1"/>
                          </a:solidFill>
                        </a:rPr>
                        <a:t>lbs</a:t>
                      </a:r>
                      <a:r>
                        <a:rPr lang="en-US" sz="1800" b="1" kern="1200" dirty="0">
                          <a:solidFill>
                            <a:schemeClr val="tx1"/>
                          </a:solidFill>
                        </a:rPr>
                        <a:t>)</a:t>
                      </a:r>
                      <a:endParaRPr lang="en-US" sz="1800" b="1"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tx1"/>
                          </a:solidFill>
                        </a:rPr>
                        <a:t>3</a:t>
                      </a:r>
                      <a:endParaRPr lang="en-US" sz="1800"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4100467354"/>
                  </a:ext>
                </a:extLst>
              </a:tr>
              <a:tr h="227010">
                <a:tc>
                  <a:txBody>
                    <a:bodyPr/>
                    <a:lstStyle/>
                    <a:p>
                      <a:pPr marL="0" marR="0" algn="l" defTabSz="457200" rtl="0" eaLnBrk="1" latinLnBrk="0" hangingPunct="1">
                        <a:lnSpc>
                          <a:spcPct val="115000"/>
                        </a:lnSpc>
                        <a:spcAft>
                          <a:spcPts val="1000"/>
                        </a:spcAft>
                      </a:pPr>
                      <a:r>
                        <a:rPr lang="en-US" sz="1800" b="1" kern="1200" dirty="0">
                          <a:solidFill>
                            <a:schemeClr val="tx1"/>
                          </a:solidFill>
                        </a:rPr>
                        <a:t>Production in Year 1</a:t>
                      </a:r>
                      <a:endParaRPr lang="en-US" sz="1800" b="1"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tx1"/>
                          </a:solidFill>
                        </a:rPr>
                        <a:t>50%</a:t>
                      </a:r>
                      <a:endParaRPr lang="en-US" sz="1800"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1708003072"/>
                  </a:ext>
                </a:extLst>
              </a:tr>
              <a:tr h="227010">
                <a:tc>
                  <a:txBody>
                    <a:bodyPr/>
                    <a:lstStyle/>
                    <a:p>
                      <a:pPr marL="0" marR="0" algn="l" defTabSz="457200" rtl="0" eaLnBrk="1" latinLnBrk="0" hangingPunct="1">
                        <a:lnSpc>
                          <a:spcPct val="115000"/>
                        </a:lnSpc>
                        <a:spcAft>
                          <a:spcPts val="1000"/>
                        </a:spcAft>
                      </a:pPr>
                      <a:r>
                        <a:rPr lang="en-US" sz="1800" b="1" kern="1200" dirty="0">
                          <a:solidFill>
                            <a:schemeClr val="tx1"/>
                          </a:solidFill>
                        </a:rPr>
                        <a:t>Kg production per year</a:t>
                      </a:r>
                      <a:endParaRPr lang="en-US" sz="1800" b="1"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tx1"/>
                          </a:solidFill>
                        </a:rPr>
                        <a:t>4,006,392</a:t>
                      </a:r>
                      <a:endParaRPr lang="en-US" sz="1800"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302879797"/>
                  </a:ext>
                </a:extLst>
              </a:tr>
              <a:tr h="227010">
                <a:tc>
                  <a:txBody>
                    <a:bodyPr/>
                    <a:lstStyle/>
                    <a:p>
                      <a:pPr marL="0" marR="0" algn="l" defTabSz="457200" rtl="0" eaLnBrk="1" latinLnBrk="0" hangingPunct="1">
                        <a:lnSpc>
                          <a:spcPct val="115000"/>
                        </a:lnSpc>
                        <a:spcAft>
                          <a:spcPts val="1000"/>
                        </a:spcAft>
                      </a:pPr>
                      <a:r>
                        <a:rPr lang="en-US" sz="1800" b="1" kern="1200" dirty="0">
                          <a:solidFill>
                            <a:schemeClr val="tx1"/>
                          </a:solidFill>
                        </a:rPr>
                        <a:t>Production in Year 2</a:t>
                      </a:r>
                      <a:endParaRPr lang="en-US" sz="1800" b="1"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tx1"/>
                          </a:solidFill>
                        </a:rPr>
                        <a:t>75%</a:t>
                      </a:r>
                      <a:endParaRPr lang="en-US" sz="1800"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4053109300"/>
                  </a:ext>
                </a:extLst>
              </a:tr>
              <a:tr h="227010">
                <a:tc>
                  <a:txBody>
                    <a:bodyPr/>
                    <a:lstStyle/>
                    <a:p>
                      <a:pPr marL="0" marR="0" algn="l" defTabSz="457200" rtl="0" eaLnBrk="1" latinLnBrk="0" hangingPunct="1">
                        <a:lnSpc>
                          <a:spcPct val="115000"/>
                        </a:lnSpc>
                        <a:spcAft>
                          <a:spcPts val="1000"/>
                        </a:spcAft>
                      </a:pPr>
                      <a:r>
                        <a:rPr lang="en-US" sz="1800" b="1" kern="1200" dirty="0">
                          <a:solidFill>
                            <a:schemeClr val="tx1"/>
                          </a:solidFill>
                        </a:rPr>
                        <a:t>Months per year factor</a:t>
                      </a:r>
                      <a:endParaRPr lang="en-US" sz="1800" b="1"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tx1"/>
                          </a:solidFill>
                        </a:rPr>
                        <a:t>12</a:t>
                      </a:r>
                      <a:endParaRPr lang="en-US" sz="1800"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3526039562"/>
                  </a:ext>
                </a:extLst>
              </a:tr>
              <a:tr h="227010">
                <a:tc>
                  <a:txBody>
                    <a:bodyPr/>
                    <a:lstStyle/>
                    <a:p>
                      <a:pPr marL="0" marR="0" algn="l" defTabSz="457200" rtl="0" eaLnBrk="1" latinLnBrk="0" hangingPunct="1">
                        <a:lnSpc>
                          <a:spcPct val="115000"/>
                        </a:lnSpc>
                        <a:spcAft>
                          <a:spcPts val="1000"/>
                        </a:spcAft>
                      </a:pPr>
                      <a:r>
                        <a:rPr lang="en-US" sz="1800" b="1" kern="1200" dirty="0">
                          <a:solidFill>
                            <a:schemeClr val="tx1"/>
                          </a:solidFill>
                        </a:rPr>
                        <a:t>Production in Year 3</a:t>
                      </a:r>
                      <a:endParaRPr lang="en-US" sz="1800" b="1"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tx1"/>
                          </a:solidFill>
                        </a:rPr>
                        <a:t>90%</a:t>
                      </a:r>
                      <a:endParaRPr lang="en-US" sz="1800"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3633629839"/>
                  </a:ext>
                </a:extLst>
              </a:tr>
              <a:tr h="227010">
                <a:tc>
                  <a:txBody>
                    <a:bodyPr/>
                    <a:lstStyle/>
                    <a:p>
                      <a:pPr marL="0" marR="0" algn="l" defTabSz="457200" rtl="0" eaLnBrk="1" latinLnBrk="0" hangingPunct="1">
                        <a:lnSpc>
                          <a:spcPct val="115000"/>
                        </a:lnSpc>
                        <a:spcAft>
                          <a:spcPts val="1000"/>
                        </a:spcAft>
                      </a:pPr>
                      <a:r>
                        <a:rPr lang="en-US" sz="1800" b="1" kern="1200" dirty="0">
                          <a:solidFill>
                            <a:schemeClr val="tx1"/>
                          </a:solidFill>
                        </a:rPr>
                        <a:t>Market price for retail stores (4 oz)</a:t>
                      </a:r>
                      <a:endParaRPr lang="en-US" sz="1800" b="1"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tx1"/>
                          </a:solidFill>
                        </a:rPr>
                        <a:t>$2.99</a:t>
                      </a:r>
                      <a:endParaRPr lang="en-US" sz="1800"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2321853611"/>
                  </a:ext>
                </a:extLst>
              </a:tr>
              <a:tr h="227010">
                <a:tc>
                  <a:txBody>
                    <a:bodyPr/>
                    <a:lstStyle/>
                    <a:p>
                      <a:pPr marL="0" marR="0" algn="l" defTabSz="457200" rtl="0" eaLnBrk="1" latinLnBrk="0" hangingPunct="1">
                        <a:lnSpc>
                          <a:spcPct val="115000"/>
                        </a:lnSpc>
                        <a:spcAft>
                          <a:spcPts val="1000"/>
                        </a:spcAft>
                      </a:pPr>
                      <a:r>
                        <a:rPr lang="en-US" sz="1800" b="1" kern="1200" dirty="0">
                          <a:solidFill>
                            <a:schemeClr val="tx1"/>
                          </a:solidFill>
                        </a:rPr>
                        <a:t>Percentage sold to retail</a:t>
                      </a:r>
                      <a:endParaRPr lang="en-US" sz="1800" b="1"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tx1"/>
                          </a:solidFill>
                        </a:rPr>
                        <a:t>0.7</a:t>
                      </a:r>
                      <a:endParaRPr lang="en-US" sz="1800"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1349830180"/>
                  </a:ext>
                </a:extLst>
              </a:tr>
              <a:tr h="0">
                <a:tc>
                  <a:txBody>
                    <a:bodyPr/>
                    <a:lstStyle/>
                    <a:p>
                      <a:pPr marL="0" marR="0" algn="l" defTabSz="457200" rtl="0" eaLnBrk="1" latinLnBrk="0" hangingPunct="1">
                        <a:lnSpc>
                          <a:spcPct val="115000"/>
                        </a:lnSpc>
                        <a:spcAft>
                          <a:spcPts val="1000"/>
                        </a:spcAft>
                      </a:pPr>
                      <a:r>
                        <a:rPr lang="en-US" sz="1800" b="1" kern="1200" dirty="0">
                          <a:solidFill>
                            <a:schemeClr val="tx1"/>
                          </a:solidFill>
                        </a:rPr>
                        <a:t>Yield (fully operational) (kg/m²)</a:t>
                      </a:r>
                      <a:endParaRPr lang="en-US" sz="1800" b="1"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tc>
                  <a:txBody>
                    <a:bodyPr/>
                    <a:lstStyle/>
                    <a:p>
                      <a:pPr marL="0" marR="0" algn="l" defTabSz="457200" rtl="0" eaLnBrk="1" latinLnBrk="0" hangingPunct="1">
                        <a:lnSpc>
                          <a:spcPct val="115000"/>
                        </a:lnSpc>
                        <a:spcAft>
                          <a:spcPts val="1000"/>
                        </a:spcAft>
                      </a:pPr>
                      <a:r>
                        <a:rPr lang="en-US" sz="1800" kern="1200" dirty="0">
                          <a:solidFill>
                            <a:schemeClr val="tx1"/>
                          </a:solidFill>
                        </a:rPr>
                        <a:t>110</a:t>
                      </a:r>
                      <a:endParaRPr lang="en-US" sz="1800" kern="1200" dirty="0">
                        <a:solidFill>
                          <a:schemeClr val="tx1"/>
                        </a:solidFill>
                        <a:latin typeface="Times New Roman" panose="02020603050405020304" pitchFamily="18" charset="0"/>
                        <a:ea typeface="+mn-ea"/>
                        <a:cs typeface="Times New Roman" panose="02020603050405020304" pitchFamily="18" charset="0"/>
                      </a:endParaRPr>
                    </a:p>
                  </a:txBody>
                  <a:tcPr marL="63878" marR="63878" marT="0" marB="0"/>
                </a:tc>
                <a:extLst>
                  <a:ext uri="{0D108BD9-81ED-4DB2-BD59-A6C34878D82A}">
                    <a16:rowId xmlns:a16="http://schemas.microsoft.com/office/drawing/2014/main" val="1360464961"/>
                  </a:ext>
                </a:extLst>
              </a:tr>
            </a:tbl>
          </a:graphicData>
        </a:graphic>
      </p:graphicFrame>
    </p:spTree>
    <p:extLst>
      <p:ext uri="{BB962C8B-B14F-4D97-AF65-F5344CB8AC3E}">
        <p14:creationId xmlns:p14="http://schemas.microsoft.com/office/powerpoint/2010/main" val="296513563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BFFE8-85F5-8D13-F51F-0C0F77425BC6}"/>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B2B6521A-8673-55AC-B774-31571FF19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a:extLst>
              <a:ext uri="{FF2B5EF4-FFF2-40B4-BE49-F238E27FC236}">
                <a16:creationId xmlns:a16="http://schemas.microsoft.com/office/drawing/2014/main" id="{D9129DEE-A8C2-1FBE-4A14-27FF3F3CF2C9}"/>
              </a:ext>
            </a:extLst>
          </p:cNvPr>
          <p:cNvSpPr>
            <a:spLocks noChangeArrowheads="1"/>
          </p:cNvSpPr>
          <p:nvPr/>
        </p:nvSpPr>
        <p:spPr bwMode="auto">
          <a:xfrm>
            <a:off x="1905000" y="304801"/>
            <a:ext cx="8305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C00000"/>
                </a:solidFill>
                <a:ea typeface="MS PGothic" pitchFamily="34" charset="-128"/>
              </a:rPr>
              <a:t> CEA Profitability </a:t>
            </a:r>
            <a:endParaRPr lang="en-US" altLang="en-US" sz="4400" dirty="0">
              <a:solidFill>
                <a:srgbClr val="7575D1"/>
              </a:solidFill>
              <a:ea typeface="MS PGothic" pitchFamily="34" charset="-128"/>
            </a:endParaRPr>
          </a:p>
        </p:txBody>
      </p:sp>
      <p:sp>
        <p:nvSpPr>
          <p:cNvPr id="5" name="Rectangle 2">
            <a:extLst>
              <a:ext uri="{FF2B5EF4-FFF2-40B4-BE49-F238E27FC236}">
                <a16:creationId xmlns:a16="http://schemas.microsoft.com/office/drawing/2014/main" id="{397D4D50-96DB-488F-4542-5E53D0632AF3}"/>
              </a:ext>
            </a:extLst>
          </p:cNvPr>
          <p:cNvSpPr>
            <a:spLocks noChangeArrowheads="1"/>
          </p:cNvSpPr>
          <p:nvPr/>
        </p:nvSpPr>
        <p:spPr bwMode="auto">
          <a:xfrm>
            <a:off x="838200" y="1981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a:extLst>
              <a:ext uri="{FF2B5EF4-FFF2-40B4-BE49-F238E27FC236}">
                <a16:creationId xmlns:a16="http://schemas.microsoft.com/office/drawing/2014/main" id="{943E6A1A-1C67-F39B-547B-871DC5728A8B}"/>
              </a:ext>
            </a:extLst>
          </p:cNvPr>
          <p:cNvPicPr>
            <a:picLocks noChangeAspect="1"/>
          </p:cNvPicPr>
          <p:nvPr/>
        </p:nvPicPr>
        <p:blipFill>
          <a:blip r:embed="rId3"/>
          <a:stretch>
            <a:fillRect/>
          </a:stretch>
        </p:blipFill>
        <p:spPr>
          <a:xfrm>
            <a:off x="1828800" y="1138604"/>
            <a:ext cx="8382000" cy="5109796"/>
          </a:xfrm>
          <a:prstGeom prst="rect">
            <a:avLst/>
          </a:prstGeom>
        </p:spPr>
      </p:pic>
      <p:sp>
        <p:nvSpPr>
          <p:cNvPr id="4" name="TextBox 3">
            <a:extLst>
              <a:ext uri="{FF2B5EF4-FFF2-40B4-BE49-F238E27FC236}">
                <a16:creationId xmlns:a16="http://schemas.microsoft.com/office/drawing/2014/main" id="{6C4DD7B6-E47A-ED54-9311-AED259CA180C}"/>
              </a:ext>
            </a:extLst>
          </p:cNvPr>
          <p:cNvSpPr txBox="1"/>
          <p:nvPr/>
        </p:nvSpPr>
        <p:spPr>
          <a:xfrm>
            <a:off x="533400" y="6183868"/>
            <a:ext cx="6096000" cy="369332"/>
          </a:xfrm>
          <a:prstGeom prst="rect">
            <a:avLst/>
          </a:prstGeom>
          <a:noFill/>
        </p:spPr>
        <p:txBody>
          <a:bodyPr wrap="square">
            <a:spAutoFit/>
          </a:bodyPr>
          <a:lstStyle/>
          <a:p>
            <a:r>
              <a:rPr lang="en-US" sz="1800" kern="0" dirty="0">
                <a:solidFill>
                  <a:srgbClr val="000000"/>
                </a:solidFill>
                <a:effectLst/>
                <a:latin typeface="Times New Roman" panose="02020603050405020304" pitchFamily="18" charset="0"/>
                <a:ea typeface="Times New Roman" panose="02020603050405020304" pitchFamily="18" charset="0"/>
              </a:rPr>
              <a:t>Breakdown of production cost per kg</a:t>
            </a:r>
            <a:r>
              <a:rPr lang="en-US" sz="1800" dirty="0">
                <a:effectLst/>
              </a:rPr>
              <a:t> </a:t>
            </a:r>
            <a:endParaRPr lang="en-US" sz="1800" dirty="0"/>
          </a:p>
        </p:txBody>
      </p:sp>
    </p:spTree>
    <p:extLst>
      <p:ext uri="{BB962C8B-B14F-4D97-AF65-F5344CB8AC3E}">
        <p14:creationId xmlns:p14="http://schemas.microsoft.com/office/powerpoint/2010/main" val="198144273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3566B-64DA-8715-73CE-CE31D3F20C2E}"/>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E1F80F55-1568-FF39-B7E6-381C8D57F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a:extLst>
              <a:ext uri="{FF2B5EF4-FFF2-40B4-BE49-F238E27FC236}">
                <a16:creationId xmlns:a16="http://schemas.microsoft.com/office/drawing/2014/main" id="{2EEF667C-C996-44EA-6526-5AE61186A995}"/>
              </a:ext>
            </a:extLst>
          </p:cNvPr>
          <p:cNvSpPr>
            <a:spLocks noChangeArrowheads="1"/>
          </p:cNvSpPr>
          <p:nvPr/>
        </p:nvSpPr>
        <p:spPr bwMode="auto">
          <a:xfrm>
            <a:off x="1759227" y="1524000"/>
            <a:ext cx="83058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zh-CN" sz="4400" dirty="0">
                <a:solidFill>
                  <a:srgbClr val="BD0000"/>
                </a:solidFill>
                <a:ea typeface="MS PGothic" pitchFamily="34" charset="-128"/>
              </a:rPr>
              <a:t>Research Update: Consumers willingness to pay for local food – Evidence from a laboratory auction in NYS for lettuce grown in Controlled Environments </a:t>
            </a:r>
            <a:endParaRPr lang="en-US" altLang="en-US" sz="4400" dirty="0">
              <a:solidFill>
                <a:srgbClr val="BD0000"/>
              </a:solidFill>
              <a:ea typeface="MS PGothic" pitchFamily="34" charset="-128"/>
            </a:endParaRPr>
          </a:p>
        </p:txBody>
      </p:sp>
    </p:spTree>
    <p:extLst>
      <p:ext uri="{BB962C8B-B14F-4D97-AF65-F5344CB8AC3E}">
        <p14:creationId xmlns:p14="http://schemas.microsoft.com/office/powerpoint/2010/main" val="164011492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graph&#10;&#10;AI-generated content may be incorrect.">
            <a:extLst>
              <a:ext uri="{FF2B5EF4-FFF2-40B4-BE49-F238E27FC236}">
                <a16:creationId xmlns:a16="http://schemas.microsoft.com/office/drawing/2014/main" id="{13EB2E9A-8470-18B9-313A-8C46146B88B9}"/>
              </a:ext>
            </a:extLst>
          </p:cNvPr>
          <p:cNvPicPr>
            <a:picLocks noGrp="1" noChangeAspect="1"/>
          </p:cNvPicPr>
          <p:nvPr>
            <p:ph idx="1"/>
          </p:nvPr>
        </p:nvPicPr>
        <p:blipFill rotWithShape="1">
          <a:blip r:embed="rId3"/>
          <a:srcRect l="17308" t="10256" r="16346" b="23077"/>
          <a:stretch>
            <a:fillRect/>
          </a:stretch>
        </p:blipFill>
        <p:spPr>
          <a:xfrm>
            <a:off x="-7536" y="-14235"/>
            <a:ext cx="11589937" cy="6550834"/>
          </a:xfrm>
        </p:spPr>
      </p:pic>
      <p:sp>
        <p:nvSpPr>
          <p:cNvPr id="4" name="Slide Number Placeholder 3">
            <a:extLst>
              <a:ext uri="{FF2B5EF4-FFF2-40B4-BE49-F238E27FC236}">
                <a16:creationId xmlns:a16="http://schemas.microsoft.com/office/drawing/2014/main" id="{00D20D96-D5D3-6838-71B0-C8A1B499C60D}"/>
              </a:ext>
            </a:extLst>
          </p:cNvPr>
          <p:cNvSpPr>
            <a:spLocks noGrp="1"/>
          </p:cNvSpPr>
          <p:nvPr>
            <p:ph type="sldNum" sz="quarter" idx="10"/>
          </p:nvPr>
        </p:nvSpPr>
        <p:spPr/>
        <p:txBody>
          <a:bodyPr/>
          <a:lstStyle/>
          <a:p>
            <a:pPr>
              <a:defRPr/>
            </a:pPr>
            <a:fld id="{F514AD1A-3E2D-4889-8392-3CFA1D43892B}" type="slidenum">
              <a:rPr lang="en-US" smtClean="0"/>
              <a:pPr>
                <a:defRPr/>
              </a:pPr>
              <a:t>4</a:t>
            </a:fld>
            <a:endParaRPr lang="en-US"/>
          </a:p>
        </p:txBody>
      </p:sp>
      <p:pic>
        <p:nvPicPr>
          <p:cNvPr id="7" name="Picture 5">
            <a:extLst>
              <a:ext uri="{FF2B5EF4-FFF2-40B4-BE49-F238E27FC236}">
                <a16:creationId xmlns:a16="http://schemas.microsoft.com/office/drawing/2014/main" id="{0C74C8E9-A59A-321E-2619-4C4560D70C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157569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F03C78-2D7F-2739-67EE-AE5F2205C53B}"/>
              </a:ext>
            </a:extLst>
          </p:cNvPr>
          <p:cNvSpPr>
            <a:spLocks noGrp="1"/>
          </p:cNvSpPr>
          <p:nvPr>
            <p:ph type="sldNum" sz="quarter" idx="10"/>
          </p:nvPr>
        </p:nvSpPr>
        <p:spPr/>
        <p:txBody>
          <a:bodyPr/>
          <a:lstStyle/>
          <a:p>
            <a:pPr>
              <a:defRPr/>
            </a:pPr>
            <a:fld id="{F514AD1A-3E2D-4889-8392-3CFA1D43892B}" type="slidenum">
              <a:rPr lang="en-US" smtClean="0"/>
              <a:pPr>
                <a:defRPr/>
              </a:pPr>
              <a:t>40</a:t>
            </a:fld>
            <a:endParaRPr lang="en-US"/>
          </a:p>
        </p:txBody>
      </p:sp>
      <p:graphicFrame>
        <p:nvGraphicFramePr>
          <p:cNvPr id="5" name="Table 4">
            <a:extLst>
              <a:ext uri="{FF2B5EF4-FFF2-40B4-BE49-F238E27FC236}">
                <a16:creationId xmlns:a16="http://schemas.microsoft.com/office/drawing/2014/main" id="{3027E298-04E7-2841-51D4-7E4DDDB05E47}"/>
              </a:ext>
            </a:extLst>
          </p:cNvPr>
          <p:cNvGraphicFramePr>
            <a:graphicFrameLocks noGrp="1"/>
          </p:cNvGraphicFramePr>
          <p:nvPr>
            <p:extLst>
              <p:ext uri="{D42A27DB-BD31-4B8C-83A1-F6EECF244321}">
                <p14:modId xmlns:p14="http://schemas.microsoft.com/office/powerpoint/2010/main" val="3261709745"/>
              </p:ext>
            </p:extLst>
          </p:nvPr>
        </p:nvGraphicFramePr>
        <p:xfrm>
          <a:off x="2057400" y="1448226"/>
          <a:ext cx="7527724" cy="853440"/>
        </p:xfrm>
        <a:graphic>
          <a:graphicData uri="http://schemas.openxmlformats.org/drawingml/2006/table">
            <a:tbl>
              <a:tblPr firstRow="1" firstCol="1" bandRow="1">
                <a:tableStyleId>{5C22544A-7EE6-4342-B048-85BDC9FD1C3A}</a:tableStyleId>
              </a:tblPr>
              <a:tblGrid>
                <a:gridCol w="2051368">
                  <a:extLst>
                    <a:ext uri="{9D8B030D-6E8A-4147-A177-3AD203B41FA5}">
                      <a16:colId xmlns:a16="http://schemas.microsoft.com/office/drawing/2014/main" val="2531312348"/>
                    </a:ext>
                  </a:extLst>
                </a:gridCol>
                <a:gridCol w="1430655">
                  <a:extLst>
                    <a:ext uri="{9D8B030D-6E8A-4147-A177-3AD203B41FA5}">
                      <a16:colId xmlns:a16="http://schemas.microsoft.com/office/drawing/2014/main" val="2445942620"/>
                    </a:ext>
                  </a:extLst>
                </a:gridCol>
                <a:gridCol w="1224078">
                  <a:extLst>
                    <a:ext uri="{9D8B030D-6E8A-4147-A177-3AD203B41FA5}">
                      <a16:colId xmlns:a16="http://schemas.microsoft.com/office/drawing/2014/main" val="2586594168"/>
                    </a:ext>
                  </a:extLst>
                </a:gridCol>
                <a:gridCol w="1430655">
                  <a:extLst>
                    <a:ext uri="{9D8B030D-6E8A-4147-A177-3AD203B41FA5}">
                      <a16:colId xmlns:a16="http://schemas.microsoft.com/office/drawing/2014/main" val="3422519621"/>
                    </a:ext>
                  </a:extLst>
                </a:gridCol>
                <a:gridCol w="1390968">
                  <a:extLst>
                    <a:ext uri="{9D8B030D-6E8A-4147-A177-3AD203B41FA5}">
                      <a16:colId xmlns:a16="http://schemas.microsoft.com/office/drawing/2014/main" val="3417517047"/>
                    </a:ext>
                  </a:extLst>
                </a:gridCol>
              </a:tblGrid>
              <a:tr h="0">
                <a:tc rowSpan="2">
                  <a:txBody>
                    <a:bodyPr/>
                    <a:lstStyle/>
                    <a:p>
                      <a:pPr marL="0" marR="274320" algn="ctr">
                        <a:buNone/>
                      </a:pPr>
                      <a:r>
                        <a:rPr lang="en-US" sz="1400" kern="100" dirty="0">
                          <a:solidFill>
                            <a:schemeClr val="tx1"/>
                          </a:solidFill>
                          <a:effectLst/>
                        </a:rPr>
                        <a:t>Description</a:t>
                      </a:r>
                      <a:endParaRPr lang="en-US" sz="140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gridSpan="4">
                  <a:txBody>
                    <a:bodyPr/>
                    <a:lstStyle/>
                    <a:p>
                      <a:pPr marL="0" marR="274320" algn="ctr">
                        <a:buNone/>
                      </a:pPr>
                      <a:r>
                        <a:rPr lang="en-US" sz="1400" kern="100">
                          <a:solidFill>
                            <a:schemeClr val="tx1"/>
                          </a:solidFill>
                          <a:effectLst/>
                        </a:rPr>
                        <a:t>Product</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34187968"/>
                  </a:ext>
                </a:extLst>
              </a:tr>
              <a:tr h="0">
                <a:tc vMerge="1">
                  <a:txBody>
                    <a:bodyPr/>
                    <a:lstStyle/>
                    <a:p>
                      <a:endParaRPr lang="en-US"/>
                    </a:p>
                  </a:txBody>
                  <a:tcPr/>
                </a:tc>
                <a:tc>
                  <a:txBody>
                    <a:bodyPr/>
                    <a:lstStyle/>
                    <a:p>
                      <a:pPr marL="0" marR="274320">
                        <a:buNone/>
                      </a:pPr>
                      <a:r>
                        <a:rPr lang="en-US" sz="1400" kern="100">
                          <a:solidFill>
                            <a:schemeClr val="tx1"/>
                          </a:solidFill>
                          <a:effectLst/>
                        </a:rPr>
                        <a:t>Lettuce A</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274320">
                        <a:buNone/>
                      </a:pPr>
                      <a:r>
                        <a:rPr lang="en-US" sz="1400" kern="100">
                          <a:solidFill>
                            <a:schemeClr val="tx1"/>
                          </a:solidFill>
                          <a:effectLst/>
                        </a:rPr>
                        <a:t>Lettuce B</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274320">
                        <a:buNone/>
                      </a:pPr>
                      <a:r>
                        <a:rPr lang="en-US" sz="1400" kern="100">
                          <a:solidFill>
                            <a:schemeClr val="tx1"/>
                          </a:solidFill>
                          <a:effectLst/>
                        </a:rPr>
                        <a:t>Lettuce C</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274320">
                        <a:buNone/>
                      </a:pPr>
                      <a:r>
                        <a:rPr lang="en-US" sz="1400" kern="100">
                          <a:solidFill>
                            <a:schemeClr val="tx1"/>
                          </a:solidFill>
                          <a:effectLst/>
                        </a:rPr>
                        <a:t>Lettuce D</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73253291"/>
                  </a:ext>
                </a:extLst>
              </a:tr>
              <a:tr h="0">
                <a:tc>
                  <a:txBody>
                    <a:bodyPr/>
                    <a:lstStyle/>
                    <a:p>
                      <a:pPr marL="0" marR="274320">
                        <a:buNone/>
                      </a:pPr>
                      <a:r>
                        <a:rPr lang="en-US" sz="1400" kern="100" dirty="0">
                          <a:solidFill>
                            <a:schemeClr val="tx1"/>
                          </a:solidFill>
                          <a:effectLst/>
                        </a:rPr>
                        <a:t>Production system</a:t>
                      </a:r>
                      <a:endParaRPr lang="en-US" sz="140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274320">
                        <a:buNone/>
                      </a:pPr>
                      <a:r>
                        <a:rPr lang="en-US" sz="1400" kern="100">
                          <a:solidFill>
                            <a:schemeClr val="tx1"/>
                          </a:solidFill>
                          <a:effectLst/>
                        </a:rPr>
                        <a:t>Greenhouse</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274320">
                        <a:buNone/>
                      </a:pPr>
                      <a:r>
                        <a:rPr lang="en-US" sz="1400" kern="100">
                          <a:solidFill>
                            <a:schemeClr val="tx1"/>
                          </a:solidFill>
                          <a:effectLst/>
                        </a:rPr>
                        <a:t>Field</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274320">
                        <a:buNone/>
                      </a:pPr>
                      <a:r>
                        <a:rPr lang="en-US" sz="1400" kern="100">
                          <a:solidFill>
                            <a:schemeClr val="tx1"/>
                          </a:solidFill>
                          <a:effectLst/>
                        </a:rPr>
                        <a:t>Greenhouse</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274320">
                        <a:buNone/>
                      </a:pPr>
                      <a:r>
                        <a:rPr lang="en-US" sz="1400" kern="100">
                          <a:solidFill>
                            <a:schemeClr val="tx1"/>
                          </a:solidFill>
                          <a:effectLst/>
                        </a:rPr>
                        <a:t>Field</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23672806"/>
                  </a:ext>
                </a:extLst>
              </a:tr>
              <a:tr h="0">
                <a:tc>
                  <a:txBody>
                    <a:bodyPr/>
                    <a:lstStyle/>
                    <a:p>
                      <a:pPr marL="0" marR="274320">
                        <a:buNone/>
                      </a:pPr>
                      <a:r>
                        <a:rPr lang="en-US" sz="1400" kern="100">
                          <a:solidFill>
                            <a:schemeClr val="tx1"/>
                          </a:solidFill>
                          <a:effectLst/>
                        </a:rPr>
                        <a:t>Place of Origin</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274320">
                        <a:buNone/>
                      </a:pPr>
                      <a:r>
                        <a:rPr lang="en-US" sz="1400" kern="100">
                          <a:solidFill>
                            <a:schemeClr val="tx1"/>
                          </a:solidFill>
                          <a:effectLst/>
                        </a:rPr>
                        <a:t>NYS</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274320">
                        <a:buNone/>
                      </a:pPr>
                      <a:r>
                        <a:rPr lang="en-US" sz="1400" kern="100">
                          <a:solidFill>
                            <a:schemeClr val="tx1"/>
                          </a:solidFill>
                          <a:effectLst/>
                        </a:rPr>
                        <a:t>NYS</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274320">
                        <a:buNone/>
                      </a:pPr>
                      <a:r>
                        <a:rPr lang="en-US" sz="1400" kern="100">
                          <a:solidFill>
                            <a:schemeClr val="tx1"/>
                          </a:solidFill>
                          <a:effectLst/>
                        </a:rPr>
                        <a:t>Out-of-state</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274320">
                        <a:buNone/>
                      </a:pPr>
                      <a:r>
                        <a:rPr lang="en-US" sz="1400" kern="100" dirty="0">
                          <a:solidFill>
                            <a:schemeClr val="tx1"/>
                          </a:solidFill>
                          <a:effectLst/>
                        </a:rPr>
                        <a:t>Out-of-state</a:t>
                      </a:r>
                      <a:endParaRPr lang="en-US" sz="140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49447771"/>
                  </a:ext>
                </a:extLst>
              </a:tr>
            </a:tbl>
          </a:graphicData>
        </a:graphic>
      </p:graphicFrame>
      <p:sp>
        <p:nvSpPr>
          <p:cNvPr id="6" name="Rectangle 2">
            <a:extLst>
              <a:ext uri="{FF2B5EF4-FFF2-40B4-BE49-F238E27FC236}">
                <a16:creationId xmlns:a16="http://schemas.microsoft.com/office/drawing/2014/main" id="{1E2B280D-D539-3D74-599D-B3482CE8D9F1}"/>
              </a:ext>
            </a:extLst>
          </p:cNvPr>
          <p:cNvSpPr>
            <a:spLocks noChangeArrowheads="1"/>
          </p:cNvSpPr>
          <p:nvPr/>
        </p:nvSpPr>
        <p:spPr bwMode="auto">
          <a:xfrm>
            <a:off x="1905000" y="304801"/>
            <a:ext cx="8305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C00000"/>
                </a:solidFill>
                <a:ea typeface="MS PGothic" pitchFamily="34" charset="-128"/>
              </a:rPr>
              <a:t>Experiment Design </a:t>
            </a:r>
            <a:endParaRPr lang="en-US" altLang="en-US" sz="4400" dirty="0">
              <a:solidFill>
                <a:srgbClr val="7575D1"/>
              </a:solidFill>
              <a:ea typeface="MS PGothic" pitchFamily="34" charset="-128"/>
            </a:endParaRPr>
          </a:p>
        </p:txBody>
      </p:sp>
      <p:sp>
        <p:nvSpPr>
          <p:cNvPr id="8" name="TextBox 7">
            <a:extLst>
              <a:ext uri="{FF2B5EF4-FFF2-40B4-BE49-F238E27FC236}">
                <a16:creationId xmlns:a16="http://schemas.microsoft.com/office/drawing/2014/main" id="{7A621688-525B-960F-87C8-6F6332B804F1}"/>
              </a:ext>
            </a:extLst>
          </p:cNvPr>
          <p:cNvSpPr txBox="1"/>
          <p:nvPr/>
        </p:nvSpPr>
        <p:spPr>
          <a:xfrm>
            <a:off x="1600200" y="990600"/>
            <a:ext cx="6097554" cy="457626"/>
          </a:xfrm>
          <a:prstGeom prst="rect">
            <a:avLst/>
          </a:prstGeom>
          <a:noFill/>
        </p:spPr>
        <p:txBody>
          <a:bodyPr wrap="square">
            <a:spAutoFit/>
          </a:bodyPr>
          <a:lstStyle/>
          <a:p>
            <a:pPr marL="0" marR="274320">
              <a:lnSpc>
                <a:spcPct val="200000"/>
              </a:lnSpc>
              <a:buNone/>
            </a:pPr>
            <a:r>
              <a:rPr lang="en-US" sz="1400" b="1" dirty="0">
                <a:effectLst/>
                <a:latin typeface="Times New Roman" panose="02020603050405020304" pitchFamily="18" charset="0"/>
                <a:ea typeface="Times New Roman" panose="02020603050405020304" pitchFamily="18" charset="0"/>
              </a:rPr>
              <a:t>Table 1. Example of Information displayed in the First Treatment</a:t>
            </a:r>
            <a:endParaRPr lang="en-US" sz="1400" dirty="0">
              <a:effectLst/>
              <a:latin typeface="Times New Roman" panose="02020603050405020304" pitchFamily="18" charset="0"/>
              <a:ea typeface="Times New Roman" panose="02020603050405020304" pitchFamily="18" charset="0"/>
            </a:endParaRPr>
          </a:p>
        </p:txBody>
      </p:sp>
      <p:graphicFrame>
        <p:nvGraphicFramePr>
          <p:cNvPr id="9" name="Table 8">
            <a:extLst>
              <a:ext uri="{FF2B5EF4-FFF2-40B4-BE49-F238E27FC236}">
                <a16:creationId xmlns:a16="http://schemas.microsoft.com/office/drawing/2014/main" id="{238D1140-C87C-56A5-1B56-A27CDEAF6550}"/>
              </a:ext>
            </a:extLst>
          </p:cNvPr>
          <p:cNvGraphicFramePr>
            <a:graphicFrameLocks noGrp="1"/>
          </p:cNvGraphicFramePr>
          <p:nvPr>
            <p:extLst>
              <p:ext uri="{D42A27DB-BD31-4B8C-83A1-F6EECF244321}">
                <p14:modId xmlns:p14="http://schemas.microsoft.com/office/powerpoint/2010/main" val="4206612834"/>
              </p:ext>
            </p:extLst>
          </p:nvPr>
        </p:nvGraphicFramePr>
        <p:xfrm>
          <a:off x="2054290" y="3093720"/>
          <a:ext cx="7527724" cy="2560320"/>
        </p:xfrm>
        <a:graphic>
          <a:graphicData uri="http://schemas.openxmlformats.org/drawingml/2006/table">
            <a:tbl>
              <a:tblPr firstRow="1" firstCol="1" bandRow="1">
                <a:tableStyleId>{5C22544A-7EE6-4342-B048-85BDC9FD1C3A}</a:tableStyleId>
              </a:tblPr>
              <a:tblGrid>
                <a:gridCol w="2227982">
                  <a:extLst>
                    <a:ext uri="{9D8B030D-6E8A-4147-A177-3AD203B41FA5}">
                      <a16:colId xmlns:a16="http://schemas.microsoft.com/office/drawing/2014/main" val="2596916631"/>
                    </a:ext>
                  </a:extLst>
                </a:gridCol>
                <a:gridCol w="1271531">
                  <a:extLst>
                    <a:ext uri="{9D8B030D-6E8A-4147-A177-3AD203B41FA5}">
                      <a16:colId xmlns:a16="http://schemas.microsoft.com/office/drawing/2014/main" val="1120814176"/>
                    </a:ext>
                  </a:extLst>
                </a:gridCol>
                <a:gridCol w="1342737">
                  <a:extLst>
                    <a:ext uri="{9D8B030D-6E8A-4147-A177-3AD203B41FA5}">
                      <a16:colId xmlns:a16="http://schemas.microsoft.com/office/drawing/2014/main" val="1904991138"/>
                    </a:ext>
                  </a:extLst>
                </a:gridCol>
                <a:gridCol w="1342737">
                  <a:extLst>
                    <a:ext uri="{9D8B030D-6E8A-4147-A177-3AD203B41FA5}">
                      <a16:colId xmlns:a16="http://schemas.microsoft.com/office/drawing/2014/main" val="611228259"/>
                    </a:ext>
                  </a:extLst>
                </a:gridCol>
                <a:gridCol w="1342737">
                  <a:extLst>
                    <a:ext uri="{9D8B030D-6E8A-4147-A177-3AD203B41FA5}">
                      <a16:colId xmlns:a16="http://schemas.microsoft.com/office/drawing/2014/main" val="2582103682"/>
                    </a:ext>
                  </a:extLst>
                </a:gridCol>
              </a:tblGrid>
              <a:tr h="0">
                <a:tc rowSpan="2">
                  <a:txBody>
                    <a:bodyPr/>
                    <a:lstStyle/>
                    <a:p>
                      <a:pPr marL="0" marR="274320" algn="ctr">
                        <a:buNone/>
                      </a:pPr>
                      <a:r>
                        <a:rPr lang="en-US" sz="1400" kern="100" dirty="0">
                          <a:solidFill>
                            <a:schemeClr val="tx1"/>
                          </a:solidFill>
                          <a:effectLst/>
                        </a:rPr>
                        <a:t>Attribute</a:t>
                      </a:r>
                      <a:endParaRPr lang="en-US" sz="140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gridSpan="4">
                  <a:txBody>
                    <a:bodyPr/>
                    <a:lstStyle/>
                    <a:p>
                      <a:pPr marL="0" marR="274320" algn="ctr">
                        <a:buNone/>
                      </a:pPr>
                      <a:r>
                        <a:rPr lang="en-US" sz="1400" kern="100">
                          <a:solidFill>
                            <a:schemeClr val="tx1"/>
                          </a:solidFill>
                          <a:effectLst/>
                        </a:rPr>
                        <a:t>Product</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26679112"/>
                  </a:ext>
                </a:extLst>
              </a:tr>
              <a:tr h="0">
                <a:tc vMerge="1">
                  <a:txBody>
                    <a:bodyPr/>
                    <a:lstStyle/>
                    <a:p>
                      <a:endParaRPr lang="en-US"/>
                    </a:p>
                  </a:txBody>
                  <a:tcPr/>
                </a:tc>
                <a:tc>
                  <a:txBody>
                    <a:bodyPr/>
                    <a:lstStyle/>
                    <a:p>
                      <a:pPr marL="0" marR="274320" algn="l">
                        <a:buNone/>
                      </a:pPr>
                      <a:r>
                        <a:rPr lang="en-US" sz="1400" kern="100" dirty="0">
                          <a:solidFill>
                            <a:schemeClr val="tx1"/>
                          </a:solidFill>
                          <a:effectLst/>
                        </a:rPr>
                        <a:t>Lettuce A (Greenhouse grown in NYS)</a:t>
                      </a:r>
                      <a:endParaRPr lang="en-US" sz="140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274320" algn="l">
                        <a:buNone/>
                      </a:pPr>
                      <a:r>
                        <a:rPr lang="en-US" sz="1400" kern="100">
                          <a:solidFill>
                            <a:schemeClr val="tx1"/>
                          </a:solidFill>
                          <a:effectLst/>
                        </a:rPr>
                        <a:t>Lettuce B (Field grown in NYS)</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274320" algn="l">
                        <a:buNone/>
                      </a:pPr>
                      <a:r>
                        <a:rPr lang="en-US" sz="1400" kern="100">
                          <a:solidFill>
                            <a:schemeClr val="tx1"/>
                          </a:solidFill>
                          <a:effectLst/>
                        </a:rPr>
                        <a:t>Lettuce C (Greenhouse grown out of state)</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274320" algn="l">
                        <a:buNone/>
                      </a:pPr>
                      <a:r>
                        <a:rPr lang="en-US" sz="1400" kern="100" dirty="0">
                          <a:solidFill>
                            <a:schemeClr val="tx1"/>
                          </a:solidFill>
                          <a:effectLst/>
                        </a:rPr>
                        <a:t>Lettuce D (Field grown out of state)</a:t>
                      </a:r>
                      <a:endParaRPr lang="en-US" sz="140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769053869"/>
                  </a:ext>
                </a:extLst>
              </a:tr>
              <a:tr h="0">
                <a:tc>
                  <a:txBody>
                    <a:bodyPr/>
                    <a:lstStyle/>
                    <a:p>
                      <a:pPr marL="0" marR="274320" algn="l">
                        <a:buNone/>
                      </a:pPr>
                      <a:r>
                        <a:rPr lang="en-US" sz="1400" kern="100">
                          <a:solidFill>
                            <a:schemeClr val="tx1"/>
                          </a:solidFill>
                          <a:effectLst/>
                        </a:rPr>
                        <a:t>Market availability </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274320" algn="l">
                        <a:buNone/>
                      </a:pPr>
                      <a:r>
                        <a:rPr lang="en-US" sz="1400" kern="100">
                          <a:solidFill>
                            <a:schemeClr val="tx1"/>
                          </a:solidFill>
                          <a:effectLst/>
                        </a:rPr>
                        <a:t>Year round</a:t>
                      </a:r>
                    </a:p>
                    <a:p>
                      <a:pPr marL="0" marR="274320" algn="l">
                        <a:buNone/>
                      </a:pPr>
                      <a:r>
                        <a:rPr lang="en-US" sz="1400" kern="100">
                          <a:solidFill>
                            <a:schemeClr val="tx1"/>
                          </a:solidFill>
                          <a:effectLst/>
                        </a:rPr>
                        <a:t> </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274320" algn="l">
                        <a:buNone/>
                      </a:pPr>
                      <a:r>
                        <a:rPr lang="en-US" sz="1400" kern="100">
                          <a:solidFill>
                            <a:schemeClr val="tx1"/>
                          </a:solidFill>
                          <a:effectLst/>
                        </a:rPr>
                        <a:t>5 months of the year</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274320" algn="l">
                        <a:buNone/>
                      </a:pPr>
                      <a:r>
                        <a:rPr lang="en-US" sz="1400" kern="100">
                          <a:solidFill>
                            <a:schemeClr val="tx1"/>
                          </a:solidFill>
                          <a:effectLst/>
                        </a:rPr>
                        <a:t>Year round</a:t>
                      </a:r>
                    </a:p>
                    <a:p>
                      <a:pPr marL="0" marR="274320" algn="l">
                        <a:buNone/>
                      </a:pPr>
                      <a:r>
                        <a:rPr lang="en-US" sz="1400" kern="100">
                          <a:solidFill>
                            <a:schemeClr val="tx1"/>
                          </a:solidFill>
                          <a:effectLst/>
                        </a:rPr>
                        <a:t> </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274320" algn="l">
                        <a:buNone/>
                      </a:pPr>
                      <a:r>
                        <a:rPr lang="en-US" sz="1400" kern="100">
                          <a:solidFill>
                            <a:schemeClr val="tx1"/>
                          </a:solidFill>
                          <a:effectLst/>
                        </a:rPr>
                        <a:t>8-10 months of the year</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781866253"/>
                  </a:ext>
                </a:extLst>
              </a:tr>
              <a:tr h="0">
                <a:tc>
                  <a:txBody>
                    <a:bodyPr/>
                    <a:lstStyle/>
                    <a:p>
                      <a:pPr marL="0" marR="274320" algn="l">
                        <a:buNone/>
                      </a:pPr>
                      <a:r>
                        <a:rPr lang="en-US" sz="1400" kern="100">
                          <a:solidFill>
                            <a:schemeClr val="tx1"/>
                          </a:solidFill>
                          <a:effectLst/>
                        </a:rPr>
                        <a:t>Distance to market</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274320" algn="l">
                        <a:buNone/>
                      </a:pPr>
                      <a:r>
                        <a:rPr lang="en-US" sz="1400" kern="100">
                          <a:solidFill>
                            <a:schemeClr val="tx1"/>
                          </a:solidFill>
                          <a:effectLst/>
                        </a:rPr>
                        <a:t>150 miles</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274320" algn="l">
                        <a:buNone/>
                      </a:pPr>
                      <a:r>
                        <a:rPr lang="en-US" sz="1400" kern="100">
                          <a:solidFill>
                            <a:schemeClr val="tx1"/>
                          </a:solidFill>
                          <a:effectLst/>
                        </a:rPr>
                        <a:t>150 miles</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274320" algn="l">
                        <a:buNone/>
                      </a:pPr>
                      <a:r>
                        <a:rPr lang="en-US" sz="1400" kern="100">
                          <a:solidFill>
                            <a:schemeClr val="tx1"/>
                          </a:solidFill>
                          <a:effectLst/>
                        </a:rPr>
                        <a:t>3000 miles</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274320" algn="l">
                        <a:buNone/>
                      </a:pPr>
                      <a:r>
                        <a:rPr lang="en-US" sz="1400" kern="100">
                          <a:solidFill>
                            <a:schemeClr val="tx1"/>
                          </a:solidFill>
                          <a:effectLst/>
                        </a:rPr>
                        <a:t>3000 miles</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198049748"/>
                  </a:ext>
                </a:extLst>
              </a:tr>
              <a:tr h="0">
                <a:tc>
                  <a:txBody>
                    <a:bodyPr/>
                    <a:lstStyle/>
                    <a:p>
                      <a:pPr marL="0" marR="274320" algn="l">
                        <a:buNone/>
                      </a:pPr>
                      <a:r>
                        <a:rPr lang="en-US" sz="1400" kern="100">
                          <a:solidFill>
                            <a:schemeClr val="tx1"/>
                          </a:solidFill>
                          <a:effectLst/>
                        </a:rPr>
                        <a:t>Jobs created </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274320" algn="l">
                        <a:buNone/>
                      </a:pPr>
                      <a:r>
                        <a:rPr lang="en-US" sz="1400" kern="100">
                          <a:solidFill>
                            <a:schemeClr val="tx1"/>
                          </a:solidFill>
                          <a:effectLst/>
                        </a:rPr>
                        <a:t>1 NYS </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274320" algn="l">
                        <a:buNone/>
                      </a:pPr>
                      <a:r>
                        <a:rPr lang="en-US" sz="1400" kern="100">
                          <a:solidFill>
                            <a:schemeClr val="tx1"/>
                          </a:solidFill>
                          <a:effectLst/>
                        </a:rPr>
                        <a:t>1 NYS </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274320" algn="l">
                        <a:buNone/>
                      </a:pPr>
                      <a:r>
                        <a:rPr lang="en-US" sz="1400" kern="100">
                          <a:solidFill>
                            <a:schemeClr val="tx1"/>
                          </a:solidFill>
                          <a:effectLst/>
                        </a:rPr>
                        <a:t>1 out of state</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274320" algn="l">
                        <a:buNone/>
                      </a:pPr>
                      <a:r>
                        <a:rPr lang="en-US" sz="1400" kern="100" dirty="0">
                          <a:solidFill>
                            <a:schemeClr val="tx1"/>
                          </a:solidFill>
                          <a:effectLst/>
                        </a:rPr>
                        <a:t>1 out of state</a:t>
                      </a:r>
                      <a:endParaRPr lang="en-US" sz="1400"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571628420"/>
                  </a:ext>
                </a:extLst>
              </a:tr>
            </a:tbl>
          </a:graphicData>
        </a:graphic>
      </p:graphicFrame>
      <p:sp>
        <p:nvSpPr>
          <p:cNvPr id="11" name="TextBox 10">
            <a:extLst>
              <a:ext uri="{FF2B5EF4-FFF2-40B4-BE49-F238E27FC236}">
                <a16:creationId xmlns:a16="http://schemas.microsoft.com/office/drawing/2014/main" id="{340417A0-75B0-427E-95A1-2ADEFC50BCE8}"/>
              </a:ext>
            </a:extLst>
          </p:cNvPr>
          <p:cNvSpPr txBox="1"/>
          <p:nvPr/>
        </p:nvSpPr>
        <p:spPr>
          <a:xfrm>
            <a:off x="1905000" y="2590800"/>
            <a:ext cx="6097554" cy="457626"/>
          </a:xfrm>
          <a:prstGeom prst="rect">
            <a:avLst/>
          </a:prstGeom>
          <a:noFill/>
        </p:spPr>
        <p:txBody>
          <a:bodyPr wrap="square">
            <a:spAutoFit/>
          </a:bodyPr>
          <a:lstStyle/>
          <a:p>
            <a:pPr marL="0" marR="274320">
              <a:lnSpc>
                <a:spcPct val="200000"/>
              </a:lnSpc>
              <a:buNone/>
            </a:pPr>
            <a:r>
              <a:rPr lang="en-US" sz="1400" b="1" dirty="0">
                <a:latin typeface="Times New Roman" panose="02020603050405020304" pitchFamily="18" charset="0"/>
              </a:rPr>
              <a:t>Table 2. Example of Information displayed in the Second Treatment</a:t>
            </a:r>
          </a:p>
        </p:txBody>
      </p:sp>
      <p:pic>
        <p:nvPicPr>
          <p:cNvPr id="2" name="Picture 5">
            <a:extLst>
              <a:ext uri="{FF2B5EF4-FFF2-40B4-BE49-F238E27FC236}">
                <a16:creationId xmlns:a16="http://schemas.microsoft.com/office/drawing/2014/main" id="{07F535D7-C96C-907C-7A16-1B864BFB6A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570181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D04FE1-A121-DC2C-90B7-1907A8BE6299}"/>
              </a:ext>
            </a:extLst>
          </p:cNvPr>
          <p:cNvSpPr>
            <a:spLocks noGrp="1"/>
          </p:cNvSpPr>
          <p:nvPr>
            <p:ph type="sldNum" sz="quarter" idx="10"/>
          </p:nvPr>
        </p:nvSpPr>
        <p:spPr>
          <a:xfrm>
            <a:off x="11199285" y="6975475"/>
            <a:ext cx="383116" cy="279400"/>
          </a:xfrm>
        </p:spPr>
        <p:txBody>
          <a:bodyPr/>
          <a:lstStyle/>
          <a:p>
            <a:pPr>
              <a:defRPr/>
            </a:pPr>
            <a:fld id="{F514AD1A-3E2D-4889-8392-3CFA1D43892B}" type="slidenum">
              <a:rPr lang="en-US" smtClean="0"/>
              <a:pPr>
                <a:defRPr/>
              </a:pPr>
              <a:t>41</a:t>
            </a:fld>
            <a:endParaRPr lang="en-US"/>
          </a:p>
        </p:txBody>
      </p:sp>
      <p:pic>
        <p:nvPicPr>
          <p:cNvPr id="5" name="Picture 4" descr="A graph of blue rectangular bars with orange numbers&#10;&#10;AI-generated content may be incorrect.">
            <a:extLst>
              <a:ext uri="{FF2B5EF4-FFF2-40B4-BE49-F238E27FC236}">
                <a16:creationId xmlns:a16="http://schemas.microsoft.com/office/drawing/2014/main" id="{C94F17FD-C9C1-63A3-73AD-033DB4463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66800"/>
            <a:ext cx="5371925" cy="4176771"/>
          </a:xfrm>
          <a:prstGeom prst="rect">
            <a:avLst/>
          </a:prstGeom>
        </p:spPr>
      </p:pic>
      <p:sp>
        <p:nvSpPr>
          <p:cNvPr id="7" name="TextBox 6">
            <a:extLst>
              <a:ext uri="{FF2B5EF4-FFF2-40B4-BE49-F238E27FC236}">
                <a16:creationId xmlns:a16="http://schemas.microsoft.com/office/drawing/2014/main" id="{F884E076-DD4A-28C8-647D-E3D1C5EADC68}"/>
              </a:ext>
            </a:extLst>
          </p:cNvPr>
          <p:cNvSpPr txBox="1"/>
          <p:nvPr/>
        </p:nvSpPr>
        <p:spPr>
          <a:xfrm>
            <a:off x="-685800" y="5167371"/>
            <a:ext cx="6097554" cy="307777"/>
          </a:xfrm>
          <a:prstGeom prst="rect">
            <a:avLst/>
          </a:prstGeom>
          <a:noFill/>
        </p:spPr>
        <p:txBody>
          <a:bodyPr wrap="square">
            <a:spAutoFit/>
          </a:bodyPr>
          <a:lstStyle/>
          <a:p>
            <a:r>
              <a:rPr lang="en-US" sz="1400" kern="0" dirty="0">
                <a:effectLst/>
                <a:latin typeface="Times New Roman" panose="02020603050405020304" pitchFamily="18" charset="0"/>
                <a:ea typeface="Times New Roman" panose="02020603050405020304" pitchFamily="18" charset="0"/>
              </a:rPr>
              <a:t>Figure 1. Mean WTP for lettuce (US $ per 8 oz).</a:t>
            </a:r>
            <a:r>
              <a:rPr lang="en-US" sz="1400" dirty="0">
                <a:effectLst/>
              </a:rPr>
              <a:t> </a:t>
            </a:r>
            <a:endParaRPr lang="en-US" sz="1400" dirty="0"/>
          </a:p>
        </p:txBody>
      </p:sp>
      <p:pic>
        <p:nvPicPr>
          <p:cNvPr id="8" name="Picture 7" descr="A graph with lines and dots&#10;&#10;AI-generated content may be incorrect.">
            <a:extLst>
              <a:ext uri="{FF2B5EF4-FFF2-40B4-BE49-F238E27FC236}">
                <a16:creationId xmlns:a16="http://schemas.microsoft.com/office/drawing/2014/main" id="{AEE7B598-D72A-D2C1-FB7F-4848E1294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5506" y="984380"/>
            <a:ext cx="5240693" cy="4176771"/>
          </a:xfrm>
          <a:prstGeom prst="rect">
            <a:avLst/>
          </a:prstGeom>
        </p:spPr>
      </p:pic>
      <p:sp>
        <p:nvSpPr>
          <p:cNvPr id="10" name="TextBox 9">
            <a:extLst>
              <a:ext uri="{FF2B5EF4-FFF2-40B4-BE49-F238E27FC236}">
                <a16:creationId xmlns:a16="http://schemas.microsoft.com/office/drawing/2014/main" id="{8FEF91F6-F7C3-42D9-9C7D-FCA678298DDE}"/>
              </a:ext>
            </a:extLst>
          </p:cNvPr>
          <p:cNvSpPr txBox="1"/>
          <p:nvPr/>
        </p:nvSpPr>
        <p:spPr>
          <a:xfrm>
            <a:off x="5926495" y="5030924"/>
            <a:ext cx="6442786" cy="457561"/>
          </a:xfrm>
          <a:prstGeom prst="rect">
            <a:avLst/>
          </a:prstGeom>
          <a:noFill/>
        </p:spPr>
        <p:txBody>
          <a:bodyPr wrap="square">
            <a:spAutoFit/>
          </a:bodyPr>
          <a:lstStyle/>
          <a:p>
            <a:pPr marL="0" marR="0">
              <a:lnSpc>
                <a:spcPct val="200000"/>
              </a:lnSpc>
              <a:buNone/>
            </a:pPr>
            <a:r>
              <a:rPr lang="en-US" sz="1400" dirty="0">
                <a:effectLst/>
                <a:latin typeface="Times New Roman" panose="02020603050405020304" pitchFamily="18" charset="0"/>
                <a:ea typeface="Times New Roman" panose="02020603050405020304" pitchFamily="18" charset="0"/>
              </a:rPr>
              <a:t>Figure 2. Coefficient estimates and confidence intervals from RE Tobit model.</a:t>
            </a:r>
          </a:p>
        </p:txBody>
      </p:sp>
      <p:pic>
        <p:nvPicPr>
          <p:cNvPr id="2" name="Picture 5">
            <a:extLst>
              <a:ext uri="{FF2B5EF4-FFF2-40B4-BE49-F238E27FC236}">
                <a16:creationId xmlns:a16="http://schemas.microsoft.com/office/drawing/2014/main" id="{39EF01D5-9216-B93A-368C-3E75C27960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3800" y="6038541"/>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996814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BE600B-CEDE-F7AE-24FE-D275FEAE7773}"/>
              </a:ext>
            </a:extLst>
          </p:cNvPr>
          <p:cNvSpPr>
            <a:spLocks noGrp="1"/>
          </p:cNvSpPr>
          <p:nvPr>
            <p:ph type="sldNum" sz="quarter" idx="10"/>
          </p:nvPr>
        </p:nvSpPr>
        <p:spPr/>
        <p:txBody>
          <a:bodyPr/>
          <a:lstStyle/>
          <a:p>
            <a:pPr>
              <a:defRPr/>
            </a:pPr>
            <a:fld id="{F514AD1A-3E2D-4889-8392-3CFA1D43892B}" type="slidenum">
              <a:rPr lang="en-US" smtClean="0"/>
              <a:pPr>
                <a:defRPr/>
              </a:pPr>
              <a:t>42</a:t>
            </a:fld>
            <a:endParaRPr lang="en-US"/>
          </a:p>
        </p:txBody>
      </p:sp>
      <p:graphicFrame>
        <p:nvGraphicFramePr>
          <p:cNvPr id="5" name="Table 4">
            <a:extLst>
              <a:ext uri="{FF2B5EF4-FFF2-40B4-BE49-F238E27FC236}">
                <a16:creationId xmlns:a16="http://schemas.microsoft.com/office/drawing/2014/main" id="{4A194913-FB58-1F34-535B-B07370471640}"/>
              </a:ext>
            </a:extLst>
          </p:cNvPr>
          <p:cNvGraphicFramePr>
            <a:graphicFrameLocks noGrp="1"/>
          </p:cNvGraphicFramePr>
          <p:nvPr>
            <p:extLst>
              <p:ext uri="{D42A27DB-BD31-4B8C-83A1-F6EECF244321}">
                <p14:modId xmlns:p14="http://schemas.microsoft.com/office/powerpoint/2010/main" val="3562435327"/>
              </p:ext>
            </p:extLst>
          </p:nvPr>
        </p:nvGraphicFramePr>
        <p:xfrm>
          <a:off x="3124200" y="1295400"/>
          <a:ext cx="4788909" cy="4589929"/>
        </p:xfrm>
        <a:graphic>
          <a:graphicData uri="http://schemas.openxmlformats.org/drawingml/2006/table">
            <a:tbl>
              <a:tblPr firstRow="1" firstCol="1" bandRow="1">
                <a:tableStyleId>{5C22544A-7EE6-4342-B048-85BDC9FD1C3A}</a:tableStyleId>
              </a:tblPr>
              <a:tblGrid>
                <a:gridCol w="3133003">
                  <a:extLst>
                    <a:ext uri="{9D8B030D-6E8A-4147-A177-3AD203B41FA5}">
                      <a16:colId xmlns:a16="http://schemas.microsoft.com/office/drawing/2014/main" val="1515844857"/>
                    </a:ext>
                  </a:extLst>
                </a:gridCol>
                <a:gridCol w="827953">
                  <a:extLst>
                    <a:ext uri="{9D8B030D-6E8A-4147-A177-3AD203B41FA5}">
                      <a16:colId xmlns:a16="http://schemas.microsoft.com/office/drawing/2014/main" val="2346455089"/>
                    </a:ext>
                  </a:extLst>
                </a:gridCol>
                <a:gridCol w="827953">
                  <a:extLst>
                    <a:ext uri="{9D8B030D-6E8A-4147-A177-3AD203B41FA5}">
                      <a16:colId xmlns:a16="http://schemas.microsoft.com/office/drawing/2014/main" val="1327881131"/>
                    </a:ext>
                  </a:extLst>
                </a:gridCol>
              </a:tblGrid>
              <a:tr h="161365">
                <a:tc>
                  <a:txBody>
                    <a:bodyPr/>
                    <a:lstStyle/>
                    <a:p>
                      <a:pPr marL="0" marR="0">
                        <a:buNone/>
                      </a:pPr>
                      <a:r>
                        <a:rPr lang="en-US" sz="1400" kern="100" dirty="0">
                          <a:solidFill>
                            <a:schemeClr val="tx1"/>
                          </a:solidFill>
                          <a:effectLst/>
                        </a:rPr>
                        <a:t>Explanatory Variables</a:t>
                      </a:r>
                      <a:endParaRPr lang="en-US" sz="1400" kern="100" dirty="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tc gridSpan="2">
                  <a:txBody>
                    <a:bodyPr/>
                    <a:lstStyle/>
                    <a:p>
                      <a:pPr marL="0" marR="0" algn="ctr">
                        <a:buNone/>
                      </a:pPr>
                      <a:r>
                        <a:rPr lang="en-US" sz="1400" kern="100">
                          <a:solidFill>
                            <a:schemeClr val="tx1"/>
                          </a:solidFill>
                          <a:effectLst/>
                        </a:rPr>
                        <a:t>Tobit Model</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tc>
                <a:tc hMerge="1">
                  <a:txBody>
                    <a:bodyPr/>
                    <a:lstStyle/>
                    <a:p>
                      <a:endParaRPr lang="en-US"/>
                    </a:p>
                  </a:txBody>
                  <a:tcPr/>
                </a:tc>
                <a:extLst>
                  <a:ext uri="{0D108BD9-81ED-4DB2-BD59-A6C34878D82A}">
                    <a16:rowId xmlns:a16="http://schemas.microsoft.com/office/drawing/2014/main" val="1265780574"/>
                  </a:ext>
                </a:extLst>
              </a:tr>
              <a:tr h="322729">
                <a:tc>
                  <a:txBody>
                    <a:bodyPr/>
                    <a:lstStyle/>
                    <a:p>
                      <a:pPr marL="0" marR="0">
                        <a:buNone/>
                      </a:pPr>
                      <a:r>
                        <a:rPr lang="en-US" sz="1400" kern="100" dirty="0">
                          <a:solidFill>
                            <a:schemeClr val="tx1"/>
                          </a:solidFill>
                          <a:effectLst/>
                        </a:rPr>
                        <a:t>Intercept</a:t>
                      </a:r>
                      <a:endParaRPr lang="en-US" sz="1400" kern="100" dirty="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tc>
                  <a:txBody>
                    <a:bodyPr/>
                    <a:lstStyle/>
                    <a:p>
                      <a:pPr marL="0" marR="0">
                        <a:buNone/>
                      </a:pPr>
                      <a:r>
                        <a:rPr lang="en-US" sz="1400" kern="100">
                          <a:solidFill>
                            <a:schemeClr val="tx1"/>
                          </a:solidFill>
                          <a:effectLst/>
                        </a:rPr>
                        <a:t>1.639***</a:t>
                      </a:r>
                    </a:p>
                    <a:p>
                      <a:pPr marL="0" marR="0">
                        <a:buNone/>
                      </a:pPr>
                      <a:r>
                        <a:rPr lang="en-US" sz="1400" kern="100">
                          <a:solidFill>
                            <a:schemeClr val="tx1"/>
                          </a:solidFill>
                          <a:effectLst/>
                        </a:rPr>
                        <a:t>(0.821)</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tc>
                  <a:txBody>
                    <a:bodyPr/>
                    <a:lstStyle/>
                    <a:p>
                      <a:pPr marL="0" marR="0">
                        <a:buNone/>
                      </a:pPr>
                      <a:r>
                        <a:rPr lang="en-US" sz="1400" kern="100">
                          <a:solidFill>
                            <a:schemeClr val="tx1"/>
                          </a:solidFill>
                          <a:effectLst/>
                        </a:rPr>
                        <a:t>1.693***</a:t>
                      </a:r>
                    </a:p>
                    <a:p>
                      <a:pPr marL="0" marR="0">
                        <a:buNone/>
                      </a:pPr>
                      <a:r>
                        <a:rPr lang="en-US" sz="1400" kern="100">
                          <a:solidFill>
                            <a:schemeClr val="tx1"/>
                          </a:solidFill>
                          <a:effectLst/>
                        </a:rPr>
                        <a:t>(0.842)</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extLst>
                  <a:ext uri="{0D108BD9-81ED-4DB2-BD59-A6C34878D82A}">
                    <a16:rowId xmlns:a16="http://schemas.microsoft.com/office/drawing/2014/main" val="1479379903"/>
                  </a:ext>
                </a:extLst>
              </a:tr>
              <a:tr h="322729">
                <a:tc>
                  <a:txBody>
                    <a:bodyPr/>
                    <a:lstStyle/>
                    <a:p>
                      <a:pPr marL="0" marR="0">
                        <a:buNone/>
                      </a:pPr>
                      <a:r>
                        <a:rPr lang="en-US" sz="1400" kern="100">
                          <a:solidFill>
                            <a:schemeClr val="tx1"/>
                          </a:solidFill>
                          <a:effectLst/>
                        </a:rPr>
                        <a:t>CEA</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tc>
                  <a:txBody>
                    <a:bodyPr/>
                    <a:lstStyle/>
                    <a:p>
                      <a:pPr marL="0" marR="0">
                        <a:buNone/>
                      </a:pPr>
                      <a:r>
                        <a:rPr lang="en-US" sz="1400" kern="100">
                          <a:solidFill>
                            <a:schemeClr val="tx1"/>
                          </a:solidFill>
                          <a:effectLst/>
                        </a:rPr>
                        <a:t>0.029</a:t>
                      </a:r>
                    </a:p>
                    <a:p>
                      <a:pPr marL="0" marR="0">
                        <a:buNone/>
                      </a:pPr>
                      <a:r>
                        <a:rPr lang="en-US" sz="1400" kern="100">
                          <a:solidFill>
                            <a:schemeClr val="tx1"/>
                          </a:solidFill>
                          <a:effectLst/>
                        </a:rPr>
                        <a:t>(0.030)</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tc>
                  <a:txBody>
                    <a:bodyPr/>
                    <a:lstStyle/>
                    <a:p>
                      <a:pPr marL="0" marR="0">
                        <a:buNone/>
                      </a:pPr>
                      <a:r>
                        <a:rPr lang="en-US" sz="1400" kern="100">
                          <a:solidFill>
                            <a:schemeClr val="tx1"/>
                          </a:solidFill>
                          <a:effectLst/>
                        </a:rPr>
                        <a:t>-0.014</a:t>
                      </a:r>
                    </a:p>
                    <a:p>
                      <a:pPr marL="0" marR="0">
                        <a:buNone/>
                      </a:pPr>
                      <a:r>
                        <a:rPr lang="en-US" sz="1400" kern="100">
                          <a:solidFill>
                            <a:schemeClr val="tx1"/>
                          </a:solidFill>
                          <a:effectLst/>
                        </a:rPr>
                        <a:t>(0.052)</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extLst>
                  <a:ext uri="{0D108BD9-81ED-4DB2-BD59-A6C34878D82A}">
                    <a16:rowId xmlns:a16="http://schemas.microsoft.com/office/drawing/2014/main" val="2502980236"/>
                  </a:ext>
                </a:extLst>
              </a:tr>
              <a:tr h="322729">
                <a:tc>
                  <a:txBody>
                    <a:bodyPr/>
                    <a:lstStyle/>
                    <a:p>
                      <a:pPr marL="0" marR="0">
                        <a:buNone/>
                      </a:pPr>
                      <a:r>
                        <a:rPr lang="en-US" sz="1400" kern="100">
                          <a:solidFill>
                            <a:schemeClr val="tx1"/>
                          </a:solidFill>
                          <a:effectLst/>
                        </a:rPr>
                        <a:t>NYS</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tc>
                  <a:txBody>
                    <a:bodyPr/>
                    <a:lstStyle/>
                    <a:p>
                      <a:pPr marL="0" marR="0">
                        <a:buNone/>
                      </a:pPr>
                      <a:r>
                        <a:rPr lang="en-US" sz="1400" kern="100">
                          <a:solidFill>
                            <a:schemeClr val="tx1"/>
                          </a:solidFill>
                          <a:effectLst/>
                        </a:rPr>
                        <a:t>0.305***</a:t>
                      </a:r>
                    </a:p>
                    <a:p>
                      <a:pPr marL="0" marR="0">
                        <a:buNone/>
                      </a:pPr>
                      <a:r>
                        <a:rPr lang="en-US" sz="1400" kern="100">
                          <a:solidFill>
                            <a:schemeClr val="tx1"/>
                          </a:solidFill>
                          <a:effectLst/>
                        </a:rPr>
                        <a:t>(0.030)</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tc>
                  <a:txBody>
                    <a:bodyPr/>
                    <a:lstStyle/>
                    <a:p>
                      <a:pPr marL="0" marR="0">
                        <a:buNone/>
                      </a:pPr>
                      <a:r>
                        <a:rPr lang="en-US" sz="1400" kern="100" dirty="0">
                          <a:solidFill>
                            <a:schemeClr val="tx1"/>
                          </a:solidFill>
                          <a:effectLst/>
                        </a:rPr>
                        <a:t>0.169***</a:t>
                      </a:r>
                    </a:p>
                    <a:p>
                      <a:pPr marL="0" marR="0">
                        <a:buNone/>
                      </a:pPr>
                      <a:r>
                        <a:rPr lang="en-US" sz="1400" kern="100" dirty="0">
                          <a:solidFill>
                            <a:schemeClr val="tx1"/>
                          </a:solidFill>
                          <a:effectLst/>
                        </a:rPr>
                        <a:t>(0.053)</a:t>
                      </a:r>
                      <a:endParaRPr lang="en-US" sz="1400" kern="100" dirty="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extLst>
                  <a:ext uri="{0D108BD9-81ED-4DB2-BD59-A6C34878D82A}">
                    <a16:rowId xmlns:a16="http://schemas.microsoft.com/office/drawing/2014/main" val="1262955295"/>
                  </a:ext>
                </a:extLst>
              </a:tr>
              <a:tr h="322729">
                <a:tc>
                  <a:txBody>
                    <a:bodyPr/>
                    <a:lstStyle/>
                    <a:p>
                      <a:pPr marL="0" marR="0">
                        <a:buNone/>
                      </a:pPr>
                      <a:r>
                        <a:rPr lang="en-US" sz="1400" kern="100">
                          <a:solidFill>
                            <a:schemeClr val="tx1"/>
                          </a:solidFill>
                          <a:effectLst/>
                        </a:rPr>
                        <a:t>INFO</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tc>
                  <a:txBody>
                    <a:bodyPr/>
                    <a:lstStyle/>
                    <a:p>
                      <a:pPr marL="0" marR="0">
                        <a:buNone/>
                      </a:pPr>
                      <a:r>
                        <a:rPr lang="en-US" sz="1400" kern="100">
                          <a:solidFill>
                            <a:schemeClr val="tx1"/>
                          </a:solidFill>
                          <a:effectLst/>
                        </a:rPr>
                        <a:t>0.081</a:t>
                      </a:r>
                    </a:p>
                    <a:p>
                      <a:pPr marL="0" marR="0">
                        <a:buNone/>
                      </a:pPr>
                      <a:r>
                        <a:rPr lang="en-US" sz="1400" kern="100">
                          <a:solidFill>
                            <a:schemeClr val="tx1"/>
                          </a:solidFill>
                          <a:effectLst/>
                        </a:rPr>
                        <a:t>(0.233)</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tc>
                  <a:txBody>
                    <a:bodyPr/>
                    <a:lstStyle/>
                    <a:p>
                      <a:pPr marL="0" marR="0">
                        <a:buNone/>
                      </a:pPr>
                      <a:r>
                        <a:rPr lang="en-US" sz="1400" kern="100">
                          <a:solidFill>
                            <a:schemeClr val="tx1"/>
                          </a:solidFill>
                          <a:effectLst/>
                        </a:rPr>
                        <a:t>-0.135</a:t>
                      </a:r>
                    </a:p>
                    <a:p>
                      <a:pPr marL="0" marR="0">
                        <a:buNone/>
                      </a:pPr>
                      <a:r>
                        <a:rPr lang="en-US" sz="1400" kern="100">
                          <a:solidFill>
                            <a:schemeClr val="tx1"/>
                          </a:solidFill>
                          <a:effectLst/>
                        </a:rPr>
                        <a:t>(0.236)</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extLst>
                  <a:ext uri="{0D108BD9-81ED-4DB2-BD59-A6C34878D82A}">
                    <a16:rowId xmlns:a16="http://schemas.microsoft.com/office/drawing/2014/main" val="1404273964"/>
                  </a:ext>
                </a:extLst>
              </a:tr>
              <a:tr h="161365">
                <a:tc>
                  <a:txBody>
                    <a:bodyPr/>
                    <a:lstStyle/>
                    <a:p>
                      <a:pPr marL="0" marR="0">
                        <a:buNone/>
                      </a:pPr>
                      <a:r>
                        <a:rPr lang="en-US" sz="1400" kern="100">
                          <a:solidFill>
                            <a:schemeClr val="tx1"/>
                          </a:solidFill>
                          <a:effectLst/>
                        </a:rPr>
                        <a:t>Interaction terms</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tc>
                  <a:txBody>
                    <a:bodyPr/>
                    <a:lstStyle/>
                    <a:p>
                      <a:pPr marL="0" marR="0">
                        <a:buNone/>
                      </a:pPr>
                      <a:r>
                        <a:rPr lang="en-US" sz="1400" kern="100">
                          <a:solidFill>
                            <a:schemeClr val="tx1"/>
                          </a:solidFill>
                          <a:effectLst/>
                        </a:rPr>
                        <a:t> </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tc>
                  <a:txBody>
                    <a:bodyPr/>
                    <a:lstStyle/>
                    <a:p>
                      <a:pPr marL="0" marR="0">
                        <a:buNone/>
                      </a:pPr>
                      <a:r>
                        <a:rPr lang="en-US" sz="1400" kern="100">
                          <a:solidFill>
                            <a:schemeClr val="tx1"/>
                          </a:solidFill>
                          <a:effectLst/>
                        </a:rPr>
                        <a:t> </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extLst>
                  <a:ext uri="{0D108BD9-81ED-4DB2-BD59-A6C34878D82A}">
                    <a16:rowId xmlns:a16="http://schemas.microsoft.com/office/drawing/2014/main" val="2152335112"/>
                  </a:ext>
                </a:extLst>
              </a:tr>
              <a:tr h="322729">
                <a:tc>
                  <a:txBody>
                    <a:bodyPr/>
                    <a:lstStyle/>
                    <a:p>
                      <a:pPr marL="0" marR="0">
                        <a:buNone/>
                      </a:pPr>
                      <a:r>
                        <a:rPr lang="en-US" sz="1400" kern="100">
                          <a:solidFill>
                            <a:schemeClr val="tx1"/>
                          </a:solidFill>
                          <a:effectLst/>
                        </a:rPr>
                        <a:t>CEA X NYS</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tc>
                  <a:txBody>
                    <a:bodyPr/>
                    <a:lstStyle/>
                    <a:p>
                      <a:pPr marL="0" marR="0">
                        <a:buNone/>
                      </a:pPr>
                      <a:r>
                        <a:rPr lang="en-US" sz="1400" kern="100">
                          <a:solidFill>
                            <a:schemeClr val="tx1"/>
                          </a:solidFill>
                          <a:effectLst/>
                        </a:rPr>
                        <a:t> </a:t>
                      </a:r>
                    </a:p>
                    <a:p>
                      <a:pPr marL="0" marR="0">
                        <a:buNone/>
                      </a:pPr>
                      <a:r>
                        <a:rPr lang="en-US" sz="1400" kern="100">
                          <a:solidFill>
                            <a:schemeClr val="tx1"/>
                          </a:solidFill>
                          <a:effectLst/>
                        </a:rPr>
                        <a:t> </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tc>
                  <a:txBody>
                    <a:bodyPr/>
                    <a:lstStyle/>
                    <a:p>
                      <a:pPr marL="0" marR="0">
                        <a:buNone/>
                      </a:pPr>
                      <a:r>
                        <a:rPr lang="en-US" sz="1400" kern="100">
                          <a:solidFill>
                            <a:schemeClr val="tx1"/>
                          </a:solidFill>
                          <a:effectLst/>
                        </a:rPr>
                        <a:t>-0.045</a:t>
                      </a:r>
                    </a:p>
                    <a:p>
                      <a:pPr marL="0" marR="0">
                        <a:buNone/>
                      </a:pPr>
                      <a:r>
                        <a:rPr lang="en-US" sz="1400" kern="100">
                          <a:solidFill>
                            <a:schemeClr val="tx1"/>
                          </a:solidFill>
                          <a:effectLst/>
                        </a:rPr>
                        <a:t>(0.058)</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extLst>
                  <a:ext uri="{0D108BD9-81ED-4DB2-BD59-A6C34878D82A}">
                    <a16:rowId xmlns:a16="http://schemas.microsoft.com/office/drawing/2014/main" val="1875133358"/>
                  </a:ext>
                </a:extLst>
              </a:tr>
              <a:tr h="322729">
                <a:tc>
                  <a:txBody>
                    <a:bodyPr/>
                    <a:lstStyle/>
                    <a:p>
                      <a:pPr marL="0" marR="0">
                        <a:buNone/>
                      </a:pPr>
                      <a:r>
                        <a:rPr lang="en-US" sz="1400" kern="100">
                          <a:solidFill>
                            <a:schemeClr val="tx1"/>
                          </a:solidFill>
                          <a:effectLst/>
                        </a:rPr>
                        <a:t>CEA X INFO</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tc>
                  <a:txBody>
                    <a:bodyPr/>
                    <a:lstStyle/>
                    <a:p>
                      <a:pPr marL="0" marR="0">
                        <a:buNone/>
                      </a:pPr>
                      <a:r>
                        <a:rPr lang="en-US" sz="1400" kern="100">
                          <a:solidFill>
                            <a:schemeClr val="tx1"/>
                          </a:solidFill>
                          <a:effectLst/>
                        </a:rPr>
                        <a:t> </a:t>
                      </a:r>
                    </a:p>
                    <a:p>
                      <a:pPr marL="0" marR="0">
                        <a:buNone/>
                      </a:pPr>
                      <a:r>
                        <a:rPr lang="en-US" sz="1400" kern="100">
                          <a:solidFill>
                            <a:schemeClr val="tx1"/>
                          </a:solidFill>
                          <a:effectLst/>
                        </a:rPr>
                        <a:t> </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tc>
                  <a:txBody>
                    <a:bodyPr/>
                    <a:lstStyle/>
                    <a:p>
                      <a:pPr marL="0" marR="0">
                        <a:buNone/>
                      </a:pPr>
                      <a:r>
                        <a:rPr lang="en-US" sz="1400" kern="100">
                          <a:solidFill>
                            <a:schemeClr val="tx1"/>
                          </a:solidFill>
                          <a:effectLst/>
                        </a:rPr>
                        <a:t>0.124***</a:t>
                      </a:r>
                    </a:p>
                    <a:p>
                      <a:pPr marL="0" marR="0">
                        <a:buNone/>
                      </a:pPr>
                      <a:r>
                        <a:rPr lang="en-US" sz="1400" kern="100">
                          <a:solidFill>
                            <a:schemeClr val="tx1"/>
                          </a:solidFill>
                          <a:effectLst/>
                        </a:rPr>
                        <a:t>(0.059)</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extLst>
                  <a:ext uri="{0D108BD9-81ED-4DB2-BD59-A6C34878D82A}">
                    <a16:rowId xmlns:a16="http://schemas.microsoft.com/office/drawing/2014/main" val="3379711067"/>
                  </a:ext>
                </a:extLst>
              </a:tr>
              <a:tr h="322729">
                <a:tc>
                  <a:txBody>
                    <a:bodyPr/>
                    <a:lstStyle/>
                    <a:p>
                      <a:pPr marL="0" marR="0">
                        <a:buNone/>
                      </a:pPr>
                      <a:r>
                        <a:rPr lang="en-US" sz="1400" kern="100">
                          <a:solidFill>
                            <a:schemeClr val="tx1"/>
                          </a:solidFill>
                          <a:effectLst/>
                        </a:rPr>
                        <a:t>NYS X INFO</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tc>
                  <a:txBody>
                    <a:bodyPr/>
                    <a:lstStyle/>
                    <a:p>
                      <a:pPr marL="0" marR="0">
                        <a:buNone/>
                      </a:pPr>
                      <a:r>
                        <a:rPr lang="en-US" sz="1400" kern="100">
                          <a:solidFill>
                            <a:schemeClr val="tx1"/>
                          </a:solidFill>
                          <a:effectLst/>
                        </a:rPr>
                        <a:t> </a:t>
                      </a:r>
                    </a:p>
                    <a:p>
                      <a:pPr marL="0" marR="0">
                        <a:buNone/>
                      </a:pPr>
                      <a:r>
                        <a:rPr lang="en-US" sz="1400" kern="100">
                          <a:solidFill>
                            <a:schemeClr val="tx1"/>
                          </a:solidFill>
                          <a:effectLst/>
                        </a:rPr>
                        <a:t> </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tc>
                  <a:txBody>
                    <a:bodyPr/>
                    <a:lstStyle/>
                    <a:p>
                      <a:pPr marL="0" marR="0">
                        <a:buNone/>
                      </a:pPr>
                      <a:r>
                        <a:rPr lang="en-US" sz="1400" kern="100">
                          <a:solidFill>
                            <a:schemeClr val="tx1"/>
                          </a:solidFill>
                          <a:effectLst/>
                        </a:rPr>
                        <a:t>0.297***</a:t>
                      </a:r>
                    </a:p>
                    <a:p>
                      <a:pPr marL="0" marR="0">
                        <a:buNone/>
                      </a:pPr>
                      <a:r>
                        <a:rPr lang="en-US" sz="1400" kern="100">
                          <a:solidFill>
                            <a:schemeClr val="tx1"/>
                          </a:solidFill>
                          <a:effectLst/>
                        </a:rPr>
                        <a:t>(0.059)</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extLst>
                  <a:ext uri="{0D108BD9-81ED-4DB2-BD59-A6C34878D82A}">
                    <a16:rowId xmlns:a16="http://schemas.microsoft.com/office/drawing/2014/main" val="2168758341"/>
                  </a:ext>
                </a:extLst>
              </a:tr>
              <a:tr h="322729">
                <a:tc>
                  <a:txBody>
                    <a:bodyPr/>
                    <a:lstStyle/>
                    <a:p>
                      <a:pPr marL="0" marR="0">
                        <a:buNone/>
                      </a:pPr>
                      <a:r>
                        <a:rPr lang="en-US" sz="1400" kern="100">
                          <a:solidFill>
                            <a:schemeClr val="tx1"/>
                          </a:solidFill>
                          <a:effectLst/>
                        </a:rPr>
                        <a:t>Demographic and purchasing habit </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tc>
                  <a:txBody>
                    <a:bodyPr/>
                    <a:lstStyle/>
                    <a:p>
                      <a:pPr marL="0" marR="0">
                        <a:buNone/>
                      </a:pPr>
                      <a:r>
                        <a:rPr lang="en-US" sz="1400" kern="100">
                          <a:solidFill>
                            <a:schemeClr val="tx1"/>
                          </a:solidFill>
                          <a:effectLst/>
                        </a:rPr>
                        <a:t> </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tc>
                  <a:txBody>
                    <a:bodyPr/>
                    <a:lstStyle/>
                    <a:p>
                      <a:pPr marL="0" marR="0">
                        <a:buNone/>
                      </a:pPr>
                      <a:r>
                        <a:rPr lang="en-US" sz="1400" kern="100">
                          <a:solidFill>
                            <a:schemeClr val="tx1"/>
                          </a:solidFill>
                          <a:effectLst/>
                        </a:rPr>
                        <a:t> </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extLst>
                  <a:ext uri="{0D108BD9-81ED-4DB2-BD59-A6C34878D82A}">
                    <a16:rowId xmlns:a16="http://schemas.microsoft.com/office/drawing/2014/main" val="3533883298"/>
                  </a:ext>
                </a:extLst>
              </a:tr>
              <a:tr h="322729">
                <a:tc>
                  <a:txBody>
                    <a:bodyPr/>
                    <a:lstStyle/>
                    <a:p>
                      <a:pPr marL="0" marR="0">
                        <a:buNone/>
                      </a:pPr>
                      <a:r>
                        <a:rPr lang="en-US" sz="1400" kern="100">
                          <a:solidFill>
                            <a:schemeClr val="tx1"/>
                          </a:solidFill>
                          <a:effectLst/>
                        </a:rPr>
                        <a:t>Gender</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tc>
                  <a:txBody>
                    <a:bodyPr/>
                    <a:lstStyle/>
                    <a:p>
                      <a:pPr marL="0" marR="0">
                        <a:buNone/>
                      </a:pPr>
                      <a:r>
                        <a:rPr lang="en-US" sz="1400" kern="100">
                          <a:solidFill>
                            <a:schemeClr val="tx1"/>
                          </a:solidFill>
                          <a:effectLst/>
                        </a:rPr>
                        <a:t>0.589***</a:t>
                      </a:r>
                    </a:p>
                    <a:p>
                      <a:pPr marL="0" marR="0">
                        <a:buNone/>
                      </a:pPr>
                      <a:r>
                        <a:rPr lang="en-US" sz="1400" kern="100">
                          <a:solidFill>
                            <a:schemeClr val="tx1"/>
                          </a:solidFill>
                          <a:effectLst/>
                        </a:rPr>
                        <a:t>(0.263)</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tc>
                  <a:txBody>
                    <a:bodyPr/>
                    <a:lstStyle/>
                    <a:p>
                      <a:pPr marL="0" marR="0">
                        <a:buNone/>
                      </a:pPr>
                      <a:r>
                        <a:rPr lang="en-US" sz="1400" kern="100">
                          <a:solidFill>
                            <a:schemeClr val="tx1"/>
                          </a:solidFill>
                          <a:effectLst/>
                        </a:rPr>
                        <a:t>0.597***</a:t>
                      </a:r>
                    </a:p>
                    <a:p>
                      <a:pPr marL="0" marR="0">
                        <a:buNone/>
                      </a:pPr>
                      <a:r>
                        <a:rPr lang="en-US" sz="1400" kern="100">
                          <a:solidFill>
                            <a:schemeClr val="tx1"/>
                          </a:solidFill>
                          <a:effectLst/>
                        </a:rPr>
                        <a:t>(0.267)</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extLst>
                  <a:ext uri="{0D108BD9-81ED-4DB2-BD59-A6C34878D82A}">
                    <a16:rowId xmlns:a16="http://schemas.microsoft.com/office/drawing/2014/main" val="835452640"/>
                  </a:ext>
                </a:extLst>
              </a:tr>
              <a:tr h="322729">
                <a:tc>
                  <a:txBody>
                    <a:bodyPr/>
                    <a:lstStyle/>
                    <a:p>
                      <a:pPr marL="0" marR="0">
                        <a:buNone/>
                      </a:pPr>
                      <a:r>
                        <a:rPr lang="en-US" sz="1400" kern="100">
                          <a:solidFill>
                            <a:schemeClr val="tx1"/>
                          </a:solidFill>
                          <a:effectLst/>
                        </a:rPr>
                        <a:t>Primary shopper</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tc>
                  <a:txBody>
                    <a:bodyPr/>
                    <a:lstStyle/>
                    <a:p>
                      <a:pPr marL="0" marR="0">
                        <a:buNone/>
                      </a:pPr>
                      <a:r>
                        <a:rPr lang="en-US" sz="1400" kern="100">
                          <a:solidFill>
                            <a:schemeClr val="tx1"/>
                          </a:solidFill>
                          <a:effectLst/>
                        </a:rPr>
                        <a:t>-0.492***</a:t>
                      </a:r>
                    </a:p>
                    <a:p>
                      <a:pPr marL="0" marR="0">
                        <a:buNone/>
                      </a:pPr>
                      <a:r>
                        <a:rPr lang="en-US" sz="1400" kern="100">
                          <a:solidFill>
                            <a:schemeClr val="tx1"/>
                          </a:solidFill>
                          <a:effectLst/>
                        </a:rPr>
                        <a:t>(0.276)</a:t>
                      </a:r>
                      <a:endParaRPr lang="en-US" sz="1400" kern="10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tc>
                  <a:txBody>
                    <a:bodyPr/>
                    <a:lstStyle/>
                    <a:p>
                      <a:pPr marL="0" marR="0">
                        <a:buNone/>
                      </a:pPr>
                      <a:r>
                        <a:rPr lang="en-US" sz="1400" kern="100" dirty="0">
                          <a:solidFill>
                            <a:schemeClr val="tx1"/>
                          </a:solidFill>
                          <a:effectLst/>
                        </a:rPr>
                        <a:t>-0.499***</a:t>
                      </a:r>
                    </a:p>
                    <a:p>
                      <a:pPr marL="0" marR="0">
                        <a:buNone/>
                      </a:pPr>
                      <a:r>
                        <a:rPr lang="en-US" sz="1400" kern="100" dirty="0">
                          <a:solidFill>
                            <a:schemeClr val="tx1"/>
                          </a:solidFill>
                          <a:effectLst/>
                        </a:rPr>
                        <a:t>(0.290)</a:t>
                      </a:r>
                      <a:endParaRPr lang="en-US" sz="1400" kern="100" dirty="0">
                        <a:solidFill>
                          <a:schemeClr val="tx1"/>
                        </a:solidFill>
                        <a:effectLst/>
                        <a:latin typeface="Times New Roman" panose="02020603050405020304" pitchFamily="18" charset="0"/>
                        <a:ea typeface="Times New Roman" panose="02020603050405020304" pitchFamily="18" charset="0"/>
                      </a:endParaRPr>
                    </a:p>
                  </a:txBody>
                  <a:tcPr marL="33770" marR="33770" marT="0" marB="0" anchor="ctr"/>
                </a:tc>
                <a:extLst>
                  <a:ext uri="{0D108BD9-81ED-4DB2-BD59-A6C34878D82A}">
                    <a16:rowId xmlns:a16="http://schemas.microsoft.com/office/drawing/2014/main" val="61198146"/>
                  </a:ext>
                </a:extLst>
              </a:tr>
            </a:tbl>
          </a:graphicData>
        </a:graphic>
      </p:graphicFrame>
      <p:sp>
        <p:nvSpPr>
          <p:cNvPr id="7" name="TextBox 6">
            <a:extLst>
              <a:ext uri="{FF2B5EF4-FFF2-40B4-BE49-F238E27FC236}">
                <a16:creationId xmlns:a16="http://schemas.microsoft.com/office/drawing/2014/main" id="{DB0C3A5E-B4AF-7970-9E65-8B9A0452E736}"/>
              </a:ext>
            </a:extLst>
          </p:cNvPr>
          <p:cNvSpPr txBox="1"/>
          <p:nvPr/>
        </p:nvSpPr>
        <p:spPr>
          <a:xfrm>
            <a:off x="2362200" y="795507"/>
            <a:ext cx="6097554" cy="523220"/>
          </a:xfrm>
          <a:prstGeom prst="rect">
            <a:avLst/>
          </a:prstGeom>
          <a:noFill/>
        </p:spPr>
        <p:txBody>
          <a:bodyPr wrap="square">
            <a:spAutoFit/>
          </a:bodyPr>
          <a:lstStyle/>
          <a:p>
            <a:pPr marL="0" marR="0" indent="457200">
              <a:buNone/>
            </a:pPr>
            <a:r>
              <a:rPr lang="en-US" sz="1400" b="1" dirty="0">
                <a:effectLst/>
                <a:latin typeface="Times New Roman" panose="02020603050405020304" pitchFamily="18" charset="0"/>
                <a:ea typeface="SimSun" panose="02010600030101010101" pitchFamily="2" charset="-122"/>
              </a:rPr>
              <a:t>Table 4. Willingness to Pay Estimates Using Tobit Random Effects Models</a:t>
            </a:r>
            <a:endParaRPr lang="en-US" sz="1400" dirty="0">
              <a:effectLst/>
              <a:latin typeface="Times New Roman" panose="02020603050405020304" pitchFamily="18" charset="0"/>
              <a:ea typeface="Times New Roman" panose="02020603050405020304" pitchFamily="18" charset="0"/>
            </a:endParaRPr>
          </a:p>
        </p:txBody>
      </p:sp>
      <p:sp>
        <p:nvSpPr>
          <p:cNvPr id="8" name="Rectangle: Rounded Corners 7">
            <a:extLst>
              <a:ext uri="{FF2B5EF4-FFF2-40B4-BE49-F238E27FC236}">
                <a16:creationId xmlns:a16="http://schemas.microsoft.com/office/drawing/2014/main" id="{0C46FB6F-4321-A7CC-B8A1-D0577FF0C6DF}"/>
              </a:ext>
            </a:extLst>
          </p:cNvPr>
          <p:cNvSpPr/>
          <p:nvPr/>
        </p:nvSpPr>
        <p:spPr bwMode="auto">
          <a:xfrm>
            <a:off x="6248400" y="2362200"/>
            <a:ext cx="762000" cy="457200"/>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 name="Rectangle: Rounded Corners 7">
            <a:extLst>
              <a:ext uri="{FF2B5EF4-FFF2-40B4-BE49-F238E27FC236}">
                <a16:creationId xmlns:a16="http://schemas.microsoft.com/office/drawing/2014/main" id="{13B4667D-0141-F666-A64B-B858E5F5B2C4}"/>
              </a:ext>
            </a:extLst>
          </p:cNvPr>
          <p:cNvSpPr/>
          <p:nvPr/>
        </p:nvSpPr>
        <p:spPr bwMode="auto">
          <a:xfrm>
            <a:off x="7080754" y="2357535"/>
            <a:ext cx="762000" cy="457200"/>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 name="Rectangle: Rounded Corners 7">
            <a:extLst>
              <a:ext uri="{FF2B5EF4-FFF2-40B4-BE49-F238E27FC236}">
                <a16:creationId xmlns:a16="http://schemas.microsoft.com/office/drawing/2014/main" id="{18AC8EC3-C8FE-58B3-E377-4C55FA6A0635}"/>
              </a:ext>
            </a:extLst>
          </p:cNvPr>
          <p:cNvSpPr/>
          <p:nvPr/>
        </p:nvSpPr>
        <p:spPr bwMode="auto">
          <a:xfrm>
            <a:off x="7080754" y="3853543"/>
            <a:ext cx="762000" cy="457200"/>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3" name="Rectangle: Rounded Corners 7">
            <a:extLst>
              <a:ext uri="{FF2B5EF4-FFF2-40B4-BE49-F238E27FC236}">
                <a16:creationId xmlns:a16="http://schemas.microsoft.com/office/drawing/2014/main" id="{ADA52465-0C5B-3E50-AE04-676995D1B081}"/>
              </a:ext>
            </a:extLst>
          </p:cNvPr>
          <p:cNvSpPr/>
          <p:nvPr/>
        </p:nvSpPr>
        <p:spPr bwMode="auto">
          <a:xfrm>
            <a:off x="7080754" y="4306078"/>
            <a:ext cx="762000" cy="457200"/>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 name="Picture 5">
            <a:extLst>
              <a:ext uri="{FF2B5EF4-FFF2-40B4-BE49-F238E27FC236}">
                <a16:creationId xmlns:a16="http://schemas.microsoft.com/office/drawing/2014/main" id="{7961101D-8CC1-AB9C-0933-3B21B2275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939326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2407E-DBD3-85C2-296F-6FAD56F20CA2}"/>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E98B1B04-B343-E10A-2B45-3B2E66D97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a:extLst>
              <a:ext uri="{FF2B5EF4-FFF2-40B4-BE49-F238E27FC236}">
                <a16:creationId xmlns:a16="http://schemas.microsoft.com/office/drawing/2014/main" id="{2DE49150-E8B7-8D50-725F-69696199D002}"/>
              </a:ext>
            </a:extLst>
          </p:cNvPr>
          <p:cNvSpPr>
            <a:spLocks noChangeArrowheads="1"/>
          </p:cNvSpPr>
          <p:nvPr/>
        </p:nvSpPr>
        <p:spPr bwMode="auto">
          <a:xfrm>
            <a:off x="1759227" y="1524000"/>
            <a:ext cx="83058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zh-CN" sz="4400" dirty="0">
                <a:solidFill>
                  <a:srgbClr val="BD0000"/>
                </a:solidFill>
                <a:ea typeface="MS PGothic" pitchFamily="34" charset="-128"/>
              </a:rPr>
              <a:t>Research Update: </a:t>
            </a:r>
            <a:r>
              <a:rPr lang="en-US" sz="4400" dirty="0">
                <a:solidFill>
                  <a:srgbClr val="BD0000"/>
                </a:solidFill>
                <a:ea typeface="MS PGothic" pitchFamily="34" charset="-128"/>
              </a:rPr>
              <a:t>Economic Comparison of Conventional and Controlled Environment Agriculture (CEA) Supply Chains for Leaf Lettuce to US Cities</a:t>
            </a:r>
          </a:p>
          <a:p>
            <a:pPr eaLnBrk="1" hangingPunct="1">
              <a:spcBef>
                <a:spcPct val="0"/>
              </a:spcBef>
            </a:pPr>
            <a:endParaRPr lang="en-US" altLang="en-US" sz="4400" dirty="0">
              <a:solidFill>
                <a:srgbClr val="BD0000"/>
              </a:solidFill>
              <a:ea typeface="MS PGothic" pitchFamily="34" charset="-128"/>
            </a:endParaRPr>
          </a:p>
        </p:txBody>
      </p:sp>
    </p:spTree>
    <p:extLst>
      <p:ext uri="{BB962C8B-B14F-4D97-AF65-F5344CB8AC3E}">
        <p14:creationId xmlns:p14="http://schemas.microsoft.com/office/powerpoint/2010/main" val="131074010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65B8CA2C-DAE5-60DF-AA6A-1610F68D4757}"/>
              </a:ext>
            </a:extLst>
          </p:cNvPr>
          <p:cNvGraphicFramePr>
            <a:graphicFrameLocks noGrp="1"/>
          </p:cNvGraphicFramePr>
          <p:nvPr>
            <p:extLst>
              <p:ext uri="{D42A27DB-BD31-4B8C-83A1-F6EECF244321}">
                <p14:modId xmlns:p14="http://schemas.microsoft.com/office/powerpoint/2010/main" val="1484665176"/>
              </p:ext>
            </p:extLst>
          </p:nvPr>
        </p:nvGraphicFramePr>
        <p:xfrm>
          <a:off x="364434" y="1140460"/>
          <a:ext cx="11463132" cy="4851400"/>
        </p:xfrm>
        <a:graphic>
          <a:graphicData uri="http://schemas.openxmlformats.org/drawingml/2006/table">
            <a:tbl>
              <a:tblPr firstRow="1" firstCol="1" bandRow="1">
                <a:tableStyleId>{5C22544A-7EE6-4342-B048-85BDC9FD1C3A}</a:tableStyleId>
              </a:tblPr>
              <a:tblGrid>
                <a:gridCol w="1910522">
                  <a:extLst>
                    <a:ext uri="{9D8B030D-6E8A-4147-A177-3AD203B41FA5}">
                      <a16:colId xmlns:a16="http://schemas.microsoft.com/office/drawing/2014/main" val="725845952"/>
                    </a:ext>
                  </a:extLst>
                </a:gridCol>
                <a:gridCol w="1910522">
                  <a:extLst>
                    <a:ext uri="{9D8B030D-6E8A-4147-A177-3AD203B41FA5}">
                      <a16:colId xmlns:a16="http://schemas.microsoft.com/office/drawing/2014/main" val="4139485679"/>
                    </a:ext>
                  </a:extLst>
                </a:gridCol>
                <a:gridCol w="1910522">
                  <a:extLst>
                    <a:ext uri="{9D8B030D-6E8A-4147-A177-3AD203B41FA5}">
                      <a16:colId xmlns:a16="http://schemas.microsoft.com/office/drawing/2014/main" val="3965952207"/>
                    </a:ext>
                  </a:extLst>
                </a:gridCol>
                <a:gridCol w="1910522">
                  <a:extLst>
                    <a:ext uri="{9D8B030D-6E8A-4147-A177-3AD203B41FA5}">
                      <a16:colId xmlns:a16="http://schemas.microsoft.com/office/drawing/2014/main" val="1903451966"/>
                    </a:ext>
                  </a:extLst>
                </a:gridCol>
                <a:gridCol w="1910522">
                  <a:extLst>
                    <a:ext uri="{9D8B030D-6E8A-4147-A177-3AD203B41FA5}">
                      <a16:colId xmlns:a16="http://schemas.microsoft.com/office/drawing/2014/main" val="259151576"/>
                    </a:ext>
                  </a:extLst>
                </a:gridCol>
                <a:gridCol w="1910522">
                  <a:extLst>
                    <a:ext uri="{9D8B030D-6E8A-4147-A177-3AD203B41FA5}">
                      <a16:colId xmlns:a16="http://schemas.microsoft.com/office/drawing/2014/main" val="3619309936"/>
                    </a:ext>
                  </a:extLst>
                </a:gridCol>
              </a:tblGrid>
              <a:tr h="370840">
                <a:tc>
                  <a:txBody>
                    <a:bodyPr/>
                    <a:lstStyle/>
                    <a:p>
                      <a:r>
                        <a:rPr lang="it-IT" b="1" dirty="0">
                          <a:solidFill>
                            <a:schemeClr val="tx1"/>
                          </a:solidFill>
                        </a:rPr>
                        <a:t>Assumption</a:t>
                      </a:r>
                      <a:endParaRPr lang="it-IT" dirty="0">
                        <a:solidFill>
                          <a:schemeClr val="tx1"/>
                        </a:solidFill>
                      </a:endParaRPr>
                    </a:p>
                  </a:txBody>
                  <a:tcPr anchor="ctr"/>
                </a:tc>
                <a:tc>
                  <a:txBody>
                    <a:bodyPr/>
                    <a:lstStyle/>
                    <a:p>
                      <a:r>
                        <a:rPr lang="it-US" dirty="0">
                          <a:solidFill>
                            <a:schemeClr val="tx1"/>
                          </a:solidFill>
                        </a:rPr>
                        <a:t>CA Field </a:t>
                      </a:r>
                    </a:p>
                  </a:txBody>
                  <a:tcPr/>
                </a:tc>
                <a:tc>
                  <a:txBody>
                    <a:bodyPr/>
                    <a:lstStyle/>
                    <a:p>
                      <a:r>
                        <a:rPr lang="it-US" dirty="0">
                          <a:solidFill>
                            <a:schemeClr val="tx1"/>
                          </a:solidFill>
                        </a:rPr>
                        <a:t>NY Field</a:t>
                      </a:r>
                    </a:p>
                  </a:txBody>
                  <a:tcPr/>
                </a:tc>
                <a:tc>
                  <a:txBody>
                    <a:bodyPr/>
                    <a:lstStyle/>
                    <a:p>
                      <a:r>
                        <a:rPr lang="it-US" dirty="0">
                          <a:solidFill>
                            <a:schemeClr val="tx1"/>
                          </a:solidFill>
                        </a:rPr>
                        <a:t>WI Field</a:t>
                      </a:r>
                    </a:p>
                  </a:txBody>
                  <a:tcPr/>
                </a:tc>
                <a:tc>
                  <a:txBody>
                    <a:bodyPr/>
                    <a:lstStyle/>
                    <a:p>
                      <a:r>
                        <a:rPr lang="it-US" dirty="0">
                          <a:solidFill>
                            <a:schemeClr val="tx1"/>
                          </a:solidFill>
                        </a:rPr>
                        <a:t>NY Greenhouse</a:t>
                      </a:r>
                    </a:p>
                  </a:txBody>
                  <a:tcPr/>
                </a:tc>
                <a:tc>
                  <a:txBody>
                    <a:bodyPr/>
                    <a:lstStyle/>
                    <a:p>
                      <a:r>
                        <a:rPr lang="it-US" dirty="0">
                          <a:solidFill>
                            <a:schemeClr val="tx1"/>
                          </a:solidFill>
                        </a:rPr>
                        <a:t>WI Greenhouse</a:t>
                      </a:r>
                    </a:p>
                  </a:txBody>
                  <a:tcPr/>
                </a:tc>
                <a:extLst>
                  <a:ext uri="{0D108BD9-81ED-4DB2-BD59-A6C34878D82A}">
                    <a16:rowId xmlns:a16="http://schemas.microsoft.com/office/drawing/2014/main" val="1707450181"/>
                  </a:ext>
                </a:extLst>
              </a:tr>
              <a:tr h="479655">
                <a:tc>
                  <a:txBody>
                    <a:bodyPr/>
                    <a:lstStyle/>
                    <a:p>
                      <a:r>
                        <a:rPr lang="it-US" b="1" dirty="0">
                          <a:solidFill>
                            <a:schemeClr val="tx1"/>
                          </a:solidFill>
                        </a:rPr>
                        <a:t>Scale of Operation</a:t>
                      </a:r>
                    </a:p>
                  </a:txBody>
                  <a:tcPr/>
                </a:tc>
                <a:tc>
                  <a:txBody>
                    <a:bodyPr/>
                    <a:lstStyle/>
                    <a:p>
                      <a:r>
                        <a:rPr lang="it-IT" sz="1800" b="0" u="none" strike="noStrike" kern="1200" dirty="0">
                          <a:solidFill>
                            <a:schemeClr val="tx1"/>
                          </a:solidFill>
                          <a:effectLst/>
                        </a:rPr>
                        <a:t>5 acre</a:t>
                      </a:r>
                      <a:endParaRPr lang="it-US" dirty="0">
                        <a:solidFill>
                          <a:schemeClr val="tx1"/>
                        </a:solidFill>
                      </a:endParaRPr>
                    </a:p>
                  </a:txBody>
                  <a:tcPr/>
                </a:tc>
                <a:tc>
                  <a:txBody>
                    <a:bodyPr/>
                    <a:lstStyle/>
                    <a:p>
                      <a:r>
                        <a:rPr lang="it-US" dirty="0">
                          <a:solidFill>
                            <a:schemeClr val="tx1"/>
                          </a:solidFill>
                        </a:rPr>
                        <a:t>1 acre</a:t>
                      </a:r>
                    </a:p>
                  </a:txBody>
                  <a:tcPr/>
                </a:tc>
                <a:tc>
                  <a:txBody>
                    <a:bodyPr/>
                    <a:lstStyle/>
                    <a:p>
                      <a:r>
                        <a:rPr lang="it-US" dirty="0">
                          <a:solidFill>
                            <a:schemeClr val="tx1"/>
                          </a:solidFill>
                        </a:rPr>
                        <a:t>1 acre</a:t>
                      </a:r>
                    </a:p>
                  </a:txBody>
                  <a:tcPr/>
                </a:tc>
                <a:tc>
                  <a:txBody>
                    <a:bodyPr/>
                    <a:lstStyle/>
                    <a:p>
                      <a:r>
                        <a:rPr lang="it-IT" dirty="0">
                          <a:solidFill>
                            <a:schemeClr val="tx1"/>
                          </a:solidFill>
                        </a:rPr>
                        <a:t>Mixed </a:t>
                      </a:r>
                      <a:r>
                        <a:rPr lang="it-IT" dirty="0" err="1">
                          <a:solidFill>
                            <a:schemeClr val="tx1"/>
                          </a:solidFill>
                        </a:rPr>
                        <a:t>scales</a:t>
                      </a:r>
                      <a:r>
                        <a:rPr lang="it-IT" dirty="0">
                          <a:solidFill>
                            <a:schemeClr val="tx1"/>
                          </a:solidFill>
                        </a:rPr>
                        <a:t>: </a:t>
                      </a:r>
                      <a:r>
                        <a:rPr lang="it-IT" dirty="0" err="1">
                          <a:solidFill>
                            <a:schemeClr val="tx1"/>
                          </a:solidFill>
                        </a:rPr>
                        <a:t>soil</a:t>
                      </a:r>
                      <a:r>
                        <a:rPr lang="it-IT" dirty="0">
                          <a:solidFill>
                            <a:schemeClr val="tx1"/>
                          </a:solidFill>
                        </a:rPr>
                        <a:t>-based (~200 m²); CEA facilities (~40,500 m² / ~10 </a:t>
                      </a:r>
                      <a:r>
                        <a:rPr lang="it-IT" dirty="0" err="1">
                          <a:solidFill>
                            <a:schemeClr val="tx1"/>
                          </a:solidFill>
                        </a:rPr>
                        <a:t>acres</a:t>
                      </a:r>
                      <a:r>
                        <a:rPr lang="it-IT" dirty="0">
                          <a:solidFill>
                            <a:schemeClr val="tx1"/>
                          </a:solidFill>
                        </a:rPr>
                        <a:t>)</a:t>
                      </a:r>
                      <a:endParaRPr lang="it-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solidFill>
                            <a:schemeClr val="tx1"/>
                          </a:solidFill>
                        </a:rPr>
                        <a:t>Mixed </a:t>
                      </a:r>
                      <a:r>
                        <a:rPr lang="it-IT" dirty="0" err="1">
                          <a:solidFill>
                            <a:schemeClr val="tx1"/>
                          </a:solidFill>
                        </a:rPr>
                        <a:t>scales</a:t>
                      </a:r>
                      <a:r>
                        <a:rPr lang="it-IT" dirty="0">
                          <a:solidFill>
                            <a:schemeClr val="tx1"/>
                          </a:solidFill>
                        </a:rPr>
                        <a:t>: </a:t>
                      </a:r>
                      <a:r>
                        <a:rPr lang="it-IT" dirty="0" err="1">
                          <a:solidFill>
                            <a:schemeClr val="tx1"/>
                          </a:solidFill>
                        </a:rPr>
                        <a:t>soil</a:t>
                      </a:r>
                      <a:r>
                        <a:rPr lang="it-IT" dirty="0">
                          <a:solidFill>
                            <a:schemeClr val="tx1"/>
                          </a:solidFill>
                        </a:rPr>
                        <a:t>-based (~200 m²); CEA facilities (~40,500 m² / ~10 </a:t>
                      </a:r>
                      <a:r>
                        <a:rPr lang="it-IT" dirty="0" err="1">
                          <a:solidFill>
                            <a:schemeClr val="tx1"/>
                          </a:solidFill>
                        </a:rPr>
                        <a:t>acres</a:t>
                      </a:r>
                      <a:r>
                        <a:rPr lang="it-IT" dirty="0">
                          <a:solidFill>
                            <a:schemeClr val="tx1"/>
                          </a:solidFill>
                        </a:rPr>
                        <a:t>)</a:t>
                      </a:r>
                      <a:endParaRPr lang="it-US" dirty="0">
                        <a:solidFill>
                          <a:schemeClr val="tx1"/>
                        </a:solidFill>
                      </a:endParaRPr>
                    </a:p>
                  </a:txBody>
                  <a:tcPr/>
                </a:tc>
                <a:extLst>
                  <a:ext uri="{0D108BD9-81ED-4DB2-BD59-A6C34878D82A}">
                    <a16:rowId xmlns:a16="http://schemas.microsoft.com/office/drawing/2014/main" val="1474733776"/>
                  </a:ext>
                </a:extLst>
              </a:tr>
              <a:tr h="370840">
                <a:tc>
                  <a:txBody>
                    <a:bodyPr/>
                    <a:lstStyle/>
                    <a:p>
                      <a:r>
                        <a:rPr lang="it-IT" b="1" dirty="0">
                          <a:solidFill>
                            <a:schemeClr val="tx1"/>
                          </a:solidFill>
                        </a:rPr>
                        <a:t>Production season</a:t>
                      </a:r>
                      <a:endParaRPr lang="it-US" b="1" dirty="0">
                        <a:solidFill>
                          <a:schemeClr val="tx1"/>
                        </a:solidFill>
                      </a:endParaRPr>
                    </a:p>
                  </a:txBody>
                  <a:tcPr/>
                </a:tc>
                <a:tc>
                  <a:txBody>
                    <a:bodyPr/>
                    <a:lstStyle/>
                    <a:p>
                      <a:r>
                        <a:rPr lang="it-US" dirty="0">
                          <a:solidFill>
                            <a:schemeClr val="tx1"/>
                          </a:solidFill>
                        </a:rPr>
                        <a:t>Seasonal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US" dirty="0">
                          <a:solidFill>
                            <a:schemeClr val="tx1"/>
                          </a:solidFill>
                        </a:rPr>
                        <a:t>Seasonal</a:t>
                      </a:r>
                    </a:p>
                    <a:p>
                      <a:endParaRPr lang="it-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US" dirty="0">
                          <a:solidFill>
                            <a:schemeClr val="tx1"/>
                          </a:solidFill>
                        </a:rPr>
                        <a:t>Seasonal</a:t>
                      </a:r>
                    </a:p>
                    <a:p>
                      <a:endParaRPr lang="it-US" dirty="0">
                        <a:solidFill>
                          <a:schemeClr val="tx1"/>
                        </a:solidFill>
                      </a:endParaRPr>
                    </a:p>
                  </a:txBody>
                  <a:tcPr/>
                </a:tc>
                <a:tc>
                  <a:txBody>
                    <a:bodyPr/>
                    <a:lstStyle/>
                    <a:p>
                      <a:r>
                        <a:rPr lang="it-IT" dirty="0">
                          <a:solidFill>
                            <a:schemeClr val="tx1"/>
                          </a:solidFill>
                        </a:rPr>
                        <a:t>Year-round production</a:t>
                      </a:r>
                      <a:endParaRPr lang="it-US" dirty="0">
                        <a:solidFill>
                          <a:schemeClr val="tx1"/>
                        </a:solidFill>
                      </a:endParaRPr>
                    </a:p>
                  </a:txBody>
                  <a:tcPr/>
                </a:tc>
                <a:tc>
                  <a:txBody>
                    <a:bodyPr/>
                    <a:lstStyle/>
                    <a:p>
                      <a:r>
                        <a:rPr lang="it-IT" dirty="0">
                          <a:solidFill>
                            <a:schemeClr val="tx1"/>
                          </a:solidFill>
                        </a:rPr>
                        <a:t>Year-round production</a:t>
                      </a:r>
                      <a:endParaRPr lang="it-US" dirty="0">
                        <a:solidFill>
                          <a:schemeClr val="tx1"/>
                        </a:solidFill>
                      </a:endParaRPr>
                    </a:p>
                  </a:txBody>
                  <a:tcPr/>
                </a:tc>
                <a:extLst>
                  <a:ext uri="{0D108BD9-81ED-4DB2-BD59-A6C34878D82A}">
                    <a16:rowId xmlns:a16="http://schemas.microsoft.com/office/drawing/2014/main" val="3665599612"/>
                  </a:ext>
                </a:extLst>
              </a:tr>
              <a:tr h="370840">
                <a:tc>
                  <a:txBody>
                    <a:bodyPr/>
                    <a:lstStyle/>
                    <a:p>
                      <a:r>
                        <a:rPr lang="it-US" b="1" dirty="0">
                          <a:solidFill>
                            <a:schemeClr val="tx1"/>
                          </a:solidFill>
                        </a:rPr>
                        <a:t>Distance to Market</a:t>
                      </a:r>
                    </a:p>
                  </a:txBody>
                  <a:tcPr/>
                </a:tc>
                <a:tc>
                  <a:txBody>
                    <a:bodyPr/>
                    <a:lstStyle/>
                    <a:p>
                      <a:r>
                        <a:rPr lang="it-US" dirty="0">
                          <a:solidFill>
                            <a:schemeClr val="tx1"/>
                          </a:solidFill>
                        </a:rPr>
                        <a:t>4,825 km to NYC</a:t>
                      </a:r>
                      <a:br>
                        <a:rPr lang="it-US" dirty="0">
                          <a:solidFill>
                            <a:schemeClr val="tx1"/>
                          </a:solidFill>
                        </a:rPr>
                      </a:br>
                      <a:r>
                        <a:rPr lang="it-US" dirty="0">
                          <a:solidFill>
                            <a:schemeClr val="tx1"/>
                          </a:solidFill>
                        </a:rPr>
                        <a:t>3,570 km to Madison</a:t>
                      </a:r>
                    </a:p>
                  </a:txBody>
                  <a:tcPr/>
                </a:tc>
                <a:tc>
                  <a:txBody>
                    <a:bodyPr/>
                    <a:lstStyle/>
                    <a:p>
                      <a:r>
                        <a:rPr lang="it-US" dirty="0">
                          <a:solidFill>
                            <a:schemeClr val="tx1"/>
                          </a:solidFill>
                        </a:rPr>
                        <a:t>300 km to NYC</a:t>
                      </a:r>
                    </a:p>
                  </a:txBody>
                  <a:tcPr/>
                </a:tc>
                <a:tc>
                  <a:txBody>
                    <a:bodyPr/>
                    <a:lstStyle/>
                    <a:p>
                      <a:r>
                        <a:rPr lang="it-US" dirty="0">
                          <a:solidFill>
                            <a:schemeClr val="tx1"/>
                          </a:solidFill>
                        </a:rPr>
                        <a:t>150 km to Madison</a:t>
                      </a:r>
                    </a:p>
                  </a:txBody>
                  <a:tcPr/>
                </a:tc>
                <a:tc>
                  <a:txBody>
                    <a:bodyPr/>
                    <a:lstStyle/>
                    <a:p>
                      <a:r>
                        <a:rPr lang="it-US" dirty="0">
                          <a:solidFill>
                            <a:schemeClr val="tx1"/>
                          </a:solidFill>
                        </a:rPr>
                        <a:t>300 km to NYC</a:t>
                      </a:r>
                    </a:p>
                  </a:txBody>
                  <a:tcPr/>
                </a:tc>
                <a:tc>
                  <a:txBody>
                    <a:bodyPr/>
                    <a:lstStyle/>
                    <a:p>
                      <a:r>
                        <a:rPr lang="it-US" dirty="0">
                          <a:solidFill>
                            <a:schemeClr val="tx1"/>
                          </a:solidFill>
                        </a:rPr>
                        <a:t>150 km to Madison</a:t>
                      </a:r>
                    </a:p>
                  </a:txBody>
                  <a:tcPr/>
                </a:tc>
                <a:extLst>
                  <a:ext uri="{0D108BD9-81ED-4DB2-BD59-A6C34878D82A}">
                    <a16:rowId xmlns:a16="http://schemas.microsoft.com/office/drawing/2014/main" val="647685061"/>
                  </a:ext>
                </a:extLst>
              </a:tr>
              <a:tr h="370840">
                <a:tc>
                  <a:txBody>
                    <a:bodyPr/>
                    <a:lstStyle/>
                    <a:p>
                      <a:r>
                        <a:rPr lang="it-IT" sz="1800" b="1" u="none" strike="noStrike" kern="1200" dirty="0">
                          <a:solidFill>
                            <a:schemeClr val="tx1"/>
                          </a:solidFill>
                          <a:effectLst/>
                        </a:rPr>
                        <a:t>Automation treatment</a:t>
                      </a:r>
                      <a:endParaRPr lang="it-US" b="1" dirty="0">
                        <a:solidFill>
                          <a:schemeClr val="tx1"/>
                        </a:solidFill>
                      </a:endParaRPr>
                    </a:p>
                  </a:txBody>
                  <a:tcPr/>
                </a:tc>
                <a:tc>
                  <a:txBody>
                    <a:bodyPr/>
                    <a:lstStyle/>
                    <a:p>
                      <a:r>
                        <a:rPr lang="it-IT" sz="1800" b="0" u="none" strike="noStrike" kern="1200" dirty="0">
                          <a:solidFill>
                            <a:schemeClr val="tx1"/>
                          </a:solidFill>
                          <a:effectLst/>
                        </a:rPr>
                        <a:t>Low Mechanization</a:t>
                      </a:r>
                      <a:endParaRPr lang="it-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b="0" u="none" strike="noStrike" kern="1200" dirty="0">
                          <a:solidFill>
                            <a:schemeClr val="tx1"/>
                          </a:solidFill>
                          <a:effectLst/>
                        </a:rPr>
                        <a:t>Low Mechanization</a:t>
                      </a:r>
                      <a:endParaRPr lang="it-US" dirty="0">
                        <a:solidFill>
                          <a:schemeClr val="tx1"/>
                        </a:solidFill>
                      </a:endParaRPr>
                    </a:p>
                    <a:p>
                      <a:endParaRPr lang="it-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b="0" u="none" strike="noStrike" kern="1200" dirty="0">
                          <a:solidFill>
                            <a:schemeClr val="tx1"/>
                          </a:solidFill>
                          <a:effectLst/>
                        </a:rPr>
                        <a:t>Low Mechanization</a:t>
                      </a:r>
                      <a:endParaRPr lang="it-US" dirty="0">
                        <a:solidFill>
                          <a:schemeClr val="tx1"/>
                        </a:solidFill>
                      </a:endParaRPr>
                    </a:p>
                    <a:p>
                      <a:endParaRPr lang="it-US" dirty="0">
                        <a:solidFill>
                          <a:schemeClr val="tx1"/>
                        </a:solidFill>
                      </a:endParaRPr>
                    </a:p>
                  </a:txBody>
                  <a:tcPr/>
                </a:tc>
                <a:tc>
                  <a:txBody>
                    <a:bodyPr/>
                    <a:lstStyle/>
                    <a:p>
                      <a:r>
                        <a:rPr lang="it-IT" sz="1800" b="0" u="none" strike="noStrike" kern="1200" dirty="0">
                          <a:solidFill>
                            <a:schemeClr val="tx1"/>
                          </a:solidFill>
                          <a:effectLst/>
                        </a:rPr>
                        <a:t>Automated &amp; </a:t>
                      </a:r>
                      <a:r>
                        <a:rPr lang="it-IT" sz="1800" b="0" u="none" strike="noStrike" kern="1200" dirty="0" err="1">
                          <a:solidFill>
                            <a:schemeClr val="tx1"/>
                          </a:solidFill>
                          <a:effectLst/>
                        </a:rPr>
                        <a:t>Labor</a:t>
                      </a:r>
                      <a:r>
                        <a:rPr lang="it-IT" sz="1800" b="0" u="none" strike="noStrike" kern="1200" dirty="0">
                          <a:solidFill>
                            <a:schemeClr val="tx1"/>
                          </a:solidFill>
                          <a:effectLst/>
                        </a:rPr>
                        <a:t>-intensive </a:t>
                      </a:r>
                      <a:r>
                        <a:rPr lang="it-IT" sz="1800" b="0" u="none" strike="noStrike" kern="1200" dirty="0" err="1">
                          <a:solidFill>
                            <a:schemeClr val="tx1"/>
                          </a:solidFill>
                          <a:effectLst/>
                        </a:rPr>
                        <a:t>variants</a:t>
                      </a:r>
                      <a:endParaRPr lang="it-US" dirty="0">
                        <a:solidFill>
                          <a:schemeClr val="tx1"/>
                        </a:solidFill>
                      </a:endParaRPr>
                    </a:p>
                  </a:txBody>
                  <a:tcPr/>
                </a:tc>
                <a:tc>
                  <a:txBody>
                    <a:bodyPr/>
                    <a:lstStyle/>
                    <a:p>
                      <a:r>
                        <a:rPr lang="it-IT" sz="1800" b="0" u="none" strike="noStrike" kern="1200" dirty="0">
                          <a:solidFill>
                            <a:schemeClr val="tx1"/>
                          </a:solidFill>
                          <a:effectLst/>
                        </a:rPr>
                        <a:t>Automated &amp; </a:t>
                      </a:r>
                      <a:r>
                        <a:rPr lang="it-IT" sz="1800" b="0" u="none" strike="noStrike" kern="1200" dirty="0" err="1">
                          <a:solidFill>
                            <a:schemeClr val="tx1"/>
                          </a:solidFill>
                          <a:effectLst/>
                        </a:rPr>
                        <a:t>Labor</a:t>
                      </a:r>
                      <a:r>
                        <a:rPr lang="it-IT" sz="1800" b="0" u="none" strike="noStrike" kern="1200" dirty="0">
                          <a:solidFill>
                            <a:schemeClr val="tx1"/>
                          </a:solidFill>
                          <a:effectLst/>
                        </a:rPr>
                        <a:t>-intensive </a:t>
                      </a:r>
                      <a:r>
                        <a:rPr lang="it-IT" sz="1800" b="0" u="none" strike="noStrike" kern="1200" dirty="0" err="1">
                          <a:solidFill>
                            <a:schemeClr val="tx1"/>
                          </a:solidFill>
                          <a:effectLst/>
                        </a:rPr>
                        <a:t>variants</a:t>
                      </a:r>
                      <a:endParaRPr lang="it-US" dirty="0">
                        <a:solidFill>
                          <a:schemeClr val="tx1"/>
                        </a:solidFill>
                      </a:endParaRPr>
                    </a:p>
                  </a:txBody>
                  <a:tcPr/>
                </a:tc>
                <a:extLst>
                  <a:ext uri="{0D108BD9-81ED-4DB2-BD59-A6C34878D82A}">
                    <a16:rowId xmlns:a16="http://schemas.microsoft.com/office/drawing/2014/main" val="141555683"/>
                  </a:ext>
                </a:extLst>
              </a:tr>
            </a:tbl>
          </a:graphicData>
        </a:graphic>
      </p:graphicFrame>
      <p:pic>
        <p:nvPicPr>
          <p:cNvPr id="3" name="Picture 5">
            <a:extLst>
              <a:ext uri="{FF2B5EF4-FFF2-40B4-BE49-F238E27FC236}">
                <a16:creationId xmlns:a16="http://schemas.microsoft.com/office/drawing/2014/main" id="{35F115B0-5533-D55D-573D-C9384FC43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15985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C64C7D5-70B0-A4B3-1523-0B903188B96F}"/>
              </a:ext>
            </a:extLst>
          </p:cNvPr>
          <p:cNvSpPr txBox="1"/>
          <p:nvPr/>
        </p:nvSpPr>
        <p:spPr>
          <a:xfrm>
            <a:off x="360358" y="152400"/>
            <a:ext cx="11471281" cy="338554"/>
          </a:xfrm>
          <a:prstGeom prst="rect">
            <a:avLst/>
          </a:prstGeom>
          <a:noFill/>
        </p:spPr>
        <p:txBody>
          <a:bodyPr wrap="none" rtlCol="0">
            <a:spAutoFit/>
          </a:bodyPr>
          <a:lstStyle/>
          <a:p>
            <a:r>
              <a:rPr lang="it-IT" sz="1600" b="1" dirty="0"/>
              <a:t>Cost Comparison Across Production Systems: California Field, New York Field, and New York Greenhouse</a:t>
            </a:r>
            <a:endParaRPr lang="it-US" sz="1600" b="1" dirty="0"/>
          </a:p>
        </p:txBody>
      </p:sp>
      <p:pic>
        <p:nvPicPr>
          <p:cNvPr id="5" name="Immagine 4">
            <a:extLst>
              <a:ext uri="{FF2B5EF4-FFF2-40B4-BE49-F238E27FC236}">
                <a16:creationId xmlns:a16="http://schemas.microsoft.com/office/drawing/2014/main" id="{754C2C7E-9C45-ABD8-D68B-3B5D242C7BA1}"/>
              </a:ext>
            </a:extLst>
          </p:cNvPr>
          <p:cNvPicPr>
            <a:picLocks noChangeAspect="1"/>
          </p:cNvPicPr>
          <p:nvPr/>
        </p:nvPicPr>
        <p:blipFill>
          <a:blip r:embed="rId3"/>
          <a:stretch>
            <a:fillRect/>
          </a:stretch>
        </p:blipFill>
        <p:spPr>
          <a:xfrm>
            <a:off x="533400" y="490954"/>
            <a:ext cx="10267157" cy="5600268"/>
          </a:xfrm>
          <a:prstGeom prst="rect">
            <a:avLst/>
          </a:prstGeom>
        </p:spPr>
      </p:pic>
      <p:pic>
        <p:nvPicPr>
          <p:cNvPr id="2" name="Picture 5">
            <a:extLst>
              <a:ext uri="{FF2B5EF4-FFF2-40B4-BE49-F238E27FC236}">
                <a16:creationId xmlns:a16="http://schemas.microsoft.com/office/drawing/2014/main" id="{44D673C2-63EC-D135-AA22-B6ABB57B2B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485234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8C6D433-6CC8-FCDA-3794-F36DF8D5C163}"/>
              </a:ext>
            </a:extLst>
          </p:cNvPr>
          <p:cNvSpPr txBox="1"/>
          <p:nvPr/>
        </p:nvSpPr>
        <p:spPr>
          <a:xfrm>
            <a:off x="572787" y="152400"/>
            <a:ext cx="11254877" cy="338554"/>
          </a:xfrm>
          <a:prstGeom prst="rect">
            <a:avLst/>
          </a:prstGeom>
          <a:noFill/>
        </p:spPr>
        <p:txBody>
          <a:bodyPr wrap="none" rtlCol="0">
            <a:spAutoFit/>
          </a:bodyPr>
          <a:lstStyle/>
          <a:p>
            <a:r>
              <a:rPr lang="it-IT" sz="1600" b="1" dirty="0"/>
              <a:t>Cost Comparison Across Production Systems: California Field, Wisconsin Field, and Wisconsin Greenhouse</a:t>
            </a:r>
            <a:endParaRPr lang="it-US" sz="1600" b="1" dirty="0"/>
          </a:p>
        </p:txBody>
      </p:sp>
      <p:pic>
        <p:nvPicPr>
          <p:cNvPr id="5" name="Immagine 4">
            <a:extLst>
              <a:ext uri="{FF2B5EF4-FFF2-40B4-BE49-F238E27FC236}">
                <a16:creationId xmlns:a16="http://schemas.microsoft.com/office/drawing/2014/main" id="{FBE1B428-1737-9495-4128-A03892BAB554}"/>
              </a:ext>
            </a:extLst>
          </p:cNvPr>
          <p:cNvPicPr>
            <a:picLocks noChangeAspect="1"/>
          </p:cNvPicPr>
          <p:nvPr/>
        </p:nvPicPr>
        <p:blipFill>
          <a:blip r:embed="rId3"/>
          <a:stretch>
            <a:fillRect/>
          </a:stretch>
        </p:blipFill>
        <p:spPr>
          <a:xfrm>
            <a:off x="685800" y="513366"/>
            <a:ext cx="10574783" cy="5700712"/>
          </a:xfrm>
          <a:prstGeom prst="rect">
            <a:avLst/>
          </a:prstGeom>
        </p:spPr>
      </p:pic>
      <p:pic>
        <p:nvPicPr>
          <p:cNvPr id="2" name="Picture 5">
            <a:extLst>
              <a:ext uri="{FF2B5EF4-FFF2-40B4-BE49-F238E27FC236}">
                <a16:creationId xmlns:a16="http://schemas.microsoft.com/office/drawing/2014/main" id="{C8A17A01-B0B6-32A0-A565-2FCC54962D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754236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63CC6-6BF0-3F6A-3261-56108483A822}"/>
            </a:ext>
          </a:extLst>
        </p:cNvPr>
        <p:cNvGrpSpPr/>
        <p:nvPr/>
      </p:nvGrpSpPr>
      <p:grpSpPr>
        <a:xfrm>
          <a:off x="0" y="0"/>
          <a:ext cx="0" cy="0"/>
          <a:chOff x="0" y="0"/>
          <a:chExt cx="0" cy="0"/>
        </a:xfrm>
      </p:grpSpPr>
      <p:pic>
        <p:nvPicPr>
          <p:cNvPr id="6147" name="Picture 5">
            <a:extLst>
              <a:ext uri="{FF2B5EF4-FFF2-40B4-BE49-F238E27FC236}">
                <a16:creationId xmlns:a16="http://schemas.microsoft.com/office/drawing/2014/main" id="{68E0CBD4-A77B-E00C-BD9F-8CDFE7C00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a:extLst>
              <a:ext uri="{FF2B5EF4-FFF2-40B4-BE49-F238E27FC236}">
                <a16:creationId xmlns:a16="http://schemas.microsoft.com/office/drawing/2014/main" id="{69737C74-3BBC-604C-8D09-78B8E048C7FA}"/>
              </a:ext>
            </a:extLst>
          </p:cNvPr>
          <p:cNvSpPr>
            <a:spLocks noChangeArrowheads="1"/>
          </p:cNvSpPr>
          <p:nvPr/>
        </p:nvSpPr>
        <p:spPr bwMode="auto">
          <a:xfrm>
            <a:off x="1828800" y="2133600"/>
            <a:ext cx="8305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zh-CN" sz="4400" dirty="0">
                <a:solidFill>
                  <a:srgbClr val="BD0000"/>
                </a:solidFill>
                <a:ea typeface="MS PGothic" pitchFamily="34" charset="-128"/>
              </a:rPr>
              <a:t>Thank you!!</a:t>
            </a:r>
          </a:p>
          <a:p>
            <a:pPr eaLnBrk="1" hangingPunct="1">
              <a:spcBef>
                <a:spcPct val="0"/>
              </a:spcBef>
            </a:pPr>
            <a:r>
              <a:rPr lang="en-US" altLang="zh-CN" sz="4400" dirty="0">
                <a:solidFill>
                  <a:srgbClr val="BD0000"/>
                </a:solidFill>
                <a:ea typeface="MS PGothic" pitchFamily="34" charset="-128"/>
              </a:rPr>
              <a:t>Comments? Questions?</a:t>
            </a:r>
          </a:p>
          <a:p>
            <a:pPr eaLnBrk="1" hangingPunct="1">
              <a:spcBef>
                <a:spcPct val="0"/>
              </a:spcBef>
            </a:pPr>
            <a:r>
              <a:rPr lang="en-US" altLang="zh-CN" sz="3600" dirty="0">
                <a:ea typeface="MS PGothic" pitchFamily="34" charset="-128"/>
              </a:rPr>
              <a:t>mig7@cornell.edu</a:t>
            </a:r>
          </a:p>
          <a:p>
            <a:pPr eaLnBrk="1" hangingPunct="1">
              <a:spcBef>
                <a:spcPct val="0"/>
              </a:spcBef>
            </a:pPr>
            <a:endParaRPr lang="en-US" altLang="en-US" sz="4400" dirty="0">
              <a:solidFill>
                <a:srgbClr val="BD0000"/>
              </a:solidFill>
              <a:ea typeface="MS PGothic" pitchFamily="34" charset="-128"/>
            </a:endParaRPr>
          </a:p>
        </p:txBody>
      </p:sp>
    </p:spTree>
    <p:extLst>
      <p:ext uri="{BB962C8B-B14F-4D97-AF65-F5344CB8AC3E}">
        <p14:creationId xmlns:p14="http://schemas.microsoft.com/office/powerpoint/2010/main" val="162818135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838E5F-19DE-0C19-0E9B-397635F4CE72}"/>
              </a:ext>
            </a:extLst>
          </p:cNvPr>
          <p:cNvSpPr>
            <a:spLocks noGrp="1"/>
          </p:cNvSpPr>
          <p:nvPr>
            <p:ph type="sldNum" sz="quarter" idx="10"/>
          </p:nvPr>
        </p:nvSpPr>
        <p:spPr/>
        <p:txBody>
          <a:bodyPr/>
          <a:lstStyle/>
          <a:p>
            <a:pPr>
              <a:defRPr/>
            </a:pPr>
            <a:fld id="{F514AD1A-3E2D-4889-8392-3CFA1D43892B}" type="slidenum">
              <a:rPr lang="en-US" smtClean="0"/>
              <a:pPr>
                <a:defRPr/>
              </a:pPr>
              <a:t>5</a:t>
            </a:fld>
            <a:endParaRPr lang="en-US"/>
          </a:p>
        </p:txBody>
      </p:sp>
      <p:pic>
        <p:nvPicPr>
          <p:cNvPr id="5" name="Picture 5">
            <a:extLst>
              <a:ext uri="{FF2B5EF4-FFF2-40B4-BE49-F238E27FC236}">
                <a16:creationId xmlns:a16="http://schemas.microsoft.com/office/drawing/2014/main" id="{1F222352-5C8F-7E42-3456-F6B993097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A screenshot of a graph&#10;&#10;AI-generated content may be incorrect.">
            <a:extLst>
              <a:ext uri="{FF2B5EF4-FFF2-40B4-BE49-F238E27FC236}">
                <a16:creationId xmlns:a16="http://schemas.microsoft.com/office/drawing/2014/main" id="{B004D80F-EBEB-05C8-FE04-94E243D28B80}"/>
              </a:ext>
            </a:extLst>
          </p:cNvPr>
          <p:cNvPicPr>
            <a:picLocks noChangeAspect="1"/>
          </p:cNvPicPr>
          <p:nvPr/>
        </p:nvPicPr>
        <p:blipFill>
          <a:blip r:embed="rId4"/>
          <a:srcRect l="11024" t="15694" r="6863" b="5882"/>
          <a:stretch>
            <a:fillRect/>
          </a:stretch>
        </p:blipFill>
        <p:spPr>
          <a:xfrm>
            <a:off x="152400" y="36260"/>
            <a:ext cx="11563628" cy="6212140"/>
          </a:xfrm>
          <a:prstGeom prst="rect">
            <a:avLst/>
          </a:prstGeom>
        </p:spPr>
      </p:pic>
    </p:spTree>
    <p:extLst>
      <p:ext uri="{BB962C8B-B14F-4D97-AF65-F5344CB8AC3E}">
        <p14:creationId xmlns:p14="http://schemas.microsoft.com/office/powerpoint/2010/main" val="231150051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2"/>
          <p:cNvSpPr>
            <a:spLocks noChangeArrowheads="1"/>
          </p:cNvSpPr>
          <p:nvPr/>
        </p:nvSpPr>
        <p:spPr bwMode="auto">
          <a:xfrm>
            <a:off x="1371600" y="152400"/>
            <a:ext cx="8305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chemeClr val="tx1"/>
                </a:solidFill>
                <a:latin typeface="Arial" pitchFamily="34" charset="0"/>
                <a:ea typeface="ヒラギノ角ゴ ProN W3" pitchFamily="1" charset="-128"/>
                <a:sym typeface="Arial" pitchFamily="34" charset="0"/>
              </a:defRPr>
            </a:lvl1pPr>
            <a:lvl2pPr marL="742950" indent="-285750" eaLnBrk="0" hangingPunct="0">
              <a:spcBef>
                <a:spcPts val="700"/>
              </a:spcBef>
              <a:defRPr sz="2800">
                <a:solidFill>
                  <a:schemeClr val="tx1"/>
                </a:solidFill>
                <a:latin typeface="Arial" pitchFamily="34" charset="0"/>
                <a:ea typeface="ヒラギノ角ゴ ProN W3" pitchFamily="1" charset="-128"/>
                <a:sym typeface="Arial" pitchFamily="34" charset="0"/>
              </a:defRPr>
            </a:lvl2pPr>
            <a:lvl3pPr marL="1143000" indent="-228600" eaLnBrk="0" hangingPunct="0">
              <a:spcBef>
                <a:spcPts val="600"/>
              </a:spcBef>
              <a:defRPr sz="2400">
                <a:solidFill>
                  <a:schemeClr val="tx1"/>
                </a:solidFill>
                <a:latin typeface="Arial" pitchFamily="34" charset="0"/>
                <a:ea typeface="ヒラギノ角ゴ ProN W3" pitchFamily="1" charset="-128"/>
                <a:sym typeface="Arial" pitchFamily="34" charset="0"/>
              </a:defRPr>
            </a:lvl3pPr>
            <a:lvl4pPr marL="16002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4pPr>
            <a:lvl5pPr marL="2057400" indent="-228600" eaLnBrk="0" hangingPunct="0">
              <a:spcBef>
                <a:spcPts val="500"/>
              </a:spcBef>
              <a:defRPr sz="2000">
                <a:solidFill>
                  <a:schemeClr val="tx1"/>
                </a:solidFill>
                <a:latin typeface="Arial" pitchFamily="34" charset="0"/>
                <a:ea typeface="ヒラギノ角ゴ ProN W3" pitchFamily="1" charset="-128"/>
                <a:sym typeface="Arial" pitchFamily="34" charset="0"/>
              </a:defRPr>
            </a:lvl5pPr>
            <a:lvl6pPr marL="25146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6pPr>
            <a:lvl7pPr marL="29718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7pPr>
            <a:lvl8pPr marL="34290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8pPr>
            <a:lvl9pPr marL="3886200" indent="-228600" algn="ctr" eaLnBrk="0" fontAlgn="base" hangingPunct="0">
              <a:spcBef>
                <a:spcPts val="500"/>
              </a:spcBef>
              <a:spcAft>
                <a:spcPct val="0"/>
              </a:spcAft>
              <a:defRPr sz="2000">
                <a:solidFill>
                  <a:schemeClr val="tx1"/>
                </a:solidFill>
                <a:latin typeface="Arial" pitchFamily="34" charset="0"/>
                <a:ea typeface="ヒラギノ角ゴ ProN W3" pitchFamily="1" charset="-128"/>
                <a:sym typeface="Arial" pitchFamily="34" charset="0"/>
              </a:defRPr>
            </a:lvl9pPr>
          </a:lstStyle>
          <a:p>
            <a:pPr eaLnBrk="1" hangingPunct="1">
              <a:spcBef>
                <a:spcPct val="0"/>
              </a:spcBef>
            </a:pPr>
            <a:r>
              <a:rPr lang="en-US" altLang="en-US" sz="4400" dirty="0">
                <a:solidFill>
                  <a:srgbClr val="BD0000"/>
                </a:solidFill>
                <a:ea typeface="MS PGothic" pitchFamily="34" charset="-128"/>
              </a:rPr>
              <a:t>US wine sales declines</a:t>
            </a:r>
          </a:p>
        </p:txBody>
      </p:sp>
      <p:pic>
        <p:nvPicPr>
          <p:cNvPr id="5" name="Picture 4" descr="A screenshot of a graph&#10;&#10;AI-generated content may be incorrect.">
            <a:extLst>
              <a:ext uri="{FF2B5EF4-FFF2-40B4-BE49-F238E27FC236}">
                <a16:creationId xmlns:a16="http://schemas.microsoft.com/office/drawing/2014/main" id="{C2FF8686-B344-A34B-0162-C340110ABF60}"/>
              </a:ext>
            </a:extLst>
          </p:cNvPr>
          <p:cNvPicPr>
            <a:picLocks noChangeAspect="1"/>
          </p:cNvPicPr>
          <p:nvPr/>
        </p:nvPicPr>
        <p:blipFill>
          <a:blip r:embed="rId4"/>
          <a:srcRect l="10321" t="12030" r="6346" b="13024"/>
          <a:stretch>
            <a:fillRect/>
          </a:stretch>
        </p:blipFill>
        <p:spPr>
          <a:xfrm>
            <a:off x="533400" y="787997"/>
            <a:ext cx="10820400" cy="5473850"/>
          </a:xfrm>
          <a:prstGeom prst="rect">
            <a:avLst/>
          </a:prstGeom>
        </p:spPr>
      </p:pic>
    </p:spTree>
    <p:extLst>
      <p:ext uri="{BB962C8B-B14F-4D97-AF65-F5344CB8AC3E}">
        <p14:creationId xmlns:p14="http://schemas.microsoft.com/office/powerpoint/2010/main" val="216960623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E6B65406-9E8C-FF23-81EE-92FF9AD625AC}"/>
              </a:ext>
            </a:extLst>
          </p:cNvPr>
          <p:cNvSpPr txBox="1"/>
          <p:nvPr/>
        </p:nvSpPr>
        <p:spPr>
          <a:xfrm>
            <a:off x="0" y="6550223"/>
            <a:ext cx="7467600" cy="276999"/>
          </a:xfrm>
          <a:prstGeom prst="rect">
            <a:avLst/>
          </a:prstGeom>
          <a:noFill/>
        </p:spPr>
        <p:txBody>
          <a:bodyPr wrap="square" rtlCol="0">
            <a:spAutoFit/>
          </a:bodyPr>
          <a:lstStyle/>
          <a:p>
            <a:pPr algn="l"/>
            <a:r>
              <a:rPr lang="en-US" sz="1200" dirty="0"/>
              <a:t>Source: https://</a:t>
            </a:r>
            <a:r>
              <a:rPr lang="en-US" sz="1200" dirty="0" err="1"/>
              <a:t>sovos.com</a:t>
            </a:r>
            <a:r>
              <a:rPr lang="en-US" sz="1200" dirty="0"/>
              <a:t>/blog/ship/2025-direct-to-consumer-wine-shipping-mid-year-report/</a:t>
            </a:r>
          </a:p>
        </p:txBody>
      </p:sp>
      <p:pic>
        <p:nvPicPr>
          <p:cNvPr id="1026" name="Picture 2" descr="DtC Wine Shipping Report">
            <a:extLst>
              <a:ext uri="{FF2B5EF4-FFF2-40B4-BE49-F238E27FC236}">
                <a16:creationId xmlns:a16="http://schemas.microsoft.com/office/drawing/2014/main" id="{74459186-1E53-DEF5-3C71-BA67E77AE2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500" y="30778"/>
            <a:ext cx="7556500" cy="6446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01662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AD7109-4591-50D4-76AC-7DFD5F24EEB4}"/>
              </a:ext>
            </a:extLst>
          </p:cNvPr>
          <p:cNvSpPr>
            <a:spLocks noGrp="1"/>
          </p:cNvSpPr>
          <p:nvPr>
            <p:ph type="sldNum" sz="quarter" idx="10"/>
          </p:nvPr>
        </p:nvSpPr>
        <p:spPr/>
        <p:txBody>
          <a:bodyPr/>
          <a:lstStyle/>
          <a:p>
            <a:pPr>
              <a:defRPr/>
            </a:pPr>
            <a:fld id="{F514AD1A-3E2D-4889-8392-3CFA1D43892B}" type="slidenum">
              <a:rPr lang="en-US" smtClean="0"/>
              <a:pPr>
                <a:defRPr/>
              </a:pPr>
              <a:t>8</a:t>
            </a:fld>
            <a:endParaRPr lang="en-US"/>
          </a:p>
        </p:txBody>
      </p:sp>
      <p:pic>
        <p:nvPicPr>
          <p:cNvPr id="5" name="Picture 2" descr="DtC Wine Shipping Report">
            <a:extLst>
              <a:ext uri="{FF2B5EF4-FFF2-40B4-BE49-F238E27FC236}">
                <a16:creationId xmlns:a16="http://schemas.microsoft.com/office/drawing/2014/main" id="{5C63E051-E913-9EC0-FD3C-E583988AC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53964"/>
            <a:ext cx="5464584" cy="65502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a:extLst>
              <a:ext uri="{FF2B5EF4-FFF2-40B4-BE49-F238E27FC236}">
                <a16:creationId xmlns:a16="http://schemas.microsoft.com/office/drawing/2014/main" id="{54939E3D-D69C-F8BE-7AA3-9862AC463F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854208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EFCDC9-B81F-1716-C17A-C0C7B98CABDA}"/>
              </a:ext>
            </a:extLst>
          </p:cNvPr>
          <p:cNvSpPr>
            <a:spLocks noGrp="1"/>
          </p:cNvSpPr>
          <p:nvPr>
            <p:ph type="sldNum" sz="quarter" idx="10"/>
          </p:nvPr>
        </p:nvSpPr>
        <p:spPr/>
        <p:txBody>
          <a:bodyPr/>
          <a:lstStyle/>
          <a:p>
            <a:pPr>
              <a:defRPr/>
            </a:pPr>
            <a:fld id="{F514AD1A-3E2D-4889-8392-3CFA1D43892B}" type="slidenum">
              <a:rPr lang="en-US" smtClean="0"/>
              <a:pPr>
                <a:defRPr/>
              </a:pPr>
              <a:t>9</a:t>
            </a:fld>
            <a:endParaRPr lang="en-US"/>
          </a:p>
        </p:txBody>
      </p:sp>
      <p:pic>
        <p:nvPicPr>
          <p:cNvPr id="6" name="Picture 5" descr="A screenshot of a graph&#10;&#10;AI-generated content may be incorrect.">
            <a:extLst>
              <a:ext uri="{FF2B5EF4-FFF2-40B4-BE49-F238E27FC236}">
                <a16:creationId xmlns:a16="http://schemas.microsoft.com/office/drawing/2014/main" id="{DF6914AC-F6F3-2378-493A-AE627E25031F}"/>
              </a:ext>
            </a:extLst>
          </p:cNvPr>
          <p:cNvPicPr>
            <a:picLocks noChangeAspect="1"/>
          </p:cNvPicPr>
          <p:nvPr/>
        </p:nvPicPr>
        <p:blipFill>
          <a:blip r:embed="rId2"/>
          <a:srcRect l="2592" t="34825" r="3890" b="35061"/>
          <a:stretch>
            <a:fillRect/>
          </a:stretch>
        </p:blipFill>
        <p:spPr>
          <a:xfrm>
            <a:off x="304800" y="197556"/>
            <a:ext cx="10515600" cy="6019800"/>
          </a:xfrm>
          <a:prstGeom prst="rect">
            <a:avLst/>
          </a:prstGeom>
        </p:spPr>
      </p:pic>
      <p:pic>
        <p:nvPicPr>
          <p:cNvPr id="7" name="Picture 5">
            <a:extLst>
              <a:ext uri="{FF2B5EF4-FFF2-40B4-BE49-F238E27FC236}">
                <a16:creationId xmlns:a16="http://schemas.microsoft.com/office/drawing/2014/main" id="{73E2F028-AD32-1858-B2BC-2400A6D33D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027" y="6248400"/>
            <a:ext cx="210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8293500"/>
      </p:ext>
    </p:extLst>
  </p:cSld>
  <p:clrMapOvr>
    <a:masterClrMapping/>
  </p:clrMapOvr>
  <p:transition/>
</p:sld>
</file>

<file path=ppt/theme/theme1.xml><?xml version="1.0" encoding="utf-8"?>
<a:theme xmlns:a="http://schemas.openxmlformats.org/drawingml/2006/main" name="Default - Title Slide">
  <a:themeElements>
    <a:clrScheme name="">
      <a:dk1>
        <a:srgbClr val="000000"/>
      </a:dk1>
      <a:lt1>
        <a:srgbClr val="FFFFFF"/>
      </a:lt1>
      <a:dk2>
        <a:srgbClr val="000000"/>
      </a:dk2>
      <a:lt2>
        <a:srgbClr val="000000"/>
      </a:lt2>
      <a:accent1>
        <a:srgbClr val="CDCDCD"/>
      </a:accent1>
      <a:accent2>
        <a:srgbClr val="333399"/>
      </a:accent2>
      <a:accent3>
        <a:srgbClr val="FFFFFF"/>
      </a:accent3>
      <a:accent4>
        <a:srgbClr val="000000"/>
      </a:accent4>
      <a:accent5>
        <a:srgbClr val="E3E3E3"/>
      </a:accent5>
      <a:accent6>
        <a:srgbClr val="2D2D8A"/>
      </a:accent6>
      <a:hlink>
        <a:srgbClr val="009999"/>
      </a:hlink>
      <a:folHlink>
        <a:srgbClr val="99CC00"/>
      </a:folHlink>
    </a:clrScheme>
    <a:fontScheme name="Default - Title Slide">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 Title and Content">
  <a:themeElements>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Whitepaper">
      <a:dk1>
        <a:srgbClr val="000000"/>
      </a:dk1>
      <a:lt1>
        <a:srgbClr val="FFFFFF"/>
      </a:lt1>
      <a:dk2>
        <a:srgbClr val="44546A"/>
      </a:dk2>
      <a:lt2>
        <a:srgbClr val="E7E6E6"/>
      </a:lt2>
      <a:accent1>
        <a:srgbClr val="D73A2C"/>
      </a:accent1>
      <a:accent2>
        <a:srgbClr val="FEF8F2"/>
      </a:accent2>
      <a:accent3>
        <a:srgbClr val="244655"/>
      </a:accent3>
      <a:accent4>
        <a:srgbClr val="DD923B"/>
      </a:accent4>
      <a:accent5>
        <a:srgbClr val="D8AD63"/>
      </a:accent5>
      <a:accent6>
        <a:srgbClr val="95A8B4"/>
      </a:accent6>
      <a:hlink>
        <a:srgbClr val="0563C1"/>
      </a:hlink>
      <a:folHlink>
        <a:srgbClr val="954F72"/>
      </a:folHlink>
    </a:clrScheme>
    <a:fontScheme name="Custom 47">
      <a:majorFont>
        <a:latin typeface="Bookman Old Style"/>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f16401875_win32_SL_v5_B" id="{A295CC4B-310C-4963-9313-0BE83AAEA2AF}" vid="{311A0ED5-896D-436C-B6C5-2669057091B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20145</TotalTime>
  <Pages>0</Pages>
  <Words>4824</Words>
  <Characters>0</Characters>
  <Application>Microsoft Macintosh PowerPoint</Application>
  <PresentationFormat>Widescreen</PresentationFormat>
  <Lines>0</Lines>
  <Paragraphs>742</Paragraphs>
  <Slides>47</Slides>
  <Notes>25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47</vt:i4>
      </vt:variant>
    </vt:vector>
  </HeadingPairs>
  <TitlesOfParts>
    <vt:vector size="62" baseType="lpstr">
      <vt:lpstr>MS PGothic</vt:lpstr>
      <vt:lpstr>宋体</vt:lpstr>
      <vt:lpstr>Aptos Narrow</vt:lpstr>
      <vt:lpstr>Arial</vt:lpstr>
      <vt:lpstr>Bookman Old Style</vt:lpstr>
      <vt:lpstr>Calibri</vt:lpstr>
      <vt:lpstr>Cambria Math</vt:lpstr>
      <vt:lpstr>Corbel</vt:lpstr>
      <vt:lpstr>Georgia</vt:lpstr>
      <vt:lpstr>Gill Sans</vt:lpstr>
      <vt:lpstr>Söhne</vt:lpstr>
      <vt:lpstr>Times New Roman</vt:lpstr>
      <vt:lpstr>Default - Title Slide</vt:lpstr>
      <vt:lpstr>Default - Title and Content</vt:lpstr>
      <vt:lpstr>Office Theme</vt:lpstr>
      <vt:lpstr>PowerPoint Presentation</vt:lpstr>
      <vt:lpstr>US Wine Industry –Lessons from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Outlook-Wine Industry 2026</vt:lpstr>
      <vt:lpstr>PowerPoint Presentation</vt:lpstr>
      <vt:lpstr>PowerPoint Presentation</vt:lpstr>
      <vt:lpstr>PowerPoint Presentation</vt:lpstr>
      <vt:lpstr>PowerPoint Presentation</vt:lpstr>
      <vt:lpstr>Assumptions</vt:lpstr>
      <vt:lpstr>Grapes Yield and Prices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Customer Satisfaction Drivers and Performance in Wine Tasting Rooms The Finger Lakes</dc:title>
  <dc:creator>Luisa Escobar</dc:creator>
  <cp:lastModifiedBy>Allan Fabricio Pinto Padilla</cp:lastModifiedBy>
  <cp:revision>400</cp:revision>
  <dcterms:modified xsi:type="dcterms:W3CDTF">2026-01-12T17:33:37Z</dcterms:modified>
</cp:coreProperties>
</file>