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860" y="171674"/>
            <a:ext cx="107429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25252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5252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2385" y="6104369"/>
            <a:ext cx="11631295" cy="0"/>
          </a:xfrm>
          <a:custGeom>
            <a:avLst/>
            <a:gdLst/>
            <a:ahLst/>
            <a:cxnLst/>
            <a:rect l="l" t="t" r="r" b="b"/>
            <a:pathLst>
              <a:path w="11631295">
                <a:moveTo>
                  <a:pt x="0" y="0"/>
                </a:moveTo>
                <a:lnTo>
                  <a:pt x="11630787" y="0"/>
                </a:lnTo>
              </a:path>
            </a:pathLst>
          </a:custGeom>
          <a:ln w="6350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386" y="6154677"/>
            <a:ext cx="1273212" cy="584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347" y="134042"/>
            <a:ext cx="10785304" cy="121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347" y="1278129"/>
            <a:ext cx="5740400" cy="419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25252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tup@cornell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workforce.cals.cornell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workforce.cals.cornell.edu/2025/10/10/major-h-2a-wage-changes-overview-of-new-aewr-methodolog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cattle-care.com/?utm_term&amp;utm_campaign=Website%2Btraffic-Search-1&amp;utm_source=adwords&amp;utm_medium=ppc&amp;hsa_acc=7608284790&amp;hsa_cam=22426320879&amp;hsa_grp&amp;hsa_ad&amp;hsa_src=x&amp;hsa_tgt&amp;hsa_kw&amp;hsa_mt&amp;hsa_net=adwords&amp;hsa_ver=3&amp;gad_source=1&amp;gad_campaignid=23436456672&amp;gbraid=0AAAAAo99Tf1u2O7Wmj_40zSshjeCupUxJ&amp;gclid=CjwKCAiA64LLBhBhEiwA-PxguxDGvGKugLD8xMQttUZkD24Xg4vfF4KWGxwCEpcTCpCpy6xPUnoK0xoCrysQAvD_Bw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gworkforce.cals.cornell.edu/agricultural-supervisory-leadership-certificate-progra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ysvga.org/meeting-registration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regions/mid-atlantic/data/consumerpriceindexhistorical_northeast_table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1293" y="79555"/>
            <a:ext cx="2200706" cy="214929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3355" y="583477"/>
            <a:ext cx="806640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125" dirty="0"/>
              <a:t>2026</a:t>
            </a:r>
            <a:r>
              <a:rPr sz="5400" spc="-85" dirty="0"/>
              <a:t> </a:t>
            </a:r>
            <a:r>
              <a:rPr sz="5400" spc="150" dirty="0"/>
              <a:t>Agricultural</a:t>
            </a:r>
            <a:r>
              <a:rPr sz="5400" spc="-105" dirty="0"/>
              <a:t> </a:t>
            </a:r>
            <a:r>
              <a:rPr sz="5400" spc="160" dirty="0"/>
              <a:t>Labor </a:t>
            </a:r>
            <a:r>
              <a:rPr sz="5400" spc="190" dirty="0"/>
              <a:t>Situation</a:t>
            </a:r>
            <a:r>
              <a:rPr sz="5400" spc="-75" dirty="0"/>
              <a:t> </a:t>
            </a:r>
            <a:r>
              <a:rPr sz="5400" spc="195" dirty="0"/>
              <a:t>and</a:t>
            </a:r>
            <a:r>
              <a:rPr sz="5400" spc="-75" dirty="0"/>
              <a:t> </a:t>
            </a:r>
            <a:r>
              <a:rPr sz="5400" spc="185" dirty="0"/>
              <a:t>Outlook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03355" y="3657385"/>
            <a:ext cx="74993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52525"/>
                </a:solidFill>
                <a:latin typeface="Palatino Linotype"/>
                <a:cs typeface="Palatino Linotype"/>
              </a:rPr>
              <a:t>Richard</a:t>
            </a:r>
            <a:r>
              <a:rPr sz="2800" spc="26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252525"/>
                </a:solidFill>
                <a:latin typeface="Palatino Linotype"/>
                <a:cs typeface="Palatino Linotype"/>
              </a:rPr>
              <a:t>Stup,</a:t>
            </a:r>
            <a:r>
              <a:rPr sz="2800" spc="27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Palatino Linotype"/>
                <a:cs typeface="Palatino Linotype"/>
              </a:rPr>
              <a:t>Ph.D.</a:t>
            </a:r>
            <a:endParaRPr sz="280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</a:pPr>
            <a:r>
              <a:rPr sz="2800" spc="85" dirty="0">
                <a:solidFill>
                  <a:srgbClr val="252525"/>
                </a:solidFill>
                <a:latin typeface="Palatino Linotype"/>
                <a:cs typeface="Palatino Linotype"/>
              </a:rPr>
              <a:t>Director,</a:t>
            </a:r>
            <a:r>
              <a:rPr sz="2800" spc="13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252525"/>
                </a:solidFill>
                <a:latin typeface="Palatino Linotype"/>
                <a:cs typeface="Palatino Linotype"/>
              </a:rPr>
              <a:t>Cornell</a:t>
            </a:r>
            <a:r>
              <a:rPr sz="2800" spc="13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spc="-235" dirty="0">
                <a:solidFill>
                  <a:srgbClr val="252525"/>
                </a:solidFill>
                <a:latin typeface="Palatino Linotype"/>
                <a:cs typeface="Palatino Linotype"/>
              </a:rPr>
              <a:t>Ag</a:t>
            </a:r>
            <a:r>
              <a:rPr sz="2800" spc="10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spc="80" dirty="0">
                <a:solidFill>
                  <a:srgbClr val="252525"/>
                </a:solidFill>
                <a:latin typeface="Palatino Linotype"/>
                <a:cs typeface="Palatino Linotype"/>
              </a:rPr>
              <a:t>Workforce</a:t>
            </a:r>
            <a:r>
              <a:rPr sz="2800" spc="1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Development </a:t>
            </a:r>
            <a:r>
              <a:rPr sz="2800" spc="60" dirty="0">
                <a:solidFill>
                  <a:srgbClr val="252525"/>
                </a:solidFill>
                <a:latin typeface="Palatino Linotype"/>
                <a:cs typeface="Palatino Linotype"/>
                <a:hlinkClick r:id="rId3"/>
              </a:rPr>
              <a:t>rstup@cornell.edu</a:t>
            </a:r>
            <a:r>
              <a:rPr sz="2800" spc="6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80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4"/>
              </a:rPr>
              <a:t>agworkforce.cals.cornell.edu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6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Administration</a:t>
            </a:r>
            <a:r>
              <a:rPr sz="3200" spc="-80" dirty="0"/>
              <a:t> </a:t>
            </a:r>
            <a:r>
              <a:rPr sz="3200" spc="130" dirty="0"/>
              <a:t>made</a:t>
            </a:r>
            <a:r>
              <a:rPr sz="3200" spc="-55" dirty="0"/>
              <a:t> </a:t>
            </a:r>
            <a:r>
              <a:rPr sz="3200" spc="50" dirty="0"/>
              <a:t>major</a:t>
            </a:r>
            <a:r>
              <a:rPr sz="3200" spc="-80" dirty="0"/>
              <a:t> </a:t>
            </a:r>
            <a:r>
              <a:rPr sz="3200" spc="140" dirty="0"/>
              <a:t>changes</a:t>
            </a:r>
            <a:r>
              <a:rPr sz="3200" spc="-105" dirty="0"/>
              <a:t> </a:t>
            </a:r>
            <a:r>
              <a:rPr sz="3200" spc="100" dirty="0"/>
              <a:t>to</a:t>
            </a:r>
            <a:r>
              <a:rPr sz="3200" spc="-55" dirty="0"/>
              <a:t> </a:t>
            </a:r>
            <a:r>
              <a:rPr sz="3200" spc="335" dirty="0"/>
              <a:t>H-</a:t>
            </a:r>
            <a:r>
              <a:rPr sz="3200" spc="75" dirty="0"/>
              <a:t>2A</a:t>
            </a:r>
            <a:r>
              <a:rPr sz="3200" spc="-45" dirty="0"/>
              <a:t> </a:t>
            </a:r>
            <a:r>
              <a:rPr sz="3200" spc="185" dirty="0"/>
              <a:t>wages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788" y="945571"/>
            <a:ext cx="11494083" cy="4810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29559" y="6313623"/>
            <a:ext cx="845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details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Major</a:t>
            </a:r>
            <a:r>
              <a:rPr sz="18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H-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2A</a:t>
            </a:r>
            <a:r>
              <a:rPr sz="18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Wage</a:t>
            </a:r>
            <a:r>
              <a:rPr sz="18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Changes:</a:t>
            </a:r>
            <a:r>
              <a:rPr sz="18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Overview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18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New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AEWR</a:t>
            </a:r>
            <a:r>
              <a:rPr sz="18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Methodology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4" dirty="0"/>
              <a:t>Overtime</a:t>
            </a:r>
            <a:r>
              <a:rPr spc="-80" dirty="0"/>
              <a:t> </a:t>
            </a:r>
            <a:r>
              <a:rPr spc="220" dirty="0"/>
              <a:t>Changes</a:t>
            </a:r>
            <a:r>
              <a:rPr spc="-35" dirty="0"/>
              <a:t> </a:t>
            </a:r>
            <a:r>
              <a:rPr spc="185" dirty="0"/>
              <a:t>and</a:t>
            </a:r>
            <a:r>
              <a:rPr spc="-60" dirty="0"/>
              <a:t> </a:t>
            </a:r>
            <a:r>
              <a:rPr spc="260" dirty="0"/>
              <a:t>Impacts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53393" y="4399541"/>
            <a:ext cx="1631314" cy="983615"/>
            <a:chOff x="9753393" y="4399541"/>
            <a:chExt cx="1631314" cy="983615"/>
          </a:xfrm>
        </p:grpSpPr>
        <p:sp>
          <p:nvSpPr>
            <p:cNvPr id="4" name="object 4"/>
            <p:cNvSpPr/>
            <p:nvPr/>
          </p:nvSpPr>
          <p:spPr>
            <a:xfrm>
              <a:off x="9759734" y="4406404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5" h="970279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59743" y="4405891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5" h="970914">
                  <a:moveTo>
                    <a:pt x="1618615" y="970787"/>
                  </a:moveTo>
                  <a:lnTo>
                    <a:pt x="1462214" y="970787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5" y="0"/>
                  </a:lnTo>
                  <a:lnTo>
                    <a:pt x="1618615" y="97078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04763" y="4580975"/>
            <a:ext cx="13246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January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1,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dirty="0">
                <a:latin typeface="Calibri"/>
                <a:cs typeface="Calibri"/>
              </a:rPr>
              <a:t>2032,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  <a:p>
            <a:pPr marL="12700" marR="293370">
              <a:lnSpc>
                <a:spcPts val="175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moves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40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50152" y="3958316"/>
            <a:ext cx="288290" cy="288290"/>
            <a:chOff x="9750152" y="3958316"/>
            <a:chExt cx="288290" cy="288290"/>
          </a:xfrm>
        </p:grpSpPr>
        <p:sp>
          <p:nvSpPr>
            <p:cNvPr id="8" name="object 8"/>
            <p:cNvSpPr/>
            <p:nvPr/>
          </p:nvSpPr>
          <p:spPr>
            <a:xfrm>
              <a:off x="9756503" y="3964666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90" h="275589">
                  <a:moveTo>
                    <a:pt x="0" y="0"/>
                  </a:moveTo>
                  <a:lnTo>
                    <a:pt x="0" y="275158"/>
                  </a:lnTo>
                  <a:lnTo>
                    <a:pt x="275158" y="27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6502" y="3964666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90" h="275589">
                  <a:moveTo>
                    <a:pt x="0" y="0"/>
                  </a:moveTo>
                  <a:lnTo>
                    <a:pt x="275158" y="275158"/>
                  </a:lnTo>
                  <a:lnTo>
                    <a:pt x="0" y="2751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964819" y="3957759"/>
            <a:ext cx="1631314" cy="983615"/>
            <a:chOff x="7964819" y="3957759"/>
            <a:chExt cx="1631314" cy="983615"/>
          </a:xfrm>
        </p:grpSpPr>
        <p:sp>
          <p:nvSpPr>
            <p:cNvPr id="11" name="object 11"/>
            <p:cNvSpPr/>
            <p:nvPr/>
          </p:nvSpPr>
          <p:spPr>
            <a:xfrm>
              <a:off x="7971168" y="3964622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5" h="970279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1169" y="3964109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5" h="970914">
                  <a:moveTo>
                    <a:pt x="1618615" y="970788"/>
                  </a:moveTo>
                  <a:lnTo>
                    <a:pt x="1462214" y="970788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5" y="0"/>
                  </a:lnTo>
                  <a:lnTo>
                    <a:pt x="1618615" y="97078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16192" y="4139191"/>
            <a:ext cx="13246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January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1,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dirty="0">
                <a:latin typeface="Calibri"/>
                <a:cs typeface="Calibri"/>
              </a:rPr>
              <a:t>2030,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  <a:p>
            <a:pPr marL="12700" marR="293370">
              <a:lnSpc>
                <a:spcPts val="175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moves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44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61580" y="3516534"/>
            <a:ext cx="288290" cy="288290"/>
            <a:chOff x="7961580" y="3516534"/>
            <a:chExt cx="288290" cy="288290"/>
          </a:xfrm>
        </p:grpSpPr>
        <p:sp>
          <p:nvSpPr>
            <p:cNvPr id="15" name="object 15"/>
            <p:cNvSpPr/>
            <p:nvPr/>
          </p:nvSpPr>
          <p:spPr>
            <a:xfrm>
              <a:off x="7967930" y="3522884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90" h="275589">
                  <a:moveTo>
                    <a:pt x="0" y="0"/>
                  </a:moveTo>
                  <a:lnTo>
                    <a:pt x="0" y="275158"/>
                  </a:lnTo>
                  <a:lnTo>
                    <a:pt x="275158" y="27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67930" y="3522884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90" h="275589">
                  <a:moveTo>
                    <a:pt x="0" y="0"/>
                  </a:moveTo>
                  <a:lnTo>
                    <a:pt x="275158" y="275158"/>
                  </a:lnTo>
                  <a:lnTo>
                    <a:pt x="0" y="2751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76247" y="3515976"/>
            <a:ext cx="1631314" cy="983615"/>
            <a:chOff x="6176247" y="3515976"/>
            <a:chExt cx="1631314" cy="983615"/>
          </a:xfrm>
        </p:grpSpPr>
        <p:sp>
          <p:nvSpPr>
            <p:cNvPr id="18" name="object 18"/>
            <p:cNvSpPr/>
            <p:nvPr/>
          </p:nvSpPr>
          <p:spPr>
            <a:xfrm>
              <a:off x="6182588" y="3522840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5" h="970279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2597" y="3522326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5" h="970914">
                  <a:moveTo>
                    <a:pt x="1618614" y="970788"/>
                  </a:moveTo>
                  <a:lnTo>
                    <a:pt x="1462214" y="970788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4" y="0"/>
                  </a:lnTo>
                  <a:lnTo>
                    <a:pt x="1618614" y="97078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27619" y="3697409"/>
            <a:ext cx="13246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January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1,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dirty="0">
                <a:latin typeface="Calibri"/>
                <a:cs typeface="Calibri"/>
              </a:rPr>
              <a:t>2028,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  <a:p>
            <a:pPr marL="12700" marR="293370">
              <a:lnSpc>
                <a:spcPts val="175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moves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48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73008" y="3074751"/>
            <a:ext cx="288290" cy="288290"/>
            <a:chOff x="6173008" y="3074751"/>
            <a:chExt cx="288290" cy="288290"/>
          </a:xfrm>
        </p:grpSpPr>
        <p:sp>
          <p:nvSpPr>
            <p:cNvPr id="22" name="object 22"/>
            <p:cNvSpPr/>
            <p:nvPr/>
          </p:nvSpPr>
          <p:spPr>
            <a:xfrm>
              <a:off x="6179358" y="3081101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0" y="275158"/>
                  </a:lnTo>
                  <a:lnTo>
                    <a:pt x="275158" y="27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9358" y="3081101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275158" y="275158"/>
                  </a:lnTo>
                  <a:lnTo>
                    <a:pt x="0" y="2751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387675" y="3074192"/>
            <a:ext cx="1631314" cy="983615"/>
            <a:chOff x="4387675" y="3074192"/>
            <a:chExt cx="1631314" cy="983615"/>
          </a:xfrm>
        </p:grpSpPr>
        <p:sp>
          <p:nvSpPr>
            <p:cNvPr id="25" name="object 25"/>
            <p:cNvSpPr/>
            <p:nvPr/>
          </p:nvSpPr>
          <p:spPr>
            <a:xfrm>
              <a:off x="4394022" y="3081057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4" h="970279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94025" y="3080542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4" h="970914">
                  <a:moveTo>
                    <a:pt x="1618614" y="970787"/>
                  </a:moveTo>
                  <a:lnTo>
                    <a:pt x="1462214" y="970787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4" y="0"/>
                  </a:lnTo>
                  <a:lnTo>
                    <a:pt x="1618614" y="97078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39046" y="3255627"/>
            <a:ext cx="13246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January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1,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dirty="0">
                <a:latin typeface="Calibri"/>
                <a:cs typeface="Calibri"/>
              </a:rPr>
              <a:t>2026,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  <a:p>
            <a:pPr marL="12700" marR="293370">
              <a:lnSpc>
                <a:spcPts val="175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moves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52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84436" y="2632967"/>
            <a:ext cx="288290" cy="288290"/>
            <a:chOff x="4384436" y="2632967"/>
            <a:chExt cx="288290" cy="288290"/>
          </a:xfrm>
        </p:grpSpPr>
        <p:sp>
          <p:nvSpPr>
            <p:cNvPr id="29" name="object 29"/>
            <p:cNvSpPr/>
            <p:nvPr/>
          </p:nvSpPr>
          <p:spPr>
            <a:xfrm>
              <a:off x="4390787" y="2639317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0" y="275158"/>
                  </a:lnTo>
                  <a:lnTo>
                    <a:pt x="275158" y="27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0786" y="2639317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275158" y="275158"/>
                  </a:lnTo>
                  <a:lnTo>
                    <a:pt x="0" y="2751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99103" y="2632410"/>
            <a:ext cx="1631314" cy="983615"/>
            <a:chOff x="2599103" y="2632410"/>
            <a:chExt cx="1631314" cy="983615"/>
          </a:xfrm>
        </p:grpSpPr>
        <p:sp>
          <p:nvSpPr>
            <p:cNvPr id="32" name="object 32"/>
            <p:cNvSpPr/>
            <p:nvPr/>
          </p:nvSpPr>
          <p:spPr>
            <a:xfrm>
              <a:off x="2605443" y="2639275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4" h="970279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5453" y="2638760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4" h="970914">
                  <a:moveTo>
                    <a:pt x="1618614" y="970788"/>
                  </a:moveTo>
                  <a:lnTo>
                    <a:pt x="1462214" y="970788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4" y="0"/>
                  </a:lnTo>
                  <a:lnTo>
                    <a:pt x="1618614" y="970788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650473" y="2813843"/>
            <a:ext cx="13246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January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1,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dirty="0">
                <a:latin typeface="Calibri"/>
                <a:cs typeface="Calibri"/>
              </a:rPr>
              <a:t>2024,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  <a:p>
            <a:pPr marL="12700" marR="293370">
              <a:lnSpc>
                <a:spcPts val="175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moves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56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595863" y="2191184"/>
            <a:ext cx="288290" cy="288290"/>
            <a:chOff x="2595863" y="2191184"/>
            <a:chExt cx="288290" cy="288290"/>
          </a:xfrm>
        </p:grpSpPr>
        <p:sp>
          <p:nvSpPr>
            <p:cNvPr id="36" name="object 36"/>
            <p:cNvSpPr/>
            <p:nvPr/>
          </p:nvSpPr>
          <p:spPr>
            <a:xfrm>
              <a:off x="2602213" y="2197534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0" y="275158"/>
                  </a:lnTo>
                  <a:lnTo>
                    <a:pt x="275158" y="27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2213" y="2197534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0" y="0"/>
                  </a:moveTo>
                  <a:lnTo>
                    <a:pt x="275158" y="275158"/>
                  </a:lnTo>
                  <a:lnTo>
                    <a:pt x="0" y="2751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10530" y="2190626"/>
            <a:ext cx="1631314" cy="983615"/>
            <a:chOff x="810530" y="2190626"/>
            <a:chExt cx="1631314" cy="983615"/>
          </a:xfrm>
        </p:grpSpPr>
        <p:sp>
          <p:nvSpPr>
            <p:cNvPr id="39" name="object 39"/>
            <p:cNvSpPr/>
            <p:nvPr/>
          </p:nvSpPr>
          <p:spPr>
            <a:xfrm>
              <a:off x="816876" y="2197493"/>
              <a:ext cx="1618615" cy="970280"/>
            </a:xfrm>
            <a:custGeom>
              <a:avLst/>
              <a:gdLst/>
              <a:ahLst/>
              <a:cxnLst/>
              <a:rect l="l" t="t" r="r" b="b"/>
              <a:pathLst>
                <a:path w="1618614" h="970280">
                  <a:moveTo>
                    <a:pt x="1618615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1462214" y="156210"/>
                  </a:lnTo>
                  <a:lnTo>
                    <a:pt x="1462214" y="970280"/>
                  </a:lnTo>
                  <a:lnTo>
                    <a:pt x="1618615" y="970280"/>
                  </a:lnTo>
                  <a:lnTo>
                    <a:pt x="1618615" y="156210"/>
                  </a:lnTo>
                  <a:lnTo>
                    <a:pt x="161861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80" y="2196976"/>
              <a:ext cx="1618615" cy="970915"/>
            </a:xfrm>
            <a:custGeom>
              <a:avLst/>
              <a:gdLst/>
              <a:ahLst/>
              <a:cxnLst/>
              <a:rect l="l" t="t" r="r" b="b"/>
              <a:pathLst>
                <a:path w="1618614" h="970914">
                  <a:moveTo>
                    <a:pt x="1618615" y="970788"/>
                  </a:moveTo>
                  <a:lnTo>
                    <a:pt x="1462214" y="970788"/>
                  </a:lnTo>
                  <a:lnTo>
                    <a:pt x="1462214" y="156489"/>
                  </a:lnTo>
                  <a:lnTo>
                    <a:pt x="0" y="156489"/>
                  </a:lnTo>
                  <a:lnTo>
                    <a:pt x="0" y="0"/>
                  </a:lnTo>
                  <a:lnTo>
                    <a:pt x="1618615" y="0"/>
                  </a:lnTo>
                  <a:lnTo>
                    <a:pt x="1618615" y="97078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61902" y="2372061"/>
            <a:ext cx="1147445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2022-</a:t>
            </a:r>
            <a:r>
              <a:rPr sz="1600" spc="-10" dirty="0">
                <a:latin typeface="Calibri"/>
                <a:cs typeface="Calibri"/>
              </a:rPr>
              <a:t>2023,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91600"/>
              </a:lnSpc>
              <a:spcBef>
                <a:spcPts val="75"/>
              </a:spcBef>
            </a:pPr>
            <a:r>
              <a:rPr sz="1600" spc="-10" dirty="0">
                <a:latin typeface="Calibri"/>
                <a:cs typeface="Calibri"/>
              </a:rPr>
              <a:t>threshold </a:t>
            </a:r>
            <a:r>
              <a:rPr sz="1600" dirty="0">
                <a:latin typeface="Calibri"/>
                <a:cs typeface="Calibri"/>
              </a:rPr>
              <a:t>remains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60 </a:t>
            </a:r>
            <a:r>
              <a:rPr sz="1600" spc="-10" dirty="0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2358" y="4249651"/>
            <a:ext cx="360552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NY’s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Planned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Farm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Labor </a:t>
            </a:r>
            <a:r>
              <a:rPr sz="2800" dirty="0">
                <a:latin typeface="Calibri"/>
                <a:cs typeface="Calibri"/>
              </a:rPr>
              <a:t>Overtime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Threshold Changes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/>
              <a:t>Overtime</a:t>
            </a:r>
            <a:r>
              <a:rPr sz="2800" spc="-10" dirty="0"/>
              <a:t> </a:t>
            </a:r>
            <a:r>
              <a:rPr sz="2800" spc="60" dirty="0"/>
              <a:t>reduced</a:t>
            </a:r>
            <a:r>
              <a:rPr sz="2800" spc="-10" dirty="0"/>
              <a:t> </a:t>
            </a:r>
            <a:r>
              <a:rPr sz="2800" spc="80" dirty="0"/>
              <a:t>crop</a:t>
            </a:r>
            <a:r>
              <a:rPr sz="2800" spc="-20" dirty="0"/>
              <a:t> </a:t>
            </a:r>
            <a:r>
              <a:rPr sz="2800" spc="90" dirty="0"/>
              <a:t>worker</a:t>
            </a:r>
            <a:r>
              <a:rPr sz="2800" spc="-25" dirty="0"/>
              <a:t> </a:t>
            </a:r>
            <a:r>
              <a:rPr sz="2800" spc="95" dirty="0"/>
              <a:t>hours</a:t>
            </a:r>
            <a:r>
              <a:rPr sz="2800" spc="-5" dirty="0"/>
              <a:t> </a:t>
            </a:r>
            <a:r>
              <a:rPr sz="2800" spc="95" dirty="0"/>
              <a:t>and</a:t>
            </a:r>
            <a:r>
              <a:rPr sz="2800" spc="-20" dirty="0"/>
              <a:t> </a:t>
            </a:r>
            <a:r>
              <a:rPr sz="2800" spc="170" dirty="0"/>
              <a:t>wages</a:t>
            </a:r>
            <a:r>
              <a:rPr sz="2800" spc="-10" dirty="0"/>
              <a:t> </a:t>
            </a:r>
            <a:r>
              <a:rPr sz="2800" dirty="0"/>
              <a:t>in</a:t>
            </a:r>
            <a:r>
              <a:rPr sz="2800" spc="-25" dirty="0"/>
              <a:t> </a:t>
            </a:r>
            <a:r>
              <a:rPr sz="2800" spc="60" dirty="0"/>
              <a:t>California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74" y="830595"/>
            <a:ext cx="10402769" cy="58682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55584" y="5315163"/>
            <a:ext cx="1805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Source: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Dr. </a:t>
            </a:r>
            <a:r>
              <a:rPr sz="2400" spc="-20" dirty="0">
                <a:latin typeface="Calibri"/>
                <a:cs typeface="Calibri"/>
              </a:rPr>
              <a:t>Alexandra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Hill, UCal-Berkeley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385" y="6104369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>
                <a:moveTo>
                  <a:pt x="0" y="0"/>
                </a:moveTo>
                <a:lnTo>
                  <a:pt x="2997861" y="0"/>
                </a:lnTo>
              </a:path>
            </a:pathLst>
          </a:custGeom>
          <a:ln w="6350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86" y="6154677"/>
            <a:ext cx="1273212" cy="584552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215" dirty="0"/>
              <a:t>New</a:t>
            </a:r>
            <a:r>
              <a:rPr sz="3600" spc="-60" dirty="0"/>
              <a:t> </a:t>
            </a:r>
            <a:r>
              <a:rPr sz="3600" spc="95" dirty="0"/>
              <a:t>York’s</a:t>
            </a:r>
            <a:r>
              <a:rPr sz="3600" spc="-45" dirty="0"/>
              <a:t> </a:t>
            </a:r>
            <a:r>
              <a:rPr sz="3600" spc="75" dirty="0"/>
              <a:t>Overtime</a:t>
            </a:r>
            <a:r>
              <a:rPr sz="3600" spc="-30" dirty="0"/>
              <a:t> </a:t>
            </a:r>
            <a:r>
              <a:rPr sz="3600" spc="135" dirty="0"/>
              <a:t>Tax</a:t>
            </a:r>
            <a:r>
              <a:rPr sz="3600" spc="-45" dirty="0"/>
              <a:t> </a:t>
            </a:r>
            <a:r>
              <a:rPr sz="3600" spc="80" dirty="0"/>
              <a:t>Credit</a:t>
            </a:r>
            <a:r>
              <a:rPr sz="3600" spc="-35" dirty="0"/>
              <a:t> </a:t>
            </a:r>
            <a:r>
              <a:rPr sz="3600" spc="110" dirty="0"/>
              <a:t>encourages </a:t>
            </a:r>
            <a:r>
              <a:rPr sz="3600" spc="120" dirty="0"/>
              <a:t>employers</a:t>
            </a:r>
            <a:r>
              <a:rPr sz="3600" spc="-40" dirty="0"/>
              <a:t> </a:t>
            </a:r>
            <a:r>
              <a:rPr sz="3600" spc="120" dirty="0"/>
              <a:t>to</a:t>
            </a:r>
            <a:r>
              <a:rPr sz="3600" spc="-45" dirty="0"/>
              <a:t> </a:t>
            </a:r>
            <a:r>
              <a:rPr sz="3600" spc="85" dirty="0"/>
              <a:t>offer</a:t>
            </a:r>
            <a:r>
              <a:rPr sz="3600" spc="-65" dirty="0"/>
              <a:t> </a:t>
            </a:r>
            <a:r>
              <a:rPr sz="3600" spc="135" dirty="0"/>
              <a:t>and</a:t>
            </a:r>
            <a:r>
              <a:rPr sz="3600" spc="-40" dirty="0"/>
              <a:t> </a:t>
            </a:r>
            <a:r>
              <a:rPr sz="3600" spc="135" dirty="0"/>
              <a:t>pay</a:t>
            </a:r>
            <a:r>
              <a:rPr sz="3600" spc="-65" dirty="0"/>
              <a:t> </a:t>
            </a:r>
            <a:r>
              <a:rPr sz="3600" spc="65" dirty="0"/>
              <a:t>overtime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4362170" y="2483929"/>
            <a:ext cx="7453630" cy="3376295"/>
            <a:chOff x="4362170" y="2483929"/>
            <a:chExt cx="7453630" cy="3376295"/>
          </a:xfrm>
        </p:grpSpPr>
        <p:sp>
          <p:nvSpPr>
            <p:cNvPr id="6" name="object 6"/>
            <p:cNvSpPr/>
            <p:nvPr/>
          </p:nvSpPr>
          <p:spPr>
            <a:xfrm>
              <a:off x="4366933" y="523341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6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66933" y="3037332"/>
              <a:ext cx="7444105" cy="2196465"/>
            </a:xfrm>
            <a:custGeom>
              <a:avLst/>
              <a:gdLst/>
              <a:ahLst/>
              <a:cxnLst/>
              <a:rect l="l" t="t" r="r" b="b"/>
              <a:pathLst>
                <a:path w="7444105" h="2196465">
                  <a:moveTo>
                    <a:pt x="444334" y="2196083"/>
                  </a:moveTo>
                  <a:lnTo>
                    <a:pt x="487006" y="2196083"/>
                  </a:lnTo>
                </a:path>
                <a:path w="7444105" h="2196465">
                  <a:moveTo>
                    <a:pt x="909154" y="2196083"/>
                  </a:moveTo>
                  <a:lnTo>
                    <a:pt x="951826" y="2196083"/>
                  </a:lnTo>
                </a:path>
                <a:path w="7444105" h="2196465">
                  <a:moveTo>
                    <a:pt x="1373974" y="2196083"/>
                  </a:moveTo>
                  <a:lnTo>
                    <a:pt x="1416646" y="2196083"/>
                  </a:lnTo>
                </a:path>
                <a:path w="7444105" h="2196465">
                  <a:moveTo>
                    <a:pt x="1840318" y="2196083"/>
                  </a:moveTo>
                  <a:lnTo>
                    <a:pt x="1881466" y="2196083"/>
                  </a:lnTo>
                </a:path>
                <a:path w="7444105" h="2196465">
                  <a:moveTo>
                    <a:pt x="2305138" y="2196083"/>
                  </a:moveTo>
                  <a:lnTo>
                    <a:pt x="2347810" y="2196083"/>
                  </a:lnTo>
                </a:path>
                <a:path w="7444105" h="2196465">
                  <a:moveTo>
                    <a:pt x="2769958" y="2196083"/>
                  </a:moveTo>
                  <a:lnTo>
                    <a:pt x="2812630" y="2196083"/>
                  </a:lnTo>
                </a:path>
                <a:path w="7444105" h="2196465">
                  <a:moveTo>
                    <a:pt x="3234778" y="2196083"/>
                  </a:moveTo>
                  <a:lnTo>
                    <a:pt x="3277450" y="2196083"/>
                  </a:lnTo>
                </a:path>
                <a:path w="7444105" h="2196465">
                  <a:moveTo>
                    <a:pt x="3701122" y="2196083"/>
                  </a:moveTo>
                  <a:lnTo>
                    <a:pt x="3742270" y="2196083"/>
                  </a:lnTo>
                </a:path>
                <a:path w="7444105" h="2196465">
                  <a:moveTo>
                    <a:pt x="4165942" y="2196083"/>
                  </a:moveTo>
                  <a:lnTo>
                    <a:pt x="4208614" y="2196083"/>
                  </a:lnTo>
                </a:path>
                <a:path w="7444105" h="2196465">
                  <a:moveTo>
                    <a:pt x="4630762" y="2196083"/>
                  </a:moveTo>
                  <a:lnTo>
                    <a:pt x="4673434" y="2196083"/>
                  </a:lnTo>
                </a:path>
                <a:path w="7444105" h="2196465">
                  <a:moveTo>
                    <a:pt x="5097106" y="2196083"/>
                  </a:moveTo>
                  <a:lnTo>
                    <a:pt x="5138254" y="2196083"/>
                  </a:lnTo>
                </a:path>
                <a:path w="7444105" h="2196465">
                  <a:moveTo>
                    <a:pt x="5561926" y="2196083"/>
                  </a:moveTo>
                  <a:lnTo>
                    <a:pt x="5604598" y="2196083"/>
                  </a:lnTo>
                </a:path>
                <a:path w="7444105" h="2196465">
                  <a:moveTo>
                    <a:pt x="6026746" y="2196083"/>
                  </a:moveTo>
                  <a:lnTo>
                    <a:pt x="6069418" y="2196083"/>
                  </a:lnTo>
                </a:path>
                <a:path w="7444105" h="2196465">
                  <a:moveTo>
                    <a:pt x="6491566" y="2196083"/>
                  </a:moveTo>
                  <a:lnTo>
                    <a:pt x="6534238" y="2196083"/>
                  </a:lnTo>
                </a:path>
                <a:path w="7444105" h="2196465">
                  <a:moveTo>
                    <a:pt x="6957910" y="2196083"/>
                  </a:moveTo>
                  <a:lnTo>
                    <a:pt x="6999058" y="2196083"/>
                  </a:lnTo>
                </a:path>
                <a:path w="7444105" h="2196465">
                  <a:moveTo>
                    <a:pt x="7422730" y="2196083"/>
                  </a:moveTo>
                  <a:lnTo>
                    <a:pt x="7443635" y="2196083"/>
                  </a:lnTo>
                </a:path>
                <a:path w="7444105" h="2196465">
                  <a:moveTo>
                    <a:pt x="444334" y="1647443"/>
                  </a:moveTo>
                  <a:lnTo>
                    <a:pt x="487006" y="1647443"/>
                  </a:lnTo>
                </a:path>
                <a:path w="7444105" h="2196465">
                  <a:moveTo>
                    <a:pt x="909154" y="1647443"/>
                  </a:moveTo>
                  <a:lnTo>
                    <a:pt x="951826" y="1647443"/>
                  </a:lnTo>
                </a:path>
                <a:path w="7444105" h="2196465">
                  <a:moveTo>
                    <a:pt x="1373974" y="1647443"/>
                  </a:moveTo>
                  <a:lnTo>
                    <a:pt x="1416646" y="1647443"/>
                  </a:lnTo>
                </a:path>
                <a:path w="7444105" h="2196465">
                  <a:moveTo>
                    <a:pt x="1840318" y="1647443"/>
                  </a:moveTo>
                  <a:lnTo>
                    <a:pt x="1881466" y="1647443"/>
                  </a:lnTo>
                </a:path>
                <a:path w="7444105" h="2196465">
                  <a:moveTo>
                    <a:pt x="2305138" y="1647443"/>
                  </a:moveTo>
                  <a:lnTo>
                    <a:pt x="2347810" y="1647443"/>
                  </a:lnTo>
                </a:path>
                <a:path w="7444105" h="2196465">
                  <a:moveTo>
                    <a:pt x="2769958" y="1647443"/>
                  </a:moveTo>
                  <a:lnTo>
                    <a:pt x="2812630" y="1647443"/>
                  </a:lnTo>
                </a:path>
                <a:path w="7444105" h="2196465">
                  <a:moveTo>
                    <a:pt x="3234778" y="1647443"/>
                  </a:moveTo>
                  <a:lnTo>
                    <a:pt x="3277450" y="1647443"/>
                  </a:lnTo>
                </a:path>
                <a:path w="7444105" h="2196465">
                  <a:moveTo>
                    <a:pt x="3701122" y="1647443"/>
                  </a:moveTo>
                  <a:lnTo>
                    <a:pt x="3742270" y="1647443"/>
                  </a:lnTo>
                </a:path>
                <a:path w="7444105" h="2196465">
                  <a:moveTo>
                    <a:pt x="4165942" y="1647443"/>
                  </a:moveTo>
                  <a:lnTo>
                    <a:pt x="4208614" y="1647443"/>
                  </a:lnTo>
                </a:path>
                <a:path w="7444105" h="2196465">
                  <a:moveTo>
                    <a:pt x="4630762" y="1647443"/>
                  </a:moveTo>
                  <a:lnTo>
                    <a:pt x="4673434" y="1647443"/>
                  </a:lnTo>
                </a:path>
                <a:path w="7444105" h="2196465">
                  <a:moveTo>
                    <a:pt x="5097106" y="1647443"/>
                  </a:moveTo>
                  <a:lnTo>
                    <a:pt x="5138254" y="1647443"/>
                  </a:lnTo>
                </a:path>
                <a:path w="7444105" h="2196465">
                  <a:moveTo>
                    <a:pt x="5561926" y="1647443"/>
                  </a:moveTo>
                  <a:lnTo>
                    <a:pt x="5604598" y="1647443"/>
                  </a:lnTo>
                </a:path>
                <a:path w="7444105" h="2196465">
                  <a:moveTo>
                    <a:pt x="6026746" y="1647443"/>
                  </a:moveTo>
                  <a:lnTo>
                    <a:pt x="6069418" y="1647443"/>
                  </a:lnTo>
                </a:path>
                <a:path w="7444105" h="2196465">
                  <a:moveTo>
                    <a:pt x="6491566" y="1647443"/>
                  </a:moveTo>
                  <a:lnTo>
                    <a:pt x="6534238" y="1647443"/>
                  </a:lnTo>
                </a:path>
                <a:path w="7444105" h="2196465">
                  <a:moveTo>
                    <a:pt x="6957910" y="1647443"/>
                  </a:moveTo>
                  <a:lnTo>
                    <a:pt x="6999058" y="1647443"/>
                  </a:lnTo>
                </a:path>
                <a:path w="7444105" h="2196465">
                  <a:moveTo>
                    <a:pt x="0" y="1647443"/>
                  </a:moveTo>
                  <a:lnTo>
                    <a:pt x="20662" y="1647443"/>
                  </a:lnTo>
                </a:path>
                <a:path w="7444105" h="2196465">
                  <a:moveTo>
                    <a:pt x="7422730" y="1647443"/>
                  </a:moveTo>
                  <a:lnTo>
                    <a:pt x="7443635" y="1647443"/>
                  </a:lnTo>
                </a:path>
                <a:path w="7444105" h="2196465">
                  <a:moveTo>
                    <a:pt x="3234778" y="1098803"/>
                  </a:moveTo>
                  <a:lnTo>
                    <a:pt x="3277450" y="1098803"/>
                  </a:lnTo>
                </a:path>
                <a:path w="7444105" h="2196465">
                  <a:moveTo>
                    <a:pt x="5097106" y="1098803"/>
                  </a:moveTo>
                  <a:lnTo>
                    <a:pt x="5138254" y="1098803"/>
                  </a:lnTo>
                </a:path>
                <a:path w="7444105" h="2196465">
                  <a:moveTo>
                    <a:pt x="0" y="1098803"/>
                  </a:moveTo>
                  <a:lnTo>
                    <a:pt x="20662" y="1098803"/>
                  </a:lnTo>
                </a:path>
                <a:path w="7444105" h="2196465">
                  <a:moveTo>
                    <a:pt x="444334" y="1098803"/>
                  </a:moveTo>
                  <a:lnTo>
                    <a:pt x="487006" y="1098803"/>
                  </a:lnTo>
                </a:path>
                <a:path w="7444105" h="2196465">
                  <a:moveTo>
                    <a:pt x="5561926" y="1098803"/>
                  </a:moveTo>
                  <a:lnTo>
                    <a:pt x="5604598" y="1098803"/>
                  </a:lnTo>
                </a:path>
                <a:path w="7444105" h="2196465">
                  <a:moveTo>
                    <a:pt x="3701122" y="1098803"/>
                  </a:moveTo>
                  <a:lnTo>
                    <a:pt x="3742270" y="1098803"/>
                  </a:lnTo>
                </a:path>
                <a:path w="7444105" h="2196465">
                  <a:moveTo>
                    <a:pt x="909154" y="1098803"/>
                  </a:moveTo>
                  <a:lnTo>
                    <a:pt x="951826" y="1098803"/>
                  </a:lnTo>
                </a:path>
                <a:path w="7444105" h="2196465">
                  <a:moveTo>
                    <a:pt x="6026746" y="1098803"/>
                  </a:moveTo>
                  <a:lnTo>
                    <a:pt x="6069418" y="1098803"/>
                  </a:lnTo>
                </a:path>
                <a:path w="7444105" h="2196465">
                  <a:moveTo>
                    <a:pt x="1373974" y="1098803"/>
                  </a:moveTo>
                  <a:lnTo>
                    <a:pt x="1416646" y="1098803"/>
                  </a:lnTo>
                </a:path>
                <a:path w="7444105" h="2196465">
                  <a:moveTo>
                    <a:pt x="4165942" y="1098803"/>
                  </a:moveTo>
                  <a:lnTo>
                    <a:pt x="4208614" y="1098803"/>
                  </a:lnTo>
                </a:path>
                <a:path w="7444105" h="2196465">
                  <a:moveTo>
                    <a:pt x="6491566" y="1098803"/>
                  </a:moveTo>
                  <a:lnTo>
                    <a:pt x="6534238" y="1098803"/>
                  </a:lnTo>
                </a:path>
                <a:path w="7444105" h="2196465">
                  <a:moveTo>
                    <a:pt x="1840318" y="1098803"/>
                  </a:moveTo>
                  <a:lnTo>
                    <a:pt x="1881466" y="1098803"/>
                  </a:lnTo>
                </a:path>
                <a:path w="7444105" h="2196465">
                  <a:moveTo>
                    <a:pt x="2305138" y="1098803"/>
                  </a:moveTo>
                  <a:lnTo>
                    <a:pt x="2347810" y="1098803"/>
                  </a:lnTo>
                </a:path>
                <a:path w="7444105" h="2196465">
                  <a:moveTo>
                    <a:pt x="6957910" y="1098803"/>
                  </a:moveTo>
                  <a:lnTo>
                    <a:pt x="6999058" y="1098803"/>
                  </a:lnTo>
                </a:path>
                <a:path w="7444105" h="2196465">
                  <a:moveTo>
                    <a:pt x="4630762" y="1098803"/>
                  </a:moveTo>
                  <a:lnTo>
                    <a:pt x="4673434" y="1098803"/>
                  </a:lnTo>
                </a:path>
                <a:path w="7444105" h="2196465">
                  <a:moveTo>
                    <a:pt x="2769958" y="1098803"/>
                  </a:moveTo>
                  <a:lnTo>
                    <a:pt x="2812630" y="1098803"/>
                  </a:lnTo>
                </a:path>
                <a:path w="7444105" h="2196465">
                  <a:moveTo>
                    <a:pt x="7422730" y="1098803"/>
                  </a:moveTo>
                  <a:lnTo>
                    <a:pt x="7443635" y="1098803"/>
                  </a:lnTo>
                </a:path>
                <a:path w="7444105" h="2196465">
                  <a:moveTo>
                    <a:pt x="6957910" y="550163"/>
                  </a:moveTo>
                  <a:lnTo>
                    <a:pt x="6999058" y="550163"/>
                  </a:lnTo>
                </a:path>
                <a:path w="7444105" h="2196465">
                  <a:moveTo>
                    <a:pt x="0" y="550163"/>
                  </a:moveTo>
                  <a:lnTo>
                    <a:pt x="6534238" y="550163"/>
                  </a:lnTo>
                </a:path>
                <a:path w="7444105" h="2196465">
                  <a:moveTo>
                    <a:pt x="7422730" y="550163"/>
                  </a:moveTo>
                  <a:lnTo>
                    <a:pt x="7443635" y="550163"/>
                  </a:lnTo>
                </a:path>
                <a:path w="7444105" h="2196465">
                  <a:moveTo>
                    <a:pt x="6957910" y="0"/>
                  </a:moveTo>
                  <a:lnTo>
                    <a:pt x="6999058" y="0"/>
                  </a:lnTo>
                </a:path>
                <a:path w="7444105" h="2196465">
                  <a:moveTo>
                    <a:pt x="6491566" y="0"/>
                  </a:moveTo>
                  <a:lnTo>
                    <a:pt x="6534238" y="0"/>
                  </a:lnTo>
                </a:path>
                <a:path w="7444105" h="2196465">
                  <a:moveTo>
                    <a:pt x="7422730" y="0"/>
                  </a:moveTo>
                  <a:lnTo>
                    <a:pt x="7443635" y="0"/>
                  </a:lnTo>
                </a:path>
                <a:path w="7444105" h="2196465">
                  <a:moveTo>
                    <a:pt x="0" y="0"/>
                  </a:moveTo>
                  <a:lnTo>
                    <a:pt x="5604598" y="0"/>
                  </a:lnTo>
                </a:path>
                <a:path w="7444105" h="2196465">
                  <a:moveTo>
                    <a:pt x="6026746" y="0"/>
                  </a:moveTo>
                  <a:lnTo>
                    <a:pt x="60694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6933" y="2488692"/>
              <a:ext cx="7444105" cy="0"/>
            </a:xfrm>
            <a:custGeom>
              <a:avLst/>
              <a:gdLst/>
              <a:ahLst/>
              <a:cxnLst/>
              <a:rect l="l" t="t" r="r" b="b"/>
              <a:pathLst>
                <a:path w="7444105">
                  <a:moveTo>
                    <a:pt x="0" y="0"/>
                  </a:moveTo>
                  <a:lnTo>
                    <a:pt x="74436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7596" y="2488691"/>
              <a:ext cx="7402195" cy="3294379"/>
            </a:xfrm>
            <a:custGeom>
              <a:avLst/>
              <a:gdLst/>
              <a:ahLst/>
              <a:cxnLst/>
              <a:rect l="l" t="t" r="r" b="b"/>
              <a:pathLst>
                <a:path w="7402195" h="3294379">
                  <a:moveTo>
                    <a:pt x="423672" y="1098816"/>
                  </a:moveTo>
                  <a:lnTo>
                    <a:pt x="0" y="1098816"/>
                  </a:lnTo>
                  <a:lnTo>
                    <a:pt x="0" y="3294164"/>
                  </a:lnTo>
                  <a:lnTo>
                    <a:pt x="423672" y="3294164"/>
                  </a:lnTo>
                  <a:lnTo>
                    <a:pt x="423672" y="1098816"/>
                  </a:lnTo>
                  <a:close/>
                </a:path>
                <a:path w="7402195" h="3294379">
                  <a:moveTo>
                    <a:pt x="888492" y="1098816"/>
                  </a:moveTo>
                  <a:lnTo>
                    <a:pt x="466344" y="1098816"/>
                  </a:lnTo>
                  <a:lnTo>
                    <a:pt x="466344" y="3294164"/>
                  </a:lnTo>
                  <a:lnTo>
                    <a:pt x="888492" y="3294164"/>
                  </a:lnTo>
                  <a:lnTo>
                    <a:pt x="888492" y="1098816"/>
                  </a:lnTo>
                  <a:close/>
                </a:path>
                <a:path w="7402195" h="3294379">
                  <a:moveTo>
                    <a:pt x="1353312" y="1098816"/>
                  </a:moveTo>
                  <a:lnTo>
                    <a:pt x="931164" y="1098816"/>
                  </a:lnTo>
                  <a:lnTo>
                    <a:pt x="931164" y="3294164"/>
                  </a:lnTo>
                  <a:lnTo>
                    <a:pt x="1353312" y="3294164"/>
                  </a:lnTo>
                  <a:lnTo>
                    <a:pt x="1353312" y="1098816"/>
                  </a:lnTo>
                  <a:close/>
                </a:path>
                <a:path w="7402195" h="3294379">
                  <a:moveTo>
                    <a:pt x="1819656" y="1098816"/>
                  </a:moveTo>
                  <a:lnTo>
                    <a:pt x="1395984" y="1098816"/>
                  </a:lnTo>
                  <a:lnTo>
                    <a:pt x="1395984" y="3294164"/>
                  </a:lnTo>
                  <a:lnTo>
                    <a:pt x="1819656" y="3294164"/>
                  </a:lnTo>
                  <a:lnTo>
                    <a:pt x="1819656" y="1098816"/>
                  </a:lnTo>
                  <a:close/>
                </a:path>
                <a:path w="7402195" h="3294379">
                  <a:moveTo>
                    <a:pt x="2284476" y="1098816"/>
                  </a:moveTo>
                  <a:lnTo>
                    <a:pt x="1860804" y="1098816"/>
                  </a:lnTo>
                  <a:lnTo>
                    <a:pt x="1860804" y="3294164"/>
                  </a:lnTo>
                  <a:lnTo>
                    <a:pt x="2284476" y="3294164"/>
                  </a:lnTo>
                  <a:lnTo>
                    <a:pt x="2284476" y="1098816"/>
                  </a:lnTo>
                  <a:close/>
                </a:path>
                <a:path w="7402195" h="3294379">
                  <a:moveTo>
                    <a:pt x="2749296" y="1098816"/>
                  </a:moveTo>
                  <a:lnTo>
                    <a:pt x="2327148" y="1098816"/>
                  </a:lnTo>
                  <a:lnTo>
                    <a:pt x="2327148" y="3294164"/>
                  </a:lnTo>
                  <a:lnTo>
                    <a:pt x="2749296" y="3294164"/>
                  </a:lnTo>
                  <a:lnTo>
                    <a:pt x="2749296" y="1098816"/>
                  </a:lnTo>
                  <a:close/>
                </a:path>
                <a:path w="7402195" h="3294379">
                  <a:moveTo>
                    <a:pt x="3214116" y="1098816"/>
                  </a:moveTo>
                  <a:lnTo>
                    <a:pt x="2791968" y="1098816"/>
                  </a:lnTo>
                  <a:lnTo>
                    <a:pt x="2791968" y="3294164"/>
                  </a:lnTo>
                  <a:lnTo>
                    <a:pt x="3214116" y="3294164"/>
                  </a:lnTo>
                  <a:lnTo>
                    <a:pt x="3214116" y="1098816"/>
                  </a:lnTo>
                  <a:close/>
                </a:path>
                <a:path w="7402195" h="3294379">
                  <a:moveTo>
                    <a:pt x="3680460" y="1098816"/>
                  </a:moveTo>
                  <a:lnTo>
                    <a:pt x="3256788" y="1098816"/>
                  </a:lnTo>
                  <a:lnTo>
                    <a:pt x="3256788" y="3294164"/>
                  </a:lnTo>
                  <a:lnTo>
                    <a:pt x="3680460" y="3294164"/>
                  </a:lnTo>
                  <a:lnTo>
                    <a:pt x="3680460" y="1098816"/>
                  </a:lnTo>
                  <a:close/>
                </a:path>
                <a:path w="7402195" h="3294379">
                  <a:moveTo>
                    <a:pt x="4145280" y="1098816"/>
                  </a:moveTo>
                  <a:lnTo>
                    <a:pt x="3721608" y="1098816"/>
                  </a:lnTo>
                  <a:lnTo>
                    <a:pt x="3721608" y="3294164"/>
                  </a:lnTo>
                  <a:lnTo>
                    <a:pt x="4145280" y="3294164"/>
                  </a:lnTo>
                  <a:lnTo>
                    <a:pt x="4145280" y="1098816"/>
                  </a:lnTo>
                  <a:close/>
                </a:path>
                <a:path w="7402195" h="3294379">
                  <a:moveTo>
                    <a:pt x="4610100" y="1098816"/>
                  </a:moveTo>
                  <a:lnTo>
                    <a:pt x="4187952" y="1098816"/>
                  </a:lnTo>
                  <a:lnTo>
                    <a:pt x="4187952" y="3294164"/>
                  </a:lnTo>
                  <a:lnTo>
                    <a:pt x="4610100" y="3294164"/>
                  </a:lnTo>
                  <a:lnTo>
                    <a:pt x="4610100" y="1098816"/>
                  </a:lnTo>
                  <a:close/>
                </a:path>
                <a:path w="7402195" h="3294379">
                  <a:moveTo>
                    <a:pt x="5076444" y="1098816"/>
                  </a:moveTo>
                  <a:lnTo>
                    <a:pt x="4652772" y="1098816"/>
                  </a:lnTo>
                  <a:lnTo>
                    <a:pt x="4652772" y="3294164"/>
                  </a:lnTo>
                  <a:lnTo>
                    <a:pt x="5076444" y="3294164"/>
                  </a:lnTo>
                  <a:lnTo>
                    <a:pt x="5076444" y="1098816"/>
                  </a:lnTo>
                  <a:close/>
                </a:path>
                <a:path w="7402195" h="3294379">
                  <a:moveTo>
                    <a:pt x="5541264" y="1098816"/>
                  </a:moveTo>
                  <a:lnTo>
                    <a:pt x="5117592" y="1098816"/>
                  </a:lnTo>
                  <a:lnTo>
                    <a:pt x="5117592" y="3294164"/>
                  </a:lnTo>
                  <a:lnTo>
                    <a:pt x="5541264" y="3294164"/>
                  </a:lnTo>
                  <a:lnTo>
                    <a:pt x="5541264" y="1098816"/>
                  </a:lnTo>
                  <a:close/>
                </a:path>
                <a:path w="7402195" h="3294379">
                  <a:moveTo>
                    <a:pt x="6006084" y="1098816"/>
                  </a:moveTo>
                  <a:lnTo>
                    <a:pt x="5583936" y="1098816"/>
                  </a:lnTo>
                  <a:lnTo>
                    <a:pt x="5583936" y="3294164"/>
                  </a:lnTo>
                  <a:lnTo>
                    <a:pt x="6006084" y="3294164"/>
                  </a:lnTo>
                  <a:lnTo>
                    <a:pt x="6006084" y="1098816"/>
                  </a:lnTo>
                  <a:close/>
                </a:path>
                <a:path w="7402195" h="3294379">
                  <a:moveTo>
                    <a:pt x="6470904" y="1098816"/>
                  </a:moveTo>
                  <a:lnTo>
                    <a:pt x="6048756" y="1098816"/>
                  </a:lnTo>
                  <a:lnTo>
                    <a:pt x="6048756" y="3294164"/>
                  </a:lnTo>
                  <a:lnTo>
                    <a:pt x="6470904" y="3294164"/>
                  </a:lnTo>
                  <a:lnTo>
                    <a:pt x="6470904" y="1098816"/>
                  </a:lnTo>
                  <a:close/>
                </a:path>
                <a:path w="7402195" h="3294379">
                  <a:moveTo>
                    <a:pt x="6937248" y="0"/>
                  </a:moveTo>
                  <a:lnTo>
                    <a:pt x="6513576" y="0"/>
                  </a:lnTo>
                  <a:lnTo>
                    <a:pt x="6513576" y="3294151"/>
                  </a:lnTo>
                  <a:lnTo>
                    <a:pt x="6937248" y="3294151"/>
                  </a:lnTo>
                  <a:lnTo>
                    <a:pt x="6937248" y="0"/>
                  </a:lnTo>
                  <a:close/>
                </a:path>
                <a:path w="7402195" h="3294379">
                  <a:moveTo>
                    <a:pt x="7402068" y="0"/>
                  </a:moveTo>
                  <a:lnTo>
                    <a:pt x="6978396" y="0"/>
                  </a:lnTo>
                  <a:lnTo>
                    <a:pt x="6978396" y="3294151"/>
                  </a:lnTo>
                  <a:lnTo>
                    <a:pt x="7402068" y="3294151"/>
                  </a:lnTo>
                  <a:lnTo>
                    <a:pt x="740206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71532" y="2488691"/>
              <a:ext cx="887094" cy="1099185"/>
            </a:xfrm>
            <a:custGeom>
              <a:avLst/>
              <a:gdLst/>
              <a:ahLst/>
              <a:cxnLst/>
              <a:rect l="l" t="t" r="r" b="b"/>
              <a:pathLst>
                <a:path w="887095" h="1099185">
                  <a:moveTo>
                    <a:pt x="422148" y="0"/>
                  </a:moveTo>
                  <a:lnTo>
                    <a:pt x="0" y="0"/>
                  </a:lnTo>
                  <a:lnTo>
                    <a:pt x="0" y="1098804"/>
                  </a:lnTo>
                  <a:lnTo>
                    <a:pt x="422148" y="1098804"/>
                  </a:lnTo>
                  <a:lnTo>
                    <a:pt x="422148" y="0"/>
                  </a:lnTo>
                  <a:close/>
                </a:path>
                <a:path w="887095" h="1099185">
                  <a:moveTo>
                    <a:pt x="886968" y="0"/>
                  </a:moveTo>
                  <a:lnTo>
                    <a:pt x="464820" y="0"/>
                  </a:lnTo>
                  <a:lnTo>
                    <a:pt x="464820" y="1098804"/>
                  </a:lnTo>
                  <a:lnTo>
                    <a:pt x="886968" y="1098804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6933" y="5782839"/>
              <a:ext cx="7444105" cy="73025"/>
            </a:xfrm>
            <a:custGeom>
              <a:avLst/>
              <a:gdLst/>
              <a:ahLst/>
              <a:cxnLst/>
              <a:rect l="l" t="t" r="r" b="b"/>
              <a:pathLst>
                <a:path w="7444105" h="73025">
                  <a:moveTo>
                    <a:pt x="0" y="0"/>
                  </a:moveTo>
                  <a:lnTo>
                    <a:pt x="7443635" y="0"/>
                  </a:lnTo>
                </a:path>
                <a:path w="7444105" h="73025">
                  <a:moveTo>
                    <a:pt x="0" y="0"/>
                  </a:moveTo>
                  <a:lnTo>
                    <a:pt x="0" y="72555"/>
                  </a:lnTo>
                </a:path>
                <a:path w="7444105" h="73025">
                  <a:moveTo>
                    <a:pt x="465670" y="0"/>
                  </a:moveTo>
                  <a:lnTo>
                    <a:pt x="465670" y="72555"/>
                  </a:lnTo>
                </a:path>
                <a:path w="7444105" h="73025">
                  <a:moveTo>
                    <a:pt x="930490" y="0"/>
                  </a:moveTo>
                  <a:lnTo>
                    <a:pt x="930490" y="72555"/>
                  </a:lnTo>
                </a:path>
                <a:path w="7444105" h="73025">
                  <a:moveTo>
                    <a:pt x="1395310" y="0"/>
                  </a:moveTo>
                  <a:lnTo>
                    <a:pt x="1395310" y="72555"/>
                  </a:lnTo>
                </a:path>
                <a:path w="7444105" h="73025">
                  <a:moveTo>
                    <a:pt x="1861654" y="0"/>
                  </a:moveTo>
                  <a:lnTo>
                    <a:pt x="1861654" y="72555"/>
                  </a:lnTo>
                </a:path>
                <a:path w="7444105" h="73025">
                  <a:moveTo>
                    <a:pt x="2326474" y="0"/>
                  </a:moveTo>
                  <a:lnTo>
                    <a:pt x="2326474" y="72555"/>
                  </a:lnTo>
                </a:path>
                <a:path w="7444105" h="73025">
                  <a:moveTo>
                    <a:pt x="2791294" y="0"/>
                  </a:moveTo>
                  <a:lnTo>
                    <a:pt x="2791294" y="72555"/>
                  </a:lnTo>
                </a:path>
                <a:path w="7444105" h="73025">
                  <a:moveTo>
                    <a:pt x="3256114" y="0"/>
                  </a:moveTo>
                  <a:lnTo>
                    <a:pt x="3256114" y="72555"/>
                  </a:lnTo>
                </a:path>
                <a:path w="7444105" h="73025">
                  <a:moveTo>
                    <a:pt x="3722458" y="0"/>
                  </a:moveTo>
                  <a:lnTo>
                    <a:pt x="3722458" y="72555"/>
                  </a:lnTo>
                </a:path>
                <a:path w="7444105" h="73025">
                  <a:moveTo>
                    <a:pt x="4187278" y="0"/>
                  </a:moveTo>
                  <a:lnTo>
                    <a:pt x="4187278" y="72555"/>
                  </a:lnTo>
                </a:path>
                <a:path w="7444105" h="73025">
                  <a:moveTo>
                    <a:pt x="4652098" y="0"/>
                  </a:moveTo>
                  <a:lnTo>
                    <a:pt x="4652098" y="72555"/>
                  </a:lnTo>
                </a:path>
                <a:path w="7444105" h="73025">
                  <a:moveTo>
                    <a:pt x="5116918" y="0"/>
                  </a:moveTo>
                  <a:lnTo>
                    <a:pt x="5116918" y="72555"/>
                  </a:lnTo>
                </a:path>
                <a:path w="7444105" h="73025">
                  <a:moveTo>
                    <a:pt x="5583262" y="0"/>
                  </a:moveTo>
                  <a:lnTo>
                    <a:pt x="5583262" y="72555"/>
                  </a:lnTo>
                </a:path>
                <a:path w="7444105" h="73025">
                  <a:moveTo>
                    <a:pt x="6048082" y="0"/>
                  </a:moveTo>
                  <a:lnTo>
                    <a:pt x="6048082" y="72555"/>
                  </a:lnTo>
                </a:path>
                <a:path w="7444105" h="73025">
                  <a:moveTo>
                    <a:pt x="6512902" y="0"/>
                  </a:moveTo>
                  <a:lnTo>
                    <a:pt x="6512902" y="72555"/>
                  </a:lnTo>
                </a:path>
                <a:path w="7444105" h="73025">
                  <a:moveTo>
                    <a:pt x="6977722" y="0"/>
                  </a:moveTo>
                  <a:lnTo>
                    <a:pt x="6977722" y="72555"/>
                  </a:lnTo>
                </a:path>
                <a:path w="7444105" h="73025">
                  <a:moveTo>
                    <a:pt x="7443635" y="0"/>
                  </a:moveTo>
                  <a:lnTo>
                    <a:pt x="7443635" y="725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366933" y="1940064"/>
            <a:ext cx="7444105" cy="0"/>
          </a:xfrm>
          <a:custGeom>
            <a:avLst/>
            <a:gdLst/>
            <a:ahLst/>
            <a:cxnLst/>
            <a:rect l="l" t="t" r="r" b="b"/>
            <a:pathLst>
              <a:path w="7444105">
                <a:moveTo>
                  <a:pt x="0" y="0"/>
                </a:moveTo>
                <a:lnTo>
                  <a:pt x="74436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0356" y="5058441"/>
            <a:ext cx="7796530" cy="149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$0</a:t>
            </a:r>
            <a:endParaRPr sz="1800">
              <a:latin typeface="Calibri"/>
              <a:cs typeface="Calibri"/>
            </a:endParaRPr>
          </a:p>
          <a:p>
            <a:pPr marL="631190">
              <a:lnSpc>
                <a:spcPct val="100000"/>
              </a:lnSpc>
              <a:spcBef>
                <a:spcPts val="185"/>
              </a:spcBef>
              <a:tabLst>
                <a:tab pos="1096010" algn="l"/>
                <a:tab pos="1503680" algn="l"/>
                <a:tab pos="1968500" algn="l"/>
                <a:tab pos="2433955" algn="l"/>
                <a:tab pos="2898775" algn="l"/>
                <a:tab pos="3364229" algn="l"/>
                <a:tab pos="3829685" algn="l"/>
                <a:tab pos="4294505" algn="l"/>
                <a:tab pos="4759960" algn="l"/>
                <a:tab pos="5224780" algn="l"/>
                <a:tab pos="5690235" algn="l"/>
                <a:tab pos="6155690" algn="l"/>
                <a:tab pos="6620509" algn="l"/>
                <a:tab pos="7085965" algn="l"/>
                <a:tab pos="7550784" algn="l"/>
              </a:tabLst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28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32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36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48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52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56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64</a:t>
            </a:r>
            <a:endParaRPr sz="1800">
              <a:latin typeface="Calibri"/>
              <a:cs typeface="Calibri"/>
            </a:endParaRPr>
          </a:p>
          <a:p>
            <a:pPr marL="3441700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Calibri"/>
                <a:cs typeface="Calibri"/>
              </a:rPr>
              <a:t>Hours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0356" y="450957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456" y="3960704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4456" y="3411835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4456" y="2862967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94456" y="2314098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94456" y="1765230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$28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9030" y="3654952"/>
            <a:ext cx="280035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5" dirty="0">
                <a:latin typeface="Calibri"/>
                <a:cs typeface="Calibri"/>
              </a:rPr>
              <a:t>Pay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194" y="1920151"/>
            <a:ext cx="159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Details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194" y="2194471"/>
            <a:ext cx="262509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Year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2027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threshold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52</a:t>
            </a:r>
            <a:r>
              <a:rPr sz="1800" spc="-20" dirty="0">
                <a:latin typeface="Calibri"/>
                <a:cs typeface="Calibri"/>
              </a:rPr>
              <a:t> hours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latin typeface="Calibri"/>
                <a:cs typeface="Calibri"/>
              </a:rPr>
              <a:t>Employee’s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$16/hour</a:t>
            </a:r>
            <a:endParaRPr sz="1800">
              <a:latin typeface="Calibri"/>
              <a:cs typeface="Calibri"/>
            </a:endParaRPr>
          </a:p>
          <a:p>
            <a:pPr marL="299085" marR="104139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OT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premiums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between </a:t>
            </a:r>
            <a:r>
              <a:rPr sz="1800" dirty="0">
                <a:latin typeface="Calibri"/>
                <a:cs typeface="Calibri"/>
              </a:rPr>
              <a:t>52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eligible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</a:t>
            </a:r>
            <a:endParaRPr sz="1800">
              <a:latin typeface="Calibri"/>
              <a:cs typeface="Calibri"/>
            </a:endParaRPr>
          </a:p>
          <a:p>
            <a:pPr marL="299085" marR="2165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1428" y="1999703"/>
            <a:ext cx="131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Green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1428" y="2548344"/>
            <a:ext cx="8934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tax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274763" y="2293510"/>
            <a:ext cx="586740" cy="325120"/>
            <a:chOff x="9274763" y="2293510"/>
            <a:chExt cx="586740" cy="325120"/>
          </a:xfrm>
        </p:grpSpPr>
        <p:sp>
          <p:nvSpPr>
            <p:cNvPr id="26" name="object 26"/>
            <p:cNvSpPr/>
            <p:nvPr/>
          </p:nvSpPr>
          <p:spPr>
            <a:xfrm>
              <a:off x="9300163" y="2318910"/>
              <a:ext cx="448945" cy="240029"/>
            </a:xfrm>
            <a:custGeom>
              <a:avLst/>
              <a:gdLst/>
              <a:ahLst/>
              <a:cxnLst/>
              <a:rect l="l" t="t" r="r" b="b"/>
              <a:pathLst>
                <a:path w="448945" h="240030">
                  <a:moveTo>
                    <a:pt x="0" y="0"/>
                  </a:moveTo>
                  <a:lnTo>
                    <a:pt x="448792" y="23975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90645" y="2479483"/>
              <a:ext cx="170815" cy="139065"/>
            </a:xfrm>
            <a:custGeom>
              <a:avLst/>
              <a:gdLst/>
              <a:ahLst/>
              <a:cxnLst/>
              <a:rect l="l" t="t" r="r" b="b"/>
              <a:pathLst>
                <a:path w="170815" h="139064">
                  <a:moveTo>
                    <a:pt x="71818" y="0"/>
                  </a:moveTo>
                  <a:lnTo>
                    <a:pt x="0" y="134416"/>
                  </a:lnTo>
                  <a:lnTo>
                    <a:pt x="170332" y="139026"/>
                  </a:lnTo>
                  <a:lnTo>
                    <a:pt x="71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385" y="6104369"/>
            <a:ext cx="4894580" cy="0"/>
          </a:xfrm>
          <a:custGeom>
            <a:avLst/>
            <a:gdLst/>
            <a:ahLst/>
            <a:cxnLst/>
            <a:rect l="l" t="t" r="r" b="b"/>
            <a:pathLst>
              <a:path w="4894580">
                <a:moveTo>
                  <a:pt x="0" y="0"/>
                </a:moveTo>
                <a:lnTo>
                  <a:pt x="4894097" y="0"/>
                </a:lnTo>
              </a:path>
            </a:pathLst>
          </a:custGeom>
          <a:ln w="6350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8406" y="0"/>
            <a:ext cx="6703593" cy="685800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29467" y="2516585"/>
            <a:ext cx="417322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125" dirty="0"/>
              <a:t>NY</a:t>
            </a:r>
            <a:r>
              <a:rPr sz="2400" spc="-30" dirty="0"/>
              <a:t> </a:t>
            </a:r>
            <a:r>
              <a:rPr sz="2400" spc="100" dirty="0"/>
              <a:t>farm</a:t>
            </a:r>
            <a:r>
              <a:rPr sz="2400" dirty="0"/>
              <a:t> </a:t>
            </a:r>
            <a:r>
              <a:rPr sz="2400" spc="50" dirty="0"/>
              <a:t>employers,</a:t>
            </a:r>
            <a:r>
              <a:rPr sz="2400" spc="-25" dirty="0"/>
              <a:t> are </a:t>
            </a:r>
            <a:r>
              <a:rPr sz="2400" spc="70" dirty="0"/>
              <a:t>nervous</a:t>
            </a:r>
            <a:r>
              <a:rPr sz="2400" spc="-25" dirty="0"/>
              <a:t> </a:t>
            </a:r>
            <a:r>
              <a:rPr sz="2400" spc="85" dirty="0"/>
              <a:t>about</a:t>
            </a:r>
            <a:r>
              <a:rPr sz="2400" spc="-30" dirty="0"/>
              <a:t> </a:t>
            </a:r>
            <a:r>
              <a:rPr sz="2400" spc="50" dirty="0"/>
              <a:t>the</a:t>
            </a:r>
            <a:r>
              <a:rPr sz="2400" spc="-25" dirty="0"/>
              <a:t> </a:t>
            </a:r>
            <a:r>
              <a:rPr sz="2400" spc="80" dirty="0"/>
              <a:t>OT</a:t>
            </a:r>
            <a:r>
              <a:rPr sz="2400" spc="-10" dirty="0"/>
              <a:t> </a:t>
            </a:r>
            <a:r>
              <a:rPr sz="2400" spc="65" dirty="0"/>
              <a:t>tax </a:t>
            </a:r>
            <a:r>
              <a:rPr sz="2400" spc="50" dirty="0"/>
              <a:t>credit</a:t>
            </a:r>
            <a:r>
              <a:rPr sz="2400" spc="135" dirty="0"/>
              <a:t> </a:t>
            </a:r>
            <a:r>
              <a:rPr sz="2400" dirty="0"/>
              <a:t>continuing,</a:t>
            </a:r>
            <a:r>
              <a:rPr sz="2400" spc="145" dirty="0"/>
              <a:t> </a:t>
            </a:r>
            <a:r>
              <a:rPr sz="2400" spc="90" dirty="0"/>
              <a:t>and</a:t>
            </a:r>
            <a:r>
              <a:rPr sz="2400" spc="110" dirty="0"/>
              <a:t> </a:t>
            </a:r>
            <a:r>
              <a:rPr sz="2400" spc="-25" dirty="0"/>
              <a:t>are </a:t>
            </a:r>
            <a:r>
              <a:rPr sz="2400" spc="85" dirty="0"/>
              <a:t>attempting</a:t>
            </a:r>
            <a:r>
              <a:rPr sz="2400" spc="90" dirty="0"/>
              <a:t> </a:t>
            </a:r>
            <a:r>
              <a:rPr sz="2400" spc="75" dirty="0"/>
              <a:t>to</a:t>
            </a:r>
            <a:r>
              <a:rPr sz="2400" spc="85" dirty="0"/>
              <a:t> </a:t>
            </a:r>
            <a:r>
              <a:rPr sz="2400" dirty="0"/>
              <a:t>reduce</a:t>
            </a:r>
            <a:r>
              <a:rPr sz="2400" spc="65" dirty="0"/>
              <a:t> </a:t>
            </a:r>
            <a:r>
              <a:rPr sz="2400" spc="75" dirty="0"/>
              <a:t>hours </a:t>
            </a:r>
            <a:r>
              <a:rPr sz="2400" spc="50" dirty="0"/>
              <a:t>worked.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39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35" dirty="0"/>
              <a:t>Automation</a:t>
            </a:r>
            <a:r>
              <a:rPr sz="4000" spc="5" dirty="0"/>
              <a:t> </a:t>
            </a:r>
            <a:r>
              <a:rPr sz="4000" spc="145" dirty="0"/>
              <a:t>and</a:t>
            </a:r>
            <a:r>
              <a:rPr sz="4000" spc="-25" dirty="0"/>
              <a:t> </a:t>
            </a:r>
            <a:r>
              <a:rPr sz="4000" spc="80" dirty="0"/>
              <a:t>Artificial</a:t>
            </a:r>
            <a:r>
              <a:rPr sz="4000" spc="5" dirty="0"/>
              <a:t> </a:t>
            </a:r>
            <a:r>
              <a:rPr sz="4000" spc="90" dirty="0"/>
              <a:t>Intelligence</a:t>
            </a:r>
            <a:r>
              <a:rPr sz="4000" spc="-25" dirty="0"/>
              <a:t> </a:t>
            </a:r>
            <a:r>
              <a:rPr sz="4000" spc="95" dirty="0"/>
              <a:t>(AI)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3347" y="1552200"/>
            <a:ext cx="9906635" cy="161798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Not</a:t>
            </a:r>
            <a:r>
              <a:rPr sz="2650" spc="15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just</a:t>
            </a:r>
            <a:r>
              <a:rPr sz="2650" spc="1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about</a:t>
            </a:r>
            <a:r>
              <a:rPr sz="2650" spc="114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95" dirty="0">
                <a:solidFill>
                  <a:srgbClr val="252525"/>
                </a:solidFill>
                <a:latin typeface="Palatino Linotype"/>
                <a:cs typeface="Palatino Linotype"/>
              </a:rPr>
              <a:t>robots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16865" algn="l"/>
              </a:tabLst>
            </a:pPr>
            <a:r>
              <a:rPr sz="2650" spc="125" dirty="0">
                <a:solidFill>
                  <a:srgbClr val="252525"/>
                </a:solidFill>
                <a:latin typeface="Palatino Linotype"/>
                <a:cs typeface="Palatino Linotype"/>
              </a:rPr>
              <a:t>Better</a:t>
            </a:r>
            <a:r>
              <a:rPr sz="2650" spc="10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45" dirty="0">
                <a:solidFill>
                  <a:srgbClr val="252525"/>
                </a:solidFill>
                <a:latin typeface="Palatino Linotype"/>
                <a:cs typeface="Palatino Linotype"/>
              </a:rPr>
              <a:t>application</a:t>
            </a:r>
            <a:r>
              <a:rPr sz="2650" spc="9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5" dirty="0">
                <a:solidFill>
                  <a:srgbClr val="252525"/>
                </a:solidFill>
                <a:latin typeface="Palatino Linotype"/>
                <a:cs typeface="Palatino Linotype"/>
              </a:rPr>
              <a:t>of</a:t>
            </a:r>
            <a:r>
              <a:rPr sz="2650" spc="6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available</a:t>
            </a:r>
            <a:r>
              <a:rPr sz="2650" spc="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labor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Example:</a:t>
            </a:r>
            <a:r>
              <a:rPr sz="2650" spc="1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u="sng" spc="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Cattle</a:t>
            </a:r>
            <a:r>
              <a:rPr sz="2650" u="sng" spc="1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Care’s</a:t>
            </a:r>
            <a:r>
              <a:rPr sz="2650" u="sng" spc="1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spc="-2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AI</a:t>
            </a:r>
            <a:r>
              <a:rPr sz="2650" u="sng" spc="11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milking</a:t>
            </a:r>
            <a:r>
              <a:rPr sz="2650" u="sng" spc="1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parlor</a:t>
            </a:r>
            <a:r>
              <a:rPr sz="2650" u="sng" spc="10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spc="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management</a:t>
            </a:r>
            <a:r>
              <a:rPr sz="2650" u="sng" spc="1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50" u="sng" spc="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  <a:hlinkClick r:id="rId2"/>
              </a:rPr>
              <a:t>service</a:t>
            </a:r>
            <a:endParaRPr sz="265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482" y="3426575"/>
            <a:ext cx="7225144" cy="32191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85" dirty="0"/>
              <a:t>NY</a:t>
            </a:r>
            <a:r>
              <a:rPr spc="-55" dirty="0"/>
              <a:t> </a:t>
            </a:r>
            <a:r>
              <a:rPr spc="180" dirty="0"/>
              <a:t>Farm</a:t>
            </a:r>
            <a:r>
              <a:rPr spc="-40" dirty="0"/>
              <a:t> </a:t>
            </a:r>
            <a:r>
              <a:rPr spc="165" dirty="0"/>
              <a:t>Labor</a:t>
            </a:r>
            <a:r>
              <a:rPr spc="-65" dirty="0"/>
              <a:t> </a:t>
            </a:r>
            <a:r>
              <a:rPr spc="165" dirty="0"/>
              <a:t>Outlook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3347" y="1801583"/>
            <a:ext cx="8796020" cy="21488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Farm</a:t>
            </a:r>
            <a:r>
              <a:rPr sz="2650" spc="4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labor</a:t>
            </a:r>
            <a:r>
              <a:rPr sz="2650" spc="4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will</a:t>
            </a:r>
            <a:r>
              <a:rPr sz="2650" spc="6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95" dirty="0">
                <a:solidFill>
                  <a:srgbClr val="252525"/>
                </a:solidFill>
                <a:latin typeface="Palatino Linotype"/>
                <a:cs typeface="Palatino Linotype"/>
              </a:rPr>
              <a:t>continue</a:t>
            </a: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30" dirty="0">
                <a:solidFill>
                  <a:srgbClr val="252525"/>
                </a:solidFill>
                <a:latin typeface="Palatino Linotype"/>
                <a:cs typeface="Palatino Linotype"/>
              </a:rPr>
              <a:t>to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20" dirty="0">
                <a:solidFill>
                  <a:srgbClr val="252525"/>
                </a:solidFill>
                <a:latin typeface="Palatino Linotype"/>
                <a:cs typeface="Palatino Linotype"/>
              </a:rPr>
              <a:t>be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45" dirty="0">
                <a:solidFill>
                  <a:srgbClr val="252525"/>
                </a:solidFill>
                <a:latin typeface="Palatino Linotype"/>
                <a:cs typeface="Palatino Linotype"/>
              </a:rPr>
              <a:t>scarce</a:t>
            </a: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and</a:t>
            </a:r>
            <a:r>
              <a:rPr sz="2650" spc="4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costly.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Immigration</a:t>
            </a:r>
            <a:r>
              <a:rPr sz="2650" spc="15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10" dirty="0">
                <a:solidFill>
                  <a:srgbClr val="252525"/>
                </a:solidFill>
                <a:latin typeface="Palatino Linotype"/>
                <a:cs typeface="Palatino Linotype"/>
              </a:rPr>
              <a:t>enforcement</a:t>
            </a:r>
            <a:r>
              <a:rPr sz="2650" spc="19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20" dirty="0">
                <a:solidFill>
                  <a:srgbClr val="252525"/>
                </a:solidFill>
                <a:latin typeface="Palatino Linotype"/>
                <a:cs typeface="Palatino Linotype"/>
              </a:rPr>
              <a:t>will</a:t>
            </a:r>
            <a:r>
              <a:rPr sz="2650" spc="1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80" dirty="0">
                <a:solidFill>
                  <a:srgbClr val="252525"/>
                </a:solidFill>
                <a:latin typeface="Palatino Linotype"/>
                <a:cs typeface="Palatino Linotype"/>
              </a:rPr>
              <a:t>increase.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Employers</a:t>
            </a:r>
            <a:r>
              <a:rPr sz="2650" spc="10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will</a:t>
            </a:r>
            <a:r>
              <a:rPr sz="2650" spc="9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14" dirty="0">
                <a:solidFill>
                  <a:srgbClr val="252525"/>
                </a:solidFill>
                <a:latin typeface="Palatino Linotype"/>
                <a:cs typeface="Palatino Linotype"/>
              </a:rPr>
              <a:t>not</a:t>
            </a:r>
            <a:r>
              <a:rPr sz="2650" spc="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5" dirty="0">
                <a:solidFill>
                  <a:srgbClr val="252525"/>
                </a:solidFill>
                <a:latin typeface="Palatino Linotype"/>
                <a:cs typeface="Palatino Linotype"/>
              </a:rPr>
              <a:t>successfully</a:t>
            </a:r>
            <a:r>
              <a:rPr sz="2650" spc="1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00" dirty="0">
                <a:solidFill>
                  <a:srgbClr val="252525"/>
                </a:solidFill>
                <a:latin typeface="Palatino Linotype"/>
                <a:cs typeface="Palatino Linotype"/>
              </a:rPr>
              <a:t>reduce</a:t>
            </a:r>
            <a:r>
              <a:rPr sz="2650" spc="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65" dirty="0">
                <a:solidFill>
                  <a:srgbClr val="252525"/>
                </a:solidFill>
                <a:latin typeface="Palatino Linotype"/>
                <a:cs typeface="Palatino Linotype"/>
              </a:rPr>
              <a:t>hours</a:t>
            </a:r>
            <a:r>
              <a:rPr sz="2650" spc="8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worked.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16865" algn="l"/>
              </a:tabLst>
            </a:pP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Investments</a:t>
            </a:r>
            <a:r>
              <a:rPr sz="2650" spc="8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in</a:t>
            </a:r>
            <a:r>
              <a:rPr sz="2650" spc="4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65" dirty="0">
                <a:solidFill>
                  <a:srgbClr val="252525"/>
                </a:solidFill>
                <a:latin typeface="Palatino Linotype"/>
                <a:cs typeface="Palatino Linotype"/>
              </a:rPr>
              <a:t>automation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and</a:t>
            </a:r>
            <a:r>
              <a:rPr sz="2650" spc="3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210" dirty="0">
                <a:solidFill>
                  <a:srgbClr val="252525"/>
                </a:solidFill>
                <a:latin typeface="Palatino Linotype"/>
                <a:cs typeface="Palatino Linotype"/>
              </a:rPr>
              <a:t>AI</a:t>
            </a:r>
            <a:r>
              <a:rPr sz="2650" spc="4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will</a:t>
            </a:r>
            <a:r>
              <a:rPr sz="2650" spc="3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increase.</a:t>
            </a:r>
            <a:endParaRPr sz="26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6912" y="51714"/>
            <a:ext cx="927735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i="1" spc="75" dirty="0">
                <a:latin typeface="Trebuchet MS"/>
                <a:cs typeface="Trebuchet MS"/>
              </a:rPr>
              <a:t>Agricultural</a:t>
            </a:r>
            <a:r>
              <a:rPr sz="4100" i="1" spc="-50" dirty="0">
                <a:latin typeface="Trebuchet MS"/>
                <a:cs typeface="Trebuchet MS"/>
              </a:rPr>
              <a:t> </a:t>
            </a:r>
            <a:r>
              <a:rPr sz="4100" i="1" spc="80" dirty="0">
                <a:latin typeface="Trebuchet MS"/>
                <a:cs typeface="Trebuchet MS"/>
              </a:rPr>
              <a:t>Supervisory</a:t>
            </a:r>
            <a:r>
              <a:rPr sz="4100" i="1" spc="-70" dirty="0">
                <a:latin typeface="Trebuchet MS"/>
                <a:cs typeface="Trebuchet MS"/>
              </a:rPr>
              <a:t> </a:t>
            </a:r>
            <a:r>
              <a:rPr sz="4100" i="1" spc="80" dirty="0">
                <a:latin typeface="Trebuchet MS"/>
                <a:cs typeface="Trebuchet MS"/>
              </a:rPr>
              <a:t>Leadership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119" y="650646"/>
            <a:ext cx="10657205" cy="59556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94050" marR="654685" indent="-24053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252525"/>
                </a:solidFill>
                <a:latin typeface="Trebuchet MS"/>
                <a:cs typeface="Trebuchet MS"/>
              </a:rPr>
              <a:t>Online, </a:t>
            </a:r>
            <a:r>
              <a:rPr sz="2400" b="1" spc="80" dirty="0">
                <a:solidFill>
                  <a:srgbClr val="252525"/>
                </a:solidFill>
                <a:latin typeface="Trebuchet MS"/>
                <a:cs typeface="Trebuchet MS"/>
              </a:rPr>
              <a:t>engaged</a:t>
            </a:r>
            <a:r>
              <a:rPr sz="2400" b="1" spc="-3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252525"/>
                </a:solidFill>
                <a:latin typeface="Trebuchet MS"/>
                <a:cs typeface="Trebuchet MS"/>
              </a:rPr>
              <a:t>learning</a:t>
            </a:r>
            <a:r>
              <a:rPr sz="2400" b="1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b="1" spc="60" dirty="0">
                <a:solidFill>
                  <a:srgbClr val="252525"/>
                </a:solidFill>
                <a:latin typeface="Trebuchet MS"/>
                <a:cs typeface="Trebuchet MS"/>
              </a:rPr>
              <a:t>for</a:t>
            </a:r>
            <a:r>
              <a:rPr sz="2400" b="1" spc="-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b="1" spc="100" dirty="0">
                <a:solidFill>
                  <a:srgbClr val="252525"/>
                </a:solidFill>
                <a:latin typeface="Trebuchet MS"/>
                <a:cs typeface="Trebuchet MS"/>
              </a:rPr>
              <a:t>farm</a:t>
            </a:r>
            <a:r>
              <a:rPr sz="2400" b="1" spc="-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252525"/>
                </a:solidFill>
                <a:latin typeface="Trebuchet MS"/>
                <a:cs typeface="Trebuchet MS"/>
              </a:rPr>
              <a:t>managers.</a:t>
            </a:r>
            <a:r>
              <a:rPr sz="2400" b="1" spc="-2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b="1" spc="100" dirty="0">
                <a:solidFill>
                  <a:srgbClr val="252525"/>
                </a:solidFill>
                <a:latin typeface="Trebuchet MS"/>
                <a:cs typeface="Trebuchet MS"/>
              </a:rPr>
              <a:t>English/Spanish </a:t>
            </a:r>
            <a:r>
              <a:rPr sz="2400" b="1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agworkforce.cals.cornell.edu</a:t>
            </a:r>
            <a:endParaRPr sz="2400">
              <a:latin typeface="Trebuchet MS"/>
              <a:cs typeface="Trebuchet MS"/>
            </a:endParaRPr>
          </a:p>
          <a:p>
            <a:pPr marL="317500" marR="5080" indent="-304800">
              <a:lnSpc>
                <a:spcPct val="70000"/>
              </a:lnSpc>
              <a:spcBef>
                <a:spcPts val="1975"/>
              </a:spcBef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ASL101</a:t>
            </a:r>
            <a:r>
              <a:rPr sz="1800" b="1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Transition</a:t>
            </a:r>
            <a:r>
              <a:rPr sz="1800" b="1" spc="-9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to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Supervisor:</a:t>
            </a:r>
            <a:r>
              <a:rPr sz="1800" b="1" spc="-8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Making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mental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transition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leadership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.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Our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flagship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course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offered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every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March.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March</a:t>
            </a:r>
            <a:r>
              <a:rPr sz="1800" i="1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Calibri"/>
              <a:cs typeface="Calibri"/>
            </a:endParaRPr>
          </a:p>
          <a:p>
            <a:pPr marL="317500" marR="67945" indent="-305435">
              <a:lnSpc>
                <a:spcPct val="70000"/>
              </a:lnSpc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ASL102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Organizing</a:t>
            </a:r>
            <a:r>
              <a:rPr sz="1800" b="1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Work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for</a:t>
            </a:r>
            <a:r>
              <a:rPr sz="1800" b="1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High-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Quality</a:t>
            </a:r>
            <a:r>
              <a:rPr sz="1800" b="1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Results:</a:t>
            </a:r>
            <a:r>
              <a:rPr sz="1800" b="1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Create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efficient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high-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performing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workplace.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Develop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clear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expectations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standard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operating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procedures.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Delegate</a:t>
            </a:r>
            <a:r>
              <a:rPr sz="1800" spc="-2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effectively.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Diagnose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correct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performance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problems.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June</a:t>
            </a:r>
            <a:r>
              <a:rPr sz="1800" i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Calibri"/>
              <a:cs typeface="Calibri"/>
            </a:endParaRPr>
          </a:p>
          <a:p>
            <a:pPr marL="317500" marR="588010" indent="-305435" algn="just">
              <a:lnSpc>
                <a:spcPct val="70000"/>
              </a:lnSpc>
              <a:spcBef>
                <a:spcPts val="5"/>
              </a:spcBef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ASL103</a:t>
            </a:r>
            <a:r>
              <a:rPr sz="1800" b="1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Managing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Performance: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Understand</a:t>
            </a:r>
            <a:r>
              <a:rPr sz="1800" spc="-2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motivation.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Harness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power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performance</a:t>
            </a:r>
            <a:r>
              <a:rPr sz="1800" spc="-1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feedback</a:t>
            </a:r>
            <a:r>
              <a:rPr sz="1800" spc="-2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coaching.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Build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clear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effective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workplace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communications.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Set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safety</a:t>
            </a:r>
            <a:r>
              <a:rPr sz="1800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expectations.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Conduct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effective performance</a:t>
            </a:r>
            <a:r>
              <a:rPr sz="1800" spc="-1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improvements.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January</a:t>
            </a:r>
            <a:r>
              <a:rPr sz="1800" i="1" spc="-1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Calibri"/>
              <a:cs typeface="Calibri"/>
            </a:endParaRPr>
          </a:p>
          <a:p>
            <a:pPr marL="317500" marR="337185" indent="-305435" algn="just">
              <a:lnSpc>
                <a:spcPct val="70000"/>
              </a:lnSpc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ASL104</a:t>
            </a:r>
            <a:r>
              <a:rPr sz="1800" b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Staffing</a:t>
            </a:r>
            <a:r>
              <a:rPr sz="1800" b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Organizing</a:t>
            </a:r>
            <a:r>
              <a:rPr sz="1800" b="1" spc="-8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20202"/>
                </a:solidFill>
                <a:latin typeface="Calibri"/>
                <a:cs typeface="Calibri"/>
              </a:rPr>
              <a:t>Your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20202"/>
                </a:solidFill>
                <a:latin typeface="Calibri"/>
                <a:cs typeface="Calibri"/>
              </a:rPr>
              <a:t>Team:</a:t>
            </a:r>
            <a:r>
              <a:rPr sz="1800" b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Develop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job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descriptions.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Learn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how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find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potential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employees,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interview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select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right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people.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Implement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new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hire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documentation,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employment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authorization,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onboarding: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bringing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new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employees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into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business</a:t>
            </a:r>
            <a:r>
              <a:rPr sz="1800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successfully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20202"/>
                </a:solidFill>
                <a:latin typeface="Calibri"/>
                <a:cs typeface="Calibri"/>
              </a:rPr>
              <a:t>productively.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March</a:t>
            </a:r>
            <a:r>
              <a:rPr sz="1800" i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Calibri"/>
              <a:cs typeface="Calibri"/>
            </a:endParaRPr>
          </a:p>
          <a:p>
            <a:pPr marL="317500" marR="297180" indent="-304800" algn="just">
              <a:lnSpc>
                <a:spcPct val="70000"/>
              </a:lnSpc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ASL105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Employee</a:t>
            </a:r>
            <a:r>
              <a:rPr sz="1800" b="1" spc="-8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Development</a:t>
            </a:r>
            <a:r>
              <a:rPr sz="1800" b="1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20202"/>
                </a:solidFill>
                <a:latin typeface="Calibri"/>
                <a:cs typeface="Calibri"/>
              </a:rPr>
              <a:t>Training:</a:t>
            </a:r>
            <a:r>
              <a:rPr sz="1800" b="1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Identify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training</a:t>
            </a:r>
            <a:r>
              <a:rPr sz="1800" spc="-2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needs.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Understand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learning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styles.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Design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plan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learning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experiences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that</a:t>
            </a:r>
            <a:r>
              <a:rPr sz="1800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accommodate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learner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needs.</a:t>
            </a:r>
            <a:r>
              <a:rPr sz="1800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Develop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effective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training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skills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techniques. Evaluate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learning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results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training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effectiveness.</a:t>
            </a:r>
            <a:r>
              <a:rPr sz="1800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November</a:t>
            </a:r>
            <a:r>
              <a:rPr sz="1800" i="1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Calibri"/>
              <a:cs typeface="Calibri"/>
            </a:endParaRPr>
          </a:p>
          <a:p>
            <a:pPr marL="317500" marR="95885" indent="-304800">
              <a:lnSpc>
                <a:spcPct val="70000"/>
              </a:lnSpc>
            </a:pP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ASL106</a:t>
            </a:r>
            <a:r>
              <a:rPr sz="1800" b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|</a:t>
            </a:r>
            <a:r>
              <a:rPr sz="1800" b="1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Ethics</a:t>
            </a:r>
            <a:r>
              <a:rPr sz="1800" b="1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b="1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Employment</a:t>
            </a:r>
            <a:r>
              <a:rPr sz="1800" b="1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20202"/>
                </a:solidFill>
                <a:latin typeface="Calibri"/>
                <a:cs typeface="Calibri"/>
              </a:rPr>
              <a:t>Regulations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: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Implement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responsible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ethical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labor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practices</a:t>
            </a:r>
            <a:r>
              <a:rPr sz="1800" spc="-3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understand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why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this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matters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for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agriculture.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Recognize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prevent</a:t>
            </a:r>
            <a:r>
              <a:rPr sz="1800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sexual</a:t>
            </a:r>
            <a:r>
              <a:rPr sz="1800" spc="-6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harassment.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Understand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follow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minimum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wage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6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overtime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laws.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Implement</a:t>
            </a:r>
            <a:r>
              <a:rPr sz="1800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Equal</a:t>
            </a:r>
            <a:r>
              <a:rPr sz="1800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Employment</a:t>
            </a:r>
            <a:r>
              <a:rPr sz="1800" spc="-6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Opportunity</a:t>
            </a:r>
            <a:r>
              <a:rPr sz="1800" spc="-6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laws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to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prevent</a:t>
            </a:r>
            <a:r>
              <a:rPr sz="1800" spc="-7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discrimination</a:t>
            </a:r>
            <a:r>
              <a:rPr sz="1800" spc="-5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harassment.</a:t>
            </a:r>
            <a:r>
              <a:rPr sz="1800" spc="-7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Handle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employee</a:t>
            </a:r>
            <a:r>
              <a:rPr sz="1800" spc="-3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discipline</a:t>
            </a:r>
            <a:r>
              <a:rPr sz="1800" spc="-2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20202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20202"/>
                </a:solidFill>
                <a:latin typeface="Calibri"/>
                <a:cs typeface="Calibri"/>
              </a:rPr>
              <a:t>termination.</a:t>
            </a:r>
            <a:r>
              <a:rPr sz="1800" spc="-45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20202"/>
                </a:solidFill>
                <a:latin typeface="Calibri"/>
                <a:cs typeface="Calibri"/>
              </a:rPr>
              <a:t>November</a:t>
            </a:r>
            <a:r>
              <a:rPr sz="1800" i="1" spc="-50" dirty="0">
                <a:solidFill>
                  <a:srgbClr val="020202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20202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406" y="0"/>
            <a:ext cx="5232592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3347" y="316810"/>
            <a:ext cx="577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/>
              <a:t>Becker</a:t>
            </a:r>
            <a:r>
              <a:rPr sz="3600" spc="-65" dirty="0"/>
              <a:t> </a:t>
            </a:r>
            <a:r>
              <a:rPr sz="3600" spc="114" dirty="0"/>
              <a:t>Forum</a:t>
            </a:r>
            <a:r>
              <a:rPr sz="3600" spc="-60" dirty="0"/>
              <a:t> </a:t>
            </a:r>
            <a:r>
              <a:rPr sz="3600" spc="155" dirty="0"/>
              <a:t>is</a:t>
            </a:r>
            <a:r>
              <a:rPr sz="3600" spc="-45" dirty="0"/>
              <a:t> </a:t>
            </a:r>
            <a:r>
              <a:rPr sz="3600" spc="180" dirty="0"/>
              <a:t>Jan</a:t>
            </a:r>
            <a:r>
              <a:rPr sz="3600" spc="-45" dirty="0"/>
              <a:t> </a:t>
            </a:r>
            <a:r>
              <a:rPr sz="3600" spc="-20" dirty="0"/>
              <a:t>14th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6865" algn="l"/>
              </a:tabLst>
            </a:pPr>
            <a:r>
              <a:rPr spc="85" dirty="0"/>
              <a:t>H-</a:t>
            </a:r>
            <a:r>
              <a:rPr spc="-90" dirty="0"/>
              <a:t>2A</a:t>
            </a:r>
            <a:r>
              <a:rPr spc="90" dirty="0"/>
              <a:t> </a:t>
            </a:r>
            <a:r>
              <a:rPr dirty="0"/>
              <a:t>Wage</a:t>
            </a:r>
            <a:r>
              <a:rPr spc="85" dirty="0"/>
              <a:t> </a:t>
            </a:r>
            <a:r>
              <a:rPr dirty="0"/>
              <a:t>Changes</a:t>
            </a:r>
            <a:r>
              <a:rPr spc="80" dirty="0"/>
              <a:t> </a:t>
            </a:r>
            <a:r>
              <a:rPr dirty="0"/>
              <a:t>and</a:t>
            </a:r>
            <a:r>
              <a:rPr spc="90" dirty="0"/>
              <a:t> </a:t>
            </a:r>
            <a:r>
              <a:rPr spc="70" dirty="0"/>
              <a:t>Best</a:t>
            </a:r>
            <a:r>
              <a:rPr spc="100" dirty="0"/>
              <a:t> </a:t>
            </a:r>
            <a:r>
              <a:rPr spc="70" dirty="0"/>
              <a:t>Practices</a:t>
            </a:r>
            <a:r>
              <a:rPr spc="65" dirty="0"/>
              <a:t> </a:t>
            </a:r>
            <a:r>
              <a:rPr dirty="0"/>
              <a:t>for</a:t>
            </a:r>
            <a:r>
              <a:rPr spc="95" dirty="0"/>
              <a:t> </a:t>
            </a:r>
            <a:r>
              <a:rPr spc="40" dirty="0"/>
              <a:t>Producers</a:t>
            </a:r>
          </a:p>
          <a:p>
            <a:pPr marL="316865" indent="-3041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16865" algn="l"/>
              </a:tabLst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New</a:t>
            </a:r>
            <a:r>
              <a:rPr spc="-10" dirty="0"/>
              <a:t> </a:t>
            </a:r>
            <a:r>
              <a:rPr dirty="0"/>
              <a:t>York</a:t>
            </a:r>
            <a:r>
              <a:rPr spc="-5" dirty="0"/>
              <a:t> </a:t>
            </a:r>
            <a:r>
              <a:rPr spc="80" dirty="0"/>
              <a:t>State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Handling</a:t>
            </a:r>
            <a:r>
              <a:rPr spc="-30" dirty="0"/>
              <a:t> </a:t>
            </a:r>
            <a:r>
              <a:rPr spc="75" dirty="0"/>
              <a:t>the</a:t>
            </a:r>
            <a:r>
              <a:rPr dirty="0"/>
              <a:t> </a:t>
            </a:r>
            <a:r>
              <a:rPr spc="85" dirty="0"/>
              <a:t>H-</a:t>
            </a:r>
            <a:r>
              <a:rPr spc="-80" dirty="0"/>
              <a:t>2A</a:t>
            </a:r>
            <a:r>
              <a:rPr spc="-5" dirty="0"/>
              <a:t> </a:t>
            </a:r>
            <a:r>
              <a:rPr spc="-10" dirty="0"/>
              <a:t>Changes</a:t>
            </a:r>
          </a:p>
          <a:p>
            <a:pPr marL="316865" indent="-3041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16865" algn="l"/>
              </a:tabLst>
            </a:pPr>
            <a:r>
              <a:rPr spc="60" dirty="0"/>
              <a:t>Other</a:t>
            </a:r>
            <a:r>
              <a:rPr spc="75" dirty="0"/>
              <a:t> </a:t>
            </a:r>
            <a:r>
              <a:rPr dirty="0"/>
              <a:t>Visa</a:t>
            </a:r>
            <a:r>
              <a:rPr spc="70" dirty="0"/>
              <a:t> </a:t>
            </a:r>
            <a:r>
              <a:rPr dirty="0"/>
              <a:t>Options</a:t>
            </a:r>
            <a:r>
              <a:rPr spc="90" dirty="0"/>
              <a:t> </a:t>
            </a:r>
            <a:r>
              <a:rPr dirty="0"/>
              <a:t>for</a:t>
            </a:r>
            <a:r>
              <a:rPr spc="100" dirty="0"/>
              <a:t> </a:t>
            </a:r>
            <a:r>
              <a:rPr spc="45" dirty="0"/>
              <a:t>Securing</a:t>
            </a:r>
            <a:r>
              <a:rPr spc="65" dirty="0"/>
              <a:t> </a:t>
            </a:r>
            <a:r>
              <a:rPr spc="-10" dirty="0"/>
              <a:t>Workers</a:t>
            </a:r>
          </a:p>
          <a:p>
            <a:pPr marL="316865" indent="-304165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316865" algn="l"/>
              </a:tabLst>
            </a:pPr>
            <a:r>
              <a:rPr spc="-85" dirty="0"/>
              <a:t>NY</a:t>
            </a:r>
            <a:r>
              <a:rPr spc="120" dirty="0"/>
              <a:t> </a:t>
            </a:r>
            <a:r>
              <a:rPr spc="80" dirty="0"/>
              <a:t>State</a:t>
            </a:r>
            <a:r>
              <a:rPr spc="140" dirty="0"/>
              <a:t> </a:t>
            </a:r>
            <a:r>
              <a:rPr dirty="0"/>
              <a:t>Refundable</a:t>
            </a:r>
            <a:r>
              <a:rPr spc="100" dirty="0"/>
              <a:t> </a:t>
            </a:r>
            <a:r>
              <a:rPr dirty="0"/>
              <a:t>Tax</a:t>
            </a:r>
            <a:r>
              <a:rPr spc="125" dirty="0"/>
              <a:t> </a:t>
            </a:r>
            <a:r>
              <a:rPr dirty="0"/>
              <a:t>Credits</a:t>
            </a:r>
            <a:r>
              <a:rPr spc="114" dirty="0"/>
              <a:t> </a:t>
            </a:r>
            <a:r>
              <a:rPr dirty="0"/>
              <a:t>for</a:t>
            </a:r>
            <a:r>
              <a:rPr spc="145" dirty="0"/>
              <a:t> </a:t>
            </a:r>
            <a:r>
              <a:rPr spc="-10" dirty="0"/>
              <a:t>Farmers</a:t>
            </a:r>
          </a:p>
          <a:p>
            <a:pPr marL="316865" indent="-30416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16865" algn="l"/>
              </a:tabLst>
            </a:pPr>
            <a:r>
              <a:rPr dirty="0"/>
              <a:t>Onboarding</a:t>
            </a:r>
            <a:r>
              <a:rPr spc="114" dirty="0"/>
              <a:t> </a:t>
            </a:r>
            <a:r>
              <a:rPr spc="55" dirty="0"/>
              <a:t>Resources</a:t>
            </a:r>
            <a:r>
              <a:rPr spc="130" dirty="0"/>
              <a:t> </a:t>
            </a:r>
            <a:r>
              <a:rPr dirty="0"/>
              <a:t>for</a:t>
            </a:r>
            <a:r>
              <a:rPr spc="150" dirty="0"/>
              <a:t> </a:t>
            </a:r>
            <a:r>
              <a:rPr spc="-10" dirty="0"/>
              <a:t>Growers</a:t>
            </a:r>
          </a:p>
          <a:p>
            <a:pPr marL="316865" indent="-3041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16865" algn="l"/>
              </a:tabLst>
            </a:pPr>
            <a:r>
              <a:rPr spc="-85" dirty="0"/>
              <a:t>NY</a:t>
            </a:r>
            <a:r>
              <a:rPr spc="65" dirty="0"/>
              <a:t> </a:t>
            </a:r>
            <a:r>
              <a:rPr dirty="0"/>
              <a:t>Farm</a:t>
            </a:r>
            <a:r>
              <a:rPr spc="85" dirty="0"/>
              <a:t> </a:t>
            </a:r>
            <a:r>
              <a:rPr dirty="0"/>
              <a:t>Labor</a:t>
            </a:r>
            <a:r>
              <a:rPr spc="75" dirty="0"/>
              <a:t> </a:t>
            </a:r>
            <a:r>
              <a:rPr dirty="0"/>
              <a:t>Union</a:t>
            </a:r>
            <a:r>
              <a:rPr spc="80" dirty="0"/>
              <a:t> </a:t>
            </a:r>
            <a:r>
              <a:rPr spc="-10" dirty="0"/>
              <a:t>Updates</a:t>
            </a:r>
          </a:p>
          <a:p>
            <a:pPr marL="316865" marR="305435" indent="-304800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316865" algn="l"/>
              </a:tabLst>
            </a:pPr>
            <a:r>
              <a:rPr spc="-40" dirty="0"/>
              <a:t>Avoiding</a:t>
            </a:r>
            <a:r>
              <a:rPr spc="60" dirty="0"/>
              <a:t> </a:t>
            </a:r>
            <a:r>
              <a:rPr dirty="0"/>
              <a:t>Fraud</a:t>
            </a:r>
            <a:r>
              <a:rPr spc="85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spc="60" dirty="0"/>
              <a:t>Scams</a:t>
            </a:r>
            <a:r>
              <a:rPr spc="75" dirty="0"/>
              <a:t> </a:t>
            </a:r>
            <a:r>
              <a:rPr dirty="0"/>
              <a:t>for</a:t>
            </a:r>
            <a:r>
              <a:rPr spc="95" dirty="0"/>
              <a:t> </a:t>
            </a:r>
            <a:r>
              <a:rPr dirty="0"/>
              <a:t>Employees</a:t>
            </a:r>
            <a:r>
              <a:rPr spc="90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spc="-20" dirty="0"/>
              <a:t>Your </a:t>
            </a:r>
            <a:r>
              <a:rPr spc="-10" dirty="0"/>
              <a:t>Business</a:t>
            </a:r>
          </a:p>
          <a:p>
            <a:pPr marL="316865" marR="614680" indent="-3048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16865" algn="l"/>
              </a:tabLst>
            </a:pPr>
            <a:r>
              <a:rPr dirty="0"/>
              <a:t>New</a:t>
            </a:r>
            <a:r>
              <a:rPr spc="-5" dirty="0"/>
              <a:t> </a:t>
            </a:r>
            <a:r>
              <a:rPr dirty="0"/>
              <a:t>York’s</a:t>
            </a:r>
            <a:r>
              <a:rPr spc="5" dirty="0"/>
              <a:t> </a:t>
            </a:r>
            <a:r>
              <a:rPr dirty="0"/>
              <a:t>New</a:t>
            </a:r>
            <a:r>
              <a:rPr spc="-5" dirty="0"/>
              <a:t> </a:t>
            </a:r>
            <a:r>
              <a:rPr dirty="0"/>
              <a:t>Mandatory</a:t>
            </a:r>
            <a:r>
              <a:rPr spc="15" dirty="0"/>
              <a:t> </a:t>
            </a:r>
            <a:r>
              <a:rPr spc="55" dirty="0"/>
              <a:t>Retirement</a:t>
            </a:r>
            <a:r>
              <a:rPr spc="5" dirty="0"/>
              <a:t> </a:t>
            </a:r>
            <a:r>
              <a:rPr spc="-10" dirty="0"/>
              <a:t>Savings Program</a:t>
            </a:r>
          </a:p>
          <a:p>
            <a:pPr marL="316865" indent="-3041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16865" algn="l"/>
              </a:tabLst>
            </a:pPr>
            <a:r>
              <a:rPr dirty="0"/>
              <a:t>Register:</a:t>
            </a:r>
            <a:r>
              <a:rPr spc="415" dirty="0"/>
              <a:t> </a:t>
            </a:r>
            <a:r>
              <a:rPr u="sng" spc="10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https://nysvga.org/meeting-</a:t>
            </a:r>
            <a:r>
              <a:rPr u="sng" spc="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registration/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5021396"/>
            <a:ext cx="3838574" cy="174526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294249" y="1274355"/>
            <a:ext cx="3355975" cy="132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530"/>
              </a:lnSpc>
              <a:spcBef>
                <a:spcPts val="100"/>
              </a:spcBef>
            </a:pPr>
            <a:r>
              <a:rPr sz="4800" spc="195" dirty="0"/>
              <a:t>Thank</a:t>
            </a:r>
            <a:r>
              <a:rPr sz="4800" spc="-70" dirty="0"/>
              <a:t> </a:t>
            </a:r>
            <a:r>
              <a:rPr sz="4800" spc="-20" dirty="0"/>
              <a:t>you!</a:t>
            </a:r>
            <a:endParaRPr sz="4800"/>
          </a:p>
          <a:p>
            <a:pPr algn="ctr">
              <a:lnSpc>
                <a:spcPts val="4690"/>
              </a:lnSpc>
            </a:pPr>
            <a:r>
              <a:rPr sz="4100" spc="195" dirty="0"/>
              <a:t>Questions?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80" dirty="0"/>
              <a:t>Key</a:t>
            </a:r>
            <a:r>
              <a:rPr spc="-75" dirty="0"/>
              <a:t> </a:t>
            </a:r>
            <a:r>
              <a:rPr spc="290" dirty="0"/>
              <a:t>topics…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3347" y="1801583"/>
            <a:ext cx="6242685" cy="21488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Immigration</a:t>
            </a:r>
            <a:r>
              <a:rPr sz="2650" spc="254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and</a:t>
            </a:r>
            <a:r>
              <a:rPr sz="2650" spc="20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85" dirty="0">
                <a:solidFill>
                  <a:srgbClr val="252525"/>
                </a:solidFill>
                <a:latin typeface="Palatino Linotype"/>
                <a:cs typeface="Palatino Linotype"/>
              </a:rPr>
              <a:t>border</a:t>
            </a:r>
            <a:r>
              <a:rPr sz="2650" spc="2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00" dirty="0">
                <a:solidFill>
                  <a:srgbClr val="252525"/>
                </a:solidFill>
                <a:latin typeface="Palatino Linotype"/>
                <a:cs typeface="Palatino Linotype"/>
              </a:rPr>
              <a:t>enforcement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16865" algn="l"/>
              </a:tabLst>
            </a:pPr>
            <a:r>
              <a:rPr sz="2650" spc="135" dirty="0">
                <a:solidFill>
                  <a:srgbClr val="252525"/>
                </a:solidFill>
                <a:latin typeface="Palatino Linotype"/>
                <a:cs typeface="Palatino Linotype"/>
              </a:rPr>
              <a:t>H-</a:t>
            </a:r>
            <a:r>
              <a:rPr sz="2650" spc="-100" dirty="0">
                <a:solidFill>
                  <a:srgbClr val="252525"/>
                </a:solidFill>
                <a:latin typeface="Palatino Linotype"/>
                <a:cs typeface="Palatino Linotype"/>
              </a:rPr>
              <a:t>2A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program</a:t>
            </a:r>
            <a:r>
              <a:rPr sz="2650" spc="-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80" dirty="0">
                <a:solidFill>
                  <a:srgbClr val="252525"/>
                </a:solidFill>
                <a:latin typeface="Palatino Linotype"/>
                <a:cs typeface="Palatino Linotype"/>
              </a:rPr>
              <a:t>changes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16865" algn="l"/>
              </a:tabLst>
            </a:pP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Overtime</a:t>
            </a:r>
            <a:r>
              <a:rPr sz="2650" spc="11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90" dirty="0">
                <a:solidFill>
                  <a:srgbClr val="252525"/>
                </a:solidFill>
                <a:latin typeface="Palatino Linotype"/>
                <a:cs typeface="Palatino Linotype"/>
              </a:rPr>
              <a:t>changes</a:t>
            </a:r>
            <a:r>
              <a:rPr sz="2650" spc="10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and</a:t>
            </a:r>
            <a:r>
              <a:rPr sz="2650" spc="7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105" dirty="0">
                <a:solidFill>
                  <a:srgbClr val="252525"/>
                </a:solidFill>
                <a:latin typeface="Palatino Linotype"/>
                <a:cs typeface="Palatino Linotype"/>
              </a:rPr>
              <a:t>effects</a:t>
            </a:r>
            <a:endParaRPr sz="2650">
              <a:latin typeface="Palatino Linotype"/>
              <a:cs typeface="Palatino Linotype"/>
            </a:endParaRPr>
          </a:p>
          <a:p>
            <a:pPr marL="316865" indent="-3041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16865" algn="l"/>
              </a:tabLst>
            </a:pPr>
            <a:r>
              <a:rPr sz="2650" spc="60" dirty="0">
                <a:solidFill>
                  <a:srgbClr val="252525"/>
                </a:solidFill>
                <a:latin typeface="Palatino Linotype"/>
                <a:cs typeface="Palatino Linotype"/>
              </a:rPr>
              <a:t>Technology</a:t>
            </a:r>
            <a:r>
              <a:rPr sz="2650" spc="1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and</a:t>
            </a:r>
            <a:r>
              <a:rPr sz="2650" spc="7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50" dirty="0">
                <a:solidFill>
                  <a:srgbClr val="252525"/>
                </a:solidFill>
                <a:latin typeface="Palatino Linotype"/>
                <a:cs typeface="Palatino Linotype"/>
              </a:rPr>
              <a:t>labor</a:t>
            </a:r>
            <a:r>
              <a:rPr sz="2650" spc="60" dirty="0">
                <a:solidFill>
                  <a:srgbClr val="252525"/>
                </a:solidFill>
                <a:latin typeface="Palatino Linotype"/>
                <a:cs typeface="Palatino Linotype"/>
              </a:rPr>
              <a:t> efficiency</a:t>
            </a:r>
            <a:endParaRPr sz="26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sz="4100" spc="229" dirty="0"/>
              <a:t>Southwest</a:t>
            </a:r>
            <a:r>
              <a:rPr sz="4100" spc="-95" dirty="0"/>
              <a:t> </a:t>
            </a:r>
            <a:r>
              <a:rPr sz="4100" spc="75" dirty="0"/>
              <a:t>border</a:t>
            </a:r>
            <a:r>
              <a:rPr sz="4100" spc="-50" dirty="0"/>
              <a:t> </a:t>
            </a:r>
            <a:r>
              <a:rPr sz="4100" spc="195" dirty="0"/>
              <a:t>is</a:t>
            </a:r>
            <a:r>
              <a:rPr sz="4100" spc="-65" dirty="0"/>
              <a:t> </a:t>
            </a:r>
            <a:r>
              <a:rPr sz="4100" spc="105" dirty="0"/>
              <a:t>activity</a:t>
            </a:r>
            <a:r>
              <a:rPr sz="4100" spc="-80" dirty="0"/>
              <a:t> </a:t>
            </a:r>
            <a:r>
              <a:rPr sz="4100" spc="200" dirty="0"/>
              <a:t>down </a:t>
            </a:r>
            <a:r>
              <a:rPr sz="4100" spc="105" dirty="0"/>
              <a:t>radically</a:t>
            </a:r>
            <a:endParaRPr sz="4100"/>
          </a:p>
        </p:txBody>
      </p:sp>
      <p:pic>
        <p:nvPicPr>
          <p:cNvPr id="3" name="object 3" descr="Honduran migrants hoping to reach the U.S. border walk alongside a highway in Chiquimula, Guatemala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11" y="1516888"/>
            <a:ext cx="5351297" cy="39902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787" y="1516888"/>
            <a:ext cx="5089601" cy="39899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94690" y="5570110"/>
            <a:ext cx="217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years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ago…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2864" y="5570110"/>
            <a:ext cx="80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Now…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94375" y="631990"/>
            <a:ext cx="37490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130" dirty="0"/>
              <a:t>Total</a:t>
            </a:r>
            <a:r>
              <a:rPr sz="3600" spc="-45" dirty="0"/>
              <a:t> </a:t>
            </a:r>
            <a:r>
              <a:rPr sz="3600" spc="170" dirty="0"/>
              <a:t>southwest </a:t>
            </a:r>
            <a:r>
              <a:rPr sz="3600" spc="65" dirty="0"/>
              <a:t>border</a:t>
            </a:r>
            <a:r>
              <a:rPr sz="3600" spc="-20" dirty="0"/>
              <a:t> </a:t>
            </a:r>
            <a:r>
              <a:rPr sz="3600" spc="80" dirty="0"/>
              <a:t>activity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3347" y="2151378"/>
            <a:ext cx="3427095" cy="25311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6865" marR="5080" indent="-3048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16865" algn="l"/>
              </a:tabLst>
            </a:pPr>
            <a:r>
              <a:rPr sz="2400" spc="-160" dirty="0">
                <a:solidFill>
                  <a:srgbClr val="252525"/>
                </a:solidFill>
                <a:latin typeface="Palatino Linotype"/>
                <a:cs typeface="Palatino Linotype"/>
              </a:rPr>
              <a:t>All</a:t>
            </a:r>
            <a:r>
              <a:rPr sz="2400" spc="1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95" dirty="0">
                <a:solidFill>
                  <a:srgbClr val="252525"/>
                </a:solidFill>
                <a:latin typeface="Palatino Linotype"/>
                <a:cs typeface="Palatino Linotype"/>
              </a:rPr>
              <a:t>encounters</a:t>
            </a:r>
            <a:r>
              <a:rPr sz="2400" spc="6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52525"/>
                </a:solidFill>
                <a:latin typeface="Palatino Linotype"/>
                <a:cs typeface="Palatino Linotype"/>
              </a:rPr>
              <a:t>by</a:t>
            </a:r>
            <a:r>
              <a:rPr sz="2400" spc="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Palatino Linotype"/>
                <a:cs typeface="Palatino Linotype"/>
              </a:rPr>
              <a:t>U.S. </a:t>
            </a:r>
            <a:r>
              <a:rPr sz="2400" spc="60" dirty="0">
                <a:solidFill>
                  <a:srgbClr val="252525"/>
                </a:solidFill>
                <a:latin typeface="Palatino Linotype"/>
                <a:cs typeface="Palatino Linotype"/>
              </a:rPr>
              <a:t>Border</a:t>
            </a:r>
            <a:r>
              <a:rPr sz="2400" spc="16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52525"/>
                </a:solidFill>
                <a:latin typeface="Palatino Linotype"/>
                <a:cs typeface="Palatino Linotype"/>
              </a:rPr>
              <a:t>Patrol</a:t>
            </a:r>
            <a:r>
              <a:rPr sz="2400" spc="15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Palatino Linotype"/>
                <a:cs typeface="Palatino Linotype"/>
              </a:rPr>
              <a:t>and </a:t>
            </a:r>
            <a:r>
              <a:rPr sz="2400" dirty="0">
                <a:solidFill>
                  <a:srgbClr val="252525"/>
                </a:solidFill>
                <a:latin typeface="Palatino Linotype"/>
                <a:cs typeface="Palatino Linotype"/>
              </a:rPr>
              <a:t>Field</a:t>
            </a:r>
            <a:r>
              <a:rPr sz="2400" spc="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Palatino Linotype"/>
                <a:cs typeface="Palatino Linotype"/>
              </a:rPr>
              <a:t>Operations</a:t>
            </a:r>
            <a:endParaRPr sz="2400">
              <a:latin typeface="Palatino Linotype"/>
              <a:cs typeface="Palatino Linotype"/>
            </a:endParaRPr>
          </a:p>
          <a:p>
            <a:pPr marL="316865" marR="850265" indent="-304800">
              <a:lnSpc>
                <a:spcPts val="2590"/>
              </a:lnSpc>
              <a:spcBef>
                <a:spcPts val="1305"/>
              </a:spcBef>
              <a:buFont typeface="Arial"/>
              <a:buChar char="•"/>
              <a:tabLst>
                <a:tab pos="316865" algn="l"/>
              </a:tabLst>
            </a:pPr>
            <a:r>
              <a:rPr sz="2400" dirty="0">
                <a:solidFill>
                  <a:srgbClr val="252525"/>
                </a:solidFill>
                <a:latin typeface="Palatino Linotype"/>
                <a:cs typeface="Palatino Linotype"/>
              </a:rPr>
              <a:t>Includes</a:t>
            </a:r>
            <a:r>
              <a:rPr sz="2400" spc="36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adults, </a:t>
            </a:r>
            <a:r>
              <a:rPr sz="2400" dirty="0">
                <a:solidFill>
                  <a:srgbClr val="252525"/>
                </a:solidFill>
                <a:latin typeface="Palatino Linotype"/>
                <a:cs typeface="Palatino Linotype"/>
              </a:rPr>
              <a:t>families,</a:t>
            </a:r>
            <a:r>
              <a:rPr sz="2400" spc="1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Palatino Linotype"/>
                <a:cs typeface="Palatino Linotype"/>
              </a:rPr>
              <a:t>and </a:t>
            </a:r>
            <a:r>
              <a:rPr sz="2400" spc="40" dirty="0">
                <a:solidFill>
                  <a:srgbClr val="252525"/>
                </a:solidFill>
                <a:latin typeface="Palatino Linotype"/>
                <a:cs typeface="Palatino Linotype"/>
              </a:rPr>
              <a:t>unaccompanied </a:t>
            </a:r>
            <a:r>
              <a:rPr sz="240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minors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347" y="5384330"/>
            <a:ext cx="238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Source: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U.S.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Customs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Border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5134" y="122468"/>
            <a:ext cx="7252842" cy="6735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3347" y="624369"/>
            <a:ext cx="374142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135" dirty="0"/>
              <a:t>Economic </a:t>
            </a:r>
            <a:r>
              <a:rPr sz="4000" spc="195" dirty="0"/>
              <a:t>southwest </a:t>
            </a:r>
            <a:r>
              <a:rPr sz="4000" spc="75" dirty="0"/>
              <a:t>border</a:t>
            </a:r>
            <a:r>
              <a:rPr sz="4000" spc="-25" dirty="0"/>
              <a:t> </a:t>
            </a:r>
            <a:r>
              <a:rPr sz="4000" spc="95" dirty="0"/>
              <a:t>activity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3347" y="2561249"/>
            <a:ext cx="2998470" cy="181800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Single</a:t>
            </a:r>
            <a:r>
              <a:rPr sz="2650" spc="29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adults</a:t>
            </a:r>
            <a:endParaRPr sz="2650">
              <a:latin typeface="Palatino Linotype"/>
              <a:cs typeface="Palatino Linotype"/>
            </a:endParaRPr>
          </a:p>
          <a:p>
            <a:pPr marL="316865" marR="5080" indent="-304800">
              <a:lnSpc>
                <a:spcPts val="2880"/>
              </a:lnSpc>
              <a:spcBef>
                <a:spcPts val="1345"/>
              </a:spcBef>
              <a:buFont typeface="Arial"/>
              <a:buChar char="•"/>
              <a:tabLst>
                <a:tab pos="316865" algn="l"/>
              </a:tabLst>
            </a:pPr>
            <a:r>
              <a:rPr sz="2650" dirty="0">
                <a:solidFill>
                  <a:srgbClr val="252525"/>
                </a:solidFill>
                <a:latin typeface="Palatino Linotype"/>
                <a:cs typeface="Palatino Linotype"/>
              </a:rPr>
              <a:t>Immigrants</a:t>
            </a:r>
            <a:r>
              <a:rPr sz="2650" spc="50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30" dirty="0">
                <a:solidFill>
                  <a:srgbClr val="252525"/>
                </a:solidFill>
                <a:latin typeface="Palatino Linotype"/>
                <a:cs typeface="Palatino Linotype"/>
              </a:rPr>
              <a:t>from </a:t>
            </a:r>
            <a:r>
              <a:rPr sz="2650" spc="65" dirty="0">
                <a:solidFill>
                  <a:srgbClr val="252525"/>
                </a:solidFill>
                <a:latin typeface="Palatino Linotype"/>
                <a:cs typeface="Palatino Linotype"/>
              </a:rPr>
              <a:t>Mexico</a:t>
            </a:r>
            <a:r>
              <a:rPr sz="2650" spc="7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650" spc="-25" dirty="0">
                <a:solidFill>
                  <a:srgbClr val="252525"/>
                </a:solidFill>
                <a:latin typeface="Palatino Linotype"/>
                <a:cs typeface="Palatino Linotype"/>
              </a:rPr>
              <a:t>and </a:t>
            </a:r>
            <a:r>
              <a:rPr sz="265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Guatemala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347" y="5300357"/>
            <a:ext cx="238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Source: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U.S.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Customs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Border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534" y="74034"/>
            <a:ext cx="7283392" cy="6783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348" y="624368"/>
            <a:ext cx="3198495" cy="33775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spc="204" dirty="0">
                <a:solidFill>
                  <a:srgbClr val="252525"/>
                </a:solidFill>
                <a:latin typeface="Trebuchet MS"/>
                <a:cs typeface="Trebuchet MS"/>
              </a:rPr>
              <a:t>ICE</a:t>
            </a:r>
            <a:r>
              <a:rPr sz="4000" b="1" spc="-3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000" b="1" spc="125" dirty="0">
                <a:solidFill>
                  <a:srgbClr val="252525"/>
                </a:solidFill>
                <a:latin typeface="Trebuchet MS"/>
                <a:cs typeface="Trebuchet MS"/>
              </a:rPr>
              <a:t>budget </a:t>
            </a:r>
            <a:r>
              <a:rPr sz="4000" b="1" spc="145" dirty="0">
                <a:solidFill>
                  <a:srgbClr val="252525"/>
                </a:solidFill>
                <a:latin typeface="Trebuchet MS"/>
                <a:cs typeface="Trebuchet MS"/>
              </a:rPr>
              <a:t>and</a:t>
            </a:r>
            <a:r>
              <a:rPr sz="4000" b="1" spc="-4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000" b="1" spc="40" dirty="0">
                <a:solidFill>
                  <a:srgbClr val="252525"/>
                </a:solidFill>
                <a:latin typeface="Trebuchet MS"/>
                <a:cs typeface="Trebuchet MS"/>
              </a:rPr>
              <a:t>hiring </a:t>
            </a:r>
            <a:r>
              <a:rPr sz="4000" b="1" spc="130" dirty="0">
                <a:solidFill>
                  <a:srgbClr val="252525"/>
                </a:solidFill>
                <a:latin typeface="Trebuchet MS"/>
                <a:cs typeface="Trebuchet MS"/>
              </a:rPr>
              <a:t>dramatically </a:t>
            </a:r>
            <a:r>
              <a:rPr sz="4000" b="1" spc="110" dirty="0">
                <a:solidFill>
                  <a:srgbClr val="252525"/>
                </a:solidFill>
                <a:latin typeface="Trebuchet MS"/>
                <a:cs typeface="Trebuchet MS"/>
              </a:rPr>
              <a:t>expanded</a:t>
            </a:r>
            <a:r>
              <a:rPr sz="4000" b="1" spc="-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000" b="1" spc="-25" dirty="0">
                <a:solidFill>
                  <a:srgbClr val="252525"/>
                </a:solidFill>
                <a:latin typeface="Trebuchet MS"/>
                <a:cs typeface="Trebuchet MS"/>
              </a:rPr>
              <a:t>in </a:t>
            </a:r>
            <a:r>
              <a:rPr sz="4000" b="1" spc="170" dirty="0">
                <a:solidFill>
                  <a:srgbClr val="252525"/>
                </a:solidFill>
                <a:latin typeface="Trebuchet MS"/>
                <a:cs typeface="Trebuchet MS"/>
              </a:rPr>
              <a:t>new</a:t>
            </a:r>
            <a:r>
              <a:rPr sz="4000" b="1" spc="-5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000" b="1" spc="80" dirty="0">
                <a:solidFill>
                  <a:srgbClr val="252525"/>
                </a:solidFill>
                <a:latin typeface="Trebuchet MS"/>
                <a:cs typeface="Trebuchet MS"/>
              </a:rPr>
              <a:t>federal </a:t>
            </a:r>
            <a:r>
              <a:rPr sz="4000" b="1" spc="125" dirty="0">
                <a:solidFill>
                  <a:srgbClr val="252525"/>
                </a:solidFill>
                <a:latin typeface="Trebuchet MS"/>
                <a:cs typeface="Trebuchet MS"/>
              </a:rPr>
              <a:t>budget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2920" y="456025"/>
            <a:ext cx="7013989" cy="5951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3347" y="621322"/>
            <a:ext cx="10050145" cy="17760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sz="4100" spc="80" dirty="0"/>
              <a:t>The</a:t>
            </a:r>
            <a:r>
              <a:rPr sz="4100" spc="-55" dirty="0"/>
              <a:t> </a:t>
            </a:r>
            <a:r>
              <a:rPr sz="4100" spc="175" dirty="0"/>
              <a:t>supply</a:t>
            </a:r>
            <a:r>
              <a:rPr sz="4100" spc="-40" dirty="0"/>
              <a:t> </a:t>
            </a:r>
            <a:r>
              <a:rPr sz="4100" spc="150" dirty="0"/>
              <a:t>of</a:t>
            </a:r>
            <a:r>
              <a:rPr sz="4100" spc="-50" dirty="0"/>
              <a:t> </a:t>
            </a:r>
            <a:r>
              <a:rPr sz="4100" spc="80" dirty="0"/>
              <a:t>unauthorized</a:t>
            </a:r>
            <a:r>
              <a:rPr sz="4100" spc="-90" dirty="0"/>
              <a:t> </a:t>
            </a:r>
            <a:r>
              <a:rPr sz="4100" spc="180" dirty="0"/>
              <a:t>workers</a:t>
            </a:r>
            <a:r>
              <a:rPr sz="4100" spc="-75" dirty="0"/>
              <a:t> </a:t>
            </a:r>
            <a:r>
              <a:rPr sz="4100" spc="105" dirty="0"/>
              <a:t>to </a:t>
            </a:r>
            <a:r>
              <a:rPr sz="4100" spc="210" dirty="0"/>
              <a:t>farms</a:t>
            </a:r>
            <a:r>
              <a:rPr sz="4100" spc="-40" dirty="0"/>
              <a:t> </a:t>
            </a:r>
            <a:r>
              <a:rPr sz="4100" spc="114" dirty="0"/>
              <a:t>through</a:t>
            </a:r>
            <a:r>
              <a:rPr sz="4100" spc="-65" dirty="0"/>
              <a:t> </a:t>
            </a:r>
            <a:r>
              <a:rPr sz="4100" spc="185" dirty="0"/>
              <a:t>new</a:t>
            </a:r>
            <a:r>
              <a:rPr sz="4100" spc="-60" dirty="0"/>
              <a:t> </a:t>
            </a:r>
            <a:r>
              <a:rPr sz="4100" spc="110" dirty="0"/>
              <a:t>immigration</a:t>
            </a:r>
            <a:r>
              <a:rPr sz="4100" spc="-65" dirty="0"/>
              <a:t> </a:t>
            </a:r>
            <a:r>
              <a:rPr sz="4100" spc="170" dirty="0"/>
              <a:t>is </a:t>
            </a:r>
            <a:r>
              <a:rPr sz="4100" spc="100" dirty="0"/>
              <a:t>stopped.</a:t>
            </a:r>
            <a:endParaRPr sz="4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5021396"/>
            <a:ext cx="3838574" cy="174526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772155" y="2517177"/>
            <a:ext cx="664718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05" dirty="0"/>
              <a:t>H-</a:t>
            </a:r>
            <a:r>
              <a:rPr spc="130" dirty="0"/>
              <a:t>2A</a:t>
            </a:r>
            <a:r>
              <a:rPr spc="-45" dirty="0"/>
              <a:t> </a:t>
            </a:r>
            <a:r>
              <a:rPr spc="204" dirty="0"/>
              <a:t>Program</a:t>
            </a:r>
            <a:r>
              <a:rPr spc="-55" dirty="0"/>
              <a:t> </a:t>
            </a:r>
            <a:r>
              <a:rPr spc="210" dirty="0"/>
              <a:t>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86" y="6154677"/>
            <a:ext cx="1273212" cy="5845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3347" y="276924"/>
            <a:ext cx="734822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spc="300" dirty="0">
                <a:solidFill>
                  <a:srgbClr val="252525"/>
                </a:solidFill>
                <a:latin typeface="Trebuchet MS"/>
                <a:cs typeface="Trebuchet MS"/>
              </a:rPr>
              <a:t>New</a:t>
            </a:r>
            <a:r>
              <a:rPr sz="4500" b="1" spc="-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500" b="1" spc="175" dirty="0">
                <a:solidFill>
                  <a:srgbClr val="252525"/>
                </a:solidFill>
                <a:latin typeface="Trebuchet MS"/>
                <a:cs typeface="Trebuchet MS"/>
              </a:rPr>
              <a:t>York</a:t>
            </a:r>
            <a:r>
              <a:rPr sz="4500" b="1" spc="-5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500" b="1" spc="250" dirty="0">
                <a:solidFill>
                  <a:srgbClr val="252525"/>
                </a:solidFill>
                <a:latin typeface="Trebuchet MS"/>
                <a:cs typeface="Trebuchet MS"/>
              </a:rPr>
              <a:t>Minimum</a:t>
            </a:r>
            <a:r>
              <a:rPr sz="4500" b="1" spc="-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4500" b="1" spc="245" dirty="0">
                <a:solidFill>
                  <a:srgbClr val="252525"/>
                </a:solidFill>
                <a:latin typeface="Trebuchet MS"/>
                <a:cs typeface="Trebuchet MS"/>
              </a:rPr>
              <a:t>Wage</a:t>
            </a:r>
            <a:endParaRPr sz="45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86340" y="1302321"/>
            <a:ext cx="887094" cy="548005"/>
            <a:chOff x="10086340" y="1302321"/>
            <a:chExt cx="887094" cy="548005"/>
          </a:xfrm>
        </p:grpSpPr>
        <p:sp>
          <p:nvSpPr>
            <p:cNvPr id="5" name="object 5"/>
            <p:cNvSpPr/>
            <p:nvPr/>
          </p:nvSpPr>
          <p:spPr>
            <a:xfrm>
              <a:off x="10086340" y="1302321"/>
              <a:ext cx="887094" cy="548005"/>
            </a:xfrm>
            <a:custGeom>
              <a:avLst/>
              <a:gdLst/>
              <a:ahLst/>
              <a:cxnLst/>
              <a:rect l="l" t="t" r="r" b="b"/>
              <a:pathLst>
                <a:path w="887095" h="548005">
                  <a:moveTo>
                    <a:pt x="886574" y="0"/>
                  </a:moveTo>
                  <a:lnTo>
                    <a:pt x="0" y="0"/>
                  </a:lnTo>
                  <a:lnTo>
                    <a:pt x="0" y="547789"/>
                  </a:lnTo>
                  <a:lnTo>
                    <a:pt x="886574" y="547789"/>
                  </a:lnTo>
                  <a:lnTo>
                    <a:pt x="88657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00386" y="1361338"/>
              <a:ext cx="658495" cy="428625"/>
            </a:xfrm>
            <a:custGeom>
              <a:avLst/>
              <a:gdLst/>
              <a:ahLst/>
              <a:cxnLst/>
              <a:rect l="l" t="t" r="r" b="b"/>
              <a:pathLst>
                <a:path w="658495" h="428625">
                  <a:moveTo>
                    <a:pt x="658368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16408" y="214884"/>
                  </a:lnTo>
                  <a:lnTo>
                    <a:pt x="216408" y="428256"/>
                  </a:lnTo>
                  <a:lnTo>
                    <a:pt x="441960" y="428256"/>
                  </a:lnTo>
                  <a:lnTo>
                    <a:pt x="441960" y="214884"/>
                  </a:lnTo>
                  <a:lnTo>
                    <a:pt x="658368" y="214884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265918" y="2941218"/>
            <a:ext cx="527685" cy="215265"/>
          </a:xfrm>
          <a:custGeom>
            <a:avLst/>
            <a:gdLst/>
            <a:ahLst/>
            <a:cxnLst/>
            <a:rect l="l" t="t" r="r" b="b"/>
            <a:pathLst>
              <a:path w="527684" h="215264">
                <a:moveTo>
                  <a:pt x="527303" y="0"/>
                </a:moveTo>
                <a:lnTo>
                  <a:pt x="0" y="0"/>
                </a:lnTo>
                <a:lnTo>
                  <a:pt x="0" y="214884"/>
                </a:lnTo>
                <a:lnTo>
                  <a:pt x="527303" y="214884"/>
                </a:lnTo>
                <a:lnTo>
                  <a:pt x="5273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8323" y="4623904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541020" y="0"/>
                </a:moveTo>
                <a:lnTo>
                  <a:pt x="0" y="0"/>
                </a:lnTo>
                <a:lnTo>
                  <a:pt x="0" y="214884"/>
                </a:lnTo>
                <a:lnTo>
                  <a:pt x="541020" y="214884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18510" y="1297564"/>
          <a:ext cx="11622405" cy="391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737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Location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12/31/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01/01/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01/01/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01/01/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01/01/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27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 marR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NYC</a:t>
                      </a:r>
                      <a:r>
                        <a:rPr sz="12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2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Big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Employers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(11</a:t>
                      </a:r>
                      <a:r>
                        <a:rPr sz="12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more)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1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$11.00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$13.00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9177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572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$16.00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$16.50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$17.00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$17+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 marR="1828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NYC</a:t>
                      </a:r>
                      <a:r>
                        <a:rPr sz="12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2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Small</a:t>
                      </a:r>
                      <a:r>
                        <a:rPr sz="12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Employers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(10</a:t>
                      </a:r>
                      <a:r>
                        <a:rPr sz="12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less)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$10.50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$12.00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$13.50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8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60325" marR="78105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Long</a:t>
                      </a:r>
                      <a:r>
                        <a:rPr sz="12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Island</a:t>
                      </a:r>
                      <a:r>
                        <a:rPr sz="12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0" dirty="0">
                          <a:latin typeface="Tahoma"/>
                          <a:cs typeface="Tahoma"/>
                        </a:rPr>
                        <a:t>&amp; 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Westchester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$10.00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$11.00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$12.00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$13.00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$14.00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 marR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Remainder</a:t>
                      </a:r>
                      <a:r>
                        <a:rPr sz="12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2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2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latin typeface="Tahoma"/>
                          <a:cs typeface="Tahoma"/>
                        </a:rPr>
                        <a:t>York State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1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$9.70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$10.40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$11.10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$11.80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$12.50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$13.20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$14.20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$15.50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$16.00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$16+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0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9685" y="5577729"/>
            <a:ext cx="11656695" cy="758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635">
              <a:lnSpc>
                <a:spcPts val="1950"/>
              </a:lnSpc>
              <a:spcBef>
                <a:spcPts val="130"/>
              </a:spcBef>
            </a:pPr>
            <a:r>
              <a:rPr sz="1650" i="1" spc="-25" dirty="0">
                <a:latin typeface="Tahoma"/>
                <a:cs typeface="Tahoma"/>
              </a:rPr>
              <a:t>*Starting</a:t>
            </a:r>
            <a:r>
              <a:rPr sz="1650" i="1" spc="-7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Jan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1,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spc="-50" dirty="0">
                <a:latin typeface="Tahoma"/>
                <a:cs typeface="Tahoma"/>
              </a:rPr>
              <a:t>2027,</a:t>
            </a:r>
            <a:r>
              <a:rPr sz="1650" i="1" spc="-80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the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spc="-20" dirty="0">
                <a:latin typeface="Tahoma"/>
                <a:cs typeface="Tahoma"/>
              </a:rPr>
              <a:t>annual</a:t>
            </a:r>
            <a:r>
              <a:rPr sz="1650" i="1" spc="-90" dirty="0">
                <a:latin typeface="Tahoma"/>
                <a:cs typeface="Tahoma"/>
              </a:rPr>
              <a:t> </a:t>
            </a:r>
            <a:r>
              <a:rPr sz="1650" i="1" spc="-30" dirty="0">
                <a:latin typeface="Tahoma"/>
                <a:cs typeface="Tahoma"/>
              </a:rPr>
              <a:t>increases</a:t>
            </a:r>
            <a:r>
              <a:rPr sz="1650" i="1" spc="-90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will</a:t>
            </a:r>
            <a:r>
              <a:rPr sz="1650" i="1" spc="-7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be</a:t>
            </a:r>
            <a:r>
              <a:rPr sz="1650" i="1" spc="-95" dirty="0">
                <a:latin typeface="Tahoma"/>
                <a:cs typeface="Tahoma"/>
              </a:rPr>
              <a:t> </a:t>
            </a:r>
            <a:r>
              <a:rPr sz="1650" i="1" spc="-25" dirty="0">
                <a:latin typeface="Tahoma"/>
                <a:cs typeface="Tahoma"/>
              </a:rPr>
              <a:t>published</a:t>
            </a:r>
            <a:r>
              <a:rPr sz="1650" i="1" spc="-6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by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the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spc="-30" dirty="0">
                <a:latin typeface="Tahoma"/>
                <a:cs typeface="Tahoma"/>
              </a:rPr>
              <a:t>Commissioner</a:t>
            </a:r>
            <a:r>
              <a:rPr sz="1650" i="1" spc="-5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of</a:t>
            </a:r>
            <a:r>
              <a:rPr sz="1650" i="1" spc="-65" dirty="0">
                <a:latin typeface="Tahoma"/>
                <a:cs typeface="Tahoma"/>
              </a:rPr>
              <a:t> </a:t>
            </a:r>
            <a:r>
              <a:rPr sz="1650" i="1" spc="-10" dirty="0">
                <a:latin typeface="Tahoma"/>
                <a:cs typeface="Tahoma"/>
              </a:rPr>
              <a:t>Labor</a:t>
            </a:r>
            <a:r>
              <a:rPr sz="1650" i="1" spc="-75" dirty="0">
                <a:latin typeface="Tahoma"/>
                <a:cs typeface="Tahoma"/>
              </a:rPr>
              <a:t> </a:t>
            </a:r>
            <a:r>
              <a:rPr sz="1650" i="1" dirty="0">
                <a:latin typeface="Tahoma"/>
                <a:cs typeface="Tahoma"/>
              </a:rPr>
              <a:t>on</a:t>
            </a:r>
            <a:r>
              <a:rPr sz="1650" i="1" spc="-85" dirty="0">
                <a:latin typeface="Tahoma"/>
                <a:cs typeface="Tahoma"/>
              </a:rPr>
              <a:t> </a:t>
            </a:r>
            <a:r>
              <a:rPr sz="1650" i="1" spc="-25" dirty="0">
                <a:latin typeface="Tahoma"/>
                <a:cs typeface="Tahoma"/>
              </a:rPr>
              <a:t>or</a:t>
            </a:r>
            <a:endParaRPr sz="1650">
              <a:latin typeface="Tahoma"/>
              <a:cs typeface="Tahoma"/>
            </a:endParaRPr>
          </a:p>
          <a:p>
            <a:pPr marL="2032635" marR="5080" indent="-2020570">
              <a:lnSpc>
                <a:spcPts val="1839"/>
              </a:lnSpc>
              <a:spcBef>
                <a:spcPts val="150"/>
              </a:spcBef>
              <a:tabLst>
                <a:tab pos="1941195" algn="l"/>
                <a:tab pos="11277600" algn="l"/>
                <a:tab pos="11642725" algn="l"/>
              </a:tabLst>
            </a:pPr>
            <a:r>
              <a:rPr sz="1650" i="1" u="sng" dirty="0">
                <a:uFill>
                  <a:solidFill>
                    <a:srgbClr val="AEABAB"/>
                  </a:solidFill>
                </a:uFill>
                <a:latin typeface="Tahoma"/>
                <a:cs typeface="Tahoma"/>
              </a:rPr>
              <a:t>	</a:t>
            </a:r>
            <a:r>
              <a:rPr sz="1650" i="1" u="none" spc="145" dirty="0">
                <a:latin typeface="Tahoma"/>
                <a:cs typeface="Tahoma"/>
              </a:rPr>
              <a:t> </a:t>
            </a:r>
            <a:r>
              <a:rPr sz="1650" i="1" u="none" spc="-20" dirty="0">
                <a:latin typeface="Tahoma"/>
                <a:cs typeface="Tahoma"/>
              </a:rPr>
              <a:t>before</a:t>
            </a:r>
            <a:r>
              <a:rPr sz="1650" i="1" u="none" spc="-45" dirty="0">
                <a:latin typeface="Tahoma"/>
                <a:cs typeface="Tahoma"/>
              </a:rPr>
              <a:t> </a:t>
            </a:r>
            <a:r>
              <a:rPr sz="1650" i="1" u="none" spc="-20" dirty="0">
                <a:latin typeface="Tahoma"/>
                <a:cs typeface="Tahoma"/>
              </a:rPr>
              <a:t>October</a:t>
            </a:r>
            <a:r>
              <a:rPr sz="1650" i="1" u="none" spc="-3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1.</a:t>
            </a:r>
            <a:r>
              <a:rPr sz="1650" i="1" u="none" spc="-55" dirty="0">
                <a:latin typeface="Tahoma"/>
                <a:cs typeface="Tahoma"/>
              </a:rPr>
              <a:t> </a:t>
            </a:r>
            <a:r>
              <a:rPr sz="1650" i="1" u="none" spc="-25" dirty="0">
                <a:latin typeface="Tahoma"/>
                <a:cs typeface="Tahoma"/>
              </a:rPr>
              <a:t>Annual</a:t>
            </a:r>
            <a:r>
              <a:rPr sz="1650" i="1" u="none" spc="-60" dirty="0">
                <a:latin typeface="Tahoma"/>
                <a:cs typeface="Tahoma"/>
              </a:rPr>
              <a:t> </a:t>
            </a:r>
            <a:r>
              <a:rPr sz="1650" i="1" u="none" spc="-25" dirty="0">
                <a:latin typeface="Tahoma"/>
                <a:cs typeface="Tahoma"/>
              </a:rPr>
              <a:t>increases</a:t>
            </a:r>
            <a:r>
              <a:rPr sz="1650" i="1" u="none" spc="-4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will</a:t>
            </a:r>
            <a:r>
              <a:rPr sz="1650" i="1" u="none" spc="-60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be</a:t>
            </a:r>
            <a:r>
              <a:rPr sz="1650" i="1" u="none" spc="-5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tied</a:t>
            </a:r>
            <a:r>
              <a:rPr sz="1650" i="1" u="none" spc="-50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to</a:t>
            </a:r>
            <a:r>
              <a:rPr sz="1650" i="1" u="none" spc="-40" dirty="0">
                <a:latin typeface="Tahoma"/>
                <a:cs typeface="Tahoma"/>
              </a:rPr>
              <a:t> </a:t>
            </a:r>
            <a:r>
              <a:rPr sz="1650" i="1" u="none" spc="-20" dirty="0">
                <a:latin typeface="Tahoma"/>
                <a:cs typeface="Tahoma"/>
              </a:rPr>
              <a:t>inflation,</a:t>
            </a:r>
            <a:r>
              <a:rPr sz="1650" i="1" u="none" spc="-2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as</a:t>
            </a:r>
            <a:r>
              <a:rPr sz="1650" i="1" u="none" spc="-60" dirty="0">
                <a:latin typeface="Tahoma"/>
                <a:cs typeface="Tahoma"/>
              </a:rPr>
              <a:t> </a:t>
            </a:r>
            <a:r>
              <a:rPr sz="1650" i="1" u="none" spc="-30" dirty="0">
                <a:latin typeface="Tahoma"/>
                <a:cs typeface="Tahoma"/>
              </a:rPr>
              <a:t>measured</a:t>
            </a:r>
            <a:r>
              <a:rPr sz="1650" i="1" u="none" spc="-50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by</a:t>
            </a:r>
            <a:r>
              <a:rPr sz="1650" i="1" u="none" spc="-5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the</a:t>
            </a:r>
            <a:r>
              <a:rPr sz="1650" i="1" u="none" spc="-55" dirty="0">
                <a:latin typeface="Tahoma"/>
                <a:cs typeface="Tahoma"/>
              </a:rPr>
              <a:t> </a:t>
            </a:r>
            <a:r>
              <a:rPr sz="1650" i="1" u="none" spc="-30" dirty="0">
                <a:latin typeface="Tahoma"/>
                <a:cs typeface="Tahoma"/>
              </a:rPr>
              <a:t>consumer</a:t>
            </a:r>
            <a:r>
              <a:rPr sz="1650" i="1" u="none" spc="-45" dirty="0">
                <a:latin typeface="Tahoma"/>
                <a:cs typeface="Tahoma"/>
              </a:rPr>
              <a:t> </a:t>
            </a:r>
            <a:r>
              <a:rPr sz="1650" i="1" u="none" spc="-10" dirty="0">
                <a:latin typeface="Tahoma"/>
                <a:cs typeface="Tahoma"/>
              </a:rPr>
              <a:t>price</a:t>
            </a:r>
            <a:r>
              <a:rPr sz="1650" i="1" u="none" spc="-55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index	</a:t>
            </a:r>
            <a:r>
              <a:rPr sz="1650" i="1" u="sng" dirty="0">
                <a:uFill>
                  <a:solidFill>
                    <a:srgbClr val="AEABAB"/>
                  </a:solidFill>
                </a:uFill>
                <a:latin typeface="Tahoma"/>
                <a:cs typeface="Tahoma"/>
              </a:rPr>
              <a:t>	</a:t>
            </a:r>
            <a:r>
              <a:rPr sz="1650" i="1" u="none" dirty="0">
                <a:latin typeface="Tahoma"/>
                <a:cs typeface="Tahoma"/>
              </a:rPr>
              <a:t> for</a:t>
            </a:r>
            <a:r>
              <a:rPr sz="1650" i="1" u="none" spc="-80" dirty="0">
                <a:latin typeface="Tahoma"/>
                <a:cs typeface="Tahoma"/>
              </a:rPr>
              <a:t> </a:t>
            </a:r>
            <a:r>
              <a:rPr sz="1650" i="1" u="none" dirty="0">
                <a:latin typeface="Tahoma"/>
                <a:cs typeface="Tahoma"/>
              </a:rPr>
              <a:t>the</a:t>
            </a:r>
            <a:r>
              <a:rPr sz="1650" i="1" u="none" spc="-85" dirty="0">
                <a:latin typeface="Tahoma"/>
                <a:cs typeface="Tahoma"/>
              </a:rPr>
              <a:t> </a:t>
            </a:r>
            <a:r>
              <a:rPr sz="1650" i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Northeast</a:t>
            </a:r>
            <a:r>
              <a:rPr sz="1650" i="1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Region</a:t>
            </a:r>
            <a:r>
              <a:rPr sz="1650" i="1" u="sng" spc="-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Urban</a:t>
            </a:r>
            <a:r>
              <a:rPr sz="1650" i="1" u="sng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Wage</a:t>
            </a:r>
            <a:r>
              <a:rPr sz="1650" i="1" u="sng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Earners</a:t>
            </a:r>
            <a:r>
              <a:rPr sz="1650" i="1" u="sng" spc="-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and</a:t>
            </a:r>
            <a:r>
              <a:rPr sz="1650" i="1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Clerical</a:t>
            </a:r>
            <a:r>
              <a:rPr sz="1650" i="1" u="sng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Workers</a:t>
            </a:r>
            <a:r>
              <a:rPr sz="1650" i="1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650" i="1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(CPI</a:t>
            </a:r>
            <a:r>
              <a:rPr sz="1650" i="1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-</a:t>
            </a:r>
            <a:r>
              <a:rPr sz="1650" i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W)</a:t>
            </a:r>
            <a:r>
              <a:rPr sz="1650" i="1" u="none" spc="-25" dirty="0"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25238" y="594125"/>
            <a:ext cx="568960" cy="666115"/>
          </a:xfrm>
          <a:custGeom>
            <a:avLst/>
            <a:gdLst/>
            <a:ahLst/>
            <a:cxnLst/>
            <a:rect l="l" t="t" r="r" b="b"/>
            <a:pathLst>
              <a:path w="568959" h="666115">
                <a:moveTo>
                  <a:pt x="568693" y="0"/>
                </a:moveTo>
                <a:lnTo>
                  <a:pt x="0" y="666089"/>
                </a:lnTo>
              </a:path>
            </a:pathLst>
          </a:custGeom>
          <a:ln w="12700">
            <a:solidFill>
              <a:srgbClr val="16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8986977" y="203200"/>
            <a:ext cx="2580640" cy="734060"/>
          </a:xfrm>
          <a:prstGeom prst="rect">
            <a:avLst/>
          </a:prstGeom>
          <a:solidFill>
            <a:srgbClr val="4471C4"/>
          </a:solidFill>
          <a:ln w="12700">
            <a:solidFill>
              <a:srgbClr val="162C51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85115" marR="256540" indent="-20320">
              <a:lnSpc>
                <a:spcPct val="100000"/>
              </a:lnSpc>
              <a:spcBef>
                <a:spcPts val="605"/>
              </a:spcBef>
            </a:pP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8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NY</a:t>
            </a:r>
            <a:r>
              <a:rPr sz="18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"/>
                <a:cs typeface="Calibri"/>
              </a:rPr>
              <a:t>Budget,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sz="18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sz="1800" b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Jan.</a:t>
            </a:r>
            <a:r>
              <a:rPr sz="1800" b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980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Palatino Linotype</vt:lpstr>
      <vt:lpstr>Tahoma</vt:lpstr>
      <vt:lpstr>Times New Roman</vt:lpstr>
      <vt:lpstr>Trebuchet MS</vt:lpstr>
      <vt:lpstr>Office Theme</vt:lpstr>
      <vt:lpstr>2026 Agricultural Labor Situation and Outlook</vt:lpstr>
      <vt:lpstr>Key topics…</vt:lpstr>
      <vt:lpstr>Southwest border is activity down radically</vt:lpstr>
      <vt:lpstr>Total southwest border activity</vt:lpstr>
      <vt:lpstr>Economic southwest border activity</vt:lpstr>
      <vt:lpstr>PowerPoint Presentation</vt:lpstr>
      <vt:lpstr>The supply of unauthorized workers to farms through new immigration is stopped.</vt:lpstr>
      <vt:lpstr>H-2A Program Changes</vt:lpstr>
      <vt:lpstr>With 2023 NY Budget, increases occur Jan. 1</vt:lpstr>
      <vt:lpstr>Administration made major changes to H-2A wages</vt:lpstr>
      <vt:lpstr>Overtime Changes and Impacts</vt:lpstr>
      <vt:lpstr>Overtime reduced crop worker hours and wages in California</vt:lpstr>
      <vt:lpstr>New York’s Overtime Tax Credit encourages employers to offer and pay overtime</vt:lpstr>
      <vt:lpstr>NY farm employers, are nervous about the OT tax credit continuing, and are attempting to reduce hours worked.</vt:lpstr>
      <vt:lpstr>Automation and Artificial Intelligence (AI)</vt:lpstr>
      <vt:lpstr>NY Farm Labor Outlook</vt:lpstr>
      <vt:lpstr>Agricultural Supervisory Leadership</vt:lpstr>
      <vt:lpstr>Becker Forum is Jan 14th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Stup</dc:creator>
  <cp:lastModifiedBy>Michelle Cranston</cp:lastModifiedBy>
  <cp:revision>1</cp:revision>
  <dcterms:created xsi:type="dcterms:W3CDTF">2026-01-28T14:25:26Z</dcterms:created>
  <dcterms:modified xsi:type="dcterms:W3CDTF">2026-01-28T14:32:49Z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0x010100088BF5973CDBB143AE2D58452AF11E4D</vt:lpwstr>
  </property>
  <property fmtid="{D5CDD505-2E9C-101B-9397-08002B2CF9AE}" pid="3" name="Created">
    <vt:filetime>2026-01-27T00:00:00Z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2026-01-28T00:00:00Z</vt:filetime>
  </property>
  <property fmtid="{D5CDD505-2E9C-101B-9397-08002B2CF9AE}" pid="6" name="Producer">
    <vt:lpwstr>Adobe PDF Library 25.1.119</vt:lpwstr>
  </property>
</Properties>
</file>