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80" r:id="rId2"/>
    <p:sldMasterId id="2147483878" r:id="rId3"/>
  </p:sldMasterIdLst>
  <p:notesMasterIdLst>
    <p:notesMasterId r:id="rId46"/>
  </p:notesMasterIdLst>
  <p:sldIdLst>
    <p:sldId id="2285" r:id="rId4"/>
    <p:sldId id="2286" r:id="rId5"/>
    <p:sldId id="362" r:id="rId6"/>
    <p:sldId id="415" r:id="rId7"/>
    <p:sldId id="420" r:id="rId8"/>
    <p:sldId id="2272" r:id="rId9"/>
    <p:sldId id="263" r:id="rId10"/>
    <p:sldId id="2318" r:id="rId11"/>
    <p:sldId id="267" r:id="rId12"/>
    <p:sldId id="2275" r:id="rId13"/>
    <p:sldId id="2305" r:id="rId14"/>
    <p:sldId id="2304" r:id="rId15"/>
    <p:sldId id="2323" r:id="rId16"/>
    <p:sldId id="2328" r:id="rId17"/>
    <p:sldId id="2327" r:id="rId18"/>
    <p:sldId id="2325" r:id="rId19"/>
    <p:sldId id="424" r:id="rId20"/>
    <p:sldId id="2189" r:id="rId21"/>
    <p:sldId id="2265" r:id="rId22"/>
    <p:sldId id="2316" r:id="rId23"/>
    <p:sldId id="2331" r:id="rId24"/>
    <p:sldId id="2330" r:id="rId25"/>
    <p:sldId id="2329" r:id="rId26"/>
    <p:sldId id="256" r:id="rId27"/>
    <p:sldId id="2227" r:id="rId28"/>
    <p:sldId id="2199" r:id="rId29"/>
    <p:sldId id="322" r:id="rId30"/>
    <p:sldId id="2226" r:id="rId31"/>
    <p:sldId id="2214" r:id="rId32"/>
    <p:sldId id="2230" r:id="rId33"/>
    <p:sldId id="2232" r:id="rId34"/>
    <p:sldId id="2240" r:id="rId35"/>
    <p:sldId id="2216" r:id="rId36"/>
    <p:sldId id="2222" r:id="rId37"/>
    <p:sldId id="2233" r:id="rId38"/>
    <p:sldId id="2239" r:id="rId39"/>
    <p:sldId id="2218" r:id="rId40"/>
    <p:sldId id="2234" r:id="rId41"/>
    <p:sldId id="2237" r:id="rId42"/>
    <p:sldId id="2236" r:id="rId43"/>
    <p:sldId id="2224" r:id="rId44"/>
    <p:sldId id="370" r:id="rId45"/>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i="1"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i="1"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i="1"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i="1"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68">
          <p15:clr>
            <a:srgbClr val="A4A3A4"/>
          </p15:clr>
        </p15:guide>
        <p15:guide id="2"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ey Silver" initials="C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23E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p:restoredTop sz="94813"/>
  </p:normalViewPr>
  <p:slideViewPr>
    <p:cSldViewPr>
      <p:cViewPr varScale="1">
        <p:scale>
          <a:sx n="110" d="100"/>
          <a:sy n="110" d="100"/>
        </p:scale>
        <p:origin x="1496" y="168"/>
      </p:cViewPr>
      <p:guideLst>
        <p:guide orient="horz" pos="1568"/>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ecca/Desktop/F%20&amp;V%20data%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ebecca/Desktop/F%20&amp;V%20data%2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CPI!$B$1</c:f>
              <c:strCache>
                <c:ptCount val="1"/>
                <c:pt idx="0">
                  <c:v>Fresh Fruits</c:v>
                </c:pt>
              </c:strCache>
            </c:strRef>
          </c:tx>
          <c:spPr>
            <a:ln w="28575" cap="rnd">
              <a:solidFill>
                <a:schemeClr val="accent1">
                  <a:lumMod val="75000"/>
                </a:schemeClr>
              </a:solidFill>
              <a:round/>
            </a:ln>
            <a:effectLst/>
          </c:spPr>
          <c:marker>
            <c:symbol val="none"/>
          </c:marker>
          <c:cat>
            <c:strRef>
              <c:f>CPI!$A$2:$A$49</c:f>
              <c:strCache>
                <c:ptCount val="48"/>
                <c:pt idx="0">
                  <c:v>2020 Jan</c:v>
                </c:pt>
                <c:pt idx="1">
                  <c:v>2020 Feb</c:v>
                </c:pt>
                <c:pt idx="2">
                  <c:v>2020 Mar</c:v>
                </c:pt>
                <c:pt idx="3">
                  <c:v>2020 Apr</c:v>
                </c:pt>
                <c:pt idx="4">
                  <c:v>2020 May</c:v>
                </c:pt>
                <c:pt idx="5">
                  <c:v>2020 Jun</c:v>
                </c:pt>
                <c:pt idx="6">
                  <c:v>2020 Jul</c:v>
                </c:pt>
                <c:pt idx="7">
                  <c:v>2020 Aug</c:v>
                </c:pt>
                <c:pt idx="8">
                  <c:v>2020 Sep</c:v>
                </c:pt>
                <c:pt idx="9">
                  <c:v>2020 Oct</c:v>
                </c:pt>
                <c:pt idx="10">
                  <c:v>2020 Nov</c:v>
                </c:pt>
                <c:pt idx="11">
                  <c:v>2020 Dec</c:v>
                </c:pt>
                <c:pt idx="12">
                  <c:v>2021 Jan</c:v>
                </c:pt>
                <c:pt idx="13">
                  <c:v>2021 Feb</c:v>
                </c:pt>
                <c:pt idx="14">
                  <c:v>2021 Mar</c:v>
                </c:pt>
                <c:pt idx="15">
                  <c:v>2021 Apr</c:v>
                </c:pt>
                <c:pt idx="16">
                  <c:v>2021 May</c:v>
                </c:pt>
                <c:pt idx="17">
                  <c:v>2021 Jun</c:v>
                </c:pt>
                <c:pt idx="18">
                  <c:v>2021 Jul</c:v>
                </c:pt>
                <c:pt idx="19">
                  <c:v>2021 Aug</c:v>
                </c:pt>
                <c:pt idx="20">
                  <c:v>2021 Sep</c:v>
                </c:pt>
                <c:pt idx="21">
                  <c:v>2021 Oct</c:v>
                </c:pt>
                <c:pt idx="22">
                  <c:v>2021 Nov</c:v>
                </c:pt>
                <c:pt idx="23">
                  <c:v>2021 Dec</c:v>
                </c:pt>
                <c:pt idx="24">
                  <c:v>2022 Jan</c:v>
                </c:pt>
                <c:pt idx="25">
                  <c:v>2022 Feb</c:v>
                </c:pt>
                <c:pt idx="26">
                  <c:v>2022 Mar</c:v>
                </c:pt>
                <c:pt idx="27">
                  <c:v>2022 Apr</c:v>
                </c:pt>
                <c:pt idx="28">
                  <c:v>2022 May</c:v>
                </c:pt>
                <c:pt idx="29">
                  <c:v>2022 Jun</c:v>
                </c:pt>
                <c:pt idx="30">
                  <c:v>2022 Jul</c:v>
                </c:pt>
                <c:pt idx="31">
                  <c:v>2022 Aug</c:v>
                </c:pt>
                <c:pt idx="32">
                  <c:v>2022 Sep</c:v>
                </c:pt>
                <c:pt idx="33">
                  <c:v>2022 Oct</c:v>
                </c:pt>
                <c:pt idx="34">
                  <c:v>2022 Nov</c:v>
                </c:pt>
                <c:pt idx="35">
                  <c:v>2022 Dec</c:v>
                </c:pt>
                <c:pt idx="36">
                  <c:v>2023 Jan</c:v>
                </c:pt>
                <c:pt idx="37">
                  <c:v>2023 Feb</c:v>
                </c:pt>
                <c:pt idx="38">
                  <c:v>2023 Mar</c:v>
                </c:pt>
                <c:pt idx="39">
                  <c:v>2023 Apr</c:v>
                </c:pt>
                <c:pt idx="40">
                  <c:v>2023 May</c:v>
                </c:pt>
                <c:pt idx="41">
                  <c:v>2023 Jun</c:v>
                </c:pt>
                <c:pt idx="42">
                  <c:v>2023 Jul</c:v>
                </c:pt>
                <c:pt idx="43">
                  <c:v>2023 Aug</c:v>
                </c:pt>
                <c:pt idx="44">
                  <c:v>2023 Sep</c:v>
                </c:pt>
                <c:pt idx="45">
                  <c:v>2023 Oct</c:v>
                </c:pt>
                <c:pt idx="46">
                  <c:v>2023 Nov</c:v>
                </c:pt>
                <c:pt idx="47">
                  <c:v>2023 Dec</c:v>
                </c:pt>
              </c:strCache>
            </c:strRef>
          </c:cat>
          <c:val>
            <c:numRef>
              <c:f>CPI!$B$2:$B$49</c:f>
              <c:numCache>
                <c:formatCode>#0.000</c:formatCode>
                <c:ptCount val="48"/>
                <c:pt idx="0">
                  <c:v>352.185</c:v>
                </c:pt>
                <c:pt idx="1">
                  <c:v>350.44600000000003</c:v>
                </c:pt>
                <c:pt idx="2">
                  <c:v>352.39400000000001</c:v>
                </c:pt>
                <c:pt idx="3">
                  <c:v>360.185</c:v>
                </c:pt>
                <c:pt idx="4">
                  <c:v>360.96800000000002</c:v>
                </c:pt>
                <c:pt idx="5">
                  <c:v>353.03100000000001</c:v>
                </c:pt>
                <c:pt idx="6">
                  <c:v>353.685</c:v>
                </c:pt>
                <c:pt idx="7">
                  <c:v>358.76400000000001</c:v>
                </c:pt>
                <c:pt idx="8">
                  <c:v>358.661</c:v>
                </c:pt>
                <c:pt idx="9">
                  <c:v>364.95400000000001</c:v>
                </c:pt>
                <c:pt idx="10">
                  <c:v>361.41300000000001</c:v>
                </c:pt>
                <c:pt idx="11">
                  <c:v>358.01100000000002</c:v>
                </c:pt>
                <c:pt idx="12">
                  <c:v>364.88200000000001</c:v>
                </c:pt>
                <c:pt idx="13">
                  <c:v>369.44400000000002</c:v>
                </c:pt>
                <c:pt idx="14">
                  <c:v>371.97399999999999</c:v>
                </c:pt>
                <c:pt idx="15">
                  <c:v>382.464</c:v>
                </c:pt>
                <c:pt idx="16">
                  <c:v>382.11200000000002</c:v>
                </c:pt>
                <c:pt idx="17">
                  <c:v>378.79</c:v>
                </c:pt>
                <c:pt idx="18">
                  <c:v>371.97</c:v>
                </c:pt>
                <c:pt idx="19">
                  <c:v>372.18900000000002</c:v>
                </c:pt>
                <c:pt idx="20">
                  <c:v>376.62400000000002</c:v>
                </c:pt>
                <c:pt idx="21">
                  <c:v>379.31599999999997</c:v>
                </c:pt>
                <c:pt idx="22">
                  <c:v>382.267</c:v>
                </c:pt>
                <c:pt idx="23">
                  <c:v>386.23399999999998</c:v>
                </c:pt>
                <c:pt idx="24">
                  <c:v>394.94499999999999</c:v>
                </c:pt>
                <c:pt idx="25">
                  <c:v>408.72199999999998</c:v>
                </c:pt>
                <c:pt idx="26">
                  <c:v>409.55200000000002</c:v>
                </c:pt>
                <c:pt idx="27">
                  <c:v>414.32</c:v>
                </c:pt>
                <c:pt idx="28">
                  <c:v>414.423</c:v>
                </c:pt>
                <c:pt idx="29">
                  <c:v>406.601</c:v>
                </c:pt>
                <c:pt idx="30">
                  <c:v>405.53699999999998</c:v>
                </c:pt>
                <c:pt idx="31">
                  <c:v>402.947</c:v>
                </c:pt>
                <c:pt idx="32">
                  <c:v>407.69099999999997</c:v>
                </c:pt>
                <c:pt idx="33">
                  <c:v>404.19400000000002</c:v>
                </c:pt>
                <c:pt idx="34">
                  <c:v>407.51900000000001</c:v>
                </c:pt>
                <c:pt idx="35">
                  <c:v>399.25700000000001</c:v>
                </c:pt>
                <c:pt idx="36">
                  <c:v>406.90499999999997</c:v>
                </c:pt>
                <c:pt idx="37">
                  <c:v>410.24200000000002</c:v>
                </c:pt>
                <c:pt idx="38">
                  <c:v>403.34699999999998</c:v>
                </c:pt>
                <c:pt idx="39">
                  <c:v>407.00799999999998</c:v>
                </c:pt>
                <c:pt idx="40">
                  <c:v>412.30799999999999</c:v>
                </c:pt>
                <c:pt idx="41">
                  <c:v>407.82799999999997</c:v>
                </c:pt>
                <c:pt idx="42">
                  <c:v>407.10399999999998</c:v>
                </c:pt>
                <c:pt idx="43">
                  <c:v>405.31900000000002</c:v>
                </c:pt>
                <c:pt idx="44">
                  <c:v>407.91300000000001</c:v>
                </c:pt>
                <c:pt idx="45">
                  <c:v>411.392</c:v>
                </c:pt>
                <c:pt idx="46">
                  <c:v>416.13499999999999</c:v>
                </c:pt>
                <c:pt idx="47">
                  <c:v>413.44099999999997</c:v>
                </c:pt>
              </c:numCache>
            </c:numRef>
          </c:val>
          <c:smooth val="0"/>
          <c:extLst>
            <c:ext xmlns:c16="http://schemas.microsoft.com/office/drawing/2014/chart" uri="{C3380CC4-5D6E-409C-BE32-E72D297353CC}">
              <c16:uniqueId val="{00000000-0786-5B41-B3E5-A86FD77EBB0A}"/>
            </c:ext>
          </c:extLst>
        </c:ser>
        <c:ser>
          <c:idx val="1"/>
          <c:order val="1"/>
          <c:tx>
            <c:strRef>
              <c:f>CPI!$C$1</c:f>
              <c:strCache>
                <c:ptCount val="1"/>
                <c:pt idx="0">
                  <c:v>Food at home</c:v>
                </c:pt>
              </c:strCache>
            </c:strRef>
          </c:tx>
          <c:spPr>
            <a:ln w="28575" cap="rnd">
              <a:solidFill>
                <a:schemeClr val="tx1"/>
              </a:solidFill>
              <a:prstDash val="sysDash"/>
              <a:round/>
            </a:ln>
            <a:effectLst/>
          </c:spPr>
          <c:marker>
            <c:symbol val="none"/>
          </c:marker>
          <c:cat>
            <c:strRef>
              <c:f>CPI!$A$2:$A$49</c:f>
              <c:strCache>
                <c:ptCount val="48"/>
                <c:pt idx="0">
                  <c:v>2020 Jan</c:v>
                </c:pt>
                <c:pt idx="1">
                  <c:v>2020 Feb</c:v>
                </c:pt>
                <c:pt idx="2">
                  <c:v>2020 Mar</c:v>
                </c:pt>
                <c:pt idx="3">
                  <c:v>2020 Apr</c:v>
                </c:pt>
                <c:pt idx="4">
                  <c:v>2020 May</c:v>
                </c:pt>
                <c:pt idx="5">
                  <c:v>2020 Jun</c:v>
                </c:pt>
                <c:pt idx="6">
                  <c:v>2020 Jul</c:v>
                </c:pt>
                <c:pt idx="7">
                  <c:v>2020 Aug</c:v>
                </c:pt>
                <c:pt idx="8">
                  <c:v>2020 Sep</c:v>
                </c:pt>
                <c:pt idx="9">
                  <c:v>2020 Oct</c:v>
                </c:pt>
                <c:pt idx="10">
                  <c:v>2020 Nov</c:v>
                </c:pt>
                <c:pt idx="11">
                  <c:v>2020 Dec</c:v>
                </c:pt>
                <c:pt idx="12">
                  <c:v>2021 Jan</c:v>
                </c:pt>
                <c:pt idx="13">
                  <c:v>2021 Feb</c:v>
                </c:pt>
                <c:pt idx="14">
                  <c:v>2021 Mar</c:v>
                </c:pt>
                <c:pt idx="15">
                  <c:v>2021 Apr</c:v>
                </c:pt>
                <c:pt idx="16">
                  <c:v>2021 May</c:v>
                </c:pt>
                <c:pt idx="17">
                  <c:v>2021 Jun</c:v>
                </c:pt>
                <c:pt idx="18">
                  <c:v>2021 Jul</c:v>
                </c:pt>
                <c:pt idx="19">
                  <c:v>2021 Aug</c:v>
                </c:pt>
                <c:pt idx="20">
                  <c:v>2021 Sep</c:v>
                </c:pt>
                <c:pt idx="21">
                  <c:v>2021 Oct</c:v>
                </c:pt>
                <c:pt idx="22">
                  <c:v>2021 Nov</c:v>
                </c:pt>
                <c:pt idx="23">
                  <c:v>2021 Dec</c:v>
                </c:pt>
                <c:pt idx="24">
                  <c:v>2022 Jan</c:v>
                </c:pt>
                <c:pt idx="25">
                  <c:v>2022 Feb</c:v>
                </c:pt>
                <c:pt idx="26">
                  <c:v>2022 Mar</c:v>
                </c:pt>
                <c:pt idx="27">
                  <c:v>2022 Apr</c:v>
                </c:pt>
                <c:pt idx="28">
                  <c:v>2022 May</c:v>
                </c:pt>
                <c:pt idx="29">
                  <c:v>2022 Jun</c:v>
                </c:pt>
                <c:pt idx="30">
                  <c:v>2022 Jul</c:v>
                </c:pt>
                <c:pt idx="31">
                  <c:v>2022 Aug</c:v>
                </c:pt>
                <c:pt idx="32">
                  <c:v>2022 Sep</c:v>
                </c:pt>
                <c:pt idx="33">
                  <c:v>2022 Oct</c:v>
                </c:pt>
                <c:pt idx="34">
                  <c:v>2022 Nov</c:v>
                </c:pt>
                <c:pt idx="35">
                  <c:v>2022 Dec</c:v>
                </c:pt>
                <c:pt idx="36">
                  <c:v>2023 Jan</c:v>
                </c:pt>
                <c:pt idx="37">
                  <c:v>2023 Feb</c:v>
                </c:pt>
                <c:pt idx="38">
                  <c:v>2023 Mar</c:v>
                </c:pt>
                <c:pt idx="39">
                  <c:v>2023 Apr</c:v>
                </c:pt>
                <c:pt idx="40">
                  <c:v>2023 May</c:v>
                </c:pt>
                <c:pt idx="41">
                  <c:v>2023 Jun</c:v>
                </c:pt>
                <c:pt idx="42">
                  <c:v>2023 Jul</c:v>
                </c:pt>
                <c:pt idx="43">
                  <c:v>2023 Aug</c:v>
                </c:pt>
                <c:pt idx="44">
                  <c:v>2023 Sep</c:v>
                </c:pt>
                <c:pt idx="45">
                  <c:v>2023 Oct</c:v>
                </c:pt>
                <c:pt idx="46">
                  <c:v>2023 Nov</c:v>
                </c:pt>
                <c:pt idx="47">
                  <c:v>2023 Dec</c:v>
                </c:pt>
              </c:strCache>
            </c:strRef>
          </c:cat>
          <c:val>
            <c:numRef>
              <c:f>CPI!$C$2:$C$49</c:f>
              <c:numCache>
                <c:formatCode>#0.000</c:formatCode>
                <c:ptCount val="48"/>
                <c:pt idx="0">
                  <c:v>243.11</c:v>
                </c:pt>
                <c:pt idx="1">
                  <c:v>244.054</c:v>
                </c:pt>
                <c:pt idx="2">
                  <c:v>245.16300000000001</c:v>
                </c:pt>
                <c:pt idx="3">
                  <c:v>251.71700000000001</c:v>
                </c:pt>
                <c:pt idx="4">
                  <c:v>253.827</c:v>
                </c:pt>
                <c:pt idx="5">
                  <c:v>255.042</c:v>
                </c:pt>
                <c:pt idx="6">
                  <c:v>252.56299999999999</c:v>
                </c:pt>
                <c:pt idx="7">
                  <c:v>252.352</c:v>
                </c:pt>
                <c:pt idx="8">
                  <c:v>251.369</c:v>
                </c:pt>
                <c:pt idx="9">
                  <c:v>251.93700000000001</c:v>
                </c:pt>
                <c:pt idx="10">
                  <c:v>250.40700000000001</c:v>
                </c:pt>
                <c:pt idx="11">
                  <c:v>251.25299999999999</c:v>
                </c:pt>
                <c:pt idx="12">
                  <c:v>252.107</c:v>
                </c:pt>
                <c:pt idx="13">
                  <c:v>252.71600000000001</c:v>
                </c:pt>
                <c:pt idx="14">
                  <c:v>253.23099999999999</c:v>
                </c:pt>
                <c:pt idx="15">
                  <c:v>254.76</c:v>
                </c:pt>
                <c:pt idx="16">
                  <c:v>255.51599999999999</c:v>
                </c:pt>
                <c:pt idx="17">
                  <c:v>257.41199999999998</c:v>
                </c:pt>
                <c:pt idx="18">
                  <c:v>259.02199999999999</c:v>
                </c:pt>
                <c:pt idx="19">
                  <c:v>259.82499999999999</c:v>
                </c:pt>
                <c:pt idx="20">
                  <c:v>262.69499999999999</c:v>
                </c:pt>
                <c:pt idx="21">
                  <c:v>265.47800000000001</c:v>
                </c:pt>
                <c:pt idx="22">
                  <c:v>266.38400000000001</c:v>
                </c:pt>
                <c:pt idx="23">
                  <c:v>267.55500000000001</c:v>
                </c:pt>
                <c:pt idx="24">
                  <c:v>270.71100000000001</c:v>
                </c:pt>
                <c:pt idx="25">
                  <c:v>274.56799999999998</c:v>
                </c:pt>
                <c:pt idx="26">
                  <c:v>278.61200000000002</c:v>
                </c:pt>
                <c:pt idx="27">
                  <c:v>282.161</c:v>
                </c:pt>
                <c:pt idx="28">
                  <c:v>285.95299999999997</c:v>
                </c:pt>
                <c:pt idx="29">
                  <c:v>288.88400000000001</c:v>
                </c:pt>
                <c:pt idx="30">
                  <c:v>292.97199999999998</c:v>
                </c:pt>
                <c:pt idx="31">
                  <c:v>295.00700000000001</c:v>
                </c:pt>
                <c:pt idx="32">
                  <c:v>296.77100000000002</c:v>
                </c:pt>
                <c:pt idx="33">
                  <c:v>298.40100000000001</c:v>
                </c:pt>
                <c:pt idx="34">
                  <c:v>298.28399999999999</c:v>
                </c:pt>
                <c:pt idx="35">
                  <c:v>299.089</c:v>
                </c:pt>
                <c:pt idx="36">
                  <c:v>301.435</c:v>
                </c:pt>
                <c:pt idx="37">
                  <c:v>302.483</c:v>
                </c:pt>
                <c:pt idx="38">
                  <c:v>301.91800000000001</c:v>
                </c:pt>
                <c:pt idx="39">
                  <c:v>302.32799999999997</c:v>
                </c:pt>
                <c:pt idx="40">
                  <c:v>302.53500000000003</c:v>
                </c:pt>
                <c:pt idx="41">
                  <c:v>302.33499999999998</c:v>
                </c:pt>
                <c:pt idx="42">
                  <c:v>303.45499999999998</c:v>
                </c:pt>
                <c:pt idx="43">
                  <c:v>303.71600000000001</c:v>
                </c:pt>
                <c:pt idx="44">
                  <c:v>303.92500000000001</c:v>
                </c:pt>
                <c:pt idx="45">
                  <c:v>304.78800000000001</c:v>
                </c:pt>
                <c:pt idx="46">
                  <c:v>303.22399999999999</c:v>
                </c:pt>
                <c:pt idx="47">
                  <c:v>303.005</c:v>
                </c:pt>
              </c:numCache>
            </c:numRef>
          </c:val>
          <c:smooth val="0"/>
          <c:extLst>
            <c:ext xmlns:c16="http://schemas.microsoft.com/office/drawing/2014/chart" uri="{C3380CC4-5D6E-409C-BE32-E72D297353CC}">
              <c16:uniqueId val="{00000001-0786-5B41-B3E5-A86FD77EBB0A}"/>
            </c:ext>
          </c:extLst>
        </c:ser>
        <c:ser>
          <c:idx val="2"/>
          <c:order val="2"/>
          <c:tx>
            <c:strRef>
              <c:f>CPI!$D$1</c:f>
              <c:strCache>
                <c:ptCount val="1"/>
                <c:pt idx="0">
                  <c:v>Food away from home</c:v>
                </c:pt>
              </c:strCache>
            </c:strRef>
          </c:tx>
          <c:spPr>
            <a:ln w="28575" cap="rnd">
              <a:solidFill>
                <a:schemeClr val="tx1"/>
              </a:solidFill>
              <a:round/>
            </a:ln>
            <a:effectLst/>
          </c:spPr>
          <c:marker>
            <c:symbol val="none"/>
          </c:marker>
          <c:cat>
            <c:strRef>
              <c:f>CPI!$A$2:$A$49</c:f>
              <c:strCache>
                <c:ptCount val="48"/>
                <c:pt idx="0">
                  <c:v>2020 Jan</c:v>
                </c:pt>
                <c:pt idx="1">
                  <c:v>2020 Feb</c:v>
                </c:pt>
                <c:pt idx="2">
                  <c:v>2020 Mar</c:v>
                </c:pt>
                <c:pt idx="3">
                  <c:v>2020 Apr</c:v>
                </c:pt>
                <c:pt idx="4">
                  <c:v>2020 May</c:v>
                </c:pt>
                <c:pt idx="5">
                  <c:v>2020 Jun</c:v>
                </c:pt>
                <c:pt idx="6">
                  <c:v>2020 Jul</c:v>
                </c:pt>
                <c:pt idx="7">
                  <c:v>2020 Aug</c:v>
                </c:pt>
                <c:pt idx="8">
                  <c:v>2020 Sep</c:v>
                </c:pt>
                <c:pt idx="9">
                  <c:v>2020 Oct</c:v>
                </c:pt>
                <c:pt idx="10">
                  <c:v>2020 Nov</c:v>
                </c:pt>
                <c:pt idx="11">
                  <c:v>2020 Dec</c:v>
                </c:pt>
                <c:pt idx="12">
                  <c:v>2021 Jan</c:v>
                </c:pt>
                <c:pt idx="13">
                  <c:v>2021 Feb</c:v>
                </c:pt>
                <c:pt idx="14">
                  <c:v>2021 Mar</c:v>
                </c:pt>
                <c:pt idx="15">
                  <c:v>2021 Apr</c:v>
                </c:pt>
                <c:pt idx="16">
                  <c:v>2021 May</c:v>
                </c:pt>
                <c:pt idx="17">
                  <c:v>2021 Jun</c:v>
                </c:pt>
                <c:pt idx="18">
                  <c:v>2021 Jul</c:v>
                </c:pt>
                <c:pt idx="19">
                  <c:v>2021 Aug</c:v>
                </c:pt>
                <c:pt idx="20">
                  <c:v>2021 Sep</c:v>
                </c:pt>
                <c:pt idx="21">
                  <c:v>2021 Oct</c:v>
                </c:pt>
                <c:pt idx="22">
                  <c:v>2021 Nov</c:v>
                </c:pt>
                <c:pt idx="23">
                  <c:v>2021 Dec</c:v>
                </c:pt>
                <c:pt idx="24">
                  <c:v>2022 Jan</c:v>
                </c:pt>
                <c:pt idx="25">
                  <c:v>2022 Feb</c:v>
                </c:pt>
                <c:pt idx="26">
                  <c:v>2022 Mar</c:v>
                </c:pt>
                <c:pt idx="27">
                  <c:v>2022 Apr</c:v>
                </c:pt>
                <c:pt idx="28">
                  <c:v>2022 May</c:v>
                </c:pt>
                <c:pt idx="29">
                  <c:v>2022 Jun</c:v>
                </c:pt>
                <c:pt idx="30">
                  <c:v>2022 Jul</c:v>
                </c:pt>
                <c:pt idx="31">
                  <c:v>2022 Aug</c:v>
                </c:pt>
                <c:pt idx="32">
                  <c:v>2022 Sep</c:v>
                </c:pt>
                <c:pt idx="33">
                  <c:v>2022 Oct</c:v>
                </c:pt>
                <c:pt idx="34">
                  <c:v>2022 Nov</c:v>
                </c:pt>
                <c:pt idx="35">
                  <c:v>2022 Dec</c:v>
                </c:pt>
                <c:pt idx="36">
                  <c:v>2023 Jan</c:v>
                </c:pt>
                <c:pt idx="37">
                  <c:v>2023 Feb</c:v>
                </c:pt>
                <c:pt idx="38">
                  <c:v>2023 Mar</c:v>
                </c:pt>
                <c:pt idx="39">
                  <c:v>2023 Apr</c:v>
                </c:pt>
                <c:pt idx="40">
                  <c:v>2023 May</c:v>
                </c:pt>
                <c:pt idx="41">
                  <c:v>2023 Jun</c:v>
                </c:pt>
                <c:pt idx="42">
                  <c:v>2023 Jul</c:v>
                </c:pt>
                <c:pt idx="43">
                  <c:v>2023 Aug</c:v>
                </c:pt>
                <c:pt idx="44">
                  <c:v>2023 Sep</c:v>
                </c:pt>
                <c:pt idx="45">
                  <c:v>2023 Oct</c:v>
                </c:pt>
                <c:pt idx="46">
                  <c:v>2023 Nov</c:v>
                </c:pt>
                <c:pt idx="47">
                  <c:v>2023 Dec</c:v>
                </c:pt>
              </c:strCache>
            </c:strRef>
          </c:cat>
          <c:val>
            <c:numRef>
              <c:f>CPI!$D$2:$D$49</c:f>
              <c:numCache>
                <c:formatCode>#0.000</c:formatCode>
                <c:ptCount val="48"/>
                <c:pt idx="0">
                  <c:v>289.137</c:v>
                </c:pt>
                <c:pt idx="1">
                  <c:v>289.78100000000001</c:v>
                </c:pt>
                <c:pt idx="2">
                  <c:v>290.21600000000001</c:v>
                </c:pt>
                <c:pt idx="3">
                  <c:v>290.63900000000001</c:v>
                </c:pt>
                <c:pt idx="4">
                  <c:v>291.709</c:v>
                </c:pt>
                <c:pt idx="5">
                  <c:v>293.21899999999999</c:v>
                </c:pt>
                <c:pt idx="6">
                  <c:v>294.59899999999999</c:v>
                </c:pt>
                <c:pt idx="7">
                  <c:v>295.43700000000001</c:v>
                </c:pt>
                <c:pt idx="8">
                  <c:v>297.08</c:v>
                </c:pt>
                <c:pt idx="9">
                  <c:v>297.89299999999997</c:v>
                </c:pt>
                <c:pt idx="10">
                  <c:v>298.25299999999999</c:v>
                </c:pt>
                <c:pt idx="11">
                  <c:v>299.36900000000003</c:v>
                </c:pt>
                <c:pt idx="12">
                  <c:v>300.38200000000001</c:v>
                </c:pt>
                <c:pt idx="13">
                  <c:v>300.54000000000002</c:v>
                </c:pt>
                <c:pt idx="14">
                  <c:v>300.89699999999999</c:v>
                </c:pt>
                <c:pt idx="15">
                  <c:v>301.81900000000002</c:v>
                </c:pt>
                <c:pt idx="16">
                  <c:v>303.48099999999999</c:v>
                </c:pt>
                <c:pt idx="17">
                  <c:v>305.63400000000001</c:v>
                </c:pt>
                <c:pt idx="18">
                  <c:v>308.02300000000002</c:v>
                </c:pt>
                <c:pt idx="19">
                  <c:v>309.33600000000001</c:v>
                </c:pt>
                <c:pt idx="20">
                  <c:v>310.99599999999998</c:v>
                </c:pt>
                <c:pt idx="21">
                  <c:v>313.59199999999998</c:v>
                </c:pt>
                <c:pt idx="22">
                  <c:v>315.48099999999999</c:v>
                </c:pt>
                <c:pt idx="23">
                  <c:v>317.37200000000001</c:v>
                </c:pt>
                <c:pt idx="24">
                  <c:v>319.471</c:v>
                </c:pt>
                <c:pt idx="25">
                  <c:v>320.88</c:v>
                </c:pt>
                <c:pt idx="26">
                  <c:v>321.68900000000002</c:v>
                </c:pt>
                <c:pt idx="27">
                  <c:v>323.55900000000003</c:v>
                </c:pt>
                <c:pt idx="28">
                  <c:v>325.952</c:v>
                </c:pt>
                <c:pt idx="29">
                  <c:v>329.03300000000002</c:v>
                </c:pt>
                <c:pt idx="30">
                  <c:v>331.34199999999998</c:v>
                </c:pt>
                <c:pt idx="31">
                  <c:v>334.21199999999999</c:v>
                </c:pt>
                <c:pt idx="32">
                  <c:v>337.36900000000003</c:v>
                </c:pt>
                <c:pt idx="33">
                  <c:v>340.53199999999998</c:v>
                </c:pt>
                <c:pt idx="34">
                  <c:v>342.26600000000002</c:v>
                </c:pt>
                <c:pt idx="35">
                  <c:v>343.55900000000003</c:v>
                </c:pt>
                <c:pt idx="36">
                  <c:v>345.67700000000002</c:v>
                </c:pt>
                <c:pt idx="37">
                  <c:v>347.86900000000003</c:v>
                </c:pt>
                <c:pt idx="38">
                  <c:v>349.94400000000002</c:v>
                </c:pt>
                <c:pt idx="39">
                  <c:v>351.23700000000002</c:v>
                </c:pt>
                <c:pt idx="40">
                  <c:v>352.892</c:v>
                </c:pt>
                <c:pt idx="41">
                  <c:v>354.245</c:v>
                </c:pt>
                <c:pt idx="42">
                  <c:v>354.86200000000002</c:v>
                </c:pt>
                <c:pt idx="43">
                  <c:v>356.08300000000003</c:v>
                </c:pt>
                <c:pt idx="44">
                  <c:v>357.488</c:v>
                </c:pt>
                <c:pt idx="45">
                  <c:v>358.82400000000001</c:v>
                </c:pt>
                <c:pt idx="46">
                  <c:v>360.38299999999998</c:v>
                </c:pt>
                <c:pt idx="47">
                  <c:v>361.56400000000002</c:v>
                </c:pt>
              </c:numCache>
            </c:numRef>
          </c:val>
          <c:smooth val="0"/>
          <c:extLst>
            <c:ext xmlns:c16="http://schemas.microsoft.com/office/drawing/2014/chart" uri="{C3380CC4-5D6E-409C-BE32-E72D297353CC}">
              <c16:uniqueId val="{00000002-0786-5B41-B3E5-A86FD77EBB0A}"/>
            </c:ext>
          </c:extLst>
        </c:ser>
        <c:dLbls>
          <c:showLegendKey val="0"/>
          <c:showVal val="0"/>
          <c:showCatName val="0"/>
          <c:showSerName val="0"/>
          <c:showPercent val="0"/>
          <c:showBubbleSize val="0"/>
        </c:dLbls>
        <c:smooth val="0"/>
        <c:axId val="1633247408"/>
        <c:axId val="1633110752"/>
      </c:lineChart>
      <c:catAx>
        <c:axId val="16332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3110752"/>
        <c:crosses val="autoZero"/>
        <c:auto val="1"/>
        <c:lblAlgn val="ctr"/>
        <c:lblOffset val="100"/>
        <c:noMultiLvlLbl val="0"/>
      </c:catAx>
      <c:valAx>
        <c:axId val="163311075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3247408"/>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CPI!$F$1</c:f>
              <c:strCache>
                <c:ptCount val="1"/>
                <c:pt idx="0">
                  <c:v>Processed fruits and vegetables</c:v>
                </c:pt>
              </c:strCache>
            </c:strRef>
          </c:tx>
          <c:spPr>
            <a:ln w="28575" cap="rnd">
              <a:solidFill>
                <a:schemeClr val="accent1">
                  <a:lumMod val="90000"/>
                </a:schemeClr>
              </a:solidFill>
              <a:round/>
            </a:ln>
            <a:effectLst/>
          </c:spPr>
          <c:marker>
            <c:symbol val="none"/>
          </c:marker>
          <c:cat>
            <c:strRef>
              <c:f>CPI!$E$2:$E$49</c:f>
              <c:strCache>
                <c:ptCount val="48"/>
                <c:pt idx="0">
                  <c:v>2020 Jan</c:v>
                </c:pt>
                <c:pt idx="1">
                  <c:v>2020 Feb</c:v>
                </c:pt>
                <c:pt idx="2">
                  <c:v>2020 Mar</c:v>
                </c:pt>
                <c:pt idx="3">
                  <c:v>2020 Apr</c:v>
                </c:pt>
                <c:pt idx="4">
                  <c:v>2020 May</c:v>
                </c:pt>
                <c:pt idx="5">
                  <c:v>2020 Jun</c:v>
                </c:pt>
                <c:pt idx="6">
                  <c:v>2020 Jul</c:v>
                </c:pt>
                <c:pt idx="7">
                  <c:v>2020 Aug</c:v>
                </c:pt>
                <c:pt idx="8">
                  <c:v>2020 Sep</c:v>
                </c:pt>
                <c:pt idx="9">
                  <c:v>2020 Oct</c:v>
                </c:pt>
                <c:pt idx="10">
                  <c:v>2020 Nov</c:v>
                </c:pt>
                <c:pt idx="11">
                  <c:v>2020 Dec</c:v>
                </c:pt>
                <c:pt idx="12">
                  <c:v>2021 Jan</c:v>
                </c:pt>
                <c:pt idx="13">
                  <c:v>2021 Feb</c:v>
                </c:pt>
                <c:pt idx="14">
                  <c:v>2021 Mar</c:v>
                </c:pt>
                <c:pt idx="15">
                  <c:v>2021 Apr</c:v>
                </c:pt>
                <c:pt idx="16">
                  <c:v>2021 May</c:v>
                </c:pt>
                <c:pt idx="17">
                  <c:v>2021 Jun</c:v>
                </c:pt>
                <c:pt idx="18">
                  <c:v>2021 Jul</c:v>
                </c:pt>
                <c:pt idx="19">
                  <c:v>2021 Aug</c:v>
                </c:pt>
                <c:pt idx="20">
                  <c:v>2021 Sep</c:v>
                </c:pt>
                <c:pt idx="21">
                  <c:v>2021 Oct</c:v>
                </c:pt>
                <c:pt idx="22">
                  <c:v>2021 Nov</c:v>
                </c:pt>
                <c:pt idx="23">
                  <c:v>2021 Dec</c:v>
                </c:pt>
                <c:pt idx="24">
                  <c:v>2022 Jan</c:v>
                </c:pt>
                <c:pt idx="25">
                  <c:v>2022 Feb</c:v>
                </c:pt>
                <c:pt idx="26">
                  <c:v>2022 Mar</c:v>
                </c:pt>
                <c:pt idx="27">
                  <c:v>2022 Apr</c:v>
                </c:pt>
                <c:pt idx="28">
                  <c:v>2022 May</c:v>
                </c:pt>
                <c:pt idx="29">
                  <c:v>2022 Jun</c:v>
                </c:pt>
                <c:pt idx="30">
                  <c:v>2022 Jul</c:v>
                </c:pt>
                <c:pt idx="31">
                  <c:v>2022 Aug</c:v>
                </c:pt>
                <c:pt idx="32">
                  <c:v>2022 Sep</c:v>
                </c:pt>
                <c:pt idx="33">
                  <c:v>2022 Oct</c:v>
                </c:pt>
                <c:pt idx="34">
                  <c:v>2022 Nov</c:v>
                </c:pt>
                <c:pt idx="35">
                  <c:v>2022 Dec</c:v>
                </c:pt>
                <c:pt idx="36">
                  <c:v>2023 Jan</c:v>
                </c:pt>
                <c:pt idx="37">
                  <c:v>2023 Feb</c:v>
                </c:pt>
                <c:pt idx="38">
                  <c:v>2023 Mar</c:v>
                </c:pt>
                <c:pt idx="39">
                  <c:v>2023 Apr</c:v>
                </c:pt>
                <c:pt idx="40">
                  <c:v>2023 May</c:v>
                </c:pt>
                <c:pt idx="41">
                  <c:v>2023 Jun</c:v>
                </c:pt>
                <c:pt idx="42">
                  <c:v>2023 Jul</c:v>
                </c:pt>
                <c:pt idx="43">
                  <c:v>2023 Aug</c:v>
                </c:pt>
                <c:pt idx="44">
                  <c:v>2023 Sep</c:v>
                </c:pt>
                <c:pt idx="45">
                  <c:v>2023 Oct</c:v>
                </c:pt>
                <c:pt idx="46">
                  <c:v>2023 Nov</c:v>
                </c:pt>
                <c:pt idx="47">
                  <c:v>2023 Dec</c:v>
                </c:pt>
              </c:strCache>
            </c:strRef>
          </c:cat>
          <c:val>
            <c:numRef>
              <c:f>CPI!$F$2:$F$49</c:f>
              <c:numCache>
                <c:formatCode>#0.000</c:formatCode>
                <c:ptCount val="48"/>
                <c:pt idx="0">
                  <c:v>156.607</c:v>
                </c:pt>
                <c:pt idx="1">
                  <c:v>156.99100000000001</c:v>
                </c:pt>
                <c:pt idx="2">
                  <c:v>157.75399999999999</c:v>
                </c:pt>
                <c:pt idx="3">
                  <c:v>162.084</c:v>
                </c:pt>
                <c:pt idx="4">
                  <c:v>163.77199999999999</c:v>
                </c:pt>
                <c:pt idx="5">
                  <c:v>164.619</c:v>
                </c:pt>
                <c:pt idx="6">
                  <c:v>164.22</c:v>
                </c:pt>
                <c:pt idx="7">
                  <c:v>163.852</c:v>
                </c:pt>
                <c:pt idx="8">
                  <c:v>163.999</c:v>
                </c:pt>
                <c:pt idx="9">
                  <c:v>162.33500000000001</c:v>
                </c:pt>
                <c:pt idx="10">
                  <c:v>160.97</c:v>
                </c:pt>
                <c:pt idx="11">
                  <c:v>162.17699999999999</c:v>
                </c:pt>
                <c:pt idx="12">
                  <c:v>163.03299999999999</c:v>
                </c:pt>
                <c:pt idx="13">
                  <c:v>163.36000000000001</c:v>
                </c:pt>
                <c:pt idx="14">
                  <c:v>164.08500000000001</c:v>
                </c:pt>
                <c:pt idx="15">
                  <c:v>165.72300000000001</c:v>
                </c:pt>
                <c:pt idx="16">
                  <c:v>166.79900000000001</c:v>
                </c:pt>
                <c:pt idx="17">
                  <c:v>166.66800000000001</c:v>
                </c:pt>
                <c:pt idx="18">
                  <c:v>167.08199999999999</c:v>
                </c:pt>
                <c:pt idx="19">
                  <c:v>166.89599999999999</c:v>
                </c:pt>
                <c:pt idx="20">
                  <c:v>166.887</c:v>
                </c:pt>
                <c:pt idx="21">
                  <c:v>168.05699999999999</c:v>
                </c:pt>
                <c:pt idx="22">
                  <c:v>166.84899999999999</c:v>
                </c:pt>
                <c:pt idx="23">
                  <c:v>169.37100000000001</c:v>
                </c:pt>
                <c:pt idx="24">
                  <c:v>172.304</c:v>
                </c:pt>
                <c:pt idx="25">
                  <c:v>175.71899999999999</c:v>
                </c:pt>
                <c:pt idx="26">
                  <c:v>179.73699999999999</c:v>
                </c:pt>
                <c:pt idx="27">
                  <c:v>180.47900000000001</c:v>
                </c:pt>
                <c:pt idx="28">
                  <c:v>183.892</c:v>
                </c:pt>
                <c:pt idx="29">
                  <c:v>185.99199999999999</c:v>
                </c:pt>
                <c:pt idx="30">
                  <c:v>188.15600000000001</c:v>
                </c:pt>
                <c:pt idx="31">
                  <c:v>190.64699999999999</c:v>
                </c:pt>
                <c:pt idx="32">
                  <c:v>193.65199999999999</c:v>
                </c:pt>
                <c:pt idx="33">
                  <c:v>194.76599999999999</c:v>
                </c:pt>
                <c:pt idx="34">
                  <c:v>193.136</c:v>
                </c:pt>
                <c:pt idx="35">
                  <c:v>195.55099999999999</c:v>
                </c:pt>
                <c:pt idx="36">
                  <c:v>197.142</c:v>
                </c:pt>
                <c:pt idx="37">
                  <c:v>200.624</c:v>
                </c:pt>
                <c:pt idx="38">
                  <c:v>199.76599999999999</c:v>
                </c:pt>
                <c:pt idx="39">
                  <c:v>198.19399999999999</c:v>
                </c:pt>
                <c:pt idx="40">
                  <c:v>201.428</c:v>
                </c:pt>
                <c:pt idx="41">
                  <c:v>202.28</c:v>
                </c:pt>
                <c:pt idx="42">
                  <c:v>203.47800000000001</c:v>
                </c:pt>
                <c:pt idx="43">
                  <c:v>202.38900000000001</c:v>
                </c:pt>
                <c:pt idx="44">
                  <c:v>203.24</c:v>
                </c:pt>
                <c:pt idx="45">
                  <c:v>204.179</c:v>
                </c:pt>
                <c:pt idx="46">
                  <c:v>198.18899999999999</c:v>
                </c:pt>
                <c:pt idx="47">
                  <c:v>200.74799999999999</c:v>
                </c:pt>
              </c:numCache>
            </c:numRef>
          </c:val>
          <c:smooth val="0"/>
          <c:extLst>
            <c:ext xmlns:c16="http://schemas.microsoft.com/office/drawing/2014/chart" uri="{C3380CC4-5D6E-409C-BE32-E72D297353CC}">
              <c16:uniqueId val="{00000000-70A4-E94E-B452-1273184AA366}"/>
            </c:ext>
          </c:extLst>
        </c:ser>
        <c:ser>
          <c:idx val="1"/>
          <c:order val="1"/>
          <c:tx>
            <c:strRef>
              <c:f>CPI!$G$1</c:f>
              <c:strCache>
                <c:ptCount val="1"/>
                <c:pt idx="0">
                  <c:v>Frozen fruits and vegetables</c:v>
                </c:pt>
              </c:strCache>
            </c:strRef>
          </c:tx>
          <c:spPr>
            <a:ln w="28575" cap="rnd">
              <a:solidFill>
                <a:schemeClr val="accent2"/>
              </a:solidFill>
              <a:round/>
            </a:ln>
            <a:effectLst/>
          </c:spPr>
          <c:marker>
            <c:symbol val="none"/>
          </c:marker>
          <c:cat>
            <c:strRef>
              <c:f>CPI!$E$2:$E$49</c:f>
              <c:strCache>
                <c:ptCount val="48"/>
                <c:pt idx="0">
                  <c:v>2020 Jan</c:v>
                </c:pt>
                <c:pt idx="1">
                  <c:v>2020 Feb</c:v>
                </c:pt>
                <c:pt idx="2">
                  <c:v>2020 Mar</c:v>
                </c:pt>
                <c:pt idx="3">
                  <c:v>2020 Apr</c:v>
                </c:pt>
                <c:pt idx="4">
                  <c:v>2020 May</c:v>
                </c:pt>
                <c:pt idx="5">
                  <c:v>2020 Jun</c:v>
                </c:pt>
                <c:pt idx="6">
                  <c:v>2020 Jul</c:v>
                </c:pt>
                <c:pt idx="7">
                  <c:v>2020 Aug</c:v>
                </c:pt>
                <c:pt idx="8">
                  <c:v>2020 Sep</c:v>
                </c:pt>
                <c:pt idx="9">
                  <c:v>2020 Oct</c:v>
                </c:pt>
                <c:pt idx="10">
                  <c:v>2020 Nov</c:v>
                </c:pt>
                <c:pt idx="11">
                  <c:v>2020 Dec</c:v>
                </c:pt>
                <c:pt idx="12">
                  <c:v>2021 Jan</c:v>
                </c:pt>
                <c:pt idx="13">
                  <c:v>2021 Feb</c:v>
                </c:pt>
                <c:pt idx="14">
                  <c:v>2021 Mar</c:v>
                </c:pt>
                <c:pt idx="15">
                  <c:v>2021 Apr</c:v>
                </c:pt>
                <c:pt idx="16">
                  <c:v>2021 May</c:v>
                </c:pt>
                <c:pt idx="17">
                  <c:v>2021 Jun</c:v>
                </c:pt>
                <c:pt idx="18">
                  <c:v>2021 Jul</c:v>
                </c:pt>
                <c:pt idx="19">
                  <c:v>2021 Aug</c:v>
                </c:pt>
                <c:pt idx="20">
                  <c:v>2021 Sep</c:v>
                </c:pt>
                <c:pt idx="21">
                  <c:v>2021 Oct</c:v>
                </c:pt>
                <c:pt idx="22">
                  <c:v>2021 Nov</c:v>
                </c:pt>
                <c:pt idx="23">
                  <c:v>2021 Dec</c:v>
                </c:pt>
                <c:pt idx="24">
                  <c:v>2022 Jan</c:v>
                </c:pt>
                <c:pt idx="25">
                  <c:v>2022 Feb</c:v>
                </c:pt>
                <c:pt idx="26">
                  <c:v>2022 Mar</c:v>
                </c:pt>
                <c:pt idx="27">
                  <c:v>2022 Apr</c:v>
                </c:pt>
                <c:pt idx="28">
                  <c:v>2022 May</c:v>
                </c:pt>
                <c:pt idx="29">
                  <c:v>2022 Jun</c:v>
                </c:pt>
                <c:pt idx="30">
                  <c:v>2022 Jul</c:v>
                </c:pt>
                <c:pt idx="31">
                  <c:v>2022 Aug</c:v>
                </c:pt>
                <c:pt idx="32">
                  <c:v>2022 Sep</c:v>
                </c:pt>
                <c:pt idx="33">
                  <c:v>2022 Oct</c:v>
                </c:pt>
                <c:pt idx="34">
                  <c:v>2022 Nov</c:v>
                </c:pt>
                <c:pt idx="35">
                  <c:v>2022 Dec</c:v>
                </c:pt>
                <c:pt idx="36">
                  <c:v>2023 Jan</c:v>
                </c:pt>
                <c:pt idx="37">
                  <c:v>2023 Feb</c:v>
                </c:pt>
                <c:pt idx="38">
                  <c:v>2023 Mar</c:v>
                </c:pt>
                <c:pt idx="39">
                  <c:v>2023 Apr</c:v>
                </c:pt>
                <c:pt idx="40">
                  <c:v>2023 May</c:v>
                </c:pt>
                <c:pt idx="41">
                  <c:v>2023 Jun</c:v>
                </c:pt>
                <c:pt idx="42">
                  <c:v>2023 Jul</c:v>
                </c:pt>
                <c:pt idx="43">
                  <c:v>2023 Aug</c:v>
                </c:pt>
                <c:pt idx="44">
                  <c:v>2023 Sep</c:v>
                </c:pt>
                <c:pt idx="45">
                  <c:v>2023 Oct</c:v>
                </c:pt>
                <c:pt idx="46">
                  <c:v>2023 Nov</c:v>
                </c:pt>
                <c:pt idx="47">
                  <c:v>2023 Dec</c:v>
                </c:pt>
              </c:strCache>
            </c:strRef>
          </c:cat>
          <c:val>
            <c:numRef>
              <c:f>CPI!$G$2:$G$49</c:f>
              <c:numCache>
                <c:formatCode>#0.000</c:formatCode>
                <c:ptCount val="48"/>
                <c:pt idx="0">
                  <c:v>145.137</c:v>
                </c:pt>
                <c:pt idx="1">
                  <c:v>144.953</c:v>
                </c:pt>
                <c:pt idx="2">
                  <c:v>145.935</c:v>
                </c:pt>
                <c:pt idx="3">
                  <c:v>150.46799999999999</c:v>
                </c:pt>
                <c:pt idx="4">
                  <c:v>152.23400000000001</c:v>
                </c:pt>
                <c:pt idx="5">
                  <c:v>152.97900000000001</c:v>
                </c:pt>
                <c:pt idx="6">
                  <c:v>152.077</c:v>
                </c:pt>
                <c:pt idx="7">
                  <c:v>152.291</c:v>
                </c:pt>
                <c:pt idx="8">
                  <c:v>152.172</c:v>
                </c:pt>
                <c:pt idx="9">
                  <c:v>152.44399999999999</c:v>
                </c:pt>
                <c:pt idx="10">
                  <c:v>150.12</c:v>
                </c:pt>
                <c:pt idx="11">
                  <c:v>149.923</c:v>
                </c:pt>
                <c:pt idx="12">
                  <c:v>151.11000000000001</c:v>
                </c:pt>
                <c:pt idx="13">
                  <c:v>150.05500000000001</c:v>
                </c:pt>
                <c:pt idx="14">
                  <c:v>150.92699999999999</c:v>
                </c:pt>
                <c:pt idx="15">
                  <c:v>153.59399999999999</c:v>
                </c:pt>
                <c:pt idx="16">
                  <c:v>153.74100000000001</c:v>
                </c:pt>
                <c:pt idx="17">
                  <c:v>153.792</c:v>
                </c:pt>
                <c:pt idx="18">
                  <c:v>153.96100000000001</c:v>
                </c:pt>
                <c:pt idx="19">
                  <c:v>154.547</c:v>
                </c:pt>
                <c:pt idx="20">
                  <c:v>153.88499999999999</c:v>
                </c:pt>
                <c:pt idx="21">
                  <c:v>154.84399999999999</c:v>
                </c:pt>
                <c:pt idx="22">
                  <c:v>154.30500000000001</c:v>
                </c:pt>
                <c:pt idx="23">
                  <c:v>158.286</c:v>
                </c:pt>
                <c:pt idx="24">
                  <c:v>159.38900000000001</c:v>
                </c:pt>
                <c:pt idx="25">
                  <c:v>162.58099999999999</c:v>
                </c:pt>
                <c:pt idx="26">
                  <c:v>163.465</c:v>
                </c:pt>
                <c:pt idx="27">
                  <c:v>165.74600000000001</c:v>
                </c:pt>
                <c:pt idx="28">
                  <c:v>167.80500000000001</c:v>
                </c:pt>
                <c:pt idx="29">
                  <c:v>169.46299999999999</c:v>
                </c:pt>
                <c:pt idx="30">
                  <c:v>170.351</c:v>
                </c:pt>
                <c:pt idx="31">
                  <c:v>172.14099999999999</c:v>
                </c:pt>
                <c:pt idx="32">
                  <c:v>175.56399999999999</c:v>
                </c:pt>
                <c:pt idx="33">
                  <c:v>176.61600000000001</c:v>
                </c:pt>
                <c:pt idx="34">
                  <c:v>177.24600000000001</c:v>
                </c:pt>
                <c:pt idx="35">
                  <c:v>178.74799999999999</c:v>
                </c:pt>
                <c:pt idx="36">
                  <c:v>179.755</c:v>
                </c:pt>
                <c:pt idx="37">
                  <c:v>188.21600000000001</c:v>
                </c:pt>
                <c:pt idx="38">
                  <c:v>188.17</c:v>
                </c:pt>
                <c:pt idx="39">
                  <c:v>185.55</c:v>
                </c:pt>
                <c:pt idx="40">
                  <c:v>189.45699999999999</c:v>
                </c:pt>
                <c:pt idx="41">
                  <c:v>190.68899999999999</c:v>
                </c:pt>
                <c:pt idx="42">
                  <c:v>190.38499999999999</c:v>
                </c:pt>
                <c:pt idx="43">
                  <c:v>189.46299999999999</c:v>
                </c:pt>
                <c:pt idx="44">
                  <c:v>189.78299999999999</c:v>
                </c:pt>
                <c:pt idx="45">
                  <c:v>190.65899999999999</c:v>
                </c:pt>
                <c:pt idx="46">
                  <c:v>184.93700000000001</c:v>
                </c:pt>
                <c:pt idx="47">
                  <c:v>185.691</c:v>
                </c:pt>
              </c:numCache>
            </c:numRef>
          </c:val>
          <c:smooth val="0"/>
          <c:extLst>
            <c:ext xmlns:c16="http://schemas.microsoft.com/office/drawing/2014/chart" uri="{C3380CC4-5D6E-409C-BE32-E72D297353CC}">
              <c16:uniqueId val="{00000001-70A4-E94E-B452-1273184AA366}"/>
            </c:ext>
          </c:extLst>
        </c:ser>
        <c:dLbls>
          <c:showLegendKey val="0"/>
          <c:showVal val="0"/>
          <c:showCatName val="0"/>
          <c:showSerName val="0"/>
          <c:showPercent val="0"/>
          <c:showBubbleSize val="0"/>
        </c:dLbls>
        <c:smooth val="0"/>
        <c:axId val="294262527"/>
        <c:axId val="293976415"/>
      </c:lineChart>
      <c:catAx>
        <c:axId val="29426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976415"/>
        <c:crosses val="autoZero"/>
        <c:auto val="1"/>
        <c:lblAlgn val="ctr"/>
        <c:lblOffset val="100"/>
        <c:noMultiLvlLbl val="0"/>
      </c:catAx>
      <c:valAx>
        <c:axId val="293976415"/>
        <c:scaling>
          <c:orientation val="minMax"/>
          <c:min val="14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9426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93DBFEB-88C0-4130-9875-B7F4180C04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3427" name="Rectangle 3">
            <a:extLst>
              <a:ext uri="{FF2B5EF4-FFF2-40B4-BE49-F238E27FC236}">
                <a16:creationId xmlns:a16="http://schemas.microsoft.com/office/drawing/2014/main" id="{885F90DB-D49D-4F58-9EEE-9074DB3F663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8436" name="Rectangle 4">
            <a:extLst>
              <a:ext uri="{FF2B5EF4-FFF2-40B4-BE49-F238E27FC236}">
                <a16:creationId xmlns:a16="http://schemas.microsoft.com/office/drawing/2014/main" id="{004776DA-E24F-43FD-B265-72E15504F20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a:extLst>
              <a:ext uri="{FF2B5EF4-FFF2-40B4-BE49-F238E27FC236}">
                <a16:creationId xmlns:a16="http://schemas.microsoft.com/office/drawing/2014/main" id="{8C4D31C9-CF3B-465A-8E82-C2A84717B72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a:extLst>
              <a:ext uri="{FF2B5EF4-FFF2-40B4-BE49-F238E27FC236}">
                <a16:creationId xmlns:a16="http://schemas.microsoft.com/office/drawing/2014/main" id="{354DC23D-0F18-4916-B183-E2F7C7944B4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3431" name="Rectangle 7">
            <a:extLst>
              <a:ext uri="{FF2B5EF4-FFF2-40B4-BE49-F238E27FC236}">
                <a16:creationId xmlns:a16="http://schemas.microsoft.com/office/drawing/2014/main" id="{1129F2BE-C80D-4C10-AE49-7D3264D58C4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28F1214C-BEC5-4883-A5A1-78D48FAE78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16FE85A-E7E5-D4CB-33D0-2F75B24280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anose="02020603050405020304" charset="0"/>
                <a:ea typeface="MS PGothic" panose="020B0600070205080204" pitchFamily="34" charset="-128"/>
              </a:defRPr>
            </a:lvl1pPr>
            <a:lvl2pPr marL="742950" indent="-285750">
              <a:defRPr sz="2400" i="1">
                <a:solidFill>
                  <a:schemeClr val="tx1"/>
                </a:solidFill>
                <a:latin typeface="Times" panose="02020603050405020304" charset="0"/>
                <a:ea typeface="MS PGothic" panose="020B0600070205080204" pitchFamily="34" charset="-128"/>
              </a:defRPr>
            </a:lvl2pPr>
            <a:lvl3pPr marL="1143000" indent="-228600">
              <a:defRPr sz="2400" i="1">
                <a:solidFill>
                  <a:schemeClr val="tx1"/>
                </a:solidFill>
                <a:latin typeface="Times" panose="02020603050405020304" charset="0"/>
                <a:ea typeface="MS PGothic" panose="020B0600070205080204" pitchFamily="34" charset="-128"/>
              </a:defRPr>
            </a:lvl3pPr>
            <a:lvl4pPr marL="1600200" indent="-228600">
              <a:defRPr sz="2400" i="1">
                <a:solidFill>
                  <a:schemeClr val="tx1"/>
                </a:solidFill>
                <a:latin typeface="Times" panose="02020603050405020304" charset="0"/>
                <a:ea typeface="MS PGothic" panose="020B0600070205080204" pitchFamily="34" charset="-128"/>
              </a:defRPr>
            </a:lvl4pPr>
            <a:lvl5pPr marL="2057400" indent="-228600">
              <a:defRPr sz="2400" i="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9pPr>
          </a:lstStyle>
          <a:p>
            <a:fld id="{D4CBC2A0-3D66-5846-9001-3B3047E063C7}" type="slidenum">
              <a:rPr lang="en-US" altLang="en-US" sz="1200"/>
              <a:pPr/>
              <a:t>1</a:t>
            </a:fld>
            <a:endParaRPr lang="en-US" altLang="en-US" sz="1200"/>
          </a:p>
        </p:txBody>
      </p:sp>
      <p:sp>
        <p:nvSpPr>
          <p:cNvPr id="41986" name="Rectangle 2">
            <a:extLst>
              <a:ext uri="{FF2B5EF4-FFF2-40B4-BE49-F238E27FC236}">
                <a16:creationId xmlns:a16="http://schemas.microsoft.com/office/drawing/2014/main" id="{7BB4373A-50BB-335A-955F-4FC30EBD556C}"/>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98A2551-E24E-664C-D7CD-5FD099A1C2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16FE85A-E7E5-D4CB-33D0-2F75B24280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anose="02020603050405020304" charset="0"/>
                <a:ea typeface="MS PGothic" panose="020B0600070205080204" pitchFamily="34" charset="-128"/>
              </a:defRPr>
            </a:lvl1pPr>
            <a:lvl2pPr marL="742950" indent="-285750">
              <a:defRPr sz="2400" i="1">
                <a:solidFill>
                  <a:schemeClr val="tx1"/>
                </a:solidFill>
                <a:latin typeface="Times" panose="02020603050405020304" charset="0"/>
                <a:ea typeface="MS PGothic" panose="020B0600070205080204" pitchFamily="34" charset="-128"/>
              </a:defRPr>
            </a:lvl2pPr>
            <a:lvl3pPr marL="1143000" indent="-228600">
              <a:defRPr sz="2400" i="1">
                <a:solidFill>
                  <a:schemeClr val="tx1"/>
                </a:solidFill>
                <a:latin typeface="Times" panose="02020603050405020304" charset="0"/>
                <a:ea typeface="MS PGothic" panose="020B0600070205080204" pitchFamily="34" charset="-128"/>
              </a:defRPr>
            </a:lvl3pPr>
            <a:lvl4pPr marL="1600200" indent="-228600">
              <a:defRPr sz="2400" i="1">
                <a:solidFill>
                  <a:schemeClr val="tx1"/>
                </a:solidFill>
                <a:latin typeface="Times" panose="02020603050405020304" charset="0"/>
                <a:ea typeface="MS PGothic" panose="020B0600070205080204" pitchFamily="34" charset="-128"/>
              </a:defRPr>
            </a:lvl4pPr>
            <a:lvl5pPr marL="2057400" indent="-228600">
              <a:defRPr sz="2400" i="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9pPr>
          </a:lstStyle>
          <a:p>
            <a:fld id="{D4CBC2A0-3D66-5846-9001-3B3047E063C7}" type="slidenum">
              <a:rPr lang="en-US" altLang="en-US" sz="1200"/>
              <a:pPr/>
              <a:t>2</a:t>
            </a:fld>
            <a:endParaRPr lang="en-US" altLang="en-US" sz="1200"/>
          </a:p>
        </p:txBody>
      </p:sp>
      <p:sp>
        <p:nvSpPr>
          <p:cNvPr id="41986" name="Rectangle 2">
            <a:extLst>
              <a:ext uri="{FF2B5EF4-FFF2-40B4-BE49-F238E27FC236}">
                <a16:creationId xmlns:a16="http://schemas.microsoft.com/office/drawing/2014/main" id="{7BB4373A-50BB-335A-955F-4FC30EBD556C}"/>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98A2551-E24E-664C-D7CD-5FD099A1C2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948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6491441-A893-4713-926C-1FD47A388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fld id="{0779A439-D638-49AD-9E25-66922194FEE2}" type="slidenum">
              <a:rPr lang="en-US" altLang="en-US" sz="1200" smtClean="0"/>
              <a:pPr/>
              <a:t>3</a:t>
            </a:fld>
            <a:endParaRPr lang="en-US" altLang="en-US" sz="1200"/>
          </a:p>
        </p:txBody>
      </p:sp>
      <p:sp>
        <p:nvSpPr>
          <p:cNvPr id="22531" name="Rectangle 2">
            <a:extLst>
              <a:ext uri="{FF2B5EF4-FFF2-40B4-BE49-F238E27FC236}">
                <a16:creationId xmlns:a16="http://schemas.microsoft.com/office/drawing/2014/main" id="{68D82560-AD16-44F1-AFAE-535DA2C80B4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82A9DCF-85DA-494D-960C-4268A56DC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50EAB6-7D51-4BD2-91CE-0FE2BDBC0C2B}"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922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37CF06-B0ED-46B9-BD97-17E02F588AB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7174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37CF06-B0ED-46B9-BD97-17E02F588AB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654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003409F-8C37-4827-9B91-9EEC9BC989A2}"/>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3E64E30E-B034-46A0-8E2F-C81F4AE645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92164" name="Slide Number Placeholder 3">
            <a:extLst>
              <a:ext uri="{FF2B5EF4-FFF2-40B4-BE49-F238E27FC236}">
                <a16:creationId xmlns:a16="http://schemas.microsoft.com/office/drawing/2014/main" id="{FC245DC7-11A7-4733-AEC0-3806F246B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3A1EA91A-EEA8-4CE1-B4D2-3E5898305FC6}" type="slidenum">
              <a:rPr lang="en-US" altLang="en-US" smtClean="0"/>
              <a:pPr>
                <a:spcBef>
                  <a:spcPct val="0"/>
                </a:spcBef>
              </a:pPr>
              <a:t>42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981871"/>
      </p:ext>
    </p:extLst>
  </p:cSld>
  <p:clrMapOvr>
    <a:masterClrMapping/>
  </p:clrMapOvr>
  <p:transition spd="med"/>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7BDF04-5AC9-4B26-B408-91C7F4A294B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999E073-01CE-453B-9AB6-A3C7D0CC3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7F2C6AD-E773-4E49-AB8A-1A0C9D2EF82A}"/>
              </a:ext>
            </a:extLst>
          </p:cNvPr>
          <p:cNvSpPr>
            <a:spLocks noGrp="1" noChangeArrowheads="1"/>
          </p:cNvSpPr>
          <p:nvPr>
            <p:ph type="sldNum" sz="quarter" idx="12"/>
          </p:nvPr>
        </p:nvSpPr>
        <p:spPr>
          <a:ln/>
        </p:spPr>
        <p:txBody>
          <a:bodyPr/>
          <a:lstStyle>
            <a:lvl1pPr>
              <a:defRPr/>
            </a:lvl1pPr>
          </a:lstStyle>
          <a:p>
            <a:pPr>
              <a:defRPr/>
            </a:pPr>
            <a:fld id="{F3BE666D-0939-4AAD-9200-35CA87989D39}" type="slidenum">
              <a:rPr lang="en-US" altLang="en-US"/>
              <a:pPr>
                <a:defRPr/>
              </a:pPr>
              <a:t>‹#›</a:t>
            </a:fld>
            <a:endParaRPr lang="en-US" altLang="en-US"/>
          </a:p>
        </p:txBody>
      </p:sp>
    </p:spTree>
    <p:extLst>
      <p:ext uri="{BB962C8B-B14F-4D97-AF65-F5344CB8AC3E}">
        <p14:creationId xmlns:p14="http://schemas.microsoft.com/office/powerpoint/2010/main" val="3624504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164"/>
            </a:lvl1pPr>
            <a:lvl2pPr>
              <a:defRPr sz="2813"/>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6"/>
            </a:lvl1pPr>
            <a:lvl2pPr marL="456919" indent="0">
              <a:buNone/>
              <a:defRPr sz="1195"/>
            </a:lvl2pPr>
            <a:lvl3pPr marL="913837" indent="0">
              <a:buNone/>
              <a:defRPr sz="984"/>
            </a:lvl3pPr>
            <a:lvl4pPr marL="1370755" indent="0">
              <a:buNone/>
              <a:defRPr sz="914"/>
            </a:lvl4pPr>
            <a:lvl5pPr marL="1827676" indent="0">
              <a:buNone/>
              <a:defRPr sz="914"/>
            </a:lvl5pPr>
            <a:lvl6pPr marL="2284593" indent="0">
              <a:buNone/>
              <a:defRPr sz="914"/>
            </a:lvl6pPr>
            <a:lvl7pPr marL="2741510" indent="0">
              <a:buNone/>
              <a:defRPr sz="914"/>
            </a:lvl7pPr>
            <a:lvl8pPr marL="3198429" indent="0">
              <a:buNone/>
              <a:defRPr sz="914"/>
            </a:lvl8pPr>
            <a:lvl9pPr marL="3655348"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4F2BD6AC-AFF0-4D9C-A3E9-F6221331EB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4A7360-FB93-4E98-8638-330D2C5AF8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CA86CB-459A-4D83-BD56-F098C8D46FF8}"/>
              </a:ext>
            </a:extLst>
          </p:cNvPr>
          <p:cNvSpPr>
            <a:spLocks noGrp="1" noChangeArrowheads="1"/>
          </p:cNvSpPr>
          <p:nvPr>
            <p:ph type="sldNum" sz="quarter" idx="12"/>
          </p:nvPr>
        </p:nvSpPr>
        <p:spPr>
          <a:ln/>
        </p:spPr>
        <p:txBody>
          <a:bodyPr/>
          <a:lstStyle>
            <a:lvl1pPr>
              <a:defRPr/>
            </a:lvl1pPr>
          </a:lstStyle>
          <a:p>
            <a:pPr>
              <a:defRPr/>
            </a:pPr>
            <a:fld id="{5E110B07-142B-4495-89E5-5CADB104098B}" type="slidenum">
              <a:rPr lang="en-US" altLang="en-US"/>
              <a:pPr>
                <a:defRPr/>
              </a:pPr>
              <a:t>‹#›</a:t>
            </a:fld>
            <a:endParaRPr lang="en-US" altLang="en-US"/>
          </a:p>
        </p:txBody>
      </p:sp>
    </p:spTree>
    <p:extLst>
      <p:ext uri="{BB962C8B-B14F-4D97-AF65-F5344CB8AC3E}">
        <p14:creationId xmlns:p14="http://schemas.microsoft.com/office/powerpoint/2010/main" val="104292712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64"/>
            </a:lvl1pPr>
            <a:lvl2pPr marL="456919" indent="0">
              <a:buNone/>
              <a:defRPr sz="2813"/>
            </a:lvl2pPr>
            <a:lvl3pPr marL="913837" indent="0">
              <a:buNone/>
              <a:defRPr sz="2391"/>
            </a:lvl3pPr>
            <a:lvl4pPr marL="1370755" indent="0">
              <a:buNone/>
              <a:defRPr sz="1969"/>
            </a:lvl4pPr>
            <a:lvl5pPr marL="1827676" indent="0">
              <a:buNone/>
              <a:defRPr sz="1969"/>
            </a:lvl5pPr>
            <a:lvl6pPr marL="2284593" indent="0">
              <a:buNone/>
              <a:defRPr sz="1969"/>
            </a:lvl6pPr>
            <a:lvl7pPr marL="2741510" indent="0">
              <a:buNone/>
              <a:defRPr sz="1969"/>
            </a:lvl7pPr>
            <a:lvl8pPr marL="3198429" indent="0">
              <a:buNone/>
              <a:defRPr sz="1969"/>
            </a:lvl8pPr>
            <a:lvl9pPr marL="3655348" indent="0">
              <a:buNone/>
              <a:defRPr sz="1969"/>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6"/>
            </a:lvl1pPr>
            <a:lvl2pPr marL="456919" indent="0">
              <a:buNone/>
              <a:defRPr sz="1195"/>
            </a:lvl2pPr>
            <a:lvl3pPr marL="913837" indent="0">
              <a:buNone/>
              <a:defRPr sz="984"/>
            </a:lvl3pPr>
            <a:lvl4pPr marL="1370755" indent="0">
              <a:buNone/>
              <a:defRPr sz="914"/>
            </a:lvl4pPr>
            <a:lvl5pPr marL="1827676" indent="0">
              <a:buNone/>
              <a:defRPr sz="914"/>
            </a:lvl5pPr>
            <a:lvl6pPr marL="2284593" indent="0">
              <a:buNone/>
              <a:defRPr sz="914"/>
            </a:lvl6pPr>
            <a:lvl7pPr marL="2741510" indent="0">
              <a:buNone/>
              <a:defRPr sz="914"/>
            </a:lvl7pPr>
            <a:lvl8pPr marL="3198429" indent="0">
              <a:buNone/>
              <a:defRPr sz="914"/>
            </a:lvl8pPr>
            <a:lvl9pPr marL="3655348"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9C91799C-6984-437F-86EB-AE66B61976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023E2A-DFF8-4749-B5C3-7BD1347BC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DCEF99-74B5-4414-AD00-BBDA6A5C1DB3}"/>
              </a:ext>
            </a:extLst>
          </p:cNvPr>
          <p:cNvSpPr>
            <a:spLocks noGrp="1" noChangeArrowheads="1"/>
          </p:cNvSpPr>
          <p:nvPr>
            <p:ph type="sldNum" sz="quarter" idx="12"/>
          </p:nvPr>
        </p:nvSpPr>
        <p:spPr>
          <a:ln/>
        </p:spPr>
        <p:txBody>
          <a:bodyPr/>
          <a:lstStyle>
            <a:lvl1pPr>
              <a:defRPr/>
            </a:lvl1pPr>
          </a:lstStyle>
          <a:p>
            <a:pPr>
              <a:defRPr/>
            </a:pPr>
            <a:fld id="{BA4C7C80-3CAC-4A57-A9FE-6CDB95AED96A}" type="slidenum">
              <a:rPr lang="en-US" altLang="en-US"/>
              <a:pPr>
                <a:defRPr/>
              </a:pPr>
              <a:t>‹#›</a:t>
            </a:fld>
            <a:endParaRPr lang="en-US" altLang="en-US"/>
          </a:p>
        </p:txBody>
      </p:sp>
    </p:spTree>
    <p:extLst>
      <p:ext uri="{BB962C8B-B14F-4D97-AF65-F5344CB8AC3E}">
        <p14:creationId xmlns:p14="http://schemas.microsoft.com/office/powerpoint/2010/main" val="35331213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D256E7-3818-4F81-BFBD-30A6FBD16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697F5F-6645-40DF-99AD-0CCE1BC598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81335F-DDBE-44D4-AC44-28E3CA828EB0}"/>
              </a:ext>
            </a:extLst>
          </p:cNvPr>
          <p:cNvSpPr>
            <a:spLocks noGrp="1" noChangeArrowheads="1"/>
          </p:cNvSpPr>
          <p:nvPr>
            <p:ph type="sldNum" sz="quarter" idx="12"/>
          </p:nvPr>
        </p:nvSpPr>
        <p:spPr>
          <a:ln/>
        </p:spPr>
        <p:txBody>
          <a:bodyPr/>
          <a:lstStyle>
            <a:lvl1pPr>
              <a:defRPr/>
            </a:lvl1pPr>
          </a:lstStyle>
          <a:p>
            <a:pPr>
              <a:defRPr/>
            </a:pPr>
            <a:fld id="{C1DAEA21-0835-4D55-9072-6DE2D640D7DF}" type="slidenum">
              <a:rPr lang="en-US" altLang="en-US"/>
              <a:pPr>
                <a:defRPr/>
              </a:pPr>
              <a:t>‹#›</a:t>
            </a:fld>
            <a:endParaRPr lang="en-US" altLang="en-US"/>
          </a:p>
        </p:txBody>
      </p:sp>
    </p:spTree>
    <p:extLst>
      <p:ext uri="{BB962C8B-B14F-4D97-AF65-F5344CB8AC3E}">
        <p14:creationId xmlns:p14="http://schemas.microsoft.com/office/powerpoint/2010/main" val="41933764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DF53E9-B26A-4237-9075-F2098D9D81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4049E4-551F-4186-BEAF-9D04C80DE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57DFC7-EB41-4BC3-9A16-84499A6CA229}"/>
              </a:ext>
            </a:extLst>
          </p:cNvPr>
          <p:cNvSpPr>
            <a:spLocks noGrp="1" noChangeArrowheads="1"/>
          </p:cNvSpPr>
          <p:nvPr>
            <p:ph type="sldNum" sz="quarter" idx="12"/>
          </p:nvPr>
        </p:nvSpPr>
        <p:spPr>
          <a:ln/>
        </p:spPr>
        <p:txBody>
          <a:bodyPr/>
          <a:lstStyle>
            <a:lvl1pPr>
              <a:defRPr/>
            </a:lvl1pPr>
          </a:lstStyle>
          <a:p>
            <a:pPr>
              <a:defRPr/>
            </a:pPr>
            <a:fld id="{5873D7E3-3442-4A46-B15D-9047D02FD3D2}" type="slidenum">
              <a:rPr lang="en-US" altLang="en-US"/>
              <a:pPr>
                <a:defRPr/>
              </a:pPr>
              <a:t>‹#›</a:t>
            </a:fld>
            <a:endParaRPr lang="en-US" altLang="en-US"/>
          </a:p>
        </p:txBody>
      </p:sp>
    </p:spTree>
    <p:extLst>
      <p:ext uri="{BB962C8B-B14F-4D97-AF65-F5344CB8AC3E}">
        <p14:creationId xmlns:p14="http://schemas.microsoft.com/office/powerpoint/2010/main" val="6927893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05"/>
            <a:ext cx="7773126" cy="1471007"/>
          </a:xfrm>
        </p:spPr>
        <p:txBody>
          <a:bodyPr/>
          <a:lstStyle/>
          <a:p>
            <a:r>
              <a:rPr lang="en-US"/>
              <a:t>Click to edit Master title style</a:t>
            </a:r>
          </a:p>
        </p:txBody>
      </p:sp>
      <p:sp>
        <p:nvSpPr>
          <p:cNvPr id="3" name="Subtitle 2"/>
          <p:cNvSpPr>
            <a:spLocks noGrp="1"/>
          </p:cNvSpPr>
          <p:nvPr>
            <p:ph type="subTitle" idx="1"/>
          </p:nvPr>
        </p:nvSpPr>
        <p:spPr>
          <a:xfrm>
            <a:off x="1371991" y="3885828"/>
            <a:ext cx="6400018" cy="1752476"/>
          </a:xfrm>
        </p:spPr>
        <p:txBody>
          <a:bodyPr/>
          <a:lstStyle>
            <a:lvl1pPr marL="0" indent="0" algn="ctr">
              <a:buNone/>
              <a:defRPr/>
            </a:lvl1pPr>
            <a:lvl2pPr marL="321389" indent="0" algn="ctr">
              <a:buNone/>
              <a:defRPr/>
            </a:lvl2pPr>
            <a:lvl3pPr marL="642778" indent="0" algn="ctr">
              <a:buNone/>
              <a:defRPr/>
            </a:lvl3pPr>
            <a:lvl4pPr marL="964167" indent="0" algn="ctr">
              <a:buNone/>
              <a:defRPr/>
            </a:lvl4pPr>
            <a:lvl5pPr marL="1285555" indent="0" algn="ctr">
              <a:buNone/>
              <a:defRPr/>
            </a:lvl5pPr>
            <a:lvl6pPr marL="1606945" indent="0" algn="ctr">
              <a:buNone/>
              <a:defRPr/>
            </a:lvl6pPr>
            <a:lvl7pPr marL="1928335" indent="0" algn="ctr">
              <a:buNone/>
              <a:defRPr/>
            </a:lvl7pPr>
            <a:lvl8pPr marL="2249722" indent="0" algn="ctr">
              <a:buNone/>
              <a:defRPr/>
            </a:lvl8pPr>
            <a:lvl9pPr marL="2571112" indent="0" algn="ctr">
              <a:buNone/>
              <a:defRPr/>
            </a:lvl9pPr>
          </a:lstStyle>
          <a:p>
            <a:r>
              <a:rPr lang="en-US"/>
              <a:t>Click to edit Master subtitle style</a:t>
            </a:r>
          </a:p>
        </p:txBody>
      </p:sp>
    </p:spTree>
    <p:extLst>
      <p:ext uri="{BB962C8B-B14F-4D97-AF65-F5344CB8AC3E}">
        <p14:creationId xmlns:p14="http://schemas.microsoft.com/office/powerpoint/2010/main" val="2976277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987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0" y="4407438"/>
            <a:ext cx="7772009" cy="1361548"/>
          </a:xfrm>
        </p:spPr>
        <p:txBody>
          <a:bodyPr/>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722280" y="2906274"/>
            <a:ext cx="7772009" cy="1501165"/>
          </a:xfrm>
        </p:spPr>
        <p:txBody>
          <a:bodyPr anchor="b"/>
          <a:lstStyle>
            <a:lvl1pPr marL="0" indent="0">
              <a:buNone/>
              <a:defRPr sz="1406"/>
            </a:lvl1pPr>
            <a:lvl2pPr marL="321389" indent="0">
              <a:buNone/>
              <a:defRPr sz="1266"/>
            </a:lvl2pPr>
            <a:lvl3pPr marL="642778" indent="0">
              <a:buNone/>
              <a:defRPr sz="1125"/>
            </a:lvl3pPr>
            <a:lvl4pPr marL="964167" indent="0">
              <a:buNone/>
              <a:defRPr sz="984"/>
            </a:lvl4pPr>
            <a:lvl5pPr marL="1285555" indent="0">
              <a:buNone/>
              <a:defRPr sz="984"/>
            </a:lvl5pPr>
            <a:lvl6pPr marL="1606945" indent="0">
              <a:buNone/>
              <a:defRPr sz="984"/>
            </a:lvl6pPr>
            <a:lvl7pPr marL="1928335" indent="0">
              <a:buNone/>
              <a:defRPr sz="984"/>
            </a:lvl7pPr>
            <a:lvl8pPr marL="2249722" indent="0">
              <a:buNone/>
              <a:defRPr sz="984"/>
            </a:lvl8pPr>
            <a:lvl9pPr marL="2571112" indent="0">
              <a:buNone/>
              <a:defRPr sz="984"/>
            </a:lvl9pPr>
          </a:lstStyle>
          <a:p>
            <a:pPr lvl="0"/>
            <a:r>
              <a:rPr lang="en-US"/>
              <a:t>Click to edit Master text styles</a:t>
            </a:r>
          </a:p>
        </p:txBody>
      </p:sp>
    </p:spTree>
    <p:extLst>
      <p:ext uri="{BB962C8B-B14F-4D97-AF65-F5344CB8AC3E}">
        <p14:creationId xmlns:p14="http://schemas.microsoft.com/office/powerpoint/2010/main" val="16728784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6477" y="1447555"/>
            <a:ext cx="3726367" cy="3649037"/>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0013" y="1447555"/>
            <a:ext cx="3726367" cy="3649037"/>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821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4767"/>
            <a:ext cx="8228595" cy="114262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06" y="1534673"/>
            <a:ext cx="4040061" cy="640006"/>
          </a:xfrm>
        </p:spPr>
        <p:txBody>
          <a:bodyPr anchor="b"/>
          <a:lstStyle>
            <a:lvl1pPr marL="0" indent="0">
              <a:buNone/>
              <a:defRPr sz="1688" b="1"/>
            </a:lvl1pPr>
            <a:lvl2pPr marL="321389" indent="0">
              <a:buNone/>
              <a:defRPr sz="1406" b="1"/>
            </a:lvl2pPr>
            <a:lvl3pPr marL="642778" indent="0">
              <a:buNone/>
              <a:defRPr sz="1266" b="1"/>
            </a:lvl3pPr>
            <a:lvl4pPr marL="964167" indent="0">
              <a:buNone/>
              <a:defRPr sz="1125" b="1"/>
            </a:lvl4pPr>
            <a:lvl5pPr marL="1285555" indent="0">
              <a:buNone/>
              <a:defRPr sz="1125" b="1"/>
            </a:lvl5pPr>
            <a:lvl6pPr marL="1606945" indent="0">
              <a:buNone/>
              <a:defRPr sz="1125" b="1"/>
            </a:lvl6pPr>
            <a:lvl7pPr marL="1928335" indent="0">
              <a:buNone/>
              <a:defRPr sz="1125" b="1"/>
            </a:lvl7pPr>
            <a:lvl8pPr marL="2249722" indent="0">
              <a:buNone/>
              <a:defRPr sz="1125" b="1"/>
            </a:lvl8pPr>
            <a:lvl9pPr marL="2571112" indent="0">
              <a:buNone/>
              <a:defRPr sz="1125" b="1"/>
            </a:lvl9pPr>
          </a:lstStyle>
          <a:p>
            <a:pPr lvl="0"/>
            <a:r>
              <a:rPr lang="en-US"/>
              <a:t>Click to edit Master text styles</a:t>
            </a:r>
          </a:p>
        </p:txBody>
      </p:sp>
      <p:sp>
        <p:nvSpPr>
          <p:cNvPr id="4" name="Content Placeholder 3"/>
          <p:cNvSpPr>
            <a:spLocks noGrp="1"/>
          </p:cNvSpPr>
          <p:nvPr>
            <p:ph sz="half" idx="2"/>
          </p:nvPr>
        </p:nvSpPr>
        <p:spPr>
          <a:xfrm>
            <a:off x="457706" y="2174682"/>
            <a:ext cx="4040061" cy="3951727"/>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4673"/>
            <a:ext cx="4041177" cy="640006"/>
          </a:xfrm>
        </p:spPr>
        <p:txBody>
          <a:bodyPr anchor="b"/>
          <a:lstStyle>
            <a:lvl1pPr marL="0" indent="0">
              <a:buNone/>
              <a:defRPr sz="1688" b="1"/>
            </a:lvl1pPr>
            <a:lvl2pPr marL="321389" indent="0">
              <a:buNone/>
              <a:defRPr sz="1406" b="1"/>
            </a:lvl2pPr>
            <a:lvl3pPr marL="642778" indent="0">
              <a:buNone/>
              <a:defRPr sz="1266" b="1"/>
            </a:lvl3pPr>
            <a:lvl4pPr marL="964167" indent="0">
              <a:buNone/>
              <a:defRPr sz="1125" b="1"/>
            </a:lvl4pPr>
            <a:lvl5pPr marL="1285555" indent="0">
              <a:buNone/>
              <a:defRPr sz="1125" b="1"/>
            </a:lvl5pPr>
            <a:lvl6pPr marL="1606945" indent="0">
              <a:buNone/>
              <a:defRPr sz="1125" b="1"/>
            </a:lvl6pPr>
            <a:lvl7pPr marL="1928335" indent="0">
              <a:buNone/>
              <a:defRPr sz="1125" b="1"/>
            </a:lvl7pPr>
            <a:lvl8pPr marL="2249722" indent="0">
              <a:buNone/>
              <a:defRPr sz="1125" b="1"/>
            </a:lvl8pPr>
            <a:lvl9pPr marL="2571112"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121" y="2174682"/>
            <a:ext cx="4041177" cy="3951727"/>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5612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55288"/>
      </p:ext>
    </p:extLst>
  </p:cSld>
  <p:clrMapOvr>
    <a:masterClrMapping/>
  </p:clrMapOvr>
  <p:transition spd="med"/>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42528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4711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2534"/>
            <a:ext cx="3007439" cy="1162733"/>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4545" y="272534"/>
            <a:ext cx="5111754" cy="5853873"/>
          </a:xfrm>
        </p:spPr>
        <p:txBody>
          <a:bodyPr/>
          <a:lstStyle>
            <a:lvl1pPr>
              <a:defRPr sz="2321"/>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06" y="1435266"/>
            <a:ext cx="3007439" cy="4691140"/>
          </a:xfrm>
        </p:spPr>
        <p:txBody>
          <a:bodyPr/>
          <a:lstStyle>
            <a:lvl1pPr marL="0" indent="0">
              <a:buNone/>
              <a:defRPr sz="984"/>
            </a:lvl1pPr>
            <a:lvl2pPr marL="321389" indent="0">
              <a:buNone/>
              <a:defRPr sz="774"/>
            </a:lvl2pPr>
            <a:lvl3pPr marL="642778" indent="0">
              <a:buNone/>
              <a:defRPr sz="703"/>
            </a:lvl3pPr>
            <a:lvl4pPr marL="964167" indent="0">
              <a:buNone/>
              <a:defRPr sz="633"/>
            </a:lvl4pPr>
            <a:lvl5pPr marL="1285555" indent="0">
              <a:buNone/>
              <a:defRPr sz="633"/>
            </a:lvl5pPr>
            <a:lvl6pPr marL="1606945" indent="0">
              <a:buNone/>
              <a:defRPr sz="633"/>
            </a:lvl6pPr>
            <a:lvl7pPr marL="1928335" indent="0">
              <a:buNone/>
              <a:defRPr sz="633"/>
            </a:lvl7pPr>
            <a:lvl8pPr marL="2249722" indent="0">
              <a:buNone/>
              <a:defRPr sz="633"/>
            </a:lvl8pPr>
            <a:lvl9pPr marL="2571112" indent="0">
              <a:buNone/>
              <a:defRPr sz="633"/>
            </a:lvl9pPr>
          </a:lstStyle>
          <a:p>
            <a:pPr lvl="0"/>
            <a:r>
              <a:rPr lang="en-US"/>
              <a:t>Click to edit Master text styles</a:t>
            </a:r>
          </a:p>
        </p:txBody>
      </p:sp>
    </p:spTree>
    <p:extLst>
      <p:ext uri="{BB962C8B-B14F-4D97-AF65-F5344CB8AC3E}">
        <p14:creationId xmlns:p14="http://schemas.microsoft.com/office/powerpoint/2010/main" val="9715814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600"/>
            <a:ext cx="5486846" cy="566288"/>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1738" y="613199"/>
            <a:ext cx="5486846" cy="4114800"/>
          </a:xfrm>
        </p:spPr>
        <p:txBody>
          <a:bodyPr/>
          <a:lstStyle>
            <a:lvl1pPr marL="0" indent="0">
              <a:buNone/>
              <a:defRPr sz="2321"/>
            </a:lvl1pPr>
            <a:lvl2pPr marL="321389" indent="0">
              <a:buNone/>
              <a:defRPr sz="1969"/>
            </a:lvl2pPr>
            <a:lvl3pPr marL="642778" indent="0">
              <a:buNone/>
              <a:defRPr sz="1688"/>
            </a:lvl3pPr>
            <a:lvl4pPr marL="964167" indent="0">
              <a:buNone/>
              <a:defRPr sz="1406"/>
            </a:lvl4pPr>
            <a:lvl5pPr marL="1285555" indent="0">
              <a:buNone/>
              <a:defRPr sz="1406"/>
            </a:lvl5pPr>
            <a:lvl6pPr marL="1606945" indent="0">
              <a:buNone/>
              <a:defRPr sz="1406"/>
            </a:lvl6pPr>
            <a:lvl7pPr marL="1928335" indent="0">
              <a:buNone/>
              <a:defRPr sz="1406"/>
            </a:lvl7pPr>
            <a:lvl8pPr marL="2249722" indent="0">
              <a:buNone/>
              <a:defRPr sz="1406"/>
            </a:lvl8pPr>
            <a:lvl9pPr marL="2571112" indent="0">
              <a:buNone/>
              <a:defRPr sz="1406"/>
            </a:lvl9pPr>
          </a:lstStyle>
          <a:p>
            <a:pPr lvl="0"/>
            <a:endParaRPr lang="en-US" noProof="0"/>
          </a:p>
        </p:txBody>
      </p:sp>
      <p:sp>
        <p:nvSpPr>
          <p:cNvPr id="4" name="Text Placeholder 3"/>
          <p:cNvSpPr>
            <a:spLocks noGrp="1"/>
          </p:cNvSpPr>
          <p:nvPr>
            <p:ph type="body" sz="half" idx="2"/>
          </p:nvPr>
        </p:nvSpPr>
        <p:spPr>
          <a:xfrm>
            <a:off x="1791738" y="5366888"/>
            <a:ext cx="5486846" cy="805312"/>
          </a:xfrm>
        </p:spPr>
        <p:txBody>
          <a:bodyPr/>
          <a:lstStyle>
            <a:lvl1pPr marL="0" indent="0">
              <a:buNone/>
              <a:defRPr sz="984"/>
            </a:lvl1pPr>
            <a:lvl2pPr marL="321389" indent="0">
              <a:buNone/>
              <a:defRPr sz="774"/>
            </a:lvl2pPr>
            <a:lvl3pPr marL="642778" indent="0">
              <a:buNone/>
              <a:defRPr sz="703"/>
            </a:lvl3pPr>
            <a:lvl4pPr marL="964167" indent="0">
              <a:buNone/>
              <a:defRPr sz="633"/>
            </a:lvl4pPr>
            <a:lvl5pPr marL="1285555" indent="0">
              <a:buNone/>
              <a:defRPr sz="633"/>
            </a:lvl5pPr>
            <a:lvl6pPr marL="1606945" indent="0">
              <a:buNone/>
              <a:defRPr sz="633"/>
            </a:lvl6pPr>
            <a:lvl7pPr marL="1928335" indent="0">
              <a:buNone/>
              <a:defRPr sz="633"/>
            </a:lvl7pPr>
            <a:lvl8pPr marL="2249722" indent="0">
              <a:buNone/>
              <a:defRPr sz="633"/>
            </a:lvl8pPr>
            <a:lvl9pPr marL="2571112" indent="0">
              <a:buNone/>
              <a:defRPr sz="633"/>
            </a:lvl9pPr>
          </a:lstStyle>
          <a:p>
            <a:pPr lvl="0"/>
            <a:r>
              <a:rPr lang="en-US"/>
              <a:t>Click to edit Master text styles</a:t>
            </a:r>
          </a:p>
        </p:txBody>
      </p:sp>
    </p:spTree>
    <p:extLst>
      <p:ext uri="{BB962C8B-B14F-4D97-AF65-F5344CB8AC3E}">
        <p14:creationId xmlns:p14="http://schemas.microsoft.com/office/powerpoint/2010/main" val="31870928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007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8587" y="589743"/>
            <a:ext cx="1897790" cy="4506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5216" y="589743"/>
            <a:ext cx="5586201" cy="4506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2945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5216" y="589744"/>
            <a:ext cx="7537576" cy="5696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06474" y="1447552"/>
            <a:ext cx="7559903" cy="36490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871183"/>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19" indent="0" algn="ctr">
              <a:buNone/>
              <a:defRPr/>
            </a:lvl2pPr>
            <a:lvl3pPr marL="913837" indent="0" algn="ctr">
              <a:buNone/>
              <a:defRPr/>
            </a:lvl3pPr>
            <a:lvl4pPr marL="1370755" indent="0" algn="ctr">
              <a:buNone/>
              <a:defRPr/>
            </a:lvl4pPr>
            <a:lvl5pPr marL="1827676" indent="0" algn="ctr">
              <a:buNone/>
              <a:defRPr/>
            </a:lvl5pPr>
            <a:lvl6pPr marL="2284593" indent="0" algn="ctr">
              <a:buNone/>
              <a:defRPr/>
            </a:lvl6pPr>
            <a:lvl7pPr marL="2741510" indent="0" algn="ctr">
              <a:buNone/>
              <a:defRPr/>
            </a:lvl7pPr>
            <a:lvl8pPr marL="3198429" indent="0" algn="ctr">
              <a:buNone/>
              <a:defRPr/>
            </a:lvl8pPr>
            <a:lvl9pPr marL="365534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EB65650-7B4A-49B9-AD3E-9314440979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07A0AD-3D23-4F81-900C-AFE108ABE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0168E0-5967-45EC-BA90-A5AC86BD3769}"/>
              </a:ext>
            </a:extLst>
          </p:cNvPr>
          <p:cNvSpPr>
            <a:spLocks noGrp="1" noChangeArrowheads="1"/>
          </p:cNvSpPr>
          <p:nvPr>
            <p:ph type="sldNum" sz="quarter" idx="12"/>
          </p:nvPr>
        </p:nvSpPr>
        <p:spPr>
          <a:ln/>
        </p:spPr>
        <p:txBody>
          <a:bodyPr/>
          <a:lstStyle>
            <a:lvl1pPr>
              <a:defRPr/>
            </a:lvl1pPr>
          </a:lstStyle>
          <a:p>
            <a:pPr>
              <a:defRPr/>
            </a:pPr>
            <a:fld id="{319768E2-7488-45E0-B7BC-3C73C9E336B5}" type="slidenum">
              <a:rPr lang="en-US" altLang="en-US"/>
              <a:pPr>
                <a:defRPr/>
              </a:pPr>
              <a:t>‹#›</a:t>
            </a:fld>
            <a:endParaRPr lang="en-US" altLang="en-US"/>
          </a:p>
        </p:txBody>
      </p:sp>
    </p:spTree>
    <p:extLst>
      <p:ext uri="{BB962C8B-B14F-4D97-AF65-F5344CB8AC3E}">
        <p14:creationId xmlns:p14="http://schemas.microsoft.com/office/powerpoint/2010/main" val="19428342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2D756E-26CF-479C-9813-9D7618144D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D62562-A0F0-465B-A380-65047E8C44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7A2E33-808C-4952-B023-7A92C270EE14}"/>
              </a:ext>
            </a:extLst>
          </p:cNvPr>
          <p:cNvSpPr>
            <a:spLocks noGrp="1" noChangeArrowheads="1"/>
          </p:cNvSpPr>
          <p:nvPr>
            <p:ph type="sldNum" sz="quarter" idx="12"/>
          </p:nvPr>
        </p:nvSpPr>
        <p:spPr>
          <a:ln/>
        </p:spPr>
        <p:txBody>
          <a:bodyPr/>
          <a:lstStyle>
            <a:lvl1pPr>
              <a:defRPr/>
            </a:lvl1pPr>
          </a:lstStyle>
          <a:p>
            <a:pPr>
              <a:defRPr/>
            </a:pPr>
            <a:fld id="{2FDE6F95-D9F5-4EE4-9382-E4AE31DCC120}" type="slidenum">
              <a:rPr lang="en-US" altLang="en-US"/>
              <a:pPr>
                <a:defRPr/>
              </a:pPr>
              <a:t>‹#›</a:t>
            </a:fld>
            <a:endParaRPr lang="en-US" altLang="en-US"/>
          </a:p>
        </p:txBody>
      </p:sp>
    </p:spTree>
    <p:extLst>
      <p:ext uri="{BB962C8B-B14F-4D97-AF65-F5344CB8AC3E}">
        <p14:creationId xmlns:p14="http://schemas.microsoft.com/office/powerpoint/2010/main" val="1091410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69"/>
            </a:lvl1pPr>
            <a:lvl2pPr marL="456919" indent="0">
              <a:buNone/>
              <a:defRPr sz="1828"/>
            </a:lvl2pPr>
            <a:lvl3pPr marL="913837" indent="0">
              <a:buNone/>
              <a:defRPr sz="1617"/>
            </a:lvl3pPr>
            <a:lvl4pPr marL="1370755" indent="0">
              <a:buNone/>
              <a:defRPr sz="1406"/>
            </a:lvl4pPr>
            <a:lvl5pPr marL="1827676" indent="0">
              <a:buNone/>
              <a:defRPr sz="1406"/>
            </a:lvl5pPr>
            <a:lvl6pPr marL="2284593" indent="0">
              <a:buNone/>
              <a:defRPr sz="1406"/>
            </a:lvl6pPr>
            <a:lvl7pPr marL="2741510" indent="0">
              <a:buNone/>
              <a:defRPr sz="1406"/>
            </a:lvl7pPr>
            <a:lvl8pPr marL="3198429" indent="0">
              <a:buNone/>
              <a:defRPr sz="1406"/>
            </a:lvl8pPr>
            <a:lvl9pPr marL="3655348" indent="0">
              <a:buNone/>
              <a:defRPr sz="1406"/>
            </a:lvl9pPr>
          </a:lstStyle>
          <a:p>
            <a:pPr lvl="0"/>
            <a:r>
              <a:rPr lang="en-US"/>
              <a:t>Click to edit Master text styles</a:t>
            </a:r>
          </a:p>
        </p:txBody>
      </p:sp>
      <p:sp>
        <p:nvSpPr>
          <p:cNvPr id="4" name="Rectangle 4">
            <a:extLst>
              <a:ext uri="{FF2B5EF4-FFF2-40B4-BE49-F238E27FC236}">
                <a16:creationId xmlns:a16="http://schemas.microsoft.com/office/drawing/2014/main" id="{C8517EC9-EAAC-4243-920F-D19C8CF417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4A6AE3-4D54-4AFB-A0ED-ACA441137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4AC986-8BBA-48E5-9B15-1F408471DCED}"/>
              </a:ext>
            </a:extLst>
          </p:cNvPr>
          <p:cNvSpPr>
            <a:spLocks noGrp="1" noChangeArrowheads="1"/>
          </p:cNvSpPr>
          <p:nvPr>
            <p:ph type="sldNum" sz="quarter" idx="12"/>
          </p:nvPr>
        </p:nvSpPr>
        <p:spPr>
          <a:ln/>
        </p:spPr>
        <p:txBody>
          <a:bodyPr/>
          <a:lstStyle>
            <a:lvl1pPr>
              <a:defRPr/>
            </a:lvl1pPr>
          </a:lstStyle>
          <a:p>
            <a:pPr>
              <a:defRPr/>
            </a:pPr>
            <a:fld id="{E19E27E9-9DBD-4376-9420-B1340DD52603}" type="slidenum">
              <a:rPr lang="en-US" altLang="en-US"/>
              <a:pPr>
                <a:defRPr/>
              </a:pPr>
              <a:t>‹#›</a:t>
            </a:fld>
            <a:endParaRPr lang="en-US" altLang="en-US"/>
          </a:p>
        </p:txBody>
      </p:sp>
    </p:spTree>
    <p:extLst>
      <p:ext uri="{BB962C8B-B14F-4D97-AF65-F5344CB8AC3E}">
        <p14:creationId xmlns:p14="http://schemas.microsoft.com/office/powerpoint/2010/main" val="35309315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13"/>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13"/>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1E6667-E2CA-4313-B423-3371BF0954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51FFB4-ADF7-4108-958D-107AA384C1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B782A1-30A6-431E-8A68-F28E62CA15D2}"/>
              </a:ext>
            </a:extLst>
          </p:cNvPr>
          <p:cNvSpPr>
            <a:spLocks noGrp="1" noChangeArrowheads="1"/>
          </p:cNvSpPr>
          <p:nvPr>
            <p:ph type="sldNum" sz="quarter" idx="12"/>
          </p:nvPr>
        </p:nvSpPr>
        <p:spPr>
          <a:ln/>
        </p:spPr>
        <p:txBody>
          <a:bodyPr/>
          <a:lstStyle>
            <a:lvl1pPr>
              <a:defRPr/>
            </a:lvl1pPr>
          </a:lstStyle>
          <a:p>
            <a:pPr>
              <a:defRPr/>
            </a:pPr>
            <a:fld id="{B4688DED-124B-4274-B0F4-FE0ADA4016EE}" type="slidenum">
              <a:rPr lang="en-US" altLang="en-US"/>
              <a:pPr>
                <a:defRPr/>
              </a:pPr>
              <a:t>‹#›</a:t>
            </a:fld>
            <a:endParaRPr lang="en-US" altLang="en-US"/>
          </a:p>
        </p:txBody>
      </p:sp>
    </p:spTree>
    <p:extLst>
      <p:ext uri="{BB962C8B-B14F-4D97-AF65-F5344CB8AC3E}">
        <p14:creationId xmlns:p14="http://schemas.microsoft.com/office/powerpoint/2010/main" val="22889249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91" b="1"/>
            </a:lvl1pPr>
            <a:lvl2pPr marL="456919" indent="0">
              <a:buNone/>
              <a:defRPr sz="1969" b="1"/>
            </a:lvl2pPr>
            <a:lvl3pPr marL="913837" indent="0">
              <a:buNone/>
              <a:defRPr sz="1828" b="1"/>
            </a:lvl3pPr>
            <a:lvl4pPr marL="1370755" indent="0">
              <a:buNone/>
              <a:defRPr sz="1617" b="1"/>
            </a:lvl4pPr>
            <a:lvl5pPr marL="1827676" indent="0">
              <a:buNone/>
              <a:defRPr sz="1617" b="1"/>
            </a:lvl5pPr>
            <a:lvl6pPr marL="2284593" indent="0">
              <a:buNone/>
              <a:defRPr sz="1617" b="1"/>
            </a:lvl6pPr>
            <a:lvl7pPr marL="2741510" indent="0">
              <a:buNone/>
              <a:defRPr sz="1617" b="1"/>
            </a:lvl7pPr>
            <a:lvl8pPr marL="3198429" indent="0">
              <a:buNone/>
              <a:defRPr sz="1617" b="1"/>
            </a:lvl8pPr>
            <a:lvl9pPr marL="3655348" indent="0">
              <a:buNone/>
              <a:defRPr sz="1617"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391" b="1"/>
            </a:lvl1pPr>
            <a:lvl2pPr marL="456919" indent="0">
              <a:buNone/>
              <a:defRPr sz="1969" b="1"/>
            </a:lvl2pPr>
            <a:lvl3pPr marL="913837" indent="0">
              <a:buNone/>
              <a:defRPr sz="1828" b="1"/>
            </a:lvl3pPr>
            <a:lvl4pPr marL="1370755" indent="0">
              <a:buNone/>
              <a:defRPr sz="1617" b="1"/>
            </a:lvl4pPr>
            <a:lvl5pPr marL="1827676" indent="0">
              <a:buNone/>
              <a:defRPr sz="1617" b="1"/>
            </a:lvl5pPr>
            <a:lvl6pPr marL="2284593" indent="0">
              <a:buNone/>
              <a:defRPr sz="1617" b="1"/>
            </a:lvl6pPr>
            <a:lvl7pPr marL="2741510" indent="0">
              <a:buNone/>
              <a:defRPr sz="1617" b="1"/>
            </a:lvl7pPr>
            <a:lvl8pPr marL="3198429" indent="0">
              <a:buNone/>
              <a:defRPr sz="1617" b="1"/>
            </a:lvl8pPr>
            <a:lvl9pPr marL="3655348" indent="0">
              <a:buNone/>
              <a:defRPr sz="1617" b="1"/>
            </a:lvl9pPr>
          </a:lstStyle>
          <a:p>
            <a:pPr lvl="0"/>
            <a:r>
              <a:rPr lang="en-US"/>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4F264F-7D2E-405D-B493-EDDFE47443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16B16D-D90D-48CF-81EA-BB73B2D773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C10C6D-6EBA-493E-98EC-564B3B882911}"/>
              </a:ext>
            </a:extLst>
          </p:cNvPr>
          <p:cNvSpPr>
            <a:spLocks noGrp="1" noChangeArrowheads="1"/>
          </p:cNvSpPr>
          <p:nvPr>
            <p:ph type="sldNum" sz="quarter" idx="12"/>
          </p:nvPr>
        </p:nvSpPr>
        <p:spPr>
          <a:ln/>
        </p:spPr>
        <p:txBody>
          <a:bodyPr/>
          <a:lstStyle>
            <a:lvl1pPr>
              <a:defRPr/>
            </a:lvl1pPr>
          </a:lstStyle>
          <a:p>
            <a:pPr>
              <a:defRPr/>
            </a:pPr>
            <a:fld id="{D66E8106-7FB7-4034-8F9A-CDF202371DD0}" type="slidenum">
              <a:rPr lang="en-US" altLang="en-US"/>
              <a:pPr>
                <a:defRPr/>
              </a:pPr>
              <a:t>‹#›</a:t>
            </a:fld>
            <a:endParaRPr lang="en-US" altLang="en-US"/>
          </a:p>
        </p:txBody>
      </p:sp>
    </p:spTree>
    <p:extLst>
      <p:ext uri="{BB962C8B-B14F-4D97-AF65-F5344CB8AC3E}">
        <p14:creationId xmlns:p14="http://schemas.microsoft.com/office/powerpoint/2010/main" val="14787136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B02B33F-E17F-4C1B-BE92-1A82E64B22B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E523346-7C96-4A32-84A7-811A5FC01F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8D7F85-38C5-418C-A509-35FDE7497AF4}"/>
              </a:ext>
            </a:extLst>
          </p:cNvPr>
          <p:cNvSpPr>
            <a:spLocks noGrp="1" noChangeArrowheads="1"/>
          </p:cNvSpPr>
          <p:nvPr>
            <p:ph type="sldNum" sz="quarter" idx="12"/>
          </p:nvPr>
        </p:nvSpPr>
        <p:spPr>
          <a:ln/>
        </p:spPr>
        <p:txBody>
          <a:bodyPr/>
          <a:lstStyle>
            <a:lvl1pPr>
              <a:defRPr/>
            </a:lvl1pPr>
          </a:lstStyle>
          <a:p>
            <a:pPr>
              <a:defRPr/>
            </a:pPr>
            <a:fld id="{2EDD5761-7D74-471C-827D-4986C6201D49}" type="slidenum">
              <a:rPr lang="en-US" altLang="en-US"/>
              <a:pPr>
                <a:defRPr/>
              </a:pPr>
              <a:t>‹#›</a:t>
            </a:fld>
            <a:endParaRPr lang="en-US" altLang="en-US"/>
          </a:p>
        </p:txBody>
      </p:sp>
    </p:spTree>
    <p:extLst>
      <p:ext uri="{BB962C8B-B14F-4D97-AF65-F5344CB8AC3E}">
        <p14:creationId xmlns:p14="http://schemas.microsoft.com/office/powerpoint/2010/main" val="315807661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50821A6-28B0-41C6-8744-6A80774A96CE}"/>
              </a:ext>
            </a:extLst>
          </p:cNvPr>
          <p:cNvSpPr>
            <a:spLocks noChangeArrowheads="1"/>
          </p:cNvSpPr>
          <p:nvPr userDrawn="1"/>
        </p:nvSpPr>
        <p:spPr bwMode="auto">
          <a:xfrm>
            <a:off x="0" y="958850"/>
            <a:ext cx="9148763" cy="476250"/>
          </a:xfrm>
          <a:prstGeom prst="rect">
            <a:avLst/>
          </a:prstGeom>
          <a:solidFill>
            <a:srgbClr val="35353D"/>
          </a:solidFill>
          <a:ln>
            <a:noFill/>
          </a:ln>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a:defRPr/>
            </a:pPr>
            <a:endParaRPr lang="en-US" altLang="en-US"/>
          </a:p>
        </p:txBody>
      </p:sp>
      <p:pic>
        <p:nvPicPr>
          <p:cNvPr id="1027" name="Picture 2" descr="headerOutlook.jpg">
            <a:extLst>
              <a:ext uri="{FF2B5EF4-FFF2-40B4-BE49-F238E27FC236}">
                <a16:creationId xmlns:a16="http://schemas.microsoft.com/office/drawing/2014/main" id="{E6895661-68AB-4F39-8AB0-ABF8017C076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transition spd="med"/>
  <p:hf hdr="0" ftr="0" dt="0"/>
  <p:txStyles>
    <p:titleStyle>
      <a:lvl1pPr algn="l" rtl="0" eaLnBrk="0" fontAlgn="base" hangingPunct="0">
        <a:spcBef>
          <a:spcPct val="0"/>
        </a:spcBef>
        <a:spcAft>
          <a:spcPct val="0"/>
        </a:spcAft>
        <a:defRPr sz="3200" b="1">
          <a:solidFill>
            <a:schemeClr val="bg1"/>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charset="-128"/>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bg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200">
          <a:solidFill>
            <a:schemeClr val="bg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bg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600">
          <a:solidFill>
            <a:schemeClr val="bg1"/>
          </a:solidFill>
          <a:latin typeface="+mn-lt"/>
          <a:ea typeface="MS PGothic" panose="020B0600070205080204" pitchFamily="34" charset="-128"/>
        </a:defRPr>
      </a:lvl5pPr>
      <a:lvl6pPr marL="2514600" indent="-228600" algn="l" rtl="0" fontAlgn="base">
        <a:spcBef>
          <a:spcPct val="20000"/>
        </a:spcBef>
        <a:spcAft>
          <a:spcPct val="0"/>
        </a:spcAft>
        <a:buChar char="»"/>
        <a:defRPr sz="1600">
          <a:solidFill>
            <a:schemeClr val="bg1"/>
          </a:solidFill>
          <a:latin typeface="+mn-lt"/>
          <a:ea typeface="ＭＳ Ｐゴシック" charset="-128"/>
        </a:defRPr>
      </a:lvl6pPr>
      <a:lvl7pPr marL="2971800" indent="-228600" algn="l" rtl="0" fontAlgn="base">
        <a:spcBef>
          <a:spcPct val="20000"/>
        </a:spcBef>
        <a:spcAft>
          <a:spcPct val="0"/>
        </a:spcAft>
        <a:buChar char="»"/>
        <a:defRPr sz="1600">
          <a:solidFill>
            <a:schemeClr val="bg1"/>
          </a:solidFill>
          <a:latin typeface="+mn-lt"/>
          <a:ea typeface="ＭＳ Ｐゴシック" charset="-128"/>
        </a:defRPr>
      </a:lvl7pPr>
      <a:lvl8pPr marL="3429000" indent="-228600" algn="l" rtl="0" fontAlgn="base">
        <a:spcBef>
          <a:spcPct val="20000"/>
        </a:spcBef>
        <a:spcAft>
          <a:spcPct val="0"/>
        </a:spcAft>
        <a:buChar char="»"/>
        <a:defRPr sz="1600">
          <a:solidFill>
            <a:schemeClr val="bg1"/>
          </a:solidFill>
          <a:latin typeface="+mn-lt"/>
          <a:ea typeface="ＭＳ Ｐゴシック" charset="-128"/>
        </a:defRPr>
      </a:lvl8pPr>
      <a:lvl9pPr marL="3886200" indent="-228600" algn="l" rtl="0" fontAlgn="base">
        <a:spcBef>
          <a:spcPct val="20000"/>
        </a:spcBef>
        <a:spcAft>
          <a:spcPct val="0"/>
        </a:spcAft>
        <a:buChar char="»"/>
        <a:defRPr sz="16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39B3E6A-5A04-426E-99AA-F2EBEDD1054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53" tIns="64979" rIns="129953" bIns="64979"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1120B232-F740-42E7-B19A-524A9C20ED6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53" tIns="64979" rIns="129953" bIns="649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5D96E41-E356-4B9A-8F61-FCF0E94324B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129953" tIns="64979" rIns="129953" bIns="64979" numCol="1" anchor="t" anchorCtr="0" compatLnSpc="1">
            <a:prstTxWarp prst="textNoShape">
              <a:avLst/>
            </a:prstTxWarp>
          </a:bodyPr>
          <a:lstStyle>
            <a:lvl1pPr>
              <a:defRPr sz="1406">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81C6F5AE-0CEE-475D-A1F4-4B27E586FF0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129953" tIns="64979" rIns="129953" bIns="64979" numCol="1" anchor="t" anchorCtr="0" compatLnSpc="1">
            <a:prstTxWarp prst="textNoShape">
              <a:avLst/>
            </a:prstTxWarp>
          </a:bodyPr>
          <a:lstStyle>
            <a:lvl1pPr algn="ctr">
              <a:defRPr sz="1406">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879531CC-85E6-4D98-9745-370A0E5C074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129953" tIns="64979" rIns="129953" bIns="64979" numCol="1" anchor="t" anchorCtr="0" compatLnSpc="1">
            <a:prstTxWarp prst="textNoShape">
              <a:avLst/>
            </a:prstTxWarp>
          </a:bodyPr>
          <a:lstStyle>
            <a:lvl1pPr algn="r">
              <a:defRPr sz="1400">
                <a:solidFill>
                  <a:srgbClr val="000000"/>
                </a:solidFill>
                <a:latin typeface="Arial" panose="020B0604020202020204" pitchFamily="34" charset="0"/>
              </a:defRPr>
            </a:lvl1pPr>
          </a:lstStyle>
          <a:p>
            <a:pPr>
              <a:defRPr/>
            </a:pPr>
            <a:fld id="{5A468E53-84FA-431E-881F-B924285813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919" algn="ctr" rtl="0" fontAlgn="base">
        <a:spcBef>
          <a:spcPct val="0"/>
        </a:spcBef>
        <a:spcAft>
          <a:spcPct val="0"/>
        </a:spcAft>
        <a:defRPr sz="4430">
          <a:solidFill>
            <a:schemeClr val="tx2"/>
          </a:solidFill>
          <a:latin typeface="Arial" charset="0"/>
        </a:defRPr>
      </a:lvl6pPr>
      <a:lvl7pPr marL="913837" algn="ctr" rtl="0" fontAlgn="base">
        <a:spcBef>
          <a:spcPct val="0"/>
        </a:spcBef>
        <a:spcAft>
          <a:spcPct val="0"/>
        </a:spcAft>
        <a:defRPr sz="4430">
          <a:solidFill>
            <a:schemeClr val="tx2"/>
          </a:solidFill>
          <a:latin typeface="Arial" charset="0"/>
        </a:defRPr>
      </a:lvl7pPr>
      <a:lvl8pPr marL="1370755" algn="ctr" rtl="0" fontAlgn="base">
        <a:spcBef>
          <a:spcPct val="0"/>
        </a:spcBef>
        <a:spcAft>
          <a:spcPct val="0"/>
        </a:spcAft>
        <a:defRPr sz="4430">
          <a:solidFill>
            <a:schemeClr val="tx2"/>
          </a:solidFill>
          <a:latin typeface="Arial" charset="0"/>
        </a:defRPr>
      </a:lvl8pPr>
      <a:lvl9pPr marL="1827676" algn="ctr" rtl="0" fontAlgn="base">
        <a:spcBef>
          <a:spcPct val="0"/>
        </a:spcBef>
        <a:spcAft>
          <a:spcPct val="0"/>
        </a:spcAft>
        <a:defRPr sz="4430">
          <a:solidFill>
            <a:schemeClr val="tx2"/>
          </a:solidFill>
          <a:latin typeface="Arial" charset="0"/>
        </a:defRPr>
      </a:lvl9pPr>
    </p:titleStyle>
    <p:bodyStyle>
      <a:lvl1pPr marL="341313" indent="-341313" algn="l" rtl="0" eaLnBrk="0" fontAlgn="base" hangingPunct="0">
        <a:spcBef>
          <a:spcPct val="20000"/>
        </a:spcBef>
        <a:spcAft>
          <a:spcPct val="0"/>
        </a:spcAft>
        <a:buChar char="•"/>
        <a:defRPr sz="31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300">
          <a:solidFill>
            <a:schemeClr val="tx1"/>
          </a:solidFill>
          <a:latin typeface="+mn-lt"/>
        </a:defRPr>
      </a:lvl3pPr>
      <a:lvl4pPr marL="1598613" indent="-227013" algn="l" rtl="0" eaLnBrk="0" fontAlgn="base" hangingPunct="0">
        <a:spcBef>
          <a:spcPct val="20000"/>
        </a:spcBef>
        <a:spcAft>
          <a:spcPct val="0"/>
        </a:spcAft>
        <a:buChar char="–"/>
        <a:defRPr sz="1900">
          <a:solidFill>
            <a:schemeClr val="tx1"/>
          </a:solidFill>
          <a:latin typeface="+mn-lt"/>
        </a:defRPr>
      </a:lvl4pPr>
      <a:lvl5pPr marL="2055813" indent="-227013" algn="l" rtl="0" eaLnBrk="0" fontAlgn="base" hangingPunct="0">
        <a:spcBef>
          <a:spcPct val="20000"/>
        </a:spcBef>
        <a:spcAft>
          <a:spcPct val="0"/>
        </a:spcAft>
        <a:buChar char="»"/>
        <a:defRPr sz="1900">
          <a:solidFill>
            <a:schemeClr val="tx1"/>
          </a:solidFill>
          <a:latin typeface="+mn-lt"/>
        </a:defRPr>
      </a:lvl5pPr>
      <a:lvl6pPr marL="2513051" indent="-228459" algn="l" rtl="0" fontAlgn="base">
        <a:spcBef>
          <a:spcPct val="20000"/>
        </a:spcBef>
        <a:spcAft>
          <a:spcPct val="0"/>
        </a:spcAft>
        <a:buChar char="»"/>
        <a:defRPr sz="1969">
          <a:solidFill>
            <a:schemeClr val="tx1"/>
          </a:solidFill>
          <a:latin typeface="+mn-lt"/>
        </a:defRPr>
      </a:lvl6pPr>
      <a:lvl7pPr marL="2969970" indent="-228459" algn="l" rtl="0" fontAlgn="base">
        <a:spcBef>
          <a:spcPct val="20000"/>
        </a:spcBef>
        <a:spcAft>
          <a:spcPct val="0"/>
        </a:spcAft>
        <a:buChar char="»"/>
        <a:defRPr sz="1969">
          <a:solidFill>
            <a:schemeClr val="tx1"/>
          </a:solidFill>
          <a:latin typeface="+mn-lt"/>
        </a:defRPr>
      </a:lvl7pPr>
      <a:lvl8pPr marL="3426889" indent="-228459" algn="l" rtl="0" fontAlgn="base">
        <a:spcBef>
          <a:spcPct val="20000"/>
        </a:spcBef>
        <a:spcAft>
          <a:spcPct val="0"/>
        </a:spcAft>
        <a:buChar char="»"/>
        <a:defRPr sz="1969">
          <a:solidFill>
            <a:schemeClr val="tx1"/>
          </a:solidFill>
          <a:latin typeface="+mn-lt"/>
        </a:defRPr>
      </a:lvl8pPr>
      <a:lvl9pPr marL="3883808" indent="-228459" algn="l" rtl="0" fontAlgn="base">
        <a:spcBef>
          <a:spcPct val="20000"/>
        </a:spcBef>
        <a:spcAft>
          <a:spcPct val="0"/>
        </a:spcAft>
        <a:buChar char="»"/>
        <a:defRPr sz="1969">
          <a:solidFill>
            <a:schemeClr val="tx1"/>
          </a:solidFill>
          <a:latin typeface="+mn-lt"/>
        </a:defRPr>
      </a:lvl9pPr>
    </p:bodyStyle>
    <p:otherStyle>
      <a:defPPr>
        <a:defRPr lang="en-US"/>
      </a:defPPr>
      <a:lvl1pPr marL="0" algn="l" defTabSz="913837" rtl="0" eaLnBrk="1" latinLnBrk="0" hangingPunct="1">
        <a:defRPr sz="1828" kern="1200">
          <a:solidFill>
            <a:schemeClr val="tx1"/>
          </a:solidFill>
          <a:latin typeface="+mn-lt"/>
          <a:ea typeface="+mn-ea"/>
          <a:cs typeface="+mn-cs"/>
        </a:defRPr>
      </a:lvl1pPr>
      <a:lvl2pPr marL="456919" algn="l" defTabSz="913837" rtl="0" eaLnBrk="1" latinLnBrk="0" hangingPunct="1">
        <a:defRPr sz="1828" kern="1200">
          <a:solidFill>
            <a:schemeClr val="tx1"/>
          </a:solidFill>
          <a:latin typeface="+mn-lt"/>
          <a:ea typeface="+mn-ea"/>
          <a:cs typeface="+mn-cs"/>
        </a:defRPr>
      </a:lvl2pPr>
      <a:lvl3pPr marL="913837" algn="l" defTabSz="913837" rtl="0" eaLnBrk="1" latinLnBrk="0" hangingPunct="1">
        <a:defRPr sz="1828" kern="1200">
          <a:solidFill>
            <a:schemeClr val="tx1"/>
          </a:solidFill>
          <a:latin typeface="+mn-lt"/>
          <a:ea typeface="+mn-ea"/>
          <a:cs typeface="+mn-cs"/>
        </a:defRPr>
      </a:lvl3pPr>
      <a:lvl4pPr marL="1370755" algn="l" defTabSz="913837" rtl="0" eaLnBrk="1" latinLnBrk="0" hangingPunct="1">
        <a:defRPr sz="1828" kern="1200">
          <a:solidFill>
            <a:schemeClr val="tx1"/>
          </a:solidFill>
          <a:latin typeface="+mn-lt"/>
          <a:ea typeface="+mn-ea"/>
          <a:cs typeface="+mn-cs"/>
        </a:defRPr>
      </a:lvl4pPr>
      <a:lvl5pPr marL="1827676" algn="l" defTabSz="913837" rtl="0" eaLnBrk="1" latinLnBrk="0" hangingPunct="1">
        <a:defRPr sz="1828" kern="1200">
          <a:solidFill>
            <a:schemeClr val="tx1"/>
          </a:solidFill>
          <a:latin typeface="+mn-lt"/>
          <a:ea typeface="+mn-ea"/>
          <a:cs typeface="+mn-cs"/>
        </a:defRPr>
      </a:lvl5pPr>
      <a:lvl6pPr marL="2284593" algn="l" defTabSz="913837" rtl="0" eaLnBrk="1" latinLnBrk="0" hangingPunct="1">
        <a:defRPr sz="1828" kern="1200">
          <a:solidFill>
            <a:schemeClr val="tx1"/>
          </a:solidFill>
          <a:latin typeface="+mn-lt"/>
          <a:ea typeface="+mn-ea"/>
          <a:cs typeface="+mn-cs"/>
        </a:defRPr>
      </a:lvl6pPr>
      <a:lvl7pPr marL="2741510" algn="l" defTabSz="913837" rtl="0" eaLnBrk="1" latinLnBrk="0" hangingPunct="1">
        <a:defRPr sz="1828" kern="1200">
          <a:solidFill>
            <a:schemeClr val="tx1"/>
          </a:solidFill>
          <a:latin typeface="+mn-lt"/>
          <a:ea typeface="+mn-ea"/>
          <a:cs typeface="+mn-cs"/>
        </a:defRPr>
      </a:lvl7pPr>
      <a:lvl8pPr marL="3198429" algn="l" defTabSz="913837" rtl="0" eaLnBrk="1" latinLnBrk="0" hangingPunct="1">
        <a:defRPr sz="1828" kern="1200">
          <a:solidFill>
            <a:schemeClr val="tx1"/>
          </a:solidFill>
          <a:latin typeface="+mn-lt"/>
          <a:ea typeface="+mn-ea"/>
          <a:cs typeface="+mn-cs"/>
        </a:defRPr>
      </a:lvl8pPr>
      <a:lvl9pPr marL="3655348" algn="l" defTabSz="913837"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75216" y="589744"/>
            <a:ext cx="7537576" cy="56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53" tIns="64979" rIns="129953" bIns="64979" numCol="1" anchor="t" anchorCtr="0" compatLnSpc="1">
            <a:prstTxWarp prst="textNoShape">
              <a:avLst/>
            </a:prstTxWarp>
          </a:bodyPr>
          <a:lstStyle/>
          <a:p>
            <a:pPr lvl="0"/>
            <a:r>
              <a:rPr lang="en-US"/>
              <a:t>FIRST SLIDE TITLE</a:t>
            </a:r>
          </a:p>
        </p:txBody>
      </p:sp>
      <p:sp>
        <p:nvSpPr>
          <p:cNvPr id="1027" name="Rectangle 3"/>
          <p:cNvSpPr>
            <a:spLocks noGrp="1" noChangeArrowheads="1"/>
          </p:cNvSpPr>
          <p:nvPr>
            <p:ph type="body" idx="1"/>
          </p:nvPr>
        </p:nvSpPr>
        <p:spPr bwMode="auto">
          <a:xfrm>
            <a:off x="906475" y="1447555"/>
            <a:ext cx="7559903" cy="364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9953" tIns="64979" rIns="129953" bIns="649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75056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hf hdr="0" ftr="0" dt="0"/>
  <p:txStyles>
    <p:titleStyle>
      <a:lvl1pPr algn="l" defTabSz="913951" rtl="0" eaLnBrk="0" fontAlgn="base" hangingPunct="0">
        <a:lnSpc>
          <a:spcPct val="90000"/>
        </a:lnSpc>
        <a:spcBef>
          <a:spcPct val="0"/>
        </a:spcBef>
        <a:spcAft>
          <a:spcPct val="0"/>
        </a:spcAft>
        <a:defRPr sz="2813" b="1">
          <a:solidFill>
            <a:srgbClr val="404040"/>
          </a:solidFill>
          <a:latin typeface="+mj-lt"/>
          <a:ea typeface="+mj-ea"/>
          <a:cs typeface="+mj-cs"/>
        </a:defRPr>
      </a:lvl1pPr>
      <a:lvl2pPr algn="l" defTabSz="913951" rtl="0" eaLnBrk="0" fontAlgn="base" hangingPunct="0">
        <a:lnSpc>
          <a:spcPct val="90000"/>
        </a:lnSpc>
        <a:spcBef>
          <a:spcPct val="0"/>
        </a:spcBef>
        <a:spcAft>
          <a:spcPct val="0"/>
        </a:spcAft>
        <a:defRPr sz="2813" b="1">
          <a:solidFill>
            <a:srgbClr val="404040"/>
          </a:solidFill>
          <a:latin typeface="ScalaSans" pitchFamily="10" charset="0"/>
        </a:defRPr>
      </a:lvl2pPr>
      <a:lvl3pPr algn="l" defTabSz="913951" rtl="0" eaLnBrk="0" fontAlgn="base" hangingPunct="0">
        <a:lnSpc>
          <a:spcPct val="90000"/>
        </a:lnSpc>
        <a:spcBef>
          <a:spcPct val="0"/>
        </a:spcBef>
        <a:spcAft>
          <a:spcPct val="0"/>
        </a:spcAft>
        <a:defRPr sz="2813" b="1">
          <a:solidFill>
            <a:srgbClr val="404040"/>
          </a:solidFill>
          <a:latin typeface="ScalaSans" pitchFamily="10" charset="0"/>
        </a:defRPr>
      </a:lvl3pPr>
      <a:lvl4pPr algn="l" defTabSz="913951" rtl="0" eaLnBrk="0" fontAlgn="base" hangingPunct="0">
        <a:lnSpc>
          <a:spcPct val="90000"/>
        </a:lnSpc>
        <a:spcBef>
          <a:spcPct val="0"/>
        </a:spcBef>
        <a:spcAft>
          <a:spcPct val="0"/>
        </a:spcAft>
        <a:defRPr sz="2813" b="1">
          <a:solidFill>
            <a:srgbClr val="404040"/>
          </a:solidFill>
          <a:latin typeface="ScalaSans" pitchFamily="10" charset="0"/>
        </a:defRPr>
      </a:lvl4pPr>
      <a:lvl5pPr algn="l" defTabSz="913951" rtl="0" eaLnBrk="0" fontAlgn="base" hangingPunct="0">
        <a:lnSpc>
          <a:spcPct val="90000"/>
        </a:lnSpc>
        <a:spcBef>
          <a:spcPct val="0"/>
        </a:spcBef>
        <a:spcAft>
          <a:spcPct val="0"/>
        </a:spcAft>
        <a:defRPr sz="2813" b="1">
          <a:solidFill>
            <a:srgbClr val="404040"/>
          </a:solidFill>
          <a:latin typeface="ScalaSans" pitchFamily="10" charset="0"/>
        </a:defRPr>
      </a:lvl5pPr>
      <a:lvl6pPr marL="321389" algn="l" defTabSz="913951" rtl="0" fontAlgn="base">
        <a:lnSpc>
          <a:spcPct val="90000"/>
        </a:lnSpc>
        <a:spcBef>
          <a:spcPct val="0"/>
        </a:spcBef>
        <a:spcAft>
          <a:spcPct val="0"/>
        </a:spcAft>
        <a:defRPr sz="2813" b="1">
          <a:solidFill>
            <a:srgbClr val="404040"/>
          </a:solidFill>
          <a:latin typeface="ScalaSans" pitchFamily="10" charset="0"/>
        </a:defRPr>
      </a:lvl6pPr>
      <a:lvl7pPr marL="642778" algn="l" defTabSz="913951" rtl="0" fontAlgn="base">
        <a:lnSpc>
          <a:spcPct val="90000"/>
        </a:lnSpc>
        <a:spcBef>
          <a:spcPct val="0"/>
        </a:spcBef>
        <a:spcAft>
          <a:spcPct val="0"/>
        </a:spcAft>
        <a:defRPr sz="2813" b="1">
          <a:solidFill>
            <a:srgbClr val="404040"/>
          </a:solidFill>
          <a:latin typeface="ScalaSans" pitchFamily="10" charset="0"/>
        </a:defRPr>
      </a:lvl7pPr>
      <a:lvl8pPr marL="964167" algn="l" defTabSz="913951" rtl="0" fontAlgn="base">
        <a:lnSpc>
          <a:spcPct val="90000"/>
        </a:lnSpc>
        <a:spcBef>
          <a:spcPct val="0"/>
        </a:spcBef>
        <a:spcAft>
          <a:spcPct val="0"/>
        </a:spcAft>
        <a:defRPr sz="2813" b="1">
          <a:solidFill>
            <a:srgbClr val="404040"/>
          </a:solidFill>
          <a:latin typeface="ScalaSans" pitchFamily="10" charset="0"/>
        </a:defRPr>
      </a:lvl8pPr>
      <a:lvl9pPr marL="1285555" algn="l" defTabSz="913951" rtl="0" fontAlgn="base">
        <a:lnSpc>
          <a:spcPct val="90000"/>
        </a:lnSpc>
        <a:spcBef>
          <a:spcPct val="0"/>
        </a:spcBef>
        <a:spcAft>
          <a:spcPct val="0"/>
        </a:spcAft>
        <a:defRPr sz="2813" b="1">
          <a:solidFill>
            <a:srgbClr val="404040"/>
          </a:solidFill>
          <a:latin typeface="ScalaSans" pitchFamily="10" charset="0"/>
        </a:defRPr>
      </a:lvl9pPr>
    </p:titleStyle>
    <p:bodyStyle>
      <a:lvl1pPr marL="169622" indent="-169622" algn="l" defTabSz="913951" rtl="0" eaLnBrk="0" fontAlgn="base" hangingPunct="0">
        <a:lnSpc>
          <a:spcPct val="90000"/>
        </a:lnSpc>
        <a:spcBef>
          <a:spcPct val="20000"/>
        </a:spcBef>
        <a:spcAft>
          <a:spcPct val="0"/>
        </a:spcAft>
        <a:buClr>
          <a:srgbClr val="404040"/>
        </a:buClr>
        <a:buFont typeface="Times" pitchFamily="18" charset="0"/>
        <a:buChar char="•"/>
        <a:defRPr sz="1828" b="1">
          <a:solidFill>
            <a:srgbClr val="404040"/>
          </a:solidFill>
          <a:latin typeface="+mn-lt"/>
          <a:ea typeface="+mn-ea"/>
          <a:cs typeface="+mn-cs"/>
        </a:defRPr>
      </a:lvl1pPr>
      <a:lvl2pPr marL="742095" indent="-226535" algn="l" defTabSz="913951" rtl="0" eaLnBrk="0" fontAlgn="base" hangingPunct="0">
        <a:lnSpc>
          <a:spcPct val="90000"/>
        </a:lnSpc>
        <a:spcBef>
          <a:spcPct val="20000"/>
        </a:spcBef>
        <a:spcAft>
          <a:spcPct val="0"/>
        </a:spcAft>
        <a:buClr>
          <a:srgbClr val="404040"/>
        </a:buClr>
        <a:buChar char="–"/>
        <a:defRPr sz="1828">
          <a:solidFill>
            <a:srgbClr val="404040"/>
          </a:solidFill>
          <a:latin typeface="+mn-lt"/>
        </a:defRPr>
      </a:lvl2pPr>
      <a:lvl3pPr marL="1084687" indent="-170738" algn="l" defTabSz="913951" rtl="0" eaLnBrk="0" fontAlgn="base" hangingPunct="0">
        <a:lnSpc>
          <a:spcPct val="90000"/>
        </a:lnSpc>
        <a:spcBef>
          <a:spcPct val="20000"/>
        </a:spcBef>
        <a:spcAft>
          <a:spcPct val="0"/>
        </a:spcAft>
        <a:buClr>
          <a:srgbClr val="404040"/>
        </a:buClr>
        <a:buChar char="•"/>
        <a:defRPr sz="1406">
          <a:solidFill>
            <a:srgbClr val="404040"/>
          </a:solidFill>
          <a:latin typeface="+mn-lt"/>
        </a:defRPr>
      </a:lvl3pPr>
      <a:lvl4pPr marL="1428395" indent="-167389" algn="l" defTabSz="913951" rtl="0" eaLnBrk="0" fontAlgn="base" hangingPunct="0">
        <a:lnSpc>
          <a:spcPct val="90000"/>
        </a:lnSpc>
        <a:spcBef>
          <a:spcPct val="20000"/>
        </a:spcBef>
        <a:spcAft>
          <a:spcPct val="0"/>
        </a:spcAft>
        <a:buClr>
          <a:srgbClr val="404040"/>
        </a:buClr>
        <a:buChar char="–"/>
        <a:defRPr sz="1406">
          <a:solidFill>
            <a:srgbClr val="404040"/>
          </a:solidFill>
          <a:latin typeface="+mn-lt"/>
        </a:defRPr>
      </a:lvl4pPr>
      <a:lvl5pPr marL="1770987" indent="-171853" algn="l" defTabSz="913951" rtl="0" eaLnBrk="0" fontAlgn="base" hangingPunct="0">
        <a:lnSpc>
          <a:spcPct val="90000"/>
        </a:lnSpc>
        <a:spcBef>
          <a:spcPct val="20000"/>
        </a:spcBef>
        <a:spcAft>
          <a:spcPct val="0"/>
        </a:spcAft>
        <a:buClr>
          <a:srgbClr val="808080"/>
        </a:buClr>
        <a:buChar char="»"/>
        <a:defRPr sz="1195">
          <a:solidFill>
            <a:srgbClr val="808080"/>
          </a:solidFill>
          <a:latin typeface="+mn-lt"/>
        </a:defRPr>
      </a:lvl5pPr>
      <a:lvl6pPr marL="2092376" indent="-171853" algn="l" defTabSz="913951" rtl="0" fontAlgn="base">
        <a:lnSpc>
          <a:spcPct val="90000"/>
        </a:lnSpc>
        <a:spcBef>
          <a:spcPct val="20000"/>
        </a:spcBef>
        <a:spcAft>
          <a:spcPct val="0"/>
        </a:spcAft>
        <a:buClr>
          <a:srgbClr val="808080"/>
        </a:buClr>
        <a:buChar char="»"/>
        <a:defRPr sz="1195">
          <a:solidFill>
            <a:srgbClr val="808080"/>
          </a:solidFill>
          <a:latin typeface="+mn-lt"/>
        </a:defRPr>
      </a:lvl6pPr>
      <a:lvl7pPr marL="2413765" indent="-171853" algn="l" defTabSz="913951" rtl="0" fontAlgn="base">
        <a:lnSpc>
          <a:spcPct val="90000"/>
        </a:lnSpc>
        <a:spcBef>
          <a:spcPct val="20000"/>
        </a:spcBef>
        <a:spcAft>
          <a:spcPct val="0"/>
        </a:spcAft>
        <a:buClr>
          <a:srgbClr val="808080"/>
        </a:buClr>
        <a:buChar char="»"/>
        <a:defRPr sz="1195">
          <a:solidFill>
            <a:srgbClr val="808080"/>
          </a:solidFill>
          <a:latin typeface="+mn-lt"/>
        </a:defRPr>
      </a:lvl7pPr>
      <a:lvl8pPr marL="2735153" indent="-171853" algn="l" defTabSz="913951" rtl="0" fontAlgn="base">
        <a:lnSpc>
          <a:spcPct val="90000"/>
        </a:lnSpc>
        <a:spcBef>
          <a:spcPct val="20000"/>
        </a:spcBef>
        <a:spcAft>
          <a:spcPct val="0"/>
        </a:spcAft>
        <a:buClr>
          <a:srgbClr val="808080"/>
        </a:buClr>
        <a:buChar char="»"/>
        <a:defRPr sz="1195">
          <a:solidFill>
            <a:srgbClr val="808080"/>
          </a:solidFill>
          <a:latin typeface="+mn-lt"/>
        </a:defRPr>
      </a:lvl8pPr>
      <a:lvl9pPr marL="3056542" indent="-171853" algn="l" defTabSz="913951" rtl="0" fontAlgn="base">
        <a:lnSpc>
          <a:spcPct val="90000"/>
        </a:lnSpc>
        <a:spcBef>
          <a:spcPct val="20000"/>
        </a:spcBef>
        <a:spcAft>
          <a:spcPct val="0"/>
        </a:spcAft>
        <a:buClr>
          <a:srgbClr val="808080"/>
        </a:buClr>
        <a:buChar char="»"/>
        <a:defRPr sz="1195">
          <a:solidFill>
            <a:srgbClr val="808080"/>
          </a:solidFill>
          <a:latin typeface="+mn-lt"/>
        </a:defRPr>
      </a:lvl9pPr>
    </p:bodyStyle>
    <p:otherStyle>
      <a:defPPr>
        <a:defRPr lang="en-US"/>
      </a:defPPr>
      <a:lvl1pPr marL="0" algn="l" defTabSz="642778" rtl="0" eaLnBrk="1" latinLnBrk="0" hangingPunct="1">
        <a:defRPr sz="1266" kern="1200">
          <a:solidFill>
            <a:schemeClr val="tx1"/>
          </a:solidFill>
          <a:latin typeface="+mn-lt"/>
          <a:ea typeface="+mn-ea"/>
          <a:cs typeface="+mn-cs"/>
        </a:defRPr>
      </a:lvl1pPr>
      <a:lvl2pPr marL="321389" algn="l" defTabSz="642778" rtl="0" eaLnBrk="1" latinLnBrk="0" hangingPunct="1">
        <a:defRPr sz="1266" kern="1200">
          <a:solidFill>
            <a:schemeClr val="tx1"/>
          </a:solidFill>
          <a:latin typeface="+mn-lt"/>
          <a:ea typeface="+mn-ea"/>
          <a:cs typeface="+mn-cs"/>
        </a:defRPr>
      </a:lvl2pPr>
      <a:lvl3pPr marL="642778" algn="l" defTabSz="642778" rtl="0" eaLnBrk="1" latinLnBrk="0" hangingPunct="1">
        <a:defRPr sz="1266" kern="1200">
          <a:solidFill>
            <a:schemeClr val="tx1"/>
          </a:solidFill>
          <a:latin typeface="+mn-lt"/>
          <a:ea typeface="+mn-ea"/>
          <a:cs typeface="+mn-cs"/>
        </a:defRPr>
      </a:lvl3pPr>
      <a:lvl4pPr marL="964167" algn="l" defTabSz="642778" rtl="0" eaLnBrk="1" latinLnBrk="0" hangingPunct="1">
        <a:defRPr sz="1266" kern="1200">
          <a:solidFill>
            <a:schemeClr val="tx1"/>
          </a:solidFill>
          <a:latin typeface="+mn-lt"/>
          <a:ea typeface="+mn-ea"/>
          <a:cs typeface="+mn-cs"/>
        </a:defRPr>
      </a:lvl4pPr>
      <a:lvl5pPr marL="1285555" algn="l" defTabSz="642778" rtl="0" eaLnBrk="1" latinLnBrk="0" hangingPunct="1">
        <a:defRPr sz="1266" kern="1200">
          <a:solidFill>
            <a:schemeClr val="tx1"/>
          </a:solidFill>
          <a:latin typeface="+mn-lt"/>
          <a:ea typeface="+mn-ea"/>
          <a:cs typeface="+mn-cs"/>
        </a:defRPr>
      </a:lvl5pPr>
      <a:lvl6pPr marL="1606945" algn="l" defTabSz="642778" rtl="0" eaLnBrk="1" latinLnBrk="0" hangingPunct="1">
        <a:defRPr sz="1266" kern="1200">
          <a:solidFill>
            <a:schemeClr val="tx1"/>
          </a:solidFill>
          <a:latin typeface="+mn-lt"/>
          <a:ea typeface="+mn-ea"/>
          <a:cs typeface="+mn-cs"/>
        </a:defRPr>
      </a:lvl6pPr>
      <a:lvl7pPr marL="1928335" algn="l" defTabSz="642778" rtl="0" eaLnBrk="1" latinLnBrk="0" hangingPunct="1">
        <a:defRPr sz="1266" kern="1200">
          <a:solidFill>
            <a:schemeClr val="tx1"/>
          </a:solidFill>
          <a:latin typeface="+mn-lt"/>
          <a:ea typeface="+mn-ea"/>
          <a:cs typeface="+mn-cs"/>
        </a:defRPr>
      </a:lvl7pPr>
      <a:lvl8pPr marL="2249722" algn="l" defTabSz="642778" rtl="0" eaLnBrk="1" latinLnBrk="0" hangingPunct="1">
        <a:defRPr sz="1266" kern="1200">
          <a:solidFill>
            <a:schemeClr val="tx1"/>
          </a:solidFill>
          <a:latin typeface="+mn-lt"/>
          <a:ea typeface="+mn-ea"/>
          <a:cs typeface="+mn-cs"/>
        </a:defRPr>
      </a:lvl8pPr>
      <a:lvl9pPr marL="2571112" algn="l" defTabSz="642778"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mailto:bjr83@cornell.ed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firstHeader.jpg">
            <a:extLst>
              <a:ext uri="{FF2B5EF4-FFF2-40B4-BE49-F238E27FC236}">
                <a16:creationId xmlns:a16="http://schemas.microsoft.com/office/drawing/2014/main" id="{6FB8BA75-31BE-EBB0-B883-FD61DF9528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Box 1">
            <a:extLst>
              <a:ext uri="{FF2B5EF4-FFF2-40B4-BE49-F238E27FC236}">
                <a16:creationId xmlns:a16="http://schemas.microsoft.com/office/drawing/2014/main" id="{D50CA7E4-6E61-2577-E995-B5DCCEC2C7D2}"/>
              </a:ext>
            </a:extLst>
          </p:cNvPr>
          <p:cNvSpPr txBox="1">
            <a:spLocks noChangeArrowheads="1"/>
          </p:cNvSpPr>
          <p:nvPr/>
        </p:nvSpPr>
        <p:spPr bwMode="auto">
          <a:xfrm>
            <a:off x="381000" y="49530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panose="02020603050405020304" charset="0"/>
                <a:ea typeface="MS PGothic" panose="020B0600070205080204" pitchFamily="34" charset="-128"/>
              </a:defRPr>
            </a:lvl1pPr>
            <a:lvl2pPr marL="742950" indent="-285750">
              <a:defRPr sz="2400" i="1">
                <a:solidFill>
                  <a:schemeClr val="tx1"/>
                </a:solidFill>
                <a:latin typeface="Times" panose="02020603050405020304" charset="0"/>
                <a:ea typeface="MS PGothic" panose="020B0600070205080204" pitchFamily="34" charset="-128"/>
              </a:defRPr>
            </a:lvl2pPr>
            <a:lvl3pPr marL="1143000" indent="-228600">
              <a:defRPr sz="2400" i="1">
                <a:solidFill>
                  <a:schemeClr val="tx1"/>
                </a:solidFill>
                <a:latin typeface="Times" panose="02020603050405020304" charset="0"/>
                <a:ea typeface="MS PGothic" panose="020B0600070205080204" pitchFamily="34" charset="-128"/>
              </a:defRPr>
            </a:lvl3pPr>
            <a:lvl4pPr marL="1600200" indent="-228600">
              <a:defRPr sz="2400" i="1">
                <a:solidFill>
                  <a:schemeClr val="tx1"/>
                </a:solidFill>
                <a:latin typeface="Times" panose="02020603050405020304" charset="0"/>
                <a:ea typeface="MS PGothic" panose="020B0600070205080204" pitchFamily="34" charset="-128"/>
              </a:defRPr>
            </a:lvl4pPr>
            <a:lvl5pPr marL="2057400" indent="-228600">
              <a:defRPr sz="2400" i="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9pPr>
          </a:lstStyle>
          <a:p>
            <a:pPr algn="ctr"/>
            <a:r>
              <a:rPr lang="en-US" altLang="en-US" sz="3200" b="1" i="0"/>
              <a:t>Concurrent Session B: Horticultural Outlook</a:t>
            </a:r>
          </a:p>
          <a:p>
            <a:pPr algn="ctr"/>
            <a:r>
              <a:rPr lang="en-US" altLang="en-US" sz="3200" i="0"/>
              <a:t>201 Stocking Hall, 1:00 to 3:00 PM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5FBDCE-F99F-4A33-92A1-C0F62F10A3C3}"/>
              </a:ext>
            </a:extLst>
          </p:cNvPr>
          <p:cNvSpPr txBox="1"/>
          <p:nvPr/>
        </p:nvSpPr>
        <p:spPr>
          <a:xfrm>
            <a:off x="756138" y="179927"/>
            <a:ext cx="7631723" cy="1111843"/>
          </a:xfrm>
          <a:prstGeom prst="rect">
            <a:avLst/>
          </a:prstGeom>
        </p:spPr>
        <p:txBody>
          <a:bodyPr vert="horz" lIns="91440" tIns="45720" rIns="91440" bIns="45720" rtlCol="0" anchor="ctr">
            <a:normAutofit/>
          </a:bodyPr>
          <a:lstStyle/>
          <a:p>
            <a:pPr algn="ctr" eaLnBrk="1" fontAlgn="auto" hangingPunct="1">
              <a:lnSpc>
                <a:spcPct val="90000"/>
              </a:lnSpc>
              <a:spcAft>
                <a:spcPts val="600"/>
              </a:spcAft>
              <a:defRPr/>
            </a:pPr>
            <a:r>
              <a:rPr lang="en-US" i="0" kern="1200" dirty="0">
                <a:solidFill>
                  <a:schemeClr val="tx1"/>
                </a:solidFill>
                <a:latin typeface="+mj-lt"/>
                <a:ea typeface="+mj-ea"/>
                <a:cs typeface="+mj-cs"/>
              </a:rPr>
              <a:t>Processed and Frozen F&amp;Vs Consumer price index (1997 =100)</a:t>
            </a:r>
          </a:p>
        </p:txBody>
      </p:sp>
      <p:sp>
        <p:nvSpPr>
          <p:cNvPr id="7" name="TextBox 6">
            <a:extLst>
              <a:ext uri="{FF2B5EF4-FFF2-40B4-BE49-F238E27FC236}">
                <a16:creationId xmlns:a16="http://schemas.microsoft.com/office/drawing/2014/main" id="{BCA3ABC2-9163-4ED4-A909-DB97817BE07F}"/>
              </a:ext>
            </a:extLst>
          </p:cNvPr>
          <p:cNvSpPr txBox="1"/>
          <p:nvPr/>
        </p:nvSpPr>
        <p:spPr>
          <a:xfrm>
            <a:off x="738210" y="6356350"/>
            <a:ext cx="7631722" cy="464143"/>
          </a:xfrm>
          <a:prstGeom prst="rect">
            <a:avLst/>
          </a:prstGeom>
        </p:spPr>
        <p:txBody>
          <a:bodyPr vert="horz" lIns="91440" tIns="45720" rIns="91440" bIns="45720" rtlCol="0" anchor="ctr">
            <a:normAutofit/>
          </a:bodyPr>
          <a:lstStyle/>
          <a:p>
            <a:pPr indent="-228600" algn="ctr" eaLnBrk="1" fontAlgn="auto" hangingPunct="1">
              <a:lnSpc>
                <a:spcPct val="90000"/>
              </a:lnSpc>
              <a:spcBef>
                <a:spcPts val="0"/>
              </a:spcBef>
              <a:spcAft>
                <a:spcPts val="600"/>
              </a:spcAft>
              <a:buFont typeface="Arial" panose="020B0604020202020204" pitchFamily="34" charset="0"/>
              <a:buChar char="•"/>
              <a:defRPr/>
            </a:pPr>
            <a:r>
              <a:rPr lang="en-US" sz="1200" i="0" dirty="0">
                <a:latin typeface="+mn-lt"/>
                <a:ea typeface="+mn-ea"/>
              </a:rPr>
              <a:t>Source: U.S. Department of Labor, Bureau of Labor Statistics. CPI for All Urban Consumers</a:t>
            </a:r>
          </a:p>
        </p:txBody>
      </p:sp>
      <p:sp>
        <p:nvSpPr>
          <p:cNvPr id="28677" name="Slide Number Placeholder 1">
            <a:extLst>
              <a:ext uri="{FF2B5EF4-FFF2-40B4-BE49-F238E27FC236}">
                <a16:creationId xmlns:a16="http://schemas.microsoft.com/office/drawing/2014/main" id="{86B61BE8-808B-4098-B45C-6DD42905E6EB}"/>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eaLnBrk="1" hangingPunct="1">
              <a:spcAft>
                <a:spcPts val="600"/>
              </a:spcAft>
            </a:pPr>
            <a:fld id="{F68F4638-B273-4C08-B730-DDF82BB36453}" type="slidenum">
              <a:rPr lang="en-US" altLang="en-US" sz="1200" smtClean="0">
                <a:solidFill>
                  <a:schemeClr val="tx1">
                    <a:tint val="75000"/>
                  </a:schemeClr>
                </a:solidFill>
                <a:latin typeface="+mn-lt"/>
                <a:ea typeface="+mn-ea"/>
              </a:rPr>
              <a:pPr eaLnBrk="1" hangingPunct="1">
                <a:spcAft>
                  <a:spcPts val="600"/>
                </a:spcAft>
              </a:pPr>
              <a:t>10</a:t>
            </a:fld>
            <a:endParaRPr lang="en-US" altLang="en-US" sz="1200">
              <a:solidFill>
                <a:schemeClr val="tx1">
                  <a:tint val="75000"/>
                </a:schemeClr>
              </a:solidFill>
              <a:latin typeface="+mn-lt"/>
              <a:ea typeface="+mn-ea"/>
            </a:endParaRPr>
          </a:p>
        </p:txBody>
      </p:sp>
      <p:graphicFrame>
        <p:nvGraphicFramePr>
          <p:cNvPr id="3" name="Chart 2">
            <a:extLst>
              <a:ext uri="{FF2B5EF4-FFF2-40B4-BE49-F238E27FC236}">
                <a16:creationId xmlns:a16="http://schemas.microsoft.com/office/drawing/2014/main" id="{E35872C5-F096-7D3F-9233-EBB9E4CADFE6}"/>
              </a:ext>
            </a:extLst>
          </p:cNvPr>
          <p:cNvGraphicFramePr>
            <a:graphicFrameLocks/>
          </p:cNvGraphicFramePr>
          <p:nvPr>
            <p:extLst>
              <p:ext uri="{D42A27DB-BD31-4B8C-83A1-F6EECF244321}">
                <p14:modId xmlns:p14="http://schemas.microsoft.com/office/powerpoint/2010/main" val="953741016"/>
              </p:ext>
            </p:extLst>
          </p:nvPr>
        </p:nvGraphicFramePr>
        <p:xfrm>
          <a:off x="304800" y="1428296"/>
          <a:ext cx="8610600" cy="4439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9023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D669C27D-90AC-4A45-82CA-19B3542FC1A0}"/>
              </a:ext>
            </a:extLst>
          </p:cNvPr>
          <p:cNvSpPr txBox="1">
            <a:spLocks noChangeArrowheads="1"/>
          </p:cNvSpPr>
          <p:nvPr/>
        </p:nvSpPr>
        <p:spPr bwMode="auto">
          <a:xfrm>
            <a:off x="211138" y="957263"/>
            <a:ext cx="8382000" cy="461665"/>
          </a:xfrm>
          <a:prstGeom prst="rect">
            <a:avLst/>
          </a:prstGeom>
          <a:noFill/>
          <a:ln>
            <a:noFill/>
          </a:ln>
        </p:spPr>
        <p:txBody>
          <a:bodyPr lIns="91440" tIns="45720" rIns="91440" bIns="45720" anchor="t">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Calibri"/>
              </a:rPr>
              <a:t>Outlook Issue: Consumer Price Trends</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Calibri" charset="0"/>
            </a:endParaRPr>
          </a:p>
        </p:txBody>
      </p:sp>
      <p:pic>
        <p:nvPicPr>
          <p:cNvPr id="3074" name="Picture 2" descr="A graphic of a shopping cart highlighting fruits and vegetables. ">
            <a:extLst>
              <a:ext uri="{FF2B5EF4-FFF2-40B4-BE49-F238E27FC236}">
                <a16:creationId xmlns:a16="http://schemas.microsoft.com/office/drawing/2014/main" id="{AF8CF087-1311-C319-EE4C-4C477A485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E80858-E24F-C2B7-8A3E-B10F4FF7C187}"/>
              </a:ext>
            </a:extLst>
          </p:cNvPr>
          <p:cNvSpPr txBox="1"/>
          <p:nvPr/>
        </p:nvSpPr>
        <p:spPr>
          <a:xfrm>
            <a:off x="457200" y="6027003"/>
            <a:ext cx="8305800" cy="830997"/>
          </a:xfrm>
          <a:prstGeom prst="rect">
            <a:avLst/>
          </a:prstGeom>
          <a:solidFill>
            <a:schemeClr val="bg1"/>
          </a:solidFill>
        </p:spPr>
        <p:txBody>
          <a:bodyPr wrap="square" rtlCol="0">
            <a:spAutoFit/>
          </a:bodyPr>
          <a:lstStyle/>
          <a:p>
            <a:r>
              <a:rPr lang="en-US" dirty="0"/>
              <a:t>We have seen blame focused towards food retailers and food manufacturers for trying to gouge consumers…</a:t>
            </a:r>
          </a:p>
        </p:txBody>
      </p:sp>
    </p:spTree>
    <p:extLst>
      <p:ext uri="{BB962C8B-B14F-4D97-AF65-F5344CB8AC3E}">
        <p14:creationId xmlns:p14="http://schemas.microsoft.com/office/powerpoint/2010/main" val="16936028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D669C27D-90AC-4A45-82CA-19B3542FC1A0}"/>
              </a:ext>
            </a:extLst>
          </p:cNvPr>
          <p:cNvSpPr txBox="1">
            <a:spLocks noChangeArrowheads="1"/>
          </p:cNvSpPr>
          <p:nvPr/>
        </p:nvSpPr>
        <p:spPr bwMode="auto">
          <a:xfrm>
            <a:off x="211138" y="957263"/>
            <a:ext cx="8382000" cy="461665"/>
          </a:xfrm>
          <a:prstGeom prst="rect">
            <a:avLst/>
          </a:prstGeom>
          <a:noFill/>
          <a:ln>
            <a:noFill/>
          </a:ln>
        </p:spPr>
        <p:txBody>
          <a:bodyPr lIns="91440" tIns="45720" rIns="91440" bIns="45720" anchor="t">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Calibri"/>
              </a:rPr>
              <a:t>Outlook Issue: Consumer Price Trends</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Calibri" charset="0"/>
            </a:endParaRPr>
          </a:p>
        </p:txBody>
      </p:sp>
      <p:sp>
        <p:nvSpPr>
          <p:cNvPr id="2" name="TextBox 1">
            <a:extLst>
              <a:ext uri="{FF2B5EF4-FFF2-40B4-BE49-F238E27FC236}">
                <a16:creationId xmlns:a16="http://schemas.microsoft.com/office/drawing/2014/main" id="{DACCDD6A-89C9-92AE-7912-82ECDBAAFF7B}"/>
              </a:ext>
            </a:extLst>
          </p:cNvPr>
          <p:cNvSpPr txBox="1"/>
          <p:nvPr/>
        </p:nvSpPr>
        <p:spPr>
          <a:xfrm>
            <a:off x="0" y="1763714"/>
            <a:ext cx="8991600" cy="4832092"/>
          </a:xfrm>
          <a:prstGeom prst="rect">
            <a:avLst/>
          </a:prstGeom>
          <a:noFill/>
        </p:spPr>
        <p:txBody>
          <a:bodyPr wrap="square">
            <a:spAutoFit/>
          </a:bodyPr>
          <a:lstStyle/>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During the past few years we have read much about food inflation, including some of the causes and consequences</a:t>
            </a:r>
          </a:p>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Food price inflation is expected to ease in 2025 (greater easing at food retail/FAH relative to food service/FAFH)</a:t>
            </a:r>
          </a:p>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The food manufacturing and food retailing sectors remain quite competitive. Some price shifts might be seen as opportunistic and remain “sticky” but much of the food increases/decreases are related costs for inputs/ingredients (e.g., labor, fuel, and materials)</a:t>
            </a:r>
          </a:p>
        </p:txBody>
      </p:sp>
    </p:spTree>
    <p:extLst>
      <p:ext uri="{BB962C8B-B14F-4D97-AF65-F5344CB8AC3E}">
        <p14:creationId xmlns:p14="http://schemas.microsoft.com/office/powerpoint/2010/main" val="26834269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6083E44-94BF-3D05-08B4-D2B411F305A2}"/>
              </a:ext>
            </a:extLst>
          </p:cNvPr>
          <p:cNvSpPr>
            <a:spLocks noGrp="1"/>
          </p:cNvSpPr>
          <p:nvPr>
            <p:ph type="sldNum" sz="quarter" idx="12"/>
          </p:nvPr>
        </p:nvSpPr>
        <p:spPr>
          <a:xfrm>
            <a:off x="6603999" y="6356350"/>
            <a:ext cx="2057400" cy="365125"/>
          </a:xfrm>
        </p:spPr>
        <p:txBody>
          <a:bodyPr>
            <a:normAutofit/>
          </a:bodyPr>
          <a:lstStyle/>
          <a:p>
            <a:pPr>
              <a:spcAft>
                <a:spcPts val="600"/>
              </a:spcAft>
              <a:defRPr/>
            </a:pPr>
            <a:fld id="{F3BE666D-0939-4AAD-9200-35CA87989D39}" type="slidenum">
              <a:rPr lang="en-US" altLang="en-US" smtClean="0"/>
              <a:pPr>
                <a:spcAft>
                  <a:spcPts val="600"/>
                </a:spcAft>
                <a:defRPr/>
              </a:pPr>
              <a:t>13</a:t>
            </a:fld>
            <a:endParaRPr lang="en-US" altLang="en-US"/>
          </a:p>
        </p:txBody>
      </p:sp>
      <p:graphicFrame>
        <p:nvGraphicFramePr>
          <p:cNvPr id="3" name="Table 2">
            <a:extLst>
              <a:ext uri="{FF2B5EF4-FFF2-40B4-BE49-F238E27FC236}">
                <a16:creationId xmlns:a16="http://schemas.microsoft.com/office/drawing/2014/main" id="{45408398-00F0-F317-DCD5-E5532FD8B583}"/>
              </a:ext>
            </a:extLst>
          </p:cNvPr>
          <p:cNvGraphicFramePr>
            <a:graphicFrameLocks noGrp="1"/>
          </p:cNvGraphicFramePr>
          <p:nvPr>
            <p:extLst>
              <p:ext uri="{D42A27DB-BD31-4B8C-83A1-F6EECF244321}">
                <p14:modId xmlns:p14="http://schemas.microsoft.com/office/powerpoint/2010/main" val="2480211240"/>
              </p:ext>
            </p:extLst>
          </p:nvPr>
        </p:nvGraphicFramePr>
        <p:xfrm>
          <a:off x="381000" y="35169"/>
          <a:ext cx="8546222" cy="6805888"/>
        </p:xfrm>
        <a:graphic>
          <a:graphicData uri="http://schemas.openxmlformats.org/drawingml/2006/table">
            <a:tbl>
              <a:tblPr/>
              <a:tblGrid>
                <a:gridCol w="2807128">
                  <a:extLst>
                    <a:ext uri="{9D8B030D-6E8A-4147-A177-3AD203B41FA5}">
                      <a16:colId xmlns:a16="http://schemas.microsoft.com/office/drawing/2014/main" val="3154084452"/>
                    </a:ext>
                  </a:extLst>
                </a:gridCol>
                <a:gridCol w="857082">
                  <a:extLst>
                    <a:ext uri="{9D8B030D-6E8A-4147-A177-3AD203B41FA5}">
                      <a16:colId xmlns:a16="http://schemas.microsoft.com/office/drawing/2014/main" val="3113357109"/>
                    </a:ext>
                  </a:extLst>
                </a:gridCol>
                <a:gridCol w="1039265">
                  <a:extLst>
                    <a:ext uri="{9D8B030D-6E8A-4147-A177-3AD203B41FA5}">
                      <a16:colId xmlns:a16="http://schemas.microsoft.com/office/drawing/2014/main" val="1953098559"/>
                    </a:ext>
                  </a:extLst>
                </a:gridCol>
                <a:gridCol w="1666237">
                  <a:extLst>
                    <a:ext uri="{9D8B030D-6E8A-4147-A177-3AD203B41FA5}">
                      <a16:colId xmlns:a16="http://schemas.microsoft.com/office/drawing/2014/main" val="3879579052"/>
                    </a:ext>
                  </a:extLst>
                </a:gridCol>
                <a:gridCol w="762679">
                  <a:extLst>
                    <a:ext uri="{9D8B030D-6E8A-4147-A177-3AD203B41FA5}">
                      <a16:colId xmlns:a16="http://schemas.microsoft.com/office/drawing/2014/main" val="1797461652"/>
                    </a:ext>
                  </a:extLst>
                </a:gridCol>
                <a:gridCol w="651152">
                  <a:extLst>
                    <a:ext uri="{9D8B030D-6E8A-4147-A177-3AD203B41FA5}">
                      <a16:colId xmlns:a16="http://schemas.microsoft.com/office/drawing/2014/main" val="3837354216"/>
                    </a:ext>
                  </a:extLst>
                </a:gridCol>
                <a:gridCol w="762679">
                  <a:extLst>
                    <a:ext uri="{9D8B030D-6E8A-4147-A177-3AD203B41FA5}">
                      <a16:colId xmlns:a16="http://schemas.microsoft.com/office/drawing/2014/main" val="3085746765"/>
                    </a:ext>
                  </a:extLst>
                </a:gridCol>
              </a:tblGrid>
              <a:tr h="367787">
                <a:tc>
                  <a:txBody>
                    <a:bodyPr/>
                    <a:lstStyle/>
                    <a:p>
                      <a:pPr algn="ctr" fontAlgn="ctr"/>
                      <a:r>
                        <a:rPr lang="en-US" sz="1400" b="1" i="0" u="none" strike="noStrike" dirty="0">
                          <a:solidFill>
                            <a:srgbClr val="000000"/>
                          </a:solidFill>
                          <a:effectLst/>
                          <a:latin typeface="Arial" panose="020B0604020202020204" pitchFamily="34" charset="0"/>
                        </a:rPr>
                        <a:t>Consumer Price Index item</a:t>
                      </a:r>
                      <a:endParaRPr lang="en-US" sz="1400" b="0" i="0" u="none" strike="noStrike" dirty="0">
                        <a:effectLst/>
                        <a:latin typeface="Arial" panose="020B0604020202020204" pitchFamily="34" charset="0"/>
                      </a:endParaRPr>
                    </a:p>
                  </a:txBody>
                  <a:tcPr marL="9161" marR="9161" marT="9161"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Arial" panose="020B0604020202020204" pitchFamily="34" charset="0"/>
                        </a:rPr>
                        <a:t>Annual 2022</a:t>
                      </a:r>
                      <a:endParaRPr lang="en-US" sz="1400" b="0" i="0" u="none" strike="noStrike" dirty="0">
                        <a:effectLst/>
                        <a:latin typeface="Arial" panose="020B0604020202020204" pitchFamily="34" charset="0"/>
                      </a:endParaRPr>
                    </a:p>
                  </a:txBody>
                  <a:tcPr marL="9161" marR="9161" marT="9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Arial" panose="020B0604020202020204" pitchFamily="34" charset="0"/>
                        </a:rPr>
                        <a:t>Annual </a:t>
                      </a:r>
                    </a:p>
                    <a:p>
                      <a:pPr algn="r" fontAlgn="ctr"/>
                      <a:r>
                        <a:rPr lang="en-US" sz="1400" b="0" i="0" u="none" strike="noStrike" dirty="0">
                          <a:solidFill>
                            <a:srgbClr val="000000"/>
                          </a:solidFill>
                          <a:effectLst/>
                          <a:latin typeface="Arial" panose="020B0604020202020204" pitchFamily="34" charset="0"/>
                        </a:rPr>
                        <a:t>2023</a:t>
                      </a:r>
                      <a:endParaRPr lang="en-US" sz="1400" b="0" i="0" u="none" strike="noStrike" dirty="0">
                        <a:effectLst/>
                        <a:latin typeface="Arial" panose="020B0604020202020204" pitchFamily="34" charset="0"/>
                      </a:endParaRPr>
                    </a:p>
                  </a:txBody>
                  <a:tcPr marL="9161" marR="9161" marT="9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dirty="0">
                          <a:solidFill>
                            <a:srgbClr val="000000"/>
                          </a:solidFill>
                          <a:effectLst/>
                          <a:latin typeface="Arial" panose="020B0604020202020204" pitchFamily="34" charset="0"/>
                        </a:rPr>
                        <a:t>20-year historical average </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 (2004–23)</a:t>
                      </a:r>
                      <a:endParaRPr lang="en-US" sz="1400" b="0" i="0" u="none" strike="noStrike" dirty="0">
                        <a:effectLst/>
                        <a:latin typeface="Arial" panose="020B0604020202020204" pitchFamily="34" charset="0"/>
                      </a:endParaRPr>
                    </a:p>
                  </a:txBody>
                  <a:tcPr marL="9161" marR="9161" marT="916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1400" b="1" i="0" u="none" strike="noStrike" dirty="0">
                          <a:solidFill>
                            <a:srgbClr val="000000"/>
                          </a:solidFill>
                          <a:effectLst/>
                          <a:latin typeface="Arial" panose="020B0604020202020204" pitchFamily="34" charset="0"/>
                        </a:rPr>
                        <a:t>Prediction interval 2025</a:t>
                      </a:r>
                      <a:endParaRPr lang="en-US" sz="1400" b="0" i="0" u="none" strike="noStrike" dirty="0">
                        <a:effectLst/>
                        <a:latin typeface="Arial" panose="020B0604020202020204" pitchFamily="34" charset="0"/>
                      </a:endParaRPr>
                    </a:p>
                  </a:txBody>
                  <a:tcPr marL="87947" marR="87947" marT="43973" marB="43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4449856"/>
                  </a:ext>
                </a:extLst>
              </a:tr>
              <a:tr h="293910">
                <a:tc>
                  <a:txBody>
                    <a:bodyPr/>
                    <a:lstStyle/>
                    <a:p>
                      <a:pPr algn="l" fontAlgn="b"/>
                      <a:endParaRPr lang="en-US" sz="1400" b="0" i="0" u="none" strike="noStrike">
                        <a:effectLst/>
                        <a:latin typeface="Arial" panose="020B0604020202020204" pitchFamily="34" charset="0"/>
                      </a:endParaRPr>
                    </a:p>
                  </a:txBody>
                  <a:tcPr marL="9161" marR="9161" marT="9161"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gridSpan="3">
                  <a:txBody>
                    <a:bodyPr/>
                    <a:lstStyle/>
                    <a:p>
                      <a:pPr algn="ctr" fontAlgn="b"/>
                      <a:r>
                        <a:rPr lang="en-US" sz="1400" b="0" i="1" u="none" strike="noStrike" dirty="0">
                          <a:solidFill>
                            <a:srgbClr val="000000"/>
                          </a:solidFill>
                          <a:effectLst/>
                          <a:latin typeface="Arial" panose="020B0604020202020204" pitchFamily="34" charset="0"/>
                        </a:rPr>
                        <a:t>Percent change</a:t>
                      </a:r>
                    </a:p>
                  </a:txBody>
                  <a:tcPr marL="9161" marR="9161" marT="91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a:p>
                  </a:txBody>
                  <a:tcPr marL="9161" marR="9161" marT="9161"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dirty="0"/>
                    </a:p>
                  </a:txBody>
                  <a:tcPr marL="9161" marR="9161" marT="916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3">
                  <a:txBody>
                    <a:bodyPr/>
                    <a:lstStyle/>
                    <a:p>
                      <a:pPr algn="ctr" fontAlgn="b"/>
                      <a:r>
                        <a:rPr lang="en-US" sz="1400" b="0" i="1" u="none" strike="noStrike" dirty="0">
                          <a:solidFill>
                            <a:srgbClr val="000000"/>
                          </a:solidFill>
                          <a:effectLst/>
                          <a:latin typeface="Arial" panose="020B0604020202020204" pitchFamily="34" charset="0"/>
                        </a:rPr>
                        <a:t>Percent change</a:t>
                      </a:r>
                      <a:endParaRPr lang="en-US" sz="1400" b="0" i="0" u="none" strike="noStrike" dirty="0">
                        <a:effectLst/>
                        <a:latin typeface="Arial" panose="020B0604020202020204" pitchFamily="34" charset="0"/>
                      </a:endParaRPr>
                    </a:p>
                  </a:txBody>
                  <a:tcPr marL="87947" marR="87947" marT="43973" marB="43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3290941"/>
                  </a:ext>
                </a:extLst>
              </a:tr>
              <a:tr h="292316">
                <a:tc>
                  <a:txBody>
                    <a:bodyPr/>
                    <a:lstStyle/>
                    <a:p>
                      <a:pPr algn="l" fontAlgn="b"/>
                      <a:endParaRPr lang="en-US" sz="1400" b="0" i="0" u="none" strike="noStrike">
                        <a:effectLst/>
                        <a:latin typeface="Arial" panose="020B0604020202020204" pitchFamily="34" charset="0"/>
                      </a:endParaRPr>
                    </a:p>
                  </a:txBody>
                  <a:tcPr marL="9161" marR="9161" marT="9161"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effectLst/>
                        <a:latin typeface="Arial" panose="020B0604020202020204" pitchFamily="34" charset="0"/>
                      </a:endParaRPr>
                    </a:p>
                  </a:txBody>
                  <a:tcPr marL="9161" marR="9161" marT="9161"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effectLst/>
                        <a:latin typeface="Arial" panose="020B0604020202020204" pitchFamily="34" charset="0"/>
                      </a:endParaRPr>
                    </a:p>
                  </a:txBody>
                  <a:tcPr marL="9161" marR="9161" marT="9161"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dirty="0">
                        <a:effectLst/>
                        <a:latin typeface="Arial" panose="020B0604020202020204" pitchFamily="34" charset="0"/>
                      </a:endParaRPr>
                    </a:p>
                  </a:txBody>
                  <a:tcPr marL="9161" marR="9161" marT="9161"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Arial" panose="020B0604020202020204" pitchFamily="34" charset="0"/>
                        </a:rPr>
                        <a:t>Lower</a:t>
                      </a:r>
                      <a:endParaRPr lang="en-US" sz="1400" b="0" i="0" u="none" strike="noStrike">
                        <a:effectLst/>
                        <a:latin typeface="Arial" panose="020B0604020202020204" pitchFamily="34" charset="0"/>
                      </a:endParaRPr>
                    </a:p>
                  </a:txBody>
                  <a:tcPr marL="9161" marR="9161" marT="9161"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Arial" panose="020B0604020202020204" pitchFamily="34" charset="0"/>
                        </a:rPr>
                        <a:t>Mid</a:t>
                      </a:r>
                      <a:endParaRPr lang="en-US" sz="1400" b="0" i="0" u="none" strike="noStrike">
                        <a:effectLst/>
                        <a:latin typeface="Arial" panose="020B0604020202020204" pitchFamily="34" charset="0"/>
                      </a:endParaRPr>
                    </a:p>
                  </a:txBody>
                  <a:tcPr marL="9161" marR="9161" marT="9161"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rgbClr val="000000"/>
                          </a:solidFill>
                          <a:effectLst/>
                          <a:latin typeface="Arial" panose="020B0604020202020204" pitchFamily="34" charset="0"/>
                        </a:rPr>
                        <a:t>Upper</a:t>
                      </a:r>
                      <a:endParaRPr lang="en-US" sz="1400" b="0" i="0" u="none" strike="noStrike">
                        <a:effectLst/>
                        <a:latin typeface="Arial" panose="020B0604020202020204" pitchFamily="34" charset="0"/>
                      </a:endParaRPr>
                    </a:p>
                  </a:txBody>
                  <a:tcPr marL="9161" marR="9161" marT="9161"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1388137"/>
                  </a:ext>
                </a:extLst>
              </a:tr>
              <a:tr h="208053">
                <a:tc>
                  <a:txBody>
                    <a:bodyPr/>
                    <a:lstStyle/>
                    <a:p>
                      <a:pPr algn="l" fontAlgn="b"/>
                      <a:r>
                        <a:rPr lang="en-US" sz="1400" b="0" i="0" u="none" strike="noStrike">
                          <a:solidFill>
                            <a:srgbClr val="000000"/>
                          </a:solidFill>
                          <a:effectLst/>
                          <a:latin typeface="Arial" panose="020B0604020202020204" pitchFamily="34" charset="0"/>
                        </a:rPr>
                        <a:t>All food</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2922950"/>
                  </a:ext>
                </a:extLst>
              </a:tr>
              <a:tr h="208053">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8043399"/>
                  </a:ext>
                </a:extLst>
              </a:tr>
              <a:tr h="208053">
                <a:tc>
                  <a:txBody>
                    <a:bodyPr/>
                    <a:lstStyle/>
                    <a:p>
                      <a:pPr algn="l" fontAlgn="b"/>
                      <a:r>
                        <a:rPr lang="en-US" sz="1400" b="0" i="0" u="none" strike="noStrike">
                          <a:solidFill>
                            <a:srgbClr val="000000"/>
                          </a:solidFill>
                          <a:effectLst/>
                          <a:latin typeface="Arial" panose="020B0604020202020204" pitchFamily="34" charset="0"/>
                        </a:rPr>
                        <a:t>Food away from home</a:t>
                      </a:r>
                      <a:endParaRPr lang="en-US" sz="1400" b="0" i="0" u="none" strike="noStrike">
                        <a:effectLst/>
                        <a:latin typeface="Arial" panose="020B0604020202020204" pitchFamily="34" charset="0"/>
                      </a:endParaRPr>
                    </a:p>
                  </a:txBody>
                  <a:tcPr marL="824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panose="020B0604020202020204" pitchFamily="34" charset="0"/>
                        </a:rPr>
                        <a:t>3.4</a:t>
                      </a:r>
                      <a:endParaRPr lang="en-US" sz="1400" b="0" i="0" u="none" strike="noStrike" dirty="0">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9073307"/>
                  </a:ext>
                </a:extLst>
              </a:tr>
              <a:tr h="208053">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2507318"/>
                  </a:ext>
                </a:extLst>
              </a:tr>
              <a:tr h="208053">
                <a:tc>
                  <a:txBody>
                    <a:bodyPr/>
                    <a:lstStyle/>
                    <a:p>
                      <a:pPr algn="l" fontAlgn="b"/>
                      <a:r>
                        <a:rPr lang="en-US" sz="1400" b="0" i="0" u="none" strike="noStrike">
                          <a:solidFill>
                            <a:srgbClr val="000000"/>
                          </a:solidFill>
                          <a:effectLst/>
                          <a:latin typeface="Arial" panose="020B0604020202020204" pitchFamily="34" charset="0"/>
                        </a:rPr>
                        <a:t>Food at home</a:t>
                      </a:r>
                      <a:endParaRPr lang="en-US" sz="1400" b="0" i="0" u="none" strike="noStrike">
                        <a:effectLst/>
                        <a:latin typeface="Arial" panose="020B0604020202020204" pitchFamily="34" charset="0"/>
                      </a:endParaRPr>
                    </a:p>
                  </a:txBody>
                  <a:tcPr marL="824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11.4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4645141"/>
                  </a:ext>
                </a:extLst>
              </a:tr>
              <a:tr h="208053">
                <a:tc>
                  <a:txBody>
                    <a:bodyPr/>
                    <a:lstStyle/>
                    <a:p>
                      <a:pPr algn="l" fontAlgn="b"/>
                      <a:r>
                        <a:rPr lang="en-US" sz="1400" b="0" i="0" u="none" strike="noStrike">
                          <a:solidFill>
                            <a:srgbClr val="000000"/>
                          </a:solidFill>
                          <a:effectLst/>
                          <a:latin typeface="Arial" panose="020B0604020202020204" pitchFamily="34" charset="0"/>
                        </a:rPr>
                        <a:t>Meats, poultry, and fish</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5476142"/>
                  </a:ext>
                </a:extLst>
              </a:tr>
              <a:tr h="208053">
                <a:tc>
                  <a:txBody>
                    <a:bodyPr/>
                    <a:lstStyle/>
                    <a:p>
                      <a:pPr algn="l" fontAlgn="b"/>
                      <a:r>
                        <a:rPr lang="en-US" sz="1400" b="0" i="0" u="none" strike="noStrike">
                          <a:solidFill>
                            <a:srgbClr val="000000"/>
                          </a:solidFill>
                          <a:effectLst/>
                          <a:latin typeface="Arial" panose="020B0604020202020204" pitchFamily="34" charset="0"/>
                        </a:rPr>
                        <a:t>Meats</a:t>
                      </a:r>
                      <a:endParaRPr lang="en-US" sz="1400" b="0" i="0" u="none" strike="noStrike">
                        <a:effectLst/>
                        <a:latin typeface="Arial" panose="020B0604020202020204" pitchFamily="34" charset="0"/>
                      </a:endParaRPr>
                    </a:p>
                  </a:txBody>
                  <a:tcPr marL="2473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10.3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7162068"/>
                  </a:ext>
                </a:extLst>
              </a:tr>
              <a:tr h="208053">
                <a:tc>
                  <a:txBody>
                    <a:bodyPr/>
                    <a:lstStyle/>
                    <a:p>
                      <a:pPr algn="l" fontAlgn="b"/>
                      <a:r>
                        <a:rPr lang="en-US" sz="1400" b="0" i="0" u="none" strike="noStrike">
                          <a:solidFill>
                            <a:srgbClr val="000000"/>
                          </a:solidFill>
                          <a:effectLst/>
                          <a:latin typeface="Arial" panose="020B0604020202020204" pitchFamily="34" charset="0"/>
                        </a:rPr>
                        <a:t>Beef and veal</a:t>
                      </a:r>
                      <a:endParaRPr lang="en-US" sz="1400" b="0" i="0" u="none" strike="noStrike">
                        <a:effectLst/>
                        <a:latin typeface="Arial" panose="020B0604020202020204" pitchFamily="34" charset="0"/>
                      </a:endParaRPr>
                    </a:p>
                  </a:txBody>
                  <a:tcPr marL="32980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14.9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33852921"/>
                  </a:ext>
                </a:extLst>
              </a:tr>
              <a:tr h="208053">
                <a:tc>
                  <a:txBody>
                    <a:bodyPr/>
                    <a:lstStyle/>
                    <a:p>
                      <a:pPr algn="l" fontAlgn="b"/>
                      <a:r>
                        <a:rPr lang="en-US" sz="1400" b="0" i="0" u="none" strike="noStrike">
                          <a:solidFill>
                            <a:srgbClr val="000000"/>
                          </a:solidFill>
                          <a:effectLst/>
                          <a:latin typeface="Arial" panose="020B0604020202020204" pitchFamily="34" charset="0"/>
                        </a:rPr>
                        <a:t>Pork</a:t>
                      </a:r>
                      <a:endParaRPr lang="en-US" sz="1400" b="0" i="0" u="none" strike="noStrike">
                        <a:effectLst/>
                        <a:latin typeface="Arial" panose="020B0604020202020204" pitchFamily="34" charset="0"/>
                      </a:endParaRPr>
                    </a:p>
                  </a:txBody>
                  <a:tcPr marL="32980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8428656"/>
                  </a:ext>
                </a:extLst>
              </a:tr>
              <a:tr h="208053">
                <a:tc>
                  <a:txBody>
                    <a:bodyPr/>
                    <a:lstStyle/>
                    <a:p>
                      <a:pPr algn="l" fontAlgn="b"/>
                      <a:r>
                        <a:rPr lang="en-US" sz="1400" b="0" i="0" u="none" strike="noStrike">
                          <a:solidFill>
                            <a:srgbClr val="000000"/>
                          </a:solidFill>
                          <a:effectLst/>
                          <a:latin typeface="Arial" panose="020B0604020202020204" pitchFamily="34" charset="0"/>
                        </a:rPr>
                        <a:t>Other meats</a:t>
                      </a:r>
                      <a:endParaRPr lang="en-US" sz="1400" b="0" i="0" u="none" strike="noStrike">
                        <a:effectLst/>
                        <a:latin typeface="Arial" panose="020B0604020202020204" pitchFamily="34" charset="0"/>
                      </a:endParaRPr>
                    </a:p>
                  </a:txBody>
                  <a:tcPr marL="32980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14.2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567009"/>
                  </a:ext>
                </a:extLst>
              </a:tr>
              <a:tr h="208053">
                <a:tc>
                  <a:txBody>
                    <a:bodyPr/>
                    <a:lstStyle/>
                    <a:p>
                      <a:pPr algn="l" fontAlgn="b"/>
                      <a:r>
                        <a:rPr lang="en-US" sz="1400" b="0" i="0" u="none" strike="noStrike">
                          <a:solidFill>
                            <a:srgbClr val="000000"/>
                          </a:solidFill>
                          <a:effectLst/>
                          <a:latin typeface="Arial" panose="020B0604020202020204" pitchFamily="34" charset="0"/>
                        </a:rPr>
                        <a:t>Poultry</a:t>
                      </a:r>
                      <a:endParaRPr lang="en-US" sz="1400" b="0" i="0" u="none" strike="noStrike">
                        <a:effectLst/>
                        <a:latin typeface="Arial" panose="020B0604020202020204" pitchFamily="34" charset="0"/>
                      </a:endParaRPr>
                    </a:p>
                  </a:txBody>
                  <a:tcPr marL="2473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14.6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2670273"/>
                  </a:ext>
                </a:extLst>
              </a:tr>
              <a:tr h="208053">
                <a:tc>
                  <a:txBody>
                    <a:bodyPr/>
                    <a:lstStyle/>
                    <a:p>
                      <a:pPr algn="l" fontAlgn="b"/>
                      <a:r>
                        <a:rPr lang="en-US" sz="1400" b="0" i="0" u="none" strike="noStrike">
                          <a:solidFill>
                            <a:srgbClr val="000000"/>
                          </a:solidFill>
                          <a:effectLst/>
                          <a:latin typeface="Arial" panose="020B0604020202020204" pitchFamily="34" charset="0"/>
                        </a:rPr>
                        <a:t>Fish and seafood</a:t>
                      </a:r>
                      <a:endParaRPr lang="en-US" sz="1400" b="0" i="0" u="none" strike="noStrike">
                        <a:effectLst/>
                        <a:latin typeface="Arial" panose="020B0604020202020204" pitchFamily="34" charset="0"/>
                      </a:endParaRPr>
                    </a:p>
                  </a:txBody>
                  <a:tcPr marL="2473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7884557"/>
                  </a:ext>
                </a:extLst>
              </a:tr>
              <a:tr h="208053">
                <a:tc>
                  <a:txBody>
                    <a:bodyPr/>
                    <a:lstStyle/>
                    <a:p>
                      <a:pPr algn="l" fontAlgn="b"/>
                      <a:r>
                        <a:rPr lang="en-US" sz="1400" b="0" i="0" u="none" strike="noStrike">
                          <a:solidFill>
                            <a:srgbClr val="000000"/>
                          </a:solidFill>
                          <a:effectLst/>
                          <a:latin typeface="Arial" panose="020B0604020202020204" pitchFamily="34" charset="0"/>
                        </a:rPr>
                        <a:t>Eggs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32.2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11.4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37.7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9272902"/>
                  </a:ext>
                </a:extLst>
              </a:tr>
              <a:tr h="208053">
                <a:tc>
                  <a:txBody>
                    <a:bodyPr/>
                    <a:lstStyle/>
                    <a:p>
                      <a:pPr algn="l" fontAlgn="b"/>
                      <a:r>
                        <a:rPr lang="en-US" sz="1400" b="0" i="0" u="none" strike="noStrike">
                          <a:solidFill>
                            <a:srgbClr val="000000"/>
                          </a:solidFill>
                          <a:effectLst/>
                          <a:latin typeface="Arial" panose="020B0604020202020204" pitchFamily="34" charset="0"/>
                        </a:rPr>
                        <a:t>Dairy products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6951764"/>
                  </a:ext>
                </a:extLst>
              </a:tr>
              <a:tr h="208053">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393635"/>
                  </a:ext>
                </a:extLst>
              </a:tr>
              <a:tr h="208053">
                <a:tc>
                  <a:txBody>
                    <a:bodyPr/>
                    <a:lstStyle/>
                    <a:p>
                      <a:pPr algn="l" fontAlgn="b"/>
                      <a:r>
                        <a:rPr lang="en-US" sz="1400" b="0" i="0" u="none" strike="noStrike">
                          <a:solidFill>
                            <a:srgbClr val="000000"/>
                          </a:solidFill>
                          <a:effectLst/>
                          <a:latin typeface="Arial" panose="020B0604020202020204" pitchFamily="34" charset="0"/>
                        </a:rPr>
                        <a:t>Fats and oils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18.5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9.0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9852521"/>
                  </a:ext>
                </a:extLst>
              </a:tr>
              <a:tr h="208053">
                <a:tc>
                  <a:txBody>
                    <a:bodyPr/>
                    <a:lstStyle/>
                    <a:p>
                      <a:pPr algn="l" fontAlgn="b"/>
                      <a:r>
                        <a:rPr lang="en-US" sz="1400" b="0" i="0" u="none" strike="noStrike">
                          <a:solidFill>
                            <a:srgbClr val="000000"/>
                          </a:solidFill>
                          <a:effectLst/>
                          <a:latin typeface="Arial" panose="020B0604020202020204" pitchFamily="34" charset="0"/>
                        </a:rPr>
                        <a:t>Fruits and vegetables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508094"/>
                  </a:ext>
                </a:extLst>
              </a:tr>
              <a:tr h="208053">
                <a:tc>
                  <a:txBody>
                    <a:bodyPr/>
                    <a:lstStyle/>
                    <a:p>
                      <a:pPr algn="l" fontAlgn="b"/>
                      <a:r>
                        <a:rPr lang="en-US" sz="1400" b="0" i="0" u="none" strike="noStrike">
                          <a:solidFill>
                            <a:srgbClr val="000000"/>
                          </a:solidFill>
                          <a:effectLst/>
                          <a:latin typeface="Arial" panose="020B0604020202020204" pitchFamily="34" charset="0"/>
                        </a:rPr>
                        <a:t>Fresh fruits and vegetables</a:t>
                      </a:r>
                      <a:endParaRPr lang="en-US" sz="1400" b="0" i="0" u="none" strike="noStrike">
                        <a:effectLst/>
                        <a:latin typeface="Arial" panose="020B0604020202020204" pitchFamily="34" charset="0"/>
                      </a:endParaRPr>
                    </a:p>
                  </a:txBody>
                  <a:tcPr marL="2473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7321383"/>
                  </a:ext>
                </a:extLst>
              </a:tr>
              <a:tr h="208053">
                <a:tc>
                  <a:txBody>
                    <a:bodyPr/>
                    <a:lstStyle/>
                    <a:p>
                      <a:pPr algn="l" fontAlgn="b"/>
                      <a:r>
                        <a:rPr lang="en-US" sz="1400" b="0" i="0" u="none" strike="noStrike">
                          <a:solidFill>
                            <a:srgbClr val="000000"/>
                          </a:solidFill>
                          <a:effectLst/>
                          <a:latin typeface="Arial" panose="020B0604020202020204" pitchFamily="34" charset="0"/>
                        </a:rPr>
                        <a:t>Fresh fruits</a:t>
                      </a:r>
                      <a:endParaRPr lang="en-US" sz="1400" b="0" i="0" u="none" strike="noStrike">
                        <a:effectLst/>
                        <a:latin typeface="Arial" panose="020B0604020202020204" pitchFamily="34" charset="0"/>
                      </a:endParaRPr>
                    </a:p>
                  </a:txBody>
                  <a:tcPr marL="32980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-4.2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2392934"/>
                  </a:ext>
                </a:extLst>
              </a:tr>
              <a:tr h="208053">
                <a:tc>
                  <a:txBody>
                    <a:bodyPr/>
                    <a:lstStyle/>
                    <a:p>
                      <a:pPr algn="l" fontAlgn="b"/>
                      <a:r>
                        <a:rPr lang="en-US" sz="1400" b="0" i="0" u="none" strike="noStrike">
                          <a:solidFill>
                            <a:srgbClr val="000000"/>
                          </a:solidFill>
                          <a:effectLst/>
                          <a:latin typeface="Arial" panose="020B0604020202020204" pitchFamily="34" charset="0"/>
                        </a:rPr>
                        <a:t>Fresh vegetables</a:t>
                      </a:r>
                      <a:endParaRPr lang="en-US" sz="1400" b="0" i="0" u="none" strike="noStrike">
                        <a:effectLst/>
                        <a:latin typeface="Arial" panose="020B0604020202020204" pitchFamily="34" charset="0"/>
                      </a:endParaRPr>
                    </a:p>
                  </a:txBody>
                  <a:tcPr marL="32980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2124823"/>
                  </a:ext>
                </a:extLst>
              </a:tr>
              <a:tr h="208053">
                <a:tc>
                  <a:txBody>
                    <a:bodyPr/>
                    <a:lstStyle/>
                    <a:p>
                      <a:pPr algn="l" fontAlgn="b"/>
                      <a:r>
                        <a:rPr lang="en-US" sz="1400" b="0" i="0" u="none" strike="noStrike">
                          <a:solidFill>
                            <a:srgbClr val="000000"/>
                          </a:solidFill>
                          <a:effectLst/>
                          <a:latin typeface="Arial" panose="020B0604020202020204" pitchFamily="34" charset="0"/>
                        </a:rPr>
                        <a:t>Processed fruits and vegetables</a:t>
                      </a:r>
                      <a:endParaRPr lang="en-US" sz="1400" b="0" i="0" u="none" strike="noStrike">
                        <a:effectLst/>
                        <a:latin typeface="Arial" panose="020B0604020202020204" pitchFamily="34" charset="0"/>
                      </a:endParaRPr>
                    </a:p>
                  </a:txBody>
                  <a:tcPr marL="24735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12.0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3.5</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8468085"/>
                  </a:ext>
                </a:extLst>
              </a:tr>
              <a:tr h="208053">
                <a:tc>
                  <a:txBody>
                    <a:bodyPr/>
                    <a:lstStyle/>
                    <a:p>
                      <a:pPr algn="l" fontAlgn="b"/>
                      <a:r>
                        <a:rPr lang="en-US" sz="1400" b="0" i="0" u="none" strike="noStrike">
                          <a:solidFill>
                            <a:srgbClr val="000000"/>
                          </a:solidFill>
                          <a:effectLst/>
                          <a:latin typeface="Arial" panose="020B0604020202020204" pitchFamily="34" charset="0"/>
                        </a:rPr>
                        <a:t>Sugar and sweets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10.4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2.8</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3.3</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8.1</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3077278"/>
                  </a:ext>
                </a:extLst>
              </a:tr>
              <a:tr h="208053">
                <a:tc>
                  <a:txBody>
                    <a:bodyPr/>
                    <a:lstStyle/>
                    <a:p>
                      <a:pPr algn="l" fontAlgn="b"/>
                      <a:r>
                        <a:rPr lang="en-US" sz="1400" b="0" i="0" u="none" strike="noStrike">
                          <a:solidFill>
                            <a:srgbClr val="000000"/>
                          </a:solidFill>
                          <a:effectLst/>
                          <a:latin typeface="Arial" panose="020B0604020202020204" pitchFamily="34" charset="0"/>
                        </a:rPr>
                        <a:t>Cereals and bakery products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13.0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8.4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3.7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1975424"/>
                  </a:ext>
                </a:extLst>
              </a:tr>
              <a:tr h="208053">
                <a:tc>
                  <a:txBody>
                    <a:bodyPr/>
                    <a:lstStyle/>
                    <a:p>
                      <a:pPr algn="l" fontAlgn="b"/>
                      <a:r>
                        <a:rPr lang="en-US" sz="1400" b="0" i="0" u="none" strike="noStrike">
                          <a:solidFill>
                            <a:srgbClr val="000000"/>
                          </a:solidFill>
                          <a:effectLst/>
                          <a:latin typeface="Arial" panose="020B0604020202020204" pitchFamily="34" charset="0"/>
                        </a:rPr>
                        <a:t>Nonalcoholic beverages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11.0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7.0</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7.2</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2408012"/>
                  </a:ext>
                </a:extLst>
              </a:tr>
              <a:tr h="208053">
                <a:tc>
                  <a:txBody>
                    <a:bodyPr/>
                    <a:lstStyle/>
                    <a:p>
                      <a:pPr algn="l" fontAlgn="b"/>
                      <a:r>
                        <a:rPr lang="en-US" sz="1400" b="0" i="0" u="none" strike="noStrike">
                          <a:solidFill>
                            <a:srgbClr val="000000"/>
                          </a:solidFill>
                          <a:effectLst/>
                          <a:latin typeface="Arial" panose="020B0604020202020204" pitchFamily="34" charset="0"/>
                        </a:rPr>
                        <a:t>Other foods</a:t>
                      </a:r>
                      <a:endParaRPr lang="en-US" sz="1400" b="0" i="0" u="none" strike="noStrike">
                        <a:effectLst/>
                        <a:latin typeface="Arial" panose="020B0604020202020204" pitchFamily="34" charset="0"/>
                      </a:endParaRPr>
                    </a:p>
                  </a:txBody>
                  <a:tcPr marL="164900"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12.7</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6.6</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2.4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-5.4</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Arial" panose="020B0604020202020204" pitchFamily="34" charset="0"/>
                        </a:rPr>
                        <a:t>-0.9</a:t>
                      </a:r>
                      <a:endParaRPr lang="en-US" sz="1400" b="0" i="0" u="none" strike="noStrike">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Arial" panose="020B0604020202020204" pitchFamily="34" charset="0"/>
                        </a:rPr>
                        <a:t>3.8</a:t>
                      </a:r>
                      <a:endParaRPr lang="en-US" sz="1400" b="0" i="0" u="none" strike="noStrike" dirty="0">
                        <a:effectLst/>
                        <a:latin typeface="Arial" panose="020B0604020202020204" pitchFamily="34" charset="0"/>
                      </a:endParaRPr>
                    </a:p>
                  </a:txBody>
                  <a:tcPr marL="9161" marR="9161" marT="9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747803"/>
                  </a:ext>
                </a:extLst>
              </a:tr>
            </a:tbl>
          </a:graphicData>
        </a:graphic>
      </p:graphicFrame>
    </p:spTree>
    <p:extLst>
      <p:ext uri="{BB962C8B-B14F-4D97-AF65-F5344CB8AC3E}">
        <p14:creationId xmlns:p14="http://schemas.microsoft.com/office/powerpoint/2010/main" val="38788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E4D540-5124-E863-8E68-19050FFA348D}"/>
              </a:ext>
            </a:extLst>
          </p:cNvPr>
          <p:cNvSpPr>
            <a:spLocks noGrp="1"/>
          </p:cNvSpPr>
          <p:nvPr>
            <p:ph type="sldNum" sz="quarter" idx="12"/>
          </p:nvPr>
        </p:nvSpPr>
        <p:spPr/>
        <p:txBody>
          <a:bodyPr/>
          <a:lstStyle/>
          <a:p>
            <a:pPr>
              <a:defRPr/>
            </a:pPr>
            <a:fld id="{F3BE666D-0939-4AAD-9200-35CA87989D39}" type="slidenum">
              <a:rPr lang="en-US" altLang="en-US" smtClean="0"/>
              <a:pPr>
                <a:defRPr/>
              </a:pPr>
              <a:t>14</a:t>
            </a:fld>
            <a:endParaRPr lang="en-US" altLang="en-US"/>
          </a:p>
        </p:txBody>
      </p:sp>
      <p:pic>
        <p:nvPicPr>
          <p:cNvPr id="3" name="Picture 2">
            <a:extLst>
              <a:ext uri="{FF2B5EF4-FFF2-40B4-BE49-F238E27FC236}">
                <a16:creationId xmlns:a16="http://schemas.microsoft.com/office/drawing/2014/main" id="{63DFE6D1-2E48-D2EA-55B4-1E98D92F80F9}"/>
              </a:ext>
            </a:extLst>
          </p:cNvPr>
          <p:cNvPicPr>
            <a:picLocks noChangeAspect="1"/>
          </p:cNvPicPr>
          <p:nvPr/>
        </p:nvPicPr>
        <p:blipFill>
          <a:blip r:embed="rId2"/>
          <a:stretch>
            <a:fillRect/>
          </a:stretch>
        </p:blipFill>
        <p:spPr>
          <a:xfrm>
            <a:off x="981635" y="0"/>
            <a:ext cx="7180729" cy="6858000"/>
          </a:xfrm>
          <a:prstGeom prst="rect">
            <a:avLst/>
          </a:prstGeom>
        </p:spPr>
      </p:pic>
    </p:spTree>
    <p:extLst>
      <p:ext uri="{BB962C8B-B14F-4D97-AF65-F5344CB8AC3E}">
        <p14:creationId xmlns:p14="http://schemas.microsoft.com/office/powerpoint/2010/main" val="54643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3A487-1157-4D66-9BD7-2CBBD9354749}"/>
              </a:ext>
            </a:extLst>
          </p:cNvPr>
          <p:cNvPicPr>
            <a:picLocks noChangeAspect="1"/>
          </p:cNvPicPr>
          <p:nvPr/>
        </p:nvPicPr>
        <p:blipFill>
          <a:blip r:embed="rId2"/>
          <a:stretch>
            <a:fillRect/>
          </a:stretch>
        </p:blipFill>
        <p:spPr>
          <a:xfrm>
            <a:off x="228600" y="2309349"/>
            <a:ext cx="8610600" cy="4472451"/>
          </a:xfrm>
          <a:prstGeom prst="rect">
            <a:avLst/>
          </a:prstGeom>
        </p:spPr>
      </p:pic>
      <p:sp>
        <p:nvSpPr>
          <p:cNvPr id="3" name="TextBox 2">
            <a:extLst>
              <a:ext uri="{FF2B5EF4-FFF2-40B4-BE49-F238E27FC236}">
                <a16:creationId xmlns:a16="http://schemas.microsoft.com/office/drawing/2014/main" id="{E7939192-0D3E-65D6-36B5-0857560A9BAC}"/>
              </a:ext>
            </a:extLst>
          </p:cNvPr>
          <p:cNvSpPr txBox="1"/>
          <p:nvPr/>
        </p:nvSpPr>
        <p:spPr>
          <a:xfrm>
            <a:off x="304800" y="1600200"/>
            <a:ext cx="8610600" cy="461665"/>
          </a:xfrm>
          <a:prstGeom prst="rect">
            <a:avLst/>
          </a:prstGeom>
          <a:noFill/>
        </p:spPr>
        <p:txBody>
          <a:bodyPr wrap="square" rtlCol="0">
            <a:spAutoFit/>
          </a:bodyPr>
          <a:lstStyle/>
          <a:p>
            <a:r>
              <a:rPr lang="en-US" dirty="0"/>
              <a:t>Price Inflation, 2023 to 2024</a:t>
            </a:r>
          </a:p>
        </p:txBody>
      </p:sp>
    </p:spTree>
    <p:extLst>
      <p:ext uri="{BB962C8B-B14F-4D97-AF65-F5344CB8AC3E}">
        <p14:creationId xmlns:p14="http://schemas.microsoft.com/office/powerpoint/2010/main" val="10326611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93F36-53B4-FB90-5BAF-14A6D80B0016}"/>
              </a:ext>
            </a:extLst>
          </p:cNvPr>
          <p:cNvPicPr>
            <a:picLocks noChangeAspect="1"/>
          </p:cNvPicPr>
          <p:nvPr/>
        </p:nvPicPr>
        <p:blipFill>
          <a:blip r:embed="rId2"/>
          <a:stretch>
            <a:fillRect/>
          </a:stretch>
        </p:blipFill>
        <p:spPr>
          <a:xfrm>
            <a:off x="170871" y="2248660"/>
            <a:ext cx="8727441" cy="4533140"/>
          </a:xfrm>
          <a:prstGeom prst="rect">
            <a:avLst/>
          </a:prstGeom>
        </p:spPr>
      </p:pic>
      <p:sp>
        <p:nvSpPr>
          <p:cNvPr id="3" name="TextBox 2">
            <a:extLst>
              <a:ext uri="{FF2B5EF4-FFF2-40B4-BE49-F238E27FC236}">
                <a16:creationId xmlns:a16="http://schemas.microsoft.com/office/drawing/2014/main" id="{BE8E9F9B-E772-7675-8763-A5ACC70E4EE8}"/>
              </a:ext>
            </a:extLst>
          </p:cNvPr>
          <p:cNvSpPr txBox="1"/>
          <p:nvPr/>
        </p:nvSpPr>
        <p:spPr>
          <a:xfrm>
            <a:off x="304800" y="1600200"/>
            <a:ext cx="8610600" cy="461665"/>
          </a:xfrm>
          <a:prstGeom prst="rect">
            <a:avLst/>
          </a:prstGeom>
          <a:noFill/>
        </p:spPr>
        <p:txBody>
          <a:bodyPr wrap="square" rtlCol="0">
            <a:spAutoFit/>
          </a:bodyPr>
          <a:lstStyle/>
          <a:p>
            <a:r>
              <a:rPr lang="en-US" dirty="0"/>
              <a:t>Price Inflation, 2019 to 2024</a:t>
            </a:r>
          </a:p>
        </p:txBody>
      </p:sp>
    </p:spTree>
    <p:extLst>
      <p:ext uri="{BB962C8B-B14F-4D97-AF65-F5344CB8AC3E}">
        <p14:creationId xmlns:p14="http://schemas.microsoft.com/office/powerpoint/2010/main" val="34389876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26EF3BE-714B-4667-95B3-8811F76CBD07}"/>
              </a:ext>
            </a:extLst>
          </p:cNvPr>
          <p:cNvSpPr>
            <a:spLocks noGrp="1" noChangeArrowheads="1"/>
          </p:cNvSpPr>
          <p:nvPr>
            <p:ph type="title"/>
          </p:nvPr>
        </p:nvSpPr>
        <p:spPr bwMode="auto">
          <a:xfrm>
            <a:off x="228600" y="1600200"/>
            <a:ext cx="2514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accent2"/>
                </a:solidFill>
              </a:rPr>
              <a:t>Vegetables</a:t>
            </a:r>
          </a:p>
        </p:txBody>
      </p:sp>
      <p:pic>
        <p:nvPicPr>
          <p:cNvPr id="41987" name="Picture 8" descr="Ithaca Farmers Market: Locally-grown Food and Live Music">
            <a:extLst>
              <a:ext uri="{FF2B5EF4-FFF2-40B4-BE49-F238E27FC236}">
                <a16:creationId xmlns:a16="http://schemas.microsoft.com/office/drawing/2014/main" id="{BF9A8A2F-8865-49D6-AC88-E32B556DF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209800"/>
            <a:ext cx="67818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CBF26D6-B097-47B8-A456-7101FFB42BB5}"/>
              </a:ext>
            </a:extLst>
          </p:cNvPr>
          <p:cNvSpPr txBox="1"/>
          <p:nvPr/>
        </p:nvSpPr>
        <p:spPr>
          <a:xfrm>
            <a:off x="152400" y="6477000"/>
            <a:ext cx="5638800" cy="276225"/>
          </a:xfrm>
          <a:prstGeom prst="rect">
            <a:avLst/>
          </a:prstGeom>
          <a:noFill/>
        </p:spPr>
        <p:txBody>
          <a:bodyPr>
            <a:spAutoFit/>
          </a:bodyPr>
          <a:lstStyle/>
          <a:p>
            <a:pPr>
              <a:defRPr/>
            </a:pPr>
            <a:r>
              <a:rPr lang="en-US" sz="1200" i="0" dirty="0">
                <a:solidFill>
                  <a:schemeClr val="bg2">
                    <a:lumMod val="60000"/>
                    <a:lumOff val="40000"/>
                  </a:schemeClr>
                </a:solidFill>
              </a:rPr>
              <a:t>Image: https://statlerhotel.cornell.edu/explore/ithaca-farmers-market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12FD05-CC49-2741-8D39-FF918162FCAB}"/>
              </a:ext>
            </a:extLst>
          </p:cNvPr>
          <p:cNvSpPr txBox="1"/>
          <p:nvPr/>
        </p:nvSpPr>
        <p:spPr>
          <a:xfrm>
            <a:off x="32657" y="914400"/>
            <a:ext cx="8958943" cy="523220"/>
          </a:xfrm>
          <a:prstGeom prst="rect">
            <a:avLst/>
          </a:prstGeom>
          <a:noFill/>
        </p:spPr>
        <p:txBody>
          <a:bodyPr wrap="square" rtlCol="0">
            <a:spAutoFit/>
          </a:bodyPr>
          <a:lstStyle/>
          <a:p>
            <a:pPr algn="ctr"/>
            <a:r>
              <a:rPr lang="en-US" sz="2800" dirty="0">
                <a:solidFill>
                  <a:schemeClr val="bg1"/>
                </a:solidFill>
              </a:rPr>
              <a:t>Vegetable Production in the Northeast for selected crops</a:t>
            </a:r>
          </a:p>
        </p:txBody>
      </p:sp>
      <p:pic>
        <p:nvPicPr>
          <p:cNvPr id="6" name="Picture 5">
            <a:extLst>
              <a:ext uri="{FF2B5EF4-FFF2-40B4-BE49-F238E27FC236}">
                <a16:creationId xmlns:a16="http://schemas.microsoft.com/office/drawing/2014/main" id="{DBBCF962-27FE-A8A2-1C7C-3860381B7DD2}"/>
              </a:ext>
            </a:extLst>
          </p:cNvPr>
          <p:cNvPicPr>
            <a:picLocks noChangeAspect="1"/>
          </p:cNvPicPr>
          <p:nvPr/>
        </p:nvPicPr>
        <p:blipFill rotWithShape="1">
          <a:blip r:embed="rId2"/>
          <a:srcRect l="1961" t="3556" r="2940" b="11086"/>
          <a:stretch/>
        </p:blipFill>
        <p:spPr>
          <a:xfrm>
            <a:off x="256833" y="1708016"/>
            <a:ext cx="8496637" cy="2102262"/>
          </a:xfrm>
          <a:prstGeom prst="rect">
            <a:avLst/>
          </a:prstGeom>
        </p:spPr>
      </p:pic>
      <p:pic>
        <p:nvPicPr>
          <p:cNvPr id="8" name="Picture 7">
            <a:extLst>
              <a:ext uri="{FF2B5EF4-FFF2-40B4-BE49-F238E27FC236}">
                <a16:creationId xmlns:a16="http://schemas.microsoft.com/office/drawing/2014/main" id="{6A26ED08-457A-F253-DAEF-19DB6E221BE5}"/>
              </a:ext>
            </a:extLst>
          </p:cNvPr>
          <p:cNvPicPr>
            <a:picLocks noChangeAspect="1"/>
          </p:cNvPicPr>
          <p:nvPr/>
        </p:nvPicPr>
        <p:blipFill rotWithShape="1">
          <a:blip r:embed="rId3"/>
          <a:srcRect l="1961" t="1023" r="1961" b="7614"/>
          <a:stretch/>
        </p:blipFill>
        <p:spPr>
          <a:xfrm>
            <a:off x="256833" y="3962400"/>
            <a:ext cx="8510590" cy="2084226"/>
          </a:xfrm>
          <a:prstGeom prst="rect">
            <a:avLst/>
          </a:prstGeom>
        </p:spPr>
      </p:pic>
    </p:spTree>
    <p:extLst>
      <p:ext uri="{BB962C8B-B14F-4D97-AF65-F5344CB8AC3E}">
        <p14:creationId xmlns:p14="http://schemas.microsoft.com/office/powerpoint/2010/main" val="6648217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FBA347-271A-9644-13F3-0921E04E26F4}"/>
              </a:ext>
            </a:extLst>
          </p:cNvPr>
          <p:cNvSpPr txBox="1"/>
          <p:nvPr/>
        </p:nvSpPr>
        <p:spPr>
          <a:xfrm>
            <a:off x="1752600" y="945837"/>
            <a:ext cx="6019800" cy="461665"/>
          </a:xfrm>
          <a:prstGeom prst="rect">
            <a:avLst/>
          </a:prstGeom>
          <a:noFill/>
        </p:spPr>
        <p:txBody>
          <a:bodyPr wrap="square" rtlCol="0">
            <a:spAutoFit/>
          </a:bodyPr>
          <a:lstStyle/>
          <a:p>
            <a:r>
              <a:rPr lang="en-US" dirty="0">
                <a:solidFill>
                  <a:schemeClr val="bg1"/>
                </a:solidFill>
              </a:rPr>
              <a:t>Vegetable Production 2007 to 2022 (Census)</a:t>
            </a:r>
          </a:p>
        </p:txBody>
      </p:sp>
      <p:pic>
        <p:nvPicPr>
          <p:cNvPr id="5" name="Picture 4">
            <a:extLst>
              <a:ext uri="{FF2B5EF4-FFF2-40B4-BE49-F238E27FC236}">
                <a16:creationId xmlns:a16="http://schemas.microsoft.com/office/drawing/2014/main" id="{886DAC91-4F54-0D00-0C90-5F5827AA4AF1}"/>
              </a:ext>
            </a:extLst>
          </p:cNvPr>
          <p:cNvPicPr>
            <a:picLocks noChangeAspect="1"/>
          </p:cNvPicPr>
          <p:nvPr/>
        </p:nvPicPr>
        <p:blipFill>
          <a:blip r:embed="rId2"/>
          <a:stretch>
            <a:fillRect/>
          </a:stretch>
        </p:blipFill>
        <p:spPr>
          <a:xfrm>
            <a:off x="76200" y="2112702"/>
            <a:ext cx="8854600" cy="4364298"/>
          </a:xfrm>
          <a:prstGeom prst="rect">
            <a:avLst/>
          </a:prstGeom>
        </p:spPr>
      </p:pic>
    </p:spTree>
    <p:extLst>
      <p:ext uri="{BB962C8B-B14F-4D97-AF65-F5344CB8AC3E}">
        <p14:creationId xmlns:p14="http://schemas.microsoft.com/office/powerpoint/2010/main" val="7349730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D50CA7E4-6E61-2577-E995-B5DCCEC2C7D2}"/>
              </a:ext>
            </a:extLst>
          </p:cNvPr>
          <p:cNvSpPr txBox="1">
            <a:spLocks noChangeArrowheads="1"/>
          </p:cNvSpPr>
          <p:nvPr/>
        </p:nvSpPr>
        <p:spPr bwMode="auto">
          <a:xfrm>
            <a:off x="381000" y="1524000"/>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panose="02020603050405020304" charset="0"/>
                <a:ea typeface="MS PGothic" panose="020B0600070205080204" pitchFamily="34" charset="-128"/>
              </a:defRPr>
            </a:lvl1pPr>
            <a:lvl2pPr marL="742950" indent="-285750">
              <a:defRPr sz="2400" i="1">
                <a:solidFill>
                  <a:schemeClr val="tx1"/>
                </a:solidFill>
                <a:latin typeface="Times" panose="02020603050405020304" charset="0"/>
                <a:ea typeface="MS PGothic" panose="020B0600070205080204" pitchFamily="34" charset="-128"/>
              </a:defRPr>
            </a:lvl2pPr>
            <a:lvl3pPr marL="1143000" indent="-228600">
              <a:defRPr sz="2400" i="1">
                <a:solidFill>
                  <a:schemeClr val="tx1"/>
                </a:solidFill>
                <a:latin typeface="Times" panose="02020603050405020304" charset="0"/>
                <a:ea typeface="MS PGothic" panose="020B0600070205080204" pitchFamily="34" charset="-128"/>
              </a:defRPr>
            </a:lvl3pPr>
            <a:lvl4pPr marL="1600200" indent="-228600">
              <a:defRPr sz="2400" i="1">
                <a:solidFill>
                  <a:schemeClr val="tx1"/>
                </a:solidFill>
                <a:latin typeface="Times" panose="02020603050405020304" charset="0"/>
                <a:ea typeface="MS PGothic" panose="020B0600070205080204" pitchFamily="34" charset="-128"/>
              </a:defRPr>
            </a:lvl4pPr>
            <a:lvl5pPr marL="2057400" indent="-228600">
              <a:defRPr sz="2400" i="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charset="0"/>
                <a:ea typeface="MS PGothic" panose="020B0600070205080204" pitchFamily="34" charset="-128"/>
              </a:defRPr>
            </a:lvl9pPr>
          </a:lstStyle>
          <a:p>
            <a:pPr algn="ctr"/>
            <a:r>
              <a:rPr lang="en-US" altLang="en-US" sz="4800" b="1" i="0" dirty="0"/>
              <a:t>Concurrent Session B: Horticultural Outlook</a:t>
            </a:r>
          </a:p>
          <a:p>
            <a:pPr algn="ctr"/>
            <a:endParaRPr lang="en-US" altLang="en-US" sz="3200" b="1" i="0" dirty="0"/>
          </a:p>
          <a:p>
            <a:pPr algn="ctr"/>
            <a:endParaRPr lang="en-US" altLang="en-US" sz="3200" b="1" i="0" dirty="0"/>
          </a:p>
          <a:p>
            <a:pPr marL="457200" indent="-457200">
              <a:buFont typeface="Arial" panose="020B0604020202020204" pitchFamily="34" charset="0"/>
              <a:buChar char="•"/>
            </a:pPr>
            <a:r>
              <a:rPr lang="en-US" altLang="en-US" sz="3200" i="0" dirty="0">
                <a:latin typeface="Times New Roman" panose="02020603050405020304" pitchFamily="18" charset="0"/>
                <a:cs typeface="Times New Roman" panose="02020603050405020304" pitchFamily="18" charset="0"/>
              </a:rPr>
              <a:t>Situation and Outlook for Fruits and Vegetables (Brad Rickard)</a:t>
            </a:r>
          </a:p>
          <a:p>
            <a:pPr marL="457200" indent="-457200">
              <a:buFont typeface="Arial" panose="020B0604020202020204" pitchFamily="34" charset="0"/>
              <a:buChar char="•"/>
            </a:pPr>
            <a:r>
              <a:rPr lang="en-US" sz="3200" i="0" u="none" strike="noStrike" dirty="0">
                <a:solidFill>
                  <a:srgbClr val="000000"/>
                </a:solidFill>
                <a:effectLst/>
                <a:latin typeface="Times New Roman" panose="02020603050405020304" pitchFamily="18" charset="0"/>
                <a:cs typeface="Times New Roman" panose="02020603050405020304" pitchFamily="18" charset="0"/>
              </a:rPr>
              <a:t>Grape, Wine, &amp; Ornamental Situation and Outlook (Miguel Gómez)</a:t>
            </a:r>
          </a:p>
        </p:txBody>
      </p:sp>
    </p:spTree>
    <p:extLst>
      <p:ext uri="{BB962C8B-B14F-4D97-AF65-F5344CB8AC3E}">
        <p14:creationId xmlns:p14="http://schemas.microsoft.com/office/powerpoint/2010/main" val="35936132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8F4A05-B828-4D72-8E5E-66774B5059A7}"/>
              </a:ext>
            </a:extLst>
          </p:cNvPr>
          <p:cNvSpPr txBox="1"/>
          <p:nvPr/>
        </p:nvSpPr>
        <p:spPr>
          <a:xfrm>
            <a:off x="1524000" y="990600"/>
            <a:ext cx="67056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Times" panose="02020603050405020304" pitchFamily="18" charset="0"/>
                <a:ea typeface="MS PGothic" panose="020B0600070205080204" pitchFamily="34" charset="-128"/>
                <a:cs typeface="+mn-cs"/>
              </a:rPr>
              <a:t>Vegetable Producer Prices and Seasonal Demand</a:t>
            </a:r>
          </a:p>
        </p:txBody>
      </p:sp>
      <p:pic>
        <p:nvPicPr>
          <p:cNvPr id="3" name="Picture 2">
            <a:extLst>
              <a:ext uri="{FF2B5EF4-FFF2-40B4-BE49-F238E27FC236}">
                <a16:creationId xmlns:a16="http://schemas.microsoft.com/office/drawing/2014/main" id="{B8FBDDA9-E114-3B98-CCA9-7601154B91BE}"/>
              </a:ext>
            </a:extLst>
          </p:cNvPr>
          <p:cNvPicPr>
            <a:picLocks noChangeAspect="1"/>
          </p:cNvPicPr>
          <p:nvPr/>
        </p:nvPicPr>
        <p:blipFill>
          <a:blip r:embed="rId2"/>
          <a:stretch>
            <a:fillRect/>
          </a:stretch>
        </p:blipFill>
        <p:spPr>
          <a:xfrm>
            <a:off x="77782" y="1941689"/>
            <a:ext cx="8913817" cy="4382911"/>
          </a:xfrm>
          <a:prstGeom prst="rect">
            <a:avLst/>
          </a:prstGeom>
        </p:spPr>
      </p:pic>
    </p:spTree>
    <p:extLst>
      <p:ext uri="{BB962C8B-B14F-4D97-AF65-F5344CB8AC3E}">
        <p14:creationId xmlns:p14="http://schemas.microsoft.com/office/powerpoint/2010/main" val="33483411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E009D-3303-6533-F60E-DCEF49BF5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A19AA0-8706-2C02-5EC8-541B30F8A546}"/>
              </a:ext>
            </a:extLst>
          </p:cNvPr>
          <p:cNvSpPr txBox="1"/>
          <p:nvPr/>
        </p:nvSpPr>
        <p:spPr>
          <a:xfrm>
            <a:off x="1524000" y="990600"/>
            <a:ext cx="67056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Times" panose="02020603050405020304" pitchFamily="18" charset="0"/>
                <a:ea typeface="MS PGothic" panose="020B0600070205080204" pitchFamily="34" charset="-128"/>
                <a:cs typeface="+mn-cs"/>
              </a:rPr>
              <a:t>Vegetable Producer Prices and Weather (in CA)</a:t>
            </a:r>
          </a:p>
        </p:txBody>
      </p:sp>
      <p:pic>
        <p:nvPicPr>
          <p:cNvPr id="2" name="Picture 1">
            <a:extLst>
              <a:ext uri="{FF2B5EF4-FFF2-40B4-BE49-F238E27FC236}">
                <a16:creationId xmlns:a16="http://schemas.microsoft.com/office/drawing/2014/main" id="{3793A508-7BCB-1678-1D16-FA6612D62221}"/>
              </a:ext>
            </a:extLst>
          </p:cNvPr>
          <p:cNvPicPr>
            <a:picLocks noChangeAspect="1"/>
          </p:cNvPicPr>
          <p:nvPr/>
        </p:nvPicPr>
        <p:blipFill>
          <a:blip r:embed="rId2"/>
          <a:stretch>
            <a:fillRect/>
          </a:stretch>
        </p:blipFill>
        <p:spPr>
          <a:xfrm>
            <a:off x="19755" y="2031570"/>
            <a:ext cx="9048046" cy="4140630"/>
          </a:xfrm>
          <a:prstGeom prst="rect">
            <a:avLst/>
          </a:prstGeom>
        </p:spPr>
      </p:pic>
    </p:spTree>
    <p:extLst>
      <p:ext uri="{BB962C8B-B14F-4D97-AF65-F5344CB8AC3E}">
        <p14:creationId xmlns:p14="http://schemas.microsoft.com/office/powerpoint/2010/main" val="17872086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17FA8-5C71-86BC-0DDD-CF4680878C8F}"/>
            </a:ext>
          </a:extLst>
        </p:cNvPr>
        <p:cNvGrpSpPr/>
        <p:nvPr/>
      </p:nvGrpSpPr>
      <p:grpSpPr>
        <a:xfrm>
          <a:off x="0" y="0"/>
          <a:ext cx="0" cy="0"/>
          <a:chOff x="0" y="0"/>
          <a:chExt cx="0" cy="0"/>
        </a:xfrm>
      </p:grpSpPr>
      <p:sp>
        <p:nvSpPr>
          <p:cNvPr id="5122" name="TextBox 1">
            <a:extLst>
              <a:ext uri="{FF2B5EF4-FFF2-40B4-BE49-F238E27FC236}">
                <a16:creationId xmlns:a16="http://schemas.microsoft.com/office/drawing/2014/main" id="{406F408E-1D3E-0796-85A9-E829B866C2F0}"/>
              </a:ext>
            </a:extLst>
          </p:cNvPr>
          <p:cNvSpPr txBox="1">
            <a:spLocks noChangeArrowheads="1"/>
          </p:cNvSpPr>
          <p:nvPr/>
        </p:nvSpPr>
        <p:spPr bwMode="auto">
          <a:xfrm>
            <a:off x="211138" y="957263"/>
            <a:ext cx="8382000" cy="461665"/>
          </a:xfrm>
          <a:prstGeom prst="rect">
            <a:avLst/>
          </a:prstGeom>
          <a:noFill/>
          <a:ln>
            <a:noFill/>
          </a:ln>
        </p:spPr>
        <p:txBody>
          <a:bodyPr lIns="91440" tIns="45720" rIns="91440" bIns="45720" anchor="t">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Calibri"/>
              </a:rPr>
              <a:t>Outlook Issue: U.S. Vegetable Trade (billions pounds)</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Calibri" charset="0"/>
            </a:endParaRPr>
          </a:p>
        </p:txBody>
      </p:sp>
      <p:pic>
        <p:nvPicPr>
          <p:cNvPr id="3" name="Picture 2">
            <a:extLst>
              <a:ext uri="{FF2B5EF4-FFF2-40B4-BE49-F238E27FC236}">
                <a16:creationId xmlns:a16="http://schemas.microsoft.com/office/drawing/2014/main" id="{2B498127-6724-2223-38EE-AFFC47B5A7B1}"/>
              </a:ext>
            </a:extLst>
          </p:cNvPr>
          <p:cNvPicPr>
            <a:picLocks noChangeAspect="1"/>
          </p:cNvPicPr>
          <p:nvPr/>
        </p:nvPicPr>
        <p:blipFill>
          <a:blip r:embed="rId2"/>
          <a:stretch>
            <a:fillRect/>
          </a:stretch>
        </p:blipFill>
        <p:spPr>
          <a:xfrm>
            <a:off x="320948" y="1757158"/>
            <a:ext cx="8668636" cy="3729242"/>
          </a:xfrm>
          <a:prstGeom prst="rect">
            <a:avLst/>
          </a:prstGeom>
        </p:spPr>
      </p:pic>
    </p:spTree>
    <p:extLst>
      <p:ext uri="{BB962C8B-B14F-4D97-AF65-F5344CB8AC3E}">
        <p14:creationId xmlns:p14="http://schemas.microsoft.com/office/powerpoint/2010/main" val="36573616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23CD-55E7-FEBC-742C-981B4AA12B27}"/>
            </a:ext>
          </a:extLst>
        </p:cNvPr>
        <p:cNvGrpSpPr/>
        <p:nvPr/>
      </p:nvGrpSpPr>
      <p:grpSpPr>
        <a:xfrm>
          <a:off x="0" y="0"/>
          <a:ext cx="0" cy="0"/>
          <a:chOff x="0" y="0"/>
          <a:chExt cx="0" cy="0"/>
        </a:xfrm>
      </p:grpSpPr>
      <p:sp>
        <p:nvSpPr>
          <p:cNvPr id="5122" name="TextBox 1">
            <a:extLst>
              <a:ext uri="{FF2B5EF4-FFF2-40B4-BE49-F238E27FC236}">
                <a16:creationId xmlns:a16="http://schemas.microsoft.com/office/drawing/2014/main" id="{B34C1F4C-DF38-C7C4-60C8-F37B28552206}"/>
              </a:ext>
            </a:extLst>
          </p:cNvPr>
          <p:cNvSpPr txBox="1">
            <a:spLocks noChangeArrowheads="1"/>
          </p:cNvSpPr>
          <p:nvPr/>
        </p:nvSpPr>
        <p:spPr bwMode="auto">
          <a:xfrm>
            <a:off x="211138" y="957263"/>
            <a:ext cx="8382000" cy="461665"/>
          </a:xfrm>
          <a:prstGeom prst="rect">
            <a:avLst/>
          </a:prstGeom>
          <a:noFill/>
          <a:ln>
            <a:noFill/>
          </a:ln>
        </p:spPr>
        <p:txBody>
          <a:bodyPr lIns="91440" tIns="45720" rIns="91440" bIns="45720" anchor="t">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a:cs typeface="Calibri"/>
              </a:rPr>
              <a:t>Outlook Issue: International Trade</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Calibri" charset="0"/>
            </a:endParaRPr>
          </a:p>
        </p:txBody>
      </p:sp>
      <p:sp>
        <p:nvSpPr>
          <p:cNvPr id="2" name="TextBox 1">
            <a:extLst>
              <a:ext uri="{FF2B5EF4-FFF2-40B4-BE49-F238E27FC236}">
                <a16:creationId xmlns:a16="http://schemas.microsoft.com/office/drawing/2014/main" id="{9587BCC1-860C-CA0B-42EE-1672DB6CF7AC}"/>
              </a:ext>
            </a:extLst>
          </p:cNvPr>
          <p:cNvSpPr txBox="1"/>
          <p:nvPr/>
        </p:nvSpPr>
        <p:spPr>
          <a:xfrm>
            <a:off x="0" y="1524000"/>
            <a:ext cx="8991600" cy="5262979"/>
          </a:xfrm>
          <a:prstGeom prst="rect">
            <a:avLst/>
          </a:prstGeom>
          <a:noFill/>
        </p:spPr>
        <p:txBody>
          <a:bodyPr wrap="square">
            <a:spAutoFit/>
          </a:bodyPr>
          <a:lstStyle/>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We hear that there may be new tariffs placed on a variety of products imported into the United States, and this could likely affect vegetable imports</a:t>
            </a:r>
            <a:endParaRPr lang="en-US" sz="2800" i="0" u="sng" dirty="0">
              <a:latin typeface="Arial"/>
              <a:ea typeface="Arial"/>
              <a:cs typeface="Arial"/>
              <a:sym typeface="Arial"/>
            </a:endParaRPr>
          </a:p>
          <a:p>
            <a:pPr marL="457200" lvl="0" indent="-292100" algn="l" rtl="0">
              <a:spcBef>
                <a:spcPts val="0"/>
              </a:spcBef>
              <a:spcAft>
                <a:spcPts val="0"/>
              </a:spcAft>
              <a:buClr>
                <a:srgbClr val="C00000"/>
              </a:buClr>
              <a:buSzPts val="1000"/>
              <a:buFont typeface="Arial"/>
              <a:buChar char="●"/>
            </a:pPr>
            <a:r>
              <a:rPr lang="en-US" sz="2800" i="0" u="sng" dirty="0">
                <a:latin typeface="Arial"/>
                <a:ea typeface="Arial"/>
                <a:cs typeface="Arial"/>
                <a:sym typeface="Arial"/>
              </a:rPr>
              <a:t>Quick Review</a:t>
            </a:r>
          </a:p>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Tariffs increase cost of imported goods and then also raise prices of the similar products that are produced domestically </a:t>
            </a:r>
          </a:p>
          <a:p>
            <a:pPr marL="457200" lvl="0" indent="-292100" algn="l" rtl="0">
              <a:spcBef>
                <a:spcPts val="0"/>
              </a:spcBef>
              <a:spcAft>
                <a:spcPts val="0"/>
              </a:spcAft>
              <a:buClr>
                <a:srgbClr val="C00000"/>
              </a:buClr>
              <a:buSzPts val="1000"/>
              <a:buFont typeface="Arial"/>
              <a:buChar char="●"/>
            </a:pPr>
            <a:r>
              <a:rPr lang="en-US" sz="2800" i="0" dirty="0">
                <a:latin typeface="Arial"/>
                <a:ea typeface="Arial"/>
                <a:cs typeface="Arial"/>
                <a:sym typeface="Arial"/>
              </a:rPr>
              <a:t>This is good for domestic producers facing import competition, but bad for domestic consumers that purchase these items</a:t>
            </a:r>
          </a:p>
          <a:p>
            <a:pPr marL="914400" lvl="1" indent="-292100">
              <a:spcBef>
                <a:spcPts val="0"/>
              </a:spcBef>
              <a:spcAft>
                <a:spcPts val="0"/>
              </a:spcAft>
              <a:buClr>
                <a:srgbClr val="C00000"/>
              </a:buClr>
              <a:buSzPts val="1000"/>
              <a:buFont typeface="Arial"/>
              <a:buChar char="●"/>
            </a:pPr>
            <a:r>
              <a:rPr lang="en-US" sz="2800" i="0" dirty="0">
                <a:latin typeface="Arial"/>
                <a:ea typeface="Arial"/>
                <a:cs typeface="Arial"/>
                <a:sym typeface="Arial"/>
              </a:rPr>
              <a:t>On net the benefits to producers are less than the additional costs to consumers</a:t>
            </a:r>
          </a:p>
        </p:txBody>
      </p:sp>
    </p:spTree>
    <p:extLst>
      <p:ext uri="{BB962C8B-B14F-4D97-AF65-F5344CB8AC3E}">
        <p14:creationId xmlns:p14="http://schemas.microsoft.com/office/powerpoint/2010/main" val="8133087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10"/>
          <p:cNvSpPr txBox="1">
            <a:spLocks noChangeArrowheads="1"/>
          </p:cNvSpPr>
          <p:nvPr/>
        </p:nvSpPr>
        <p:spPr bwMode="auto">
          <a:xfrm>
            <a:off x="4250492" y="898163"/>
            <a:ext cx="4769035" cy="32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84" tIns="45694" rIns="91384" bIns="45694">
            <a:spAutoFit/>
          </a:bodyPr>
          <a:lstStyle>
            <a:lvl1pPr defTabSz="1300163" eaLnBrk="0" hangingPunct="0">
              <a:defRPr sz="2400">
                <a:solidFill>
                  <a:schemeClr val="tx1"/>
                </a:solidFill>
                <a:latin typeface="Times" pitchFamily="18" charset="0"/>
                <a:cs typeface="Arial" pitchFamily="34" charset="0"/>
              </a:defRPr>
            </a:lvl1pPr>
            <a:lvl2pPr marL="742950" indent="-285750" defTabSz="1300163" eaLnBrk="0" hangingPunct="0">
              <a:defRPr sz="2400">
                <a:solidFill>
                  <a:schemeClr val="tx1"/>
                </a:solidFill>
                <a:latin typeface="Times" pitchFamily="18" charset="0"/>
                <a:cs typeface="Arial" pitchFamily="34" charset="0"/>
              </a:defRPr>
            </a:lvl2pPr>
            <a:lvl3pPr marL="1143000" indent="-228600" defTabSz="1300163" eaLnBrk="0" hangingPunct="0">
              <a:defRPr sz="2400">
                <a:solidFill>
                  <a:schemeClr val="tx1"/>
                </a:solidFill>
                <a:latin typeface="Times" pitchFamily="18" charset="0"/>
                <a:cs typeface="Arial" pitchFamily="34" charset="0"/>
              </a:defRPr>
            </a:lvl3pPr>
            <a:lvl4pPr marL="1600200" indent="-228600" defTabSz="1300163" eaLnBrk="0" hangingPunct="0">
              <a:defRPr sz="2400">
                <a:solidFill>
                  <a:schemeClr val="tx1"/>
                </a:solidFill>
                <a:latin typeface="Times" pitchFamily="18" charset="0"/>
                <a:cs typeface="Arial" pitchFamily="34" charset="0"/>
              </a:defRPr>
            </a:lvl4pPr>
            <a:lvl5pPr marL="2057400" indent="-228600" defTabSz="1300163" eaLnBrk="0" hangingPunct="0">
              <a:defRPr sz="2400">
                <a:solidFill>
                  <a:schemeClr val="tx1"/>
                </a:solidFill>
                <a:latin typeface="Times" pitchFamily="18" charset="0"/>
                <a:cs typeface="Arial" pitchFamily="34" charset="0"/>
              </a:defRPr>
            </a:lvl5pPr>
            <a:lvl6pPr marL="2514600" indent="-228600" defTabSz="1300163" eaLnBrk="0" fontAlgn="base" hangingPunct="0">
              <a:spcBef>
                <a:spcPct val="0"/>
              </a:spcBef>
              <a:spcAft>
                <a:spcPct val="0"/>
              </a:spcAft>
              <a:defRPr sz="2400">
                <a:solidFill>
                  <a:schemeClr val="tx1"/>
                </a:solidFill>
                <a:latin typeface="Times" pitchFamily="18" charset="0"/>
                <a:cs typeface="Arial" pitchFamily="34" charset="0"/>
              </a:defRPr>
            </a:lvl6pPr>
            <a:lvl7pPr marL="2971800" indent="-228600" defTabSz="1300163" eaLnBrk="0" fontAlgn="base" hangingPunct="0">
              <a:spcBef>
                <a:spcPct val="0"/>
              </a:spcBef>
              <a:spcAft>
                <a:spcPct val="0"/>
              </a:spcAft>
              <a:defRPr sz="2400">
                <a:solidFill>
                  <a:schemeClr val="tx1"/>
                </a:solidFill>
                <a:latin typeface="Times" pitchFamily="18" charset="0"/>
                <a:cs typeface="Arial" pitchFamily="34" charset="0"/>
              </a:defRPr>
            </a:lvl7pPr>
            <a:lvl8pPr marL="3429000" indent="-228600" defTabSz="1300163" eaLnBrk="0" fontAlgn="base" hangingPunct="0">
              <a:spcBef>
                <a:spcPct val="0"/>
              </a:spcBef>
              <a:spcAft>
                <a:spcPct val="0"/>
              </a:spcAft>
              <a:defRPr sz="2400">
                <a:solidFill>
                  <a:schemeClr val="tx1"/>
                </a:solidFill>
                <a:latin typeface="Times" pitchFamily="18" charset="0"/>
                <a:cs typeface="Arial" pitchFamily="34" charset="0"/>
              </a:defRPr>
            </a:lvl8pPr>
            <a:lvl9pPr marL="3886200" indent="-228600" defTabSz="1300163" eaLnBrk="0" fontAlgn="base" hangingPunct="0">
              <a:spcBef>
                <a:spcPct val="0"/>
              </a:spcBef>
              <a:spcAft>
                <a:spcPct val="0"/>
              </a:spcAft>
              <a:defRPr sz="2400">
                <a:solidFill>
                  <a:schemeClr val="tx1"/>
                </a:solidFill>
                <a:latin typeface="Times" pitchFamily="18" charset="0"/>
                <a:cs typeface="Arial" pitchFamily="34" charset="0"/>
              </a:defRPr>
            </a:lvl9pPr>
          </a:lstStyle>
          <a:p>
            <a:pPr defTabSz="914275">
              <a:spcBef>
                <a:spcPts val="0"/>
              </a:spcBef>
              <a:spcAft>
                <a:spcPts val="0"/>
              </a:spcAft>
            </a:pPr>
            <a:r>
              <a:rPr lang="en-US" sz="3094" b="1" i="0" kern="100" dirty="0">
                <a:solidFill>
                  <a:srgbClr val="FFFFFF"/>
                </a:solidFill>
                <a:latin typeface="Arial" panose="020B0604020202020204" pitchFamily="34" charset="0"/>
                <a:ea typeface="Calibri" panose="020F0502020204030204" pitchFamily="34" charset="0"/>
              </a:rPr>
              <a:t>Climate change and fruit production: </a:t>
            </a:r>
            <a:endParaRPr lang="en-US" sz="3094" i="0" kern="100" dirty="0">
              <a:solidFill>
                <a:srgbClr val="FFFFFF"/>
              </a:solidFill>
              <a:latin typeface="Arial" panose="020B0604020202020204" pitchFamily="34" charset="0"/>
              <a:ea typeface="Calibri" panose="020F0502020204030204" pitchFamily="34" charset="0"/>
            </a:endParaRPr>
          </a:p>
          <a:p>
            <a:pPr defTabSz="914275">
              <a:spcBef>
                <a:spcPts val="0"/>
              </a:spcBef>
              <a:spcAft>
                <a:spcPts val="0"/>
              </a:spcAft>
            </a:pPr>
            <a:r>
              <a:rPr lang="en-US" sz="3094" b="1" i="0" kern="100" dirty="0">
                <a:solidFill>
                  <a:srgbClr val="FFFFFF"/>
                </a:solidFill>
                <a:latin typeface="Arial" panose="020B0604020202020204" pitchFamily="34" charset="0"/>
                <a:ea typeface="Calibri" panose="020F0502020204030204" pitchFamily="34" charset="0"/>
              </a:rPr>
              <a:t>To cover, adopt/select, or migrate?</a:t>
            </a:r>
            <a:endParaRPr lang="en-US" sz="3094" i="0" kern="100" dirty="0">
              <a:solidFill>
                <a:srgbClr val="FFFFFF"/>
              </a:solidFill>
              <a:latin typeface="Arial" panose="020B0604020202020204" pitchFamily="34" charset="0"/>
              <a:ea typeface="Calibri" panose="020F0502020204030204" pitchFamily="34" charset="0"/>
            </a:endParaRPr>
          </a:p>
          <a:p>
            <a:pPr defTabSz="914275">
              <a:lnSpc>
                <a:spcPts val="897"/>
              </a:lnSpc>
              <a:spcBef>
                <a:spcPct val="50000"/>
              </a:spcBef>
            </a:pPr>
            <a:endParaRPr lang="en-US" sz="3375" i="0" dirty="0">
              <a:solidFill>
                <a:srgbClr val="FFFFFF"/>
              </a:solidFill>
              <a:latin typeface="Times New Roman" panose="02020603050405020304" pitchFamily="18" charset="0"/>
              <a:ea typeface="+mn-ea"/>
              <a:cs typeface="Times New Roman" panose="02020603050405020304" pitchFamily="18" charset="0"/>
            </a:endParaRPr>
          </a:p>
          <a:p>
            <a:pPr defTabSz="914275">
              <a:lnSpc>
                <a:spcPts val="897"/>
              </a:lnSpc>
              <a:spcBef>
                <a:spcPct val="50000"/>
              </a:spcBef>
            </a:pPr>
            <a:r>
              <a:rPr lang="en-US" sz="2321" i="0" dirty="0">
                <a:solidFill>
                  <a:srgbClr val="FFFFFF"/>
                </a:solidFill>
                <a:latin typeface="Arial" panose="020B0604020202020204" pitchFamily="34" charset="0"/>
                <a:ea typeface="+mn-ea"/>
              </a:rPr>
              <a:t>Bradley RICKARD</a:t>
            </a:r>
          </a:p>
          <a:p>
            <a:pPr defTabSz="914275">
              <a:lnSpc>
                <a:spcPts val="897"/>
              </a:lnSpc>
              <a:spcBef>
                <a:spcPct val="50000"/>
              </a:spcBef>
            </a:pPr>
            <a:r>
              <a:rPr lang="en-US" sz="2321" i="0" dirty="0">
                <a:solidFill>
                  <a:srgbClr val="FFFFFF"/>
                </a:solidFill>
                <a:latin typeface="Arial" panose="020B0604020202020204" pitchFamily="34" charset="0"/>
                <a:ea typeface="+mn-ea"/>
              </a:rPr>
              <a:t>Yu Ping CHANG</a:t>
            </a:r>
          </a:p>
          <a:p>
            <a:pPr defTabSz="914275">
              <a:lnSpc>
                <a:spcPts val="897"/>
              </a:lnSpc>
              <a:spcBef>
                <a:spcPct val="50000"/>
              </a:spcBef>
            </a:pPr>
            <a:r>
              <a:rPr lang="en-US" sz="2321" i="0" dirty="0">
                <a:solidFill>
                  <a:srgbClr val="FFFFFF"/>
                </a:solidFill>
                <a:latin typeface="Arial" panose="020B0604020202020204" pitchFamily="34" charset="0"/>
                <a:ea typeface="+mn-ea"/>
              </a:rPr>
              <a:t>Alex SUSSKIND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2420" y="6091416"/>
            <a:ext cx="9139162" cy="0"/>
          </a:xfrm>
          <a:prstGeom prst="line">
            <a:avLst/>
          </a:prstGeom>
          <a:noFill/>
          <a:ln w="63500" cmpd="thinThick">
            <a:solidFill>
              <a:srgbClr val="B91717">
                <a:alpha val="81960"/>
              </a:srgbClr>
            </a:solidFill>
            <a:round/>
            <a:headEnd/>
            <a:tailEnd/>
          </a:ln>
          <a:extLst>
            <a:ext uri="{909E8E84-426E-40DD-AFC4-6F175D3DCCD1}">
              <a14:hiddenFill xmlns:a14="http://schemas.microsoft.com/office/drawing/2010/main">
                <a:noFill/>
              </a14:hiddenFill>
            </a:ext>
          </a:extLst>
        </p:spPr>
        <p:txBody>
          <a:bodyPr/>
          <a:lstStyle/>
          <a:p>
            <a:pPr defTabSz="643006" eaLnBrk="1" hangingPunct="1"/>
            <a:endParaRPr lang="en-US" sz="2399" i="0">
              <a:solidFill>
                <a:srgbClr val="4C4C4C"/>
              </a:solidFill>
              <a:ea typeface="+mn-ea"/>
              <a:cs typeface="Arial" pitchFamily="34" charset="0"/>
            </a:endParaRPr>
          </a:p>
        </p:txBody>
      </p:sp>
      <p:sp>
        <p:nvSpPr>
          <p:cNvPr id="9222" name="Rectangle 2"/>
          <p:cNvSpPr>
            <a:spLocks noGrp="1" noChangeArrowheads="1"/>
          </p:cNvSpPr>
          <p:nvPr>
            <p:ph type="ctrTitle"/>
          </p:nvPr>
        </p:nvSpPr>
        <p:spPr>
          <a:xfrm>
            <a:off x="2062276" y="-419"/>
            <a:ext cx="4170849" cy="888182"/>
          </a:xfrm>
        </p:spPr>
        <p:txBody>
          <a:bodyPr/>
          <a:lstStyle/>
          <a:p>
            <a:pPr algn="ctr" eaLnBrk="1" hangingPunct="1"/>
            <a:r>
              <a:rPr lang="en-US" altLang="en-US" sz="4641" dirty="0">
                <a:solidFill>
                  <a:srgbClr val="A00606"/>
                </a:solidFill>
                <a:latin typeface="Times New Roman" panose="02020603050405020304" pitchFamily="18" charset="0"/>
              </a:rPr>
              <a:t>Motivation </a:t>
            </a:r>
            <a:br>
              <a:rPr lang="en-US" altLang="en-US" sz="4641" dirty="0">
                <a:solidFill>
                  <a:srgbClr val="A00606"/>
                </a:solidFill>
                <a:latin typeface="Times New Roman" panose="02020603050405020304" pitchFamily="18" charset="0"/>
              </a:rPr>
            </a:br>
            <a:r>
              <a:rPr lang="en-US" altLang="en-US" sz="1688" dirty="0">
                <a:solidFill>
                  <a:srgbClr val="A00606"/>
                </a:solidFill>
                <a:latin typeface="Times New Roman" panose="02020603050405020304" pitchFamily="18" charset="0"/>
              </a:rPr>
              <a:t>(Napa County and Cabernet Sauvignon)</a:t>
            </a:r>
          </a:p>
        </p:txBody>
      </p:sp>
      <p:pic>
        <p:nvPicPr>
          <p:cNvPr id="2" name="Picture 1">
            <a:extLst>
              <a:ext uri="{FF2B5EF4-FFF2-40B4-BE49-F238E27FC236}">
                <a16:creationId xmlns:a16="http://schemas.microsoft.com/office/drawing/2014/main" id="{0D3F34D9-5C86-E7EE-F9A2-8921E1E20E83}"/>
              </a:ext>
            </a:extLst>
          </p:cNvPr>
          <p:cNvPicPr>
            <a:picLocks noChangeAspect="1"/>
          </p:cNvPicPr>
          <p:nvPr/>
        </p:nvPicPr>
        <p:blipFill>
          <a:blip r:embed="rId3"/>
          <a:stretch>
            <a:fillRect/>
          </a:stretch>
        </p:blipFill>
        <p:spPr>
          <a:xfrm>
            <a:off x="1535536" y="1339198"/>
            <a:ext cx="5019097" cy="4608281"/>
          </a:xfrm>
          <a:prstGeom prst="rect">
            <a:avLst/>
          </a:prstGeom>
        </p:spPr>
      </p:pic>
      <p:pic>
        <p:nvPicPr>
          <p:cNvPr id="3" name="Picture 2">
            <a:extLst>
              <a:ext uri="{FF2B5EF4-FFF2-40B4-BE49-F238E27FC236}">
                <a16:creationId xmlns:a16="http://schemas.microsoft.com/office/drawing/2014/main" id="{90CF423F-8153-A80F-ACD2-45C53DA5679D}"/>
              </a:ext>
            </a:extLst>
          </p:cNvPr>
          <p:cNvPicPr>
            <a:picLocks noChangeAspect="1"/>
          </p:cNvPicPr>
          <p:nvPr/>
        </p:nvPicPr>
        <p:blipFill>
          <a:blip r:embed="rId4"/>
          <a:stretch>
            <a:fillRect/>
          </a:stretch>
        </p:blipFill>
        <p:spPr>
          <a:xfrm>
            <a:off x="1892767" y="1063037"/>
            <a:ext cx="6376575" cy="5810666"/>
          </a:xfrm>
          <a:prstGeom prst="rect">
            <a:avLst/>
          </a:prstGeom>
        </p:spPr>
      </p:pic>
    </p:spTree>
    <p:extLst>
      <p:ext uri="{BB962C8B-B14F-4D97-AF65-F5344CB8AC3E}">
        <p14:creationId xmlns:p14="http://schemas.microsoft.com/office/powerpoint/2010/main" val="3282450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429ECC-1E18-403F-AF26-98E6708D4920}"/>
              </a:ext>
            </a:extLst>
          </p:cNvPr>
          <p:cNvSpPr txBox="1"/>
          <p:nvPr/>
        </p:nvSpPr>
        <p:spPr>
          <a:xfrm>
            <a:off x="245217" y="1339198"/>
            <a:ext cx="8774310" cy="4496872"/>
          </a:xfrm>
          <a:prstGeom prst="rect">
            <a:avLst/>
          </a:prstGeom>
          <a:noFill/>
        </p:spPr>
        <p:txBody>
          <a:bodyPr wrap="square" rtlCol="0">
            <a:spAutoFit/>
          </a:bodyPr>
          <a:lstStyle/>
          <a:p>
            <a:pPr marL="452114" lvl="1" indent="-371738" defTabSz="643006" eaLnBrk="1" hangingPunct="1">
              <a:buFont typeface="Arial" panose="020B0604020202020204" pitchFamily="34" charset="0"/>
              <a:buChar char="•"/>
            </a:pPr>
            <a:r>
              <a:rPr lang="en-US" sz="2799" i="0" dirty="0">
                <a:solidFill>
                  <a:srgbClr val="4C4C4C"/>
                </a:solidFill>
                <a:ea typeface="+mn-ea"/>
                <a:cs typeface="Arial" pitchFamily="34" charset="0"/>
              </a:rPr>
              <a:t>This project started with a standard WTP experiment to examine consumer response to different climate change adaptation strategies</a:t>
            </a:r>
          </a:p>
          <a:p>
            <a:pPr marL="452114" lvl="1" indent="-371738" defTabSz="643006" eaLnBrk="1" hangingPunct="1">
              <a:buFont typeface="Arial" panose="020B0604020202020204" pitchFamily="34" charset="0"/>
              <a:buChar char="•"/>
            </a:pPr>
            <a:r>
              <a:rPr lang="en-US" sz="2799" i="0" dirty="0">
                <a:solidFill>
                  <a:srgbClr val="4C4C4C"/>
                </a:solidFill>
                <a:ea typeface="+mn-ea"/>
                <a:cs typeface="Arial" pitchFamily="34" charset="0"/>
              </a:rPr>
              <a:t>And then we decided to examine the financial implications of adaptation strategies for growers</a:t>
            </a:r>
          </a:p>
          <a:p>
            <a:pPr marL="773503" lvl="2" indent="-371738" defTabSz="643006" eaLnBrk="1" hangingPunct="1">
              <a:buFont typeface="Arial" panose="020B0604020202020204" pitchFamily="34" charset="0"/>
              <a:buChar char="•"/>
            </a:pPr>
            <a:r>
              <a:rPr lang="en-US" altLang="en-US" sz="2250" i="0" dirty="0">
                <a:solidFill>
                  <a:srgbClr val="000000"/>
                </a:solidFill>
                <a:latin typeface="Times New Roman" panose="02020603050405020304" pitchFamily="18" charset="0"/>
                <a:ea typeface="+mn-ea"/>
                <a:cs typeface="Times New Roman" panose="02020603050405020304" pitchFamily="18" charset="0"/>
              </a:rPr>
              <a:t>The </a:t>
            </a:r>
            <a:r>
              <a:rPr lang="en-US" sz="2250" i="0" dirty="0">
                <a:solidFill>
                  <a:srgbClr val="4C4C4C"/>
                </a:solidFill>
                <a:latin typeface="Times New Roman" panose="02020603050405020304" pitchFamily="18" charset="0"/>
                <a:ea typeface="+mn-ea"/>
                <a:cs typeface="Times New Roman" panose="02020603050405020304" pitchFamily="18" charset="0"/>
              </a:rPr>
              <a:t>financial implications for adaptation strategies are mostly  straightforward for most perennial fruit growers, but for winegrapes (and wine) the consumers are often very cognizant of the cultivar and the region of production, and might resist changes</a:t>
            </a:r>
            <a:endParaRPr lang="en-US" sz="2250" i="0" dirty="0">
              <a:solidFill>
                <a:srgbClr val="4C4C4C"/>
              </a:solidFill>
              <a:ea typeface="+mn-ea"/>
              <a:cs typeface="Arial" pitchFamily="34" charset="0"/>
            </a:endParaRPr>
          </a:p>
          <a:p>
            <a:pPr marL="452114" lvl="1" indent="-371738" defTabSz="643006" eaLnBrk="1" hangingPunct="1">
              <a:buFont typeface="Arial" panose="020B0604020202020204" pitchFamily="34" charset="0"/>
              <a:buChar char="•"/>
            </a:pPr>
            <a:r>
              <a:rPr lang="en-US" altLang="en-US" sz="2813" i="0" dirty="0">
                <a:solidFill>
                  <a:srgbClr val="4C4C4C"/>
                </a:solidFill>
                <a:latin typeface="Times New Roman" panose="02020603050405020304" pitchFamily="18" charset="0"/>
                <a:ea typeface="+mn-ea"/>
                <a:cs typeface="Times New Roman" panose="02020603050405020304" pitchFamily="18" charset="0"/>
              </a:rPr>
              <a:t>Extreme temperature events have been shown to lower yields and/or lower fruit quality (lower prices)</a:t>
            </a:r>
          </a:p>
        </p:txBody>
      </p:sp>
      <p:sp>
        <p:nvSpPr>
          <p:cNvPr id="6" name="TextBox 5">
            <a:extLst>
              <a:ext uri="{FF2B5EF4-FFF2-40B4-BE49-F238E27FC236}">
                <a16:creationId xmlns:a16="http://schemas.microsoft.com/office/drawing/2014/main" id="{5FCDA2C6-A447-8343-AF78-E8F59E5E9F74}"/>
              </a:ext>
            </a:extLst>
          </p:cNvPr>
          <p:cNvSpPr txBox="1"/>
          <p:nvPr/>
        </p:nvSpPr>
        <p:spPr>
          <a:xfrm>
            <a:off x="710349" y="321089"/>
            <a:ext cx="7311330" cy="707566"/>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Overview</a:t>
            </a:r>
          </a:p>
        </p:txBody>
      </p:sp>
    </p:spTree>
    <p:extLst>
      <p:ext uri="{BB962C8B-B14F-4D97-AF65-F5344CB8AC3E}">
        <p14:creationId xmlns:p14="http://schemas.microsoft.com/office/powerpoint/2010/main" val="38655874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2420" y="6091416"/>
            <a:ext cx="9139162" cy="0"/>
          </a:xfrm>
          <a:prstGeom prst="line">
            <a:avLst/>
          </a:prstGeom>
          <a:noFill/>
          <a:ln w="63500" cmpd="thinThick">
            <a:solidFill>
              <a:srgbClr val="B91717">
                <a:alpha val="81960"/>
              </a:srgbClr>
            </a:solidFill>
            <a:round/>
            <a:headEnd/>
            <a:tailEnd/>
          </a:ln>
          <a:extLst>
            <a:ext uri="{909E8E84-426E-40DD-AFC4-6F175D3DCCD1}">
              <a14:hiddenFill xmlns:a14="http://schemas.microsoft.com/office/drawing/2010/main">
                <a:noFill/>
              </a14:hiddenFill>
            </a:ext>
          </a:extLst>
        </p:spPr>
        <p:txBody>
          <a:bodyPr/>
          <a:lstStyle/>
          <a:p>
            <a:pPr defTabSz="643006" eaLnBrk="1" hangingPunct="1"/>
            <a:endParaRPr lang="en-US" sz="2399" i="0">
              <a:solidFill>
                <a:srgbClr val="4C4C4C"/>
              </a:solidFill>
              <a:ea typeface="+mn-ea"/>
              <a:cs typeface="Arial" pitchFamily="34" charset="0"/>
            </a:endParaRPr>
          </a:p>
        </p:txBody>
      </p:sp>
      <p:sp>
        <p:nvSpPr>
          <p:cNvPr id="9220" name="Text Box 6"/>
          <p:cNvSpPr txBox="1">
            <a:spLocks noChangeArrowheads="1"/>
          </p:cNvSpPr>
          <p:nvPr/>
        </p:nvSpPr>
        <p:spPr bwMode="auto">
          <a:xfrm>
            <a:off x="981828" y="1694239"/>
            <a:ext cx="7704972"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00939" indent="-200939" defTabSz="643006" eaLnBrk="1" hangingPunct="1">
              <a:buFont typeface="Arial" panose="020B0604020202020204" pitchFamily="34" charset="0"/>
              <a:buChar char="•"/>
            </a:pPr>
            <a:r>
              <a:rPr lang="en-US" altLang="en-US" sz="3375" i="0" dirty="0">
                <a:solidFill>
                  <a:srgbClr val="000000"/>
                </a:solidFill>
                <a:latin typeface="Times New Roman" panose="02020603050405020304" pitchFamily="18" charset="0"/>
                <a:ea typeface="+mn-ea"/>
                <a:cs typeface="Times New Roman" panose="02020603050405020304" pitchFamily="18" charset="0"/>
              </a:rPr>
              <a:t>Three Adaptation Strategies to manage high temperature events in winegrape production:</a:t>
            </a:r>
          </a:p>
          <a:p>
            <a:pPr marL="0" indent="0" defTabSz="643006" eaLnBrk="1" hangingPunct="1"/>
            <a:endParaRPr lang="en-US" altLang="en-US" sz="3375" i="0" dirty="0">
              <a:solidFill>
                <a:srgbClr val="000000"/>
              </a:solidFill>
              <a:latin typeface="Times New Roman" panose="02020603050405020304" pitchFamily="18" charset="0"/>
              <a:ea typeface="+mn-ea"/>
              <a:cs typeface="Times New Roman" panose="02020603050405020304" pitchFamily="18" charset="0"/>
            </a:endParaRPr>
          </a:p>
          <a:p>
            <a:pPr marL="522442" indent="-522442" defTabSz="643006" eaLnBrk="1" hangingPunct="1">
              <a:buFont typeface="+mj-lt"/>
              <a:buAutoNum type="arabicPeriod"/>
            </a:pPr>
            <a:r>
              <a:rPr lang="en-US" altLang="en-US" sz="3375" i="0" dirty="0">
                <a:solidFill>
                  <a:srgbClr val="000000"/>
                </a:solidFill>
                <a:latin typeface="Times New Roman" panose="02020603050405020304" pitchFamily="18" charset="0"/>
                <a:ea typeface="+mn-ea"/>
                <a:cs typeface="Times New Roman" panose="02020603050405020304" pitchFamily="18" charset="0"/>
              </a:rPr>
              <a:t>Employ technologies to </a:t>
            </a:r>
            <a:r>
              <a:rPr lang="en-US" altLang="en-US" sz="3375" i="0" u="sng" dirty="0">
                <a:solidFill>
                  <a:srgbClr val="000000"/>
                </a:solidFill>
                <a:latin typeface="Times New Roman" panose="02020603050405020304" pitchFamily="18" charset="0"/>
                <a:ea typeface="+mn-ea"/>
                <a:cs typeface="Times New Roman" panose="02020603050405020304" pitchFamily="18" charset="0"/>
              </a:rPr>
              <a:t>Cover</a:t>
            </a:r>
            <a:r>
              <a:rPr lang="en-US" altLang="en-US" sz="3375" i="0" dirty="0">
                <a:solidFill>
                  <a:srgbClr val="000000"/>
                </a:solidFill>
                <a:latin typeface="Times New Roman" panose="02020603050405020304" pitchFamily="18" charset="0"/>
                <a:ea typeface="+mn-ea"/>
                <a:cs typeface="Times New Roman" panose="02020603050405020304" pitchFamily="18" charset="0"/>
              </a:rPr>
              <a:t> the fruit</a:t>
            </a:r>
          </a:p>
          <a:p>
            <a:pPr marL="522442" indent="-522442" defTabSz="643006" eaLnBrk="1" hangingPunct="1">
              <a:buFont typeface="+mj-lt"/>
              <a:buAutoNum type="arabicPeriod"/>
            </a:pPr>
            <a:r>
              <a:rPr lang="en-US" altLang="en-US" sz="3375" i="0" u="sng" dirty="0">
                <a:solidFill>
                  <a:srgbClr val="000000"/>
                </a:solidFill>
                <a:latin typeface="Times New Roman" panose="02020603050405020304" pitchFamily="18" charset="0"/>
                <a:ea typeface="+mn-ea"/>
                <a:cs typeface="Times New Roman" panose="02020603050405020304" pitchFamily="18" charset="0"/>
              </a:rPr>
              <a:t>Adopt/Select</a:t>
            </a:r>
            <a:r>
              <a:rPr lang="en-US" altLang="en-US" sz="3375" i="0" dirty="0">
                <a:solidFill>
                  <a:srgbClr val="000000"/>
                </a:solidFill>
                <a:latin typeface="Times New Roman" panose="02020603050405020304" pitchFamily="18" charset="0"/>
                <a:ea typeface="+mn-ea"/>
                <a:cs typeface="Times New Roman" panose="02020603050405020304" pitchFamily="18" charset="0"/>
              </a:rPr>
              <a:t> different cultivars/varieties</a:t>
            </a:r>
          </a:p>
          <a:p>
            <a:pPr marL="522442" indent="-522442" defTabSz="643006" eaLnBrk="1" hangingPunct="1">
              <a:buFont typeface="+mj-lt"/>
              <a:buAutoNum type="arabicPeriod"/>
            </a:pPr>
            <a:r>
              <a:rPr lang="en-US" altLang="en-US" sz="3375" i="0" u="sng" dirty="0">
                <a:solidFill>
                  <a:srgbClr val="000000"/>
                </a:solidFill>
                <a:latin typeface="Times New Roman" panose="02020603050405020304" pitchFamily="18" charset="0"/>
                <a:ea typeface="+mn-ea"/>
                <a:cs typeface="Times New Roman" panose="02020603050405020304" pitchFamily="18" charset="0"/>
              </a:rPr>
              <a:t>Migrate</a:t>
            </a:r>
            <a:r>
              <a:rPr lang="en-US" altLang="en-US" sz="3375" i="0" dirty="0">
                <a:solidFill>
                  <a:srgbClr val="000000"/>
                </a:solidFill>
                <a:latin typeface="Times New Roman" panose="02020603050405020304" pitchFamily="18" charset="0"/>
                <a:ea typeface="+mn-ea"/>
                <a:cs typeface="Times New Roman" panose="02020603050405020304" pitchFamily="18" charset="0"/>
              </a:rPr>
              <a:t> to new region</a:t>
            </a:r>
          </a:p>
        </p:txBody>
      </p:sp>
      <p:sp>
        <p:nvSpPr>
          <p:cNvPr id="9222" name="Rectangle 2"/>
          <p:cNvSpPr>
            <a:spLocks noGrp="1" noChangeArrowheads="1"/>
          </p:cNvSpPr>
          <p:nvPr>
            <p:ph type="ctrTitle"/>
          </p:nvPr>
        </p:nvSpPr>
        <p:spPr>
          <a:xfrm>
            <a:off x="561905" y="406698"/>
            <a:ext cx="8564792" cy="664576"/>
          </a:xfrm>
        </p:spPr>
        <p:txBody>
          <a:bodyPr/>
          <a:lstStyle/>
          <a:p>
            <a:pPr algn="ctr" eaLnBrk="1" hangingPunct="1"/>
            <a:r>
              <a:rPr lang="en-US" altLang="en-US" sz="4641" dirty="0">
                <a:solidFill>
                  <a:srgbClr val="A00606"/>
                </a:solidFill>
                <a:latin typeface="Times New Roman" panose="02020603050405020304" pitchFamily="18" charset="0"/>
              </a:rPr>
              <a:t>Adaptation Strategies</a:t>
            </a:r>
          </a:p>
        </p:txBody>
      </p:sp>
    </p:spTree>
    <p:extLst>
      <p:ext uri="{BB962C8B-B14F-4D97-AF65-F5344CB8AC3E}">
        <p14:creationId xmlns:p14="http://schemas.microsoft.com/office/powerpoint/2010/main" val="16952648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E40EEA5-6C9D-6345-9458-B141577312E3}"/>
              </a:ext>
            </a:extLst>
          </p:cNvPr>
          <p:cNvSpPr>
            <a:spLocks noGrp="1" noChangeArrowheads="1"/>
          </p:cNvSpPr>
          <p:nvPr>
            <p:ph type="title"/>
          </p:nvPr>
        </p:nvSpPr>
        <p:spPr>
          <a:xfrm>
            <a:off x="5380050" y="106750"/>
            <a:ext cx="3746648" cy="6749435"/>
          </a:xfrm>
          <a:solidFill>
            <a:schemeClr val="bg1"/>
          </a:solidFill>
        </p:spPr>
        <p:txBody>
          <a:bodyPr/>
          <a:lstStyle/>
          <a:p>
            <a:pPr algn="ctr" eaLnBrk="1" hangingPunct="1"/>
            <a:br>
              <a:rPr lang="en-US" altLang="en-US" sz="4219" dirty="0"/>
            </a:br>
            <a:br>
              <a:rPr lang="en-US" altLang="en-US" sz="4219" dirty="0"/>
            </a:br>
            <a:r>
              <a:rPr lang="en-US" altLang="en-US" sz="4219" dirty="0"/>
              <a:t>Climate-Maturity Groupings for Selected Varietals</a:t>
            </a:r>
            <a:br>
              <a:rPr lang="en-US" altLang="en-US" sz="4219" dirty="0"/>
            </a:br>
            <a:r>
              <a:rPr lang="en-US" altLang="en-US" sz="2250" dirty="0"/>
              <a:t>(source Jones 2012)</a:t>
            </a:r>
          </a:p>
        </p:txBody>
      </p:sp>
      <p:pic>
        <p:nvPicPr>
          <p:cNvPr id="2" name="Picture 1">
            <a:extLst>
              <a:ext uri="{FF2B5EF4-FFF2-40B4-BE49-F238E27FC236}">
                <a16:creationId xmlns:a16="http://schemas.microsoft.com/office/drawing/2014/main" id="{AF359667-5C79-4A1C-929E-E8C95E335744}"/>
              </a:ext>
            </a:extLst>
          </p:cNvPr>
          <p:cNvPicPr>
            <a:picLocks noChangeAspect="1"/>
          </p:cNvPicPr>
          <p:nvPr/>
        </p:nvPicPr>
        <p:blipFill>
          <a:blip r:embed="rId2"/>
          <a:stretch>
            <a:fillRect/>
          </a:stretch>
        </p:blipFill>
        <p:spPr>
          <a:xfrm>
            <a:off x="17304" y="1814"/>
            <a:ext cx="5362747" cy="6854372"/>
          </a:xfrm>
          <a:prstGeom prst="rect">
            <a:avLst/>
          </a:prstGeom>
        </p:spPr>
      </p:pic>
    </p:spTree>
    <p:extLst>
      <p:ext uri="{BB962C8B-B14F-4D97-AF65-F5344CB8AC3E}">
        <p14:creationId xmlns:p14="http://schemas.microsoft.com/office/powerpoint/2010/main" val="1790706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DA2C6-A447-8343-AF78-E8F59E5E9F74}"/>
              </a:ext>
            </a:extLst>
          </p:cNvPr>
          <p:cNvSpPr txBox="1"/>
          <p:nvPr/>
        </p:nvSpPr>
        <p:spPr>
          <a:xfrm>
            <a:off x="154738" y="379739"/>
            <a:ext cx="8918374" cy="806503"/>
          </a:xfrm>
          <a:prstGeom prst="rect">
            <a:avLst/>
          </a:prstGeom>
          <a:noFill/>
        </p:spPr>
        <p:txBody>
          <a:bodyPr wrap="square" rtlCol="0">
            <a:spAutoFit/>
          </a:bodyPr>
          <a:lstStyle/>
          <a:p>
            <a:pPr algn="ctr" defTabSz="643006" eaLnBrk="1" hangingPunct="1"/>
            <a:r>
              <a:rPr lang="en-US" sz="4641" b="1" i="0" dirty="0">
                <a:solidFill>
                  <a:srgbClr val="4C4C4C"/>
                </a:solidFill>
                <a:ea typeface="+mn-ea"/>
                <a:cs typeface="Arial" pitchFamily="34" charset="0"/>
              </a:rPr>
              <a:t>General Approach</a:t>
            </a:r>
          </a:p>
        </p:txBody>
      </p:sp>
      <p:sp>
        <p:nvSpPr>
          <p:cNvPr id="4" name="TextBox 3">
            <a:extLst>
              <a:ext uri="{FF2B5EF4-FFF2-40B4-BE49-F238E27FC236}">
                <a16:creationId xmlns:a16="http://schemas.microsoft.com/office/drawing/2014/main" id="{45E54CCF-17FA-2ECB-3722-9D6239454C41}"/>
              </a:ext>
            </a:extLst>
          </p:cNvPr>
          <p:cNvSpPr txBox="1"/>
          <p:nvPr/>
        </p:nvSpPr>
        <p:spPr>
          <a:xfrm>
            <a:off x="154738" y="1499953"/>
            <a:ext cx="8757621" cy="4399922"/>
          </a:xfrm>
          <a:prstGeom prst="rect">
            <a:avLst/>
          </a:prstGeom>
          <a:noFill/>
        </p:spPr>
        <p:txBody>
          <a:bodyPr wrap="square" rtlCol="0">
            <a:spAutoFit/>
          </a:bodyPr>
          <a:lstStyle/>
          <a:p>
            <a:pPr marL="685427" lvl="1" indent="-402995" defTabSz="643006" eaLnBrk="1" hangingPunct="1">
              <a:buFont typeface="Arial" panose="020B0604020202020204" pitchFamily="34" charset="0"/>
              <a:buChar char="•"/>
            </a:pPr>
            <a:r>
              <a:rPr lang="en-US" sz="2799" i="0" dirty="0">
                <a:solidFill>
                  <a:srgbClr val="4C4C4C"/>
                </a:solidFill>
                <a:ea typeface="+mn-ea"/>
                <a:cs typeface="Arial" pitchFamily="34" charset="0"/>
              </a:rPr>
              <a:t>NPV analysis that augments details provided in recent Cost of Production Studies published by the UCCE</a:t>
            </a:r>
          </a:p>
          <a:p>
            <a:pPr marL="1006815" lvl="3" indent="-402995" defTabSz="643006" eaLnBrk="1" hangingPunct="1">
              <a:buFont typeface="Arial" panose="020B0604020202020204" pitchFamily="34" charset="0"/>
              <a:buChar char="•"/>
            </a:pPr>
            <a:r>
              <a:rPr lang="en-US" sz="2799" i="0" dirty="0">
                <a:solidFill>
                  <a:srgbClr val="4C4C4C"/>
                </a:solidFill>
                <a:ea typeface="+mn-ea"/>
                <a:cs typeface="Arial" pitchFamily="34" charset="0"/>
              </a:rPr>
              <a:t>Revenue and cost flows over a 30-year period </a:t>
            </a:r>
          </a:p>
          <a:p>
            <a:pPr marL="1006815" lvl="3" indent="-402995" defTabSz="643006" eaLnBrk="1" hangingPunct="1">
              <a:buFont typeface="Arial" panose="020B0604020202020204" pitchFamily="34" charset="0"/>
              <a:buChar char="•"/>
            </a:pPr>
            <a:r>
              <a:rPr lang="en-US" sz="2799" i="0" dirty="0">
                <a:solidFill>
                  <a:srgbClr val="4C4C4C"/>
                </a:solidFill>
                <a:ea typeface="+mn-ea"/>
                <a:cs typeface="Arial" pitchFamily="34" charset="0"/>
              </a:rPr>
              <a:t>We simulate the effects of potential temperature events on yields in the revenue calculations</a:t>
            </a:r>
          </a:p>
          <a:p>
            <a:pPr marL="685427" lvl="1" indent="-402995" defTabSz="643006" eaLnBrk="1" hangingPunct="1">
              <a:buFont typeface="Arial" panose="020B0604020202020204" pitchFamily="34" charset="0"/>
              <a:buChar char="•"/>
            </a:pPr>
            <a:r>
              <a:rPr lang="en-US" sz="2799" i="0" dirty="0">
                <a:solidFill>
                  <a:srgbClr val="4C4C4C"/>
                </a:solidFill>
                <a:ea typeface="+mn-ea"/>
                <a:cs typeface="Arial" pitchFamily="34" charset="0"/>
              </a:rPr>
              <a:t>Consumer survey that elicits WTP for wines produced under the different adaptation strategies with/without information </a:t>
            </a:r>
          </a:p>
          <a:p>
            <a:pPr marL="1006815" lvl="3" indent="-402995" defTabSz="643006" eaLnBrk="1" hangingPunct="1">
              <a:buFont typeface="Arial" panose="020B0604020202020204" pitchFamily="34" charset="0"/>
              <a:buChar char="•"/>
            </a:pPr>
            <a:r>
              <a:rPr lang="en-US" sz="2799" i="0" dirty="0">
                <a:solidFill>
                  <a:srgbClr val="4C4C4C"/>
                </a:solidFill>
                <a:ea typeface="+mn-ea"/>
                <a:cs typeface="Arial" pitchFamily="34" charset="0"/>
              </a:rPr>
              <a:t>We used the WTP details from the survey treatments to adjust prices for specific adaptation strategies</a:t>
            </a:r>
          </a:p>
        </p:txBody>
      </p:sp>
    </p:spTree>
    <p:extLst>
      <p:ext uri="{BB962C8B-B14F-4D97-AF65-F5344CB8AC3E}">
        <p14:creationId xmlns:p14="http://schemas.microsoft.com/office/powerpoint/2010/main" val="29798104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rstHeader.jpg">
            <a:extLst>
              <a:ext uri="{FF2B5EF4-FFF2-40B4-BE49-F238E27FC236}">
                <a16:creationId xmlns:a16="http://schemas.microsoft.com/office/drawing/2014/main" id="{FB04A109-7D05-4A66-AFBE-B8B1DD0129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78CE7AEA-B6F9-40E0-BC72-EC3C75A5B374}"/>
              </a:ext>
            </a:extLst>
          </p:cNvPr>
          <p:cNvSpPr txBox="1">
            <a:spLocks noChangeArrowheads="1"/>
          </p:cNvSpPr>
          <p:nvPr/>
        </p:nvSpPr>
        <p:spPr bwMode="auto">
          <a:xfrm>
            <a:off x="1219200" y="49530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algn="ctr"/>
            <a:r>
              <a:rPr lang="en-US" altLang="en-US" i="0" dirty="0"/>
              <a:t>Bradley Rickard</a:t>
            </a:r>
          </a:p>
          <a:p>
            <a:pPr algn="ctr"/>
            <a:r>
              <a:rPr lang="en-US" altLang="en-US" i="0" dirty="0"/>
              <a:t>Dyson School of Applied Economics and Management</a:t>
            </a:r>
          </a:p>
          <a:p>
            <a:pPr algn="ctr"/>
            <a:r>
              <a:rPr lang="en-US" altLang="en-US" i="0" dirty="0"/>
              <a:t>January 17, 2025</a:t>
            </a:r>
          </a:p>
        </p:txBody>
      </p:sp>
      <p:sp>
        <p:nvSpPr>
          <p:cNvPr id="21508" name="TextBox 3">
            <a:extLst>
              <a:ext uri="{FF2B5EF4-FFF2-40B4-BE49-F238E27FC236}">
                <a16:creationId xmlns:a16="http://schemas.microsoft.com/office/drawing/2014/main" id="{C39E1F18-9A83-4F3C-8A59-FF15B4FC9AAD}"/>
              </a:ext>
            </a:extLst>
          </p:cNvPr>
          <p:cNvSpPr txBox="1">
            <a:spLocks noChangeArrowheads="1"/>
          </p:cNvSpPr>
          <p:nvPr/>
        </p:nvSpPr>
        <p:spPr bwMode="auto">
          <a:xfrm>
            <a:off x="1219200" y="1676400"/>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algn="ctr"/>
            <a:r>
              <a:rPr lang="en-US" altLang="en-US" sz="4000" b="1">
                <a:solidFill>
                  <a:srgbClr val="FFC000"/>
                </a:solidFill>
              </a:rPr>
              <a:t>Situation and Outlook for </a:t>
            </a:r>
          </a:p>
          <a:p>
            <a:pPr algn="ctr"/>
            <a:r>
              <a:rPr lang="en-US" altLang="en-US" sz="4000" b="1">
                <a:solidFill>
                  <a:srgbClr val="FFC000"/>
                </a:solidFill>
              </a:rPr>
              <a:t>Fruits and Vegetables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DA2C6-A447-8343-AF78-E8F59E5E9F74}"/>
              </a:ext>
            </a:extLst>
          </p:cNvPr>
          <p:cNvSpPr txBox="1"/>
          <p:nvPr/>
        </p:nvSpPr>
        <p:spPr>
          <a:xfrm>
            <a:off x="154738" y="379739"/>
            <a:ext cx="8918374" cy="611706"/>
          </a:xfrm>
          <a:prstGeom prst="rect">
            <a:avLst/>
          </a:prstGeom>
          <a:noFill/>
        </p:spPr>
        <p:txBody>
          <a:bodyPr wrap="square" rtlCol="0">
            <a:spAutoFit/>
          </a:bodyPr>
          <a:lstStyle/>
          <a:p>
            <a:pPr algn="ctr" defTabSz="643006" eaLnBrk="1" hangingPunct="1"/>
            <a:r>
              <a:rPr lang="en-US" sz="3375" b="1" i="0" dirty="0">
                <a:solidFill>
                  <a:srgbClr val="4C4C4C"/>
                </a:solidFill>
                <a:ea typeface="+mn-ea"/>
                <a:cs typeface="Arial" pitchFamily="34" charset="0"/>
              </a:rPr>
              <a:t>Some Key Parameters in the NPV Analysis</a:t>
            </a:r>
          </a:p>
        </p:txBody>
      </p:sp>
      <p:pic>
        <p:nvPicPr>
          <p:cNvPr id="3" name="Picture 2">
            <a:extLst>
              <a:ext uri="{FF2B5EF4-FFF2-40B4-BE49-F238E27FC236}">
                <a16:creationId xmlns:a16="http://schemas.microsoft.com/office/drawing/2014/main" id="{01D136E6-AE59-FE52-CA9F-68E919AC683D}"/>
              </a:ext>
            </a:extLst>
          </p:cNvPr>
          <p:cNvPicPr>
            <a:picLocks noChangeAspect="1"/>
          </p:cNvPicPr>
          <p:nvPr/>
        </p:nvPicPr>
        <p:blipFill>
          <a:blip r:embed="rId2"/>
          <a:stretch>
            <a:fillRect/>
          </a:stretch>
        </p:blipFill>
        <p:spPr>
          <a:xfrm>
            <a:off x="397341" y="1396659"/>
            <a:ext cx="8467348" cy="4122143"/>
          </a:xfrm>
          <a:prstGeom prst="rect">
            <a:avLst/>
          </a:prstGeom>
        </p:spPr>
      </p:pic>
    </p:spTree>
    <p:extLst>
      <p:ext uri="{BB962C8B-B14F-4D97-AF65-F5344CB8AC3E}">
        <p14:creationId xmlns:p14="http://schemas.microsoft.com/office/powerpoint/2010/main" val="11738412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DA2C6-A447-8343-AF78-E8F59E5E9F74}"/>
              </a:ext>
            </a:extLst>
          </p:cNvPr>
          <p:cNvSpPr txBox="1"/>
          <p:nvPr/>
        </p:nvSpPr>
        <p:spPr>
          <a:xfrm>
            <a:off x="154738" y="379739"/>
            <a:ext cx="8918374" cy="611706"/>
          </a:xfrm>
          <a:prstGeom prst="rect">
            <a:avLst/>
          </a:prstGeom>
          <a:noFill/>
        </p:spPr>
        <p:txBody>
          <a:bodyPr wrap="square" rtlCol="0">
            <a:spAutoFit/>
          </a:bodyPr>
          <a:lstStyle/>
          <a:p>
            <a:pPr algn="ctr" defTabSz="643006" eaLnBrk="1" hangingPunct="1"/>
            <a:r>
              <a:rPr lang="en-US" sz="3375" b="1" i="0" dirty="0">
                <a:solidFill>
                  <a:srgbClr val="4C4C4C"/>
                </a:solidFill>
                <a:ea typeface="+mn-ea"/>
                <a:cs typeface="Arial" pitchFamily="34" charset="0"/>
              </a:rPr>
              <a:t>More Key Parameters in the NPV Analysis</a:t>
            </a:r>
          </a:p>
        </p:txBody>
      </p:sp>
      <p:pic>
        <p:nvPicPr>
          <p:cNvPr id="4" name="Picture 3">
            <a:extLst>
              <a:ext uri="{FF2B5EF4-FFF2-40B4-BE49-F238E27FC236}">
                <a16:creationId xmlns:a16="http://schemas.microsoft.com/office/drawing/2014/main" id="{CFDEC8B0-F939-5628-F2EA-547B44556367}"/>
              </a:ext>
            </a:extLst>
          </p:cNvPr>
          <p:cNvPicPr>
            <a:picLocks noChangeAspect="1"/>
          </p:cNvPicPr>
          <p:nvPr/>
        </p:nvPicPr>
        <p:blipFill>
          <a:blip r:embed="rId2"/>
          <a:stretch>
            <a:fillRect/>
          </a:stretch>
        </p:blipFill>
        <p:spPr>
          <a:xfrm>
            <a:off x="431082" y="1553537"/>
            <a:ext cx="8518460" cy="3858096"/>
          </a:xfrm>
          <a:prstGeom prst="rect">
            <a:avLst/>
          </a:prstGeom>
        </p:spPr>
      </p:pic>
    </p:spTree>
    <p:extLst>
      <p:ext uri="{BB962C8B-B14F-4D97-AF65-F5344CB8AC3E}">
        <p14:creationId xmlns:p14="http://schemas.microsoft.com/office/powerpoint/2010/main" val="6235165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DE8942-BA50-DF8C-0BD0-832030FF877C}"/>
              </a:ext>
            </a:extLst>
          </p:cNvPr>
          <p:cNvSpPr>
            <a:spLocks noGrp="1"/>
          </p:cNvSpPr>
          <p:nvPr>
            <p:ph type="body" idx="1"/>
          </p:nvPr>
        </p:nvSpPr>
        <p:spPr/>
        <p:txBody>
          <a:bodyPr/>
          <a:lstStyle/>
          <a:p>
            <a:r>
              <a:rPr lang="en-US" sz="5063" dirty="0">
                <a:latin typeface="Times New Roman" panose="02020603050405020304" pitchFamily="18" charset="0"/>
                <a:cs typeface="Times New Roman" panose="02020603050405020304" pitchFamily="18" charset="0"/>
              </a:rPr>
              <a:t>Control Conditions and Treatments used in the Experiment</a:t>
            </a:r>
          </a:p>
        </p:txBody>
      </p:sp>
    </p:spTree>
    <p:extLst>
      <p:ext uri="{BB962C8B-B14F-4D97-AF65-F5344CB8AC3E}">
        <p14:creationId xmlns:p14="http://schemas.microsoft.com/office/powerpoint/2010/main" val="13457142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6554633" y="696182"/>
            <a:ext cx="2589368" cy="4398961"/>
          </a:xfrm>
          <a:prstGeom prst="rect">
            <a:avLst/>
          </a:prstGeom>
          <a:solidFill>
            <a:schemeClr val="bg1"/>
          </a:solidFill>
        </p:spPr>
        <p:txBody>
          <a:bodyPr wrap="square" rtlCol="0">
            <a:spAutoFit/>
          </a:bodyPr>
          <a:lstStyle/>
          <a:p>
            <a:pPr algn="ctr" defTabSz="643006" eaLnBrk="1" hangingPunct="1"/>
            <a:r>
              <a:rPr lang="en-US" sz="3998" b="1" i="0" dirty="0">
                <a:solidFill>
                  <a:srgbClr val="4C4C4C"/>
                </a:solidFill>
                <a:ea typeface="+mn-ea"/>
                <a:cs typeface="Arial" pitchFamily="34" charset="0"/>
              </a:rPr>
              <a:t>C1, T1, (and T1b) Labels </a:t>
            </a:r>
          </a:p>
          <a:p>
            <a:pPr algn="ctr" defTabSz="643006" eaLnBrk="1" hangingPunct="1"/>
            <a:r>
              <a:rPr lang="en-US" sz="3998" b="1" i="0" dirty="0">
                <a:solidFill>
                  <a:srgbClr val="4C4C4C"/>
                </a:solidFill>
                <a:ea typeface="+mn-ea"/>
                <a:cs typeface="Arial" pitchFamily="34" charset="0"/>
              </a:rPr>
              <a:t>used </a:t>
            </a:r>
          </a:p>
          <a:p>
            <a:pPr algn="ctr" defTabSz="643006" eaLnBrk="1" hangingPunct="1"/>
            <a:r>
              <a:rPr lang="en-US" sz="3998" b="1" i="0" dirty="0">
                <a:solidFill>
                  <a:srgbClr val="4C4C4C"/>
                </a:solidFill>
                <a:ea typeface="+mn-ea"/>
                <a:cs typeface="Arial" pitchFamily="34" charset="0"/>
              </a:rPr>
              <a:t>in </a:t>
            </a:r>
          </a:p>
          <a:p>
            <a:pPr algn="ctr" defTabSz="643006" eaLnBrk="1" hangingPunct="1"/>
            <a:r>
              <a:rPr lang="en-US" sz="3998" b="1" i="0" dirty="0">
                <a:solidFill>
                  <a:srgbClr val="4C4C4C"/>
                </a:solidFill>
                <a:ea typeface="+mn-ea"/>
                <a:cs typeface="Arial" pitchFamily="34" charset="0"/>
              </a:rPr>
              <a:t>the </a:t>
            </a:r>
          </a:p>
          <a:p>
            <a:pPr algn="ctr" defTabSz="643006" eaLnBrk="1" hangingPunct="1"/>
            <a:r>
              <a:rPr lang="en-US" sz="3998" b="1" i="0" dirty="0">
                <a:solidFill>
                  <a:srgbClr val="4C4C4C"/>
                </a:solidFill>
                <a:ea typeface="+mn-ea"/>
                <a:cs typeface="Arial" pitchFamily="34" charset="0"/>
              </a:rPr>
              <a:t>Survey </a:t>
            </a:r>
          </a:p>
        </p:txBody>
      </p:sp>
      <p:pic>
        <p:nvPicPr>
          <p:cNvPr id="2" name="Picture 1">
            <a:extLst>
              <a:ext uri="{FF2B5EF4-FFF2-40B4-BE49-F238E27FC236}">
                <a16:creationId xmlns:a16="http://schemas.microsoft.com/office/drawing/2014/main" id="{D7E80790-61F3-2F04-C69B-982BD5E2EC7B}"/>
              </a:ext>
            </a:extLst>
          </p:cNvPr>
          <p:cNvPicPr>
            <a:picLocks noChangeAspect="1"/>
          </p:cNvPicPr>
          <p:nvPr/>
        </p:nvPicPr>
        <p:blipFill>
          <a:blip r:embed="rId2"/>
          <a:stretch>
            <a:fillRect/>
          </a:stretch>
        </p:blipFill>
        <p:spPr>
          <a:xfrm>
            <a:off x="17303" y="1815"/>
            <a:ext cx="6508311" cy="6004328"/>
          </a:xfrm>
          <a:prstGeom prst="rect">
            <a:avLst/>
          </a:prstGeom>
        </p:spPr>
      </p:pic>
    </p:spTree>
    <p:extLst>
      <p:ext uri="{BB962C8B-B14F-4D97-AF65-F5344CB8AC3E}">
        <p14:creationId xmlns:p14="http://schemas.microsoft.com/office/powerpoint/2010/main" val="8801410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606735" y="337553"/>
            <a:ext cx="8198454" cy="707566"/>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C2 and T2 Labels used in the Survey </a:t>
            </a:r>
          </a:p>
        </p:txBody>
      </p:sp>
      <p:pic>
        <p:nvPicPr>
          <p:cNvPr id="2" name="Picture 1">
            <a:extLst>
              <a:ext uri="{FF2B5EF4-FFF2-40B4-BE49-F238E27FC236}">
                <a16:creationId xmlns:a16="http://schemas.microsoft.com/office/drawing/2014/main" id="{74309DB1-23B2-260A-0DEE-5E643F653E69}"/>
              </a:ext>
            </a:extLst>
          </p:cNvPr>
          <p:cNvPicPr>
            <a:picLocks noChangeAspect="1"/>
          </p:cNvPicPr>
          <p:nvPr/>
        </p:nvPicPr>
        <p:blipFill>
          <a:blip r:embed="rId2"/>
          <a:stretch>
            <a:fillRect/>
          </a:stretch>
        </p:blipFill>
        <p:spPr>
          <a:xfrm>
            <a:off x="606735" y="1420719"/>
            <a:ext cx="7555438" cy="4437476"/>
          </a:xfrm>
          <a:prstGeom prst="rect">
            <a:avLst/>
          </a:prstGeom>
        </p:spPr>
      </p:pic>
    </p:spTree>
    <p:extLst>
      <p:ext uri="{BB962C8B-B14F-4D97-AF65-F5344CB8AC3E}">
        <p14:creationId xmlns:p14="http://schemas.microsoft.com/office/powerpoint/2010/main" val="31545156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606735" y="337553"/>
            <a:ext cx="8198454" cy="707566"/>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C3 and T3 Labels used in the Survey </a:t>
            </a:r>
          </a:p>
        </p:txBody>
      </p:sp>
      <p:pic>
        <p:nvPicPr>
          <p:cNvPr id="3" name="Picture 2">
            <a:extLst>
              <a:ext uri="{FF2B5EF4-FFF2-40B4-BE49-F238E27FC236}">
                <a16:creationId xmlns:a16="http://schemas.microsoft.com/office/drawing/2014/main" id="{E5DFA3B5-A993-EE77-19C2-861D8E48F97F}"/>
              </a:ext>
            </a:extLst>
          </p:cNvPr>
          <p:cNvPicPr>
            <a:picLocks noChangeAspect="1"/>
          </p:cNvPicPr>
          <p:nvPr/>
        </p:nvPicPr>
        <p:blipFill>
          <a:blip r:embed="rId2"/>
          <a:stretch>
            <a:fillRect/>
          </a:stretch>
        </p:blipFill>
        <p:spPr>
          <a:xfrm>
            <a:off x="767489" y="1457323"/>
            <a:ext cx="7700080" cy="4329403"/>
          </a:xfrm>
          <a:prstGeom prst="rect">
            <a:avLst/>
          </a:prstGeom>
        </p:spPr>
      </p:pic>
    </p:spTree>
    <p:extLst>
      <p:ext uri="{BB962C8B-B14F-4D97-AF65-F5344CB8AC3E}">
        <p14:creationId xmlns:p14="http://schemas.microsoft.com/office/powerpoint/2010/main" val="30491893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00FBA5-5A8D-D44B-82A5-91F3888881F7}"/>
              </a:ext>
            </a:extLst>
          </p:cNvPr>
          <p:cNvPicPr>
            <a:picLocks noChangeAspect="1"/>
          </p:cNvPicPr>
          <p:nvPr/>
        </p:nvPicPr>
        <p:blipFill>
          <a:blip r:embed="rId2"/>
          <a:stretch>
            <a:fillRect/>
          </a:stretch>
        </p:blipFill>
        <p:spPr>
          <a:xfrm>
            <a:off x="0" y="859169"/>
            <a:ext cx="9132818" cy="5249064"/>
          </a:xfrm>
          <a:prstGeom prst="rect">
            <a:avLst/>
          </a:prstGeom>
        </p:spPr>
      </p:pic>
      <p:sp>
        <p:nvSpPr>
          <p:cNvPr id="4" name="TextBox 3">
            <a:extLst>
              <a:ext uri="{FF2B5EF4-FFF2-40B4-BE49-F238E27FC236}">
                <a16:creationId xmlns:a16="http://schemas.microsoft.com/office/drawing/2014/main" id="{A6D3E490-A4C6-DE73-FC95-20D8F65F9B0F}"/>
              </a:ext>
            </a:extLst>
          </p:cNvPr>
          <p:cNvSpPr txBox="1"/>
          <p:nvPr/>
        </p:nvSpPr>
        <p:spPr>
          <a:xfrm>
            <a:off x="178057" y="106751"/>
            <a:ext cx="8519962" cy="676660"/>
          </a:xfrm>
          <a:prstGeom prst="rect">
            <a:avLst/>
          </a:prstGeom>
          <a:noFill/>
        </p:spPr>
        <p:txBody>
          <a:bodyPr wrap="square" rtlCol="0">
            <a:spAutoFit/>
          </a:bodyPr>
          <a:lstStyle/>
          <a:p>
            <a:pPr algn="ctr" defTabSz="643006" eaLnBrk="1" hangingPunct="1"/>
            <a:r>
              <a:rPr lang="en-US" sz="3797" b="1" i="0" dirty="0">
                <a:solidFill>
                  <a:srgbClr val="4C4C4C"/>
                </a:solidFill>
                <a:ea typeface="+mn-ea"/>
                <a:cs typeface="Arial" pitchFamily="34" charset="0"/>
              </a:rPr>
              <a:t>Summary Statistics from the Survey</a:t>
            </a:r>
          </a:p>
        </p:txBody>
      </p:sp>
    </p:spTree>
    <p:extLst>
      <p:ext uri="{BB962C8B-B14F-4D97-AF65-F5344CB8AC3E}">
        <p14:creationId xmlns:p14="http://schemas.microsoft.com/office/powerpoint/2010/main" val="19725497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1" y="53166"/>
            <a:ext cx="9141581" cy="1183722"/>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Preliminary NPV Results</a:t>
            </a:r>
          </a:p>
          <a:p>
            <a:pPr algn="ctr" defTabSz="643006" eaLnBrk="1" hangingPunct="1"/>
            <a:r>
              <a:rPr lang="en-US" sz="3094" b="1" i="0" dirty="0">
                <a:solidFill>
                  <a:srgbClr val="4C4C4C"/>
                </a:solidFill>
                <a:ea typeface="+mn-ea"/>
                <a:cs typeface="Arial" pitchFamily="34" charset="0"/>
              </a:rPr>
              <a:t>(no extreme temperature events)</a:t>
            </a:r>
          </a:p>
        </p:txBody>
      </p:sp>
      <p:pic>
        <p:nvPicPr>
          <p:cNvPr id="2" name="Picture 1">
            <a:extLst>
              <a:ext uri="{FF2B5EF4-FFF2-40B4-BE49-F238E27FC236}">
                <a16:creationId xmlns:a16="http://schemas.microsoft.com/office/drawing/2014/main" id="{C701B64D-B82B-65E7-3FBB-DF9D1A8668E9}"/>
              </a:ext>
            </a:extLst>
          </p:cNvPr>
          <p:cNvPicPr>
            <a:picLocks noChangeAspect="1"/>
          </p:cNvPicPr>
          <p:nvPr/>
        </p:nvPicPr>
        <p:blipFill>
          <a:blip r:embed="rId2"/>
          <a:stretch>
            <a:fillRect/>
          </a:stretch>
        </p:blipFill>
        <p:spPr>
          <a:xfrm>
            <a:off x="1142581" y="1346957"/>
            <a:ext cx="6108652" cy="4546937"/>
          </a:xfrm>
          <a:prstGeom prst="rect">
            <a:avLst/>
          </a:prstGeom>
        </p:spPr>
      </p:pic>
    </p:spTree>
    <p:extLst>
      <p:ext uri="{BB962C8B-B14F-4D97-AF65-F5344CB8AC3E}">
        <p14:creationId xmlns:p14="http://schemas.microsoft.com/office/powerpoint/2010/main" val="2264165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1" y="53166"/>
            <a:ext cx="9141581" cy="1183722"/>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Preliminary NPV Results</a:t>
            </a:r>
          </a:p>
          <a:p>
            <a:pPr algn="ctr" defTabSz="643006" eaLnBrk="1" hangingPunct="1"/>
            <a:r>
              <a:rPr lang="en-US" sz="3094" b="1" i="0" dirty="0">
                <a:solidFill>
                  <a:srgbClr val="4C4C4C"/>
                </a:solidFill>
                <a:ea typeface="+mn-ea"/>
                <a:cs typeface="Arial" pitchFamily="34" charset="0"/>
              </a:rPr>
              <a:t>(mild temperature events)</a:t>
            </a:r>
          </a:p>
        </p:txBody>
      </p:sp>
      <p:pic>
        <p:nvPicPr>
          <p:cNvPr id="3" name="Picture 2">
            <a:extLst>
              <a:ext uri="{FF2B5EF4-FFF2-40B4-BE49-F238E27FC236}">
                <a16:creationId xmlns:a16="http://schemas.microsoft.com/office/drawing/2014/main" id="{4DC7159B-AA0F-7020-BF23-EF323A06DC1F}"/>
              </a:ext>
            </a:extLst>
          </p:cNvPr>
          <p:cNvPicPr>
            <a:picLocks noChangeAspect="1"/>
          </p:cNvPicPr>
          <p:nvPr/>
        </p:nvPicPr>
        <p:blipFill>
          <a:blip r:embed="rId2"/>
          <a:stretch>
            <a:fillRect/>
          </a:stretch>
        </p:blipFill>
        <p:spPr>
          <a:xfrm>
            <a:off x="1142581" y="1392667"/>
            <a:ext cx="6162237" cy="4591731"/>
          </a:xfrm>
          <a:prstGeom prst="rect">
            <a:avLst/>
          </a:prstGeom>
        </p:spPr>
      </p:pic>
    </p:spTree>
    <p:extLst>
      <p:ext uri="{BB962C8B-B14F-4D97-AF65-F5344CB8AC3E}">
        <p14:creationId xmlns:p14="http://schemas.microsoft.com/office/powerpoint/2010/main" val="41837351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1" y="53166"/>
            <a:ext cx="9141581" cy="1183722"/>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Preliminary NPV Results</a:t>
            </a:r>
          </a:p>
          <a:p>
            <a:pPr algn="ctr" defTabSz="643006" eaLnBrk="1" hangingPunct="1"/>
            <a:r>
              <a:rPr lang="en-US" sz="3094" b="1" i="0" dirty="0">
                <a:solidFill>
                  <a:srgbClr val="4C4C4C"/>
                </a:solidFill>
                <a:ea typeface="+mn-ea"/>
                <a:cs typeface="Arial" pitchFamily="34" charset="0"/>
              </a:rPr>
              <a:t>(modest temperature events)</a:t>
            </a:r>
          </a:p>
        </p:txBody>
      </p:sp>
      <p:pic>
        <p:nvPicPr>
          <p:cNvPr id="2" name="Picture 1">
            <a:extLst>
              <a:ext uri="{FF2B5EF4-FFF2-40B4-BE49-F238E27FC236}">
                <a16:creationId xmlns:a16="http://schemas.microsoft.com/office/drawing/2014/main" id="{95A1CB93-3968-340B-88EC-7287D498D542}"/>
              </a:ext>
            </a:extLst>
          </p:cNvPr>
          <p:cNvPicPr>
            <a:picLocks noChangeAspect="1"/>
          </p:cNvPicPr>
          <p:nvPr/>
        </p:nvPicPr>
        <p:blipFill>
          <a:blip r:embed="rId2"/>
          <a:stretch>
            <a:fillRect/>
          </a:stretch>
        </p:blipFill>
        <p:spPr>
          <a:xfrm>
            <a:off x="1196166" y="1404804"/>
            <a:ext cx="6108652" cy="4524672"/>
          </a:xfrm>
          <a:prstGeom prst="rect">
            <a:avLst/>
          </a:prstGeom>
        </p:spPr>
      </p:pic>
    </p:spTree>
    <p:extLst>
      <p:ext uri="{BB962C8B-B14F-4D97-AF65-F5344CB8AC3E}">
        <p14:creationId xmlns:p14="http://schemas.microsoft.com/office/powerpoint/2010/main" val="11801384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2657EF9B-BD24-45A2-93E3-DBFD161C6C9D}"/>
              </a:ext>
            </a:extLst>
          </p:cNvPr>
          <p:cNvSpPr txBox="1">
            <a:spLocks noChangeArrowheads="1"/>
          </p:cNvSpPr>
          <p:nvPr/>
        </p:nvSpPr>
        <p:spPr bwMode="auto">
          <a:xfrm>
            <a:off x="228600" y="1447800"/>
            <a:ext cx="8763000" cy="5170646"/>
          </a:xfrm>
          <a:prstGeom prst="rect">
            <a:avLst/>
          </a:prstGeom>
          <a:noFill/>
          <a:ln>
            <a:noFill/>
          </a:ln>
        </p:spPr>
        <p:txBody>
          <a:bodyPr wrap="square">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lgn="ctr">
              <a:defRPr/>
            </a:pPr>
            <a:r>
              <a:rPr lang="en-US" sz="6600" i="0" dirty="0">
                <a:solidFill>
                  <a:schemeClr val="accent6"/>
                </a:solidFill>
                <a:latin typeface="+mj-lt"/>
                <a:cs typeface="Calibri" charset="0"/>
              </a:rPr>
              <a:t>Overview</a:t>
            </a:r>
          </a:p>
          <a:p>
            <a:pPr marL="571500" indent="-571500">
              <a:buFont typeface="Arial" panose="020B0604020202020204" pitchFamily="34" charset="0"/>
              <a:buChar char="•"/>
              <a:defRPr/>
            </a:pPr>
            <a:r>
              <a:rPr lang="en-US" sz="4000" i="0" dirty="0">
                <a:solidFill>
                  <a:schemeClr val="accent6"/>
                </a:solidFill>
                <a:latin typeface="+mj-lt"/>
                <a:cs typeface="Calibri" charset="0"/>
              </a:rPr>
              <a:t>F&amp;V Situation Reports</a:t>
            </a:r>
          </a:p>
          <a:p>
            <a:pPr marL="571500" indent="-571500">
              <a:buFont typeface="Arial" panose="020B0604020202020204" pitchFamily="34" charset="0"/>
              <a:buChar char="•"/>
              <a:defRPr/>
            </a:pPr>
            <a:r>
              <a:rPr lang="en-US" sz="4000" i="0" dirty="0">
                <a:solidFill>
                  <a:schemeClr val="accent6"/>
                </a:solidFill>
                <a:latin typeface="+mj-lt"/>
                <a:cs typeface="Calibri" charset="0"/>
              </a:rPr>
              <a:t>Key Outlook Issues</a:t>
            </a:r>
          </a:p>
          <a:p>
            <a:pPr marL="1314450" lvl="1" indent="-571500">
              <a:buFont typeface="Arial" panose="020B0604020202020204" pitchFamily="34" charset="0"/>
              <a:buChar char="•"/>
              <a:defRPr/>
            </a:pPr>
            <a:r>
              <a:rPr lang="en-US" sz="3600" dirty="0">
                <a:solidFill>
                  <a:schemeClr val="accent6"/>
                </a:solidFill>
                <a:latin typeface="+mj-lt"/>
                <a:cs typeface="Calibri" charset="0"/>
              </a:rPr>
              <a:t>Food Inflation</a:t>
            </a:r>
          </a:p>
          <a:p>
            <a:pPr marL="1314450" lvl="1" indent="-571500">
              <a:buFont typeface="Arial" panose="020B0604020202020204" pitchFamily="34" charset="0"/>
              <a:buChar char="•"/>
              <a:defRPr/>
            </a:pPr>
            <a:r>
              <a:rPr lang="en-US" sz="3600" dirty="0">
                <a:solidFill>
                  <a:schemeClr val="accent6"/>
                </a:solidFill>
                <a:latin typeface="+mj-lt"/>
                <a:cs typeface="Calibri" charset="0"/>
              </a:rPr>
              <a:t>Production costs</a:t>
            </a:r>
          </a:p>
          <a:p>
            <a:pPr marL="1314450" lvl="1" indent="-571500">
              <a:buFont typeface="Arial" panose="020B0604020202020204" pitchFamily="34" charset="0"/>
              <a:buChar char="•"/>
              <a:defRPr/>
            </a:pPr>
            <a:r>
              <a:rPr lang="en-US" sz="3600" dirty="0">
                <a:solidFill>
                  <a:schemeClr val="accent6"/>
                </a:solidFill>
                <a:latin typeface="+mj-lt"/>
                <a:cs typeface="Calibri" charset="0"/>
              </a:rPr>
              <a:t>International trade</a:t>
            </a:r>
          </a:p>
          <a:p>
            <a:pPr marL="571500" indent="-571500">
              <a:buFont typeface="Arial" panose="020B0604020202020204" pitchFamily="34" charset="0"/>
              <a:buChar char="•"/>
              <a:defRPr/>
            </a:pPr>
            <a:r>
              <a:rPr lang="en-US" sz="4000" b="1" i="1" dirty="0">
                <a:solidFill>
                  <a:srgbClr val="00B050"/>
                </a:solidFill>
              </a:rPr>
              <a:t>Research Updates</a:t>
            </a:r>
            <a:r>
              <a:rPr lang="en-US" sz="4000" b="1" dirty="0">
                <a:solidFill>
                  <a:srgbClr val="00B050"/>
                </a:solidFill>
              </a:rPr>
              <a:t>:</a:t>
            </a:r>
            <a:r>
              <a:rPr lang="en-US" sz="4000" b="1" dirty="0">
                <a:solidFill>
                  <a:schemeClr val="accent6">
                    <a:lumMod val="50000"/>
                  </a:schemeClr>
                </a:solidFill>
              </a:rPr>
              <a:t> </a:t>
            </a:r>
          </a:p>
          <a:p>
            <a:pPr marL="1314450" lvl="1" indent="-571500">
              <a:buFont typeface="Arial" panose="020B0604020202020204" pitchFamily="34" charset="0"/>
              <a:buChar char="•"/>
              <a:defRPr/>
            </a:pPr>
            <a:r>
              <a:rPr lang="en-US" sz="3600" b="1" dirty="0">
                <a:solidFill>
                  <a:schemeClr val="accent6">
                    <a:lumMod val="50000"/>
                  </a:schemeClr>
                </a:solidFill>
                <a:effectLst/>
                <a:latin typeface="+mn-lt"/>
                <a:ea typeface="Calibri" panose="020F0502020204030204" pitchFamily="34" charset="0"/>
              </a:rPr>
              <a:t>Economics of Adaptation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E9B35-2712-4375-9E5D-FB5E82C2E966}"/>
              </a:ext>
            </a:extLst>
          </p:cNvPr>
          <p:cNvSpPr txBox="1"/>
          <p:nvPr/>
        </p:nvSpPr>
        <p:spPr>
          <a:xfrm>
            <a:off x="1" y="53166"/>
            <a:ext cx="9141581" cy="1183722"/>
          </a:xfrm>
          <a:prstGeom prst="rect">
            <a:avLst/>
          </a:prstGeom>
          <a:noFill/>
        </p:spPr>
        <p:txBody>
          <a:bodyPr wrap="square" rtlCol="0">
            <a:spAutoFit/>
          </a:bodyPr>
          <a:lstStyle/>
          <a:p>
            <a:pPr algn="ctr" defTabSz="643006" eaLnBrk="1" hangingPunct="1"/>
            <a:r>
              <a:rPr lang="en-US" sz="3998" b="1" i="0" dirty="0">
                <a:solidFill>
                  <a:srgbClr val="4C4C4C"/>
                </a:solidFill>
                <a:ea typeface="+mn-ea"/>
                <a:cs typeface="Arial" pitchFamily="34" charset="0"/>
              </a:rPr>
              <a:t>Preliminary NPV Results</a:t>
            </a:r>
          </a:p>
          <a:p>
            <a:pPr algn="ctr" defTabSz="643006" eaLnBrk="1" hangingPunct="1"/>
            <a:r>
              <a:rPr lang="en-US" sz="3094" b="1" i="0" dirty="0">
                <a:solidFill>
                  <a:srgbClr val="4C4C4C"/>
                </a:solidFill>
                <a:ea typeface="+mn-ea"/>
                <a:cs typeface="Arial" pitchFamily="34" charset="0"/>
              </a:rPr>
              <a:t>(extreme temperature events)</a:t>
            </a:r>
          </a:p>
        </p:txBody>
      </p:sp>
      <p:pic>
        <p:nvPicPr>
          <p:cNvPr id="3" name="Picture 2">
            <a:extLst>
              <a:ext uri="{FF2B5EF4-FFF2-40B4-BE49-F238E27FC236}">
                <a16:creationId xmlns:a16="http://schemas.microsoft.com/office/drawing/2014/main" id="{5F3F0BFC-EE75-96F8-B9CB-419C1E866FB3}"/>
              </a:ext>
            </a:extLst>
          </p:cNvPr>
          <p:cNvPicPr>
            <a:picLocks noChangeAspect="1"/>
          </p:cNvPicPr>
          <p:nvPr/>
        </p:nvPicPr>
        <p:blipFill>
          <a:blip r:embed="rId2"/>
          <a:stretch>
            <a:fillRect/>
          </a:stretch>
        </p:blipFill>
        <p:spPr>
          <a:xfrm>
            <a:off x="1243824" y="1405036"/>
            <a:ext cx="6060994" cy="4488859"/>
          </a:xfrm>
          <a:prstGeom prst="rect">
            <a:avLst/>
          </a:prstGeom>
        </p:spPr>
      </p:pic>
    </p:spTree>
    <p:extLst>
      <p:ext uri="{BB962C8B-B14F-4D97-AF65-F5344CB8AC3E}">
        <p14:creationId xmlns:p14="http://schemas.microsoft.com/office/powerpoint/2010/main" val="428515536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DA2C6-A447-8343-AF78-E8F59E5E9F74}"/>
              </a:ext>
            </a:extLst>
          </p:cNvPr>
          <p:cNvSpPr txBox="1"/>
          <p:nvPr/>
        </p:nvSpPr>
        <p:spPr>
          <a:xfrm>
            <a:off x="154738" y="379739"/>
            <a:ext cx="8918374" cy="806503"/>
          </a:xfrm>
          <a:prstGeom prst="rect">
            <a:avLst/>
          </a:prstGeom>
          <a:noFill/>
        </p:spPr>
        <p:txBody>
          <a:bodyPr wrap="square" rtlCol="0">
            <a:spAutoFit/>
          </a:bodyPr>
          <a:lstStyle/>
          <a:p>
            <a:pPr algn="ctr" defTabSz="643006" eaLnBrk="1" hangingPunct="1"/>
            <a:r>
              <a:rPr lang="en-US" sz="4641" b="1" i="0" dirty="0">
                <a:solidFill>
                  <a:srgbClr val="4C4C4C"/>
                </a:solidFill>
                <a:ea typeface="+mn-ea"/>
                <a:cs typeface="Arial" pitchFamily="34" charset="0"/>
              </a:rPr>
              <a:t>Summary and Next Steps</a:t>
            </a:r>
          </a:p>
        </p:txBody>
      </p:sp>
      <p:sp>
        <p:nvSpPr>
          <p:cNvPr id="4" name="TextBox 3">
            <a:extLst>
              <a:ext uri="{FF2B5EF4-FFF2-40B4-BE49-F238E27FC236}">
                <a16:creationId xmlns:a16="http://schemas.microsoft.com/office/drawing/2014/main" id="{45E54CCF-17FA-2ECB-3722-9D6239454C41}"/>
              </a:ext>
            </a:extLst>
          </p:cNvPr>
          <p:cNvSpPr txBox="1"/>
          <p:nvPr/>
        </p:nvSpPr>
        <p:spPr>
          <a:xfrm>
            <a:off x="821073" y="1339198"/>
            <a:ext cx="7876946" cy="4754378"/>
          </a:xfrm>
          <a:prstGeom prst="rect">
            <a:avLst/>
          </a:prstGeom>
          <a:noFill/>
        </p:spPr>
        <p:txBody>
          <a:bodyPr wrap="square" rtlCol="0">
            <a:spAutoFit/>
          </a:bodyPr>
          <a:lstStyle/>
          <a:p>
            <a:pPr marL="325968" lvl="1" indent="-325968" defTabSz="643006" eaLnBrk="1" hangingPunct="1">
              <a:buFont typeface="Arial" panose="020B0604020202020204" pitchFamily="34" charset="0"/>
              <a:buChar char="•"/>
            </a:pPr>
            <a:r>
              <a:rPr lang="en-US" sz="2799" i="0" dirty="0">
                <a:solidFill>
                  <a:srgbClr val="4C4C4C"/>
                </a:solidFill>
                <a:ea typeface="+mn-ea"/>
                <a:cs typeface="Arial" pitchFamily="34" charset="0"/>
              </a:rPr>
              <a:t>Our preliminary results highlight that there may be positive financial implications associated with climate adaptation strategies</a:t>
            </a:r>
          </a:p>
          <a:p>
            <a:pPr marL="647357" lvl="3" indent="-325968" defTabSz="643006" eaLnBrk="1" hangingPunct="1">
              <a:buFont typeface="Arial" panose="020B0604020202020204" pitchFamily="34" charset="0"/>
              <a:buChar char="•"/>
            </a:pPr>
            <a:r>
              <a:rPr lang="en-US" sz="2250" i="0" dirty="0">
                <a:solidFill>
                  <a:srgbClr val="4C4C4C"/>
                </a:solidFill>
                <a:ea typeface="+mn-ea"/>
                <a:cs typeface="Arial" pitchFamily="34" charset="0"/>
              </a:rPr>
              <a:t>Extreme temperature events might be best managed with the adoption of different (heat-tolerant) cultivars</a:t>
            </a:r>
          </a:p>
          <a:p>
            <a:pPr marL="647357" lvl="3" indent="-325968" defTabSz="643006" eaLnBrk="1" hangingPunct="1">
              <a:buFont typeface="Arial" panose="020B0604020202020204" pitchFamily="34" charset="0"/>
              <a:buChar char="•"/>
            </a:pPr>
            <a:r>
              <a:rPr lang="en-US" sz="2250" i="0" dirty="0">
                <a:solidFill>
                  <a:srgbClr val="4C4C4C"/>
                </a:solidFill>
                <a:ea typeface="+mn-ea"/>
                <a:cs typeface="Arial" pitchFamily="34" charset="0"/>
              </a:rPr>
              <a:t>We also show cases when the use of sun shade technologies that protect the fruit (and doing nothing) might be best</a:t>
            </a:r>
          </a:p>
          <a:p>
            <a:pPr marL="325968" lvl="1" indent="-325968" defTabSz="643006" eaLnBrk="1" hangingPunct="1">
              <a:buFont typeface="Arial" panose="020B0604020202020204" pitchFamily="34" charset="0"/>
              <a:buChar char="•"/>
            </a:pPr>
            <a:r>
              <a:rPr lang="en-US" sz="2799" i="0" dirty="0">
                <a:solidFill>
                  <a:srgbClr val="4C4C4C"/>
                </a:solidFill>
                <a:ea typeface="+mn-ea"/>
                <a:cs typeface="Arial" pitchFamily="34" charset="0"/>
              </a:rPr>
              <a:t>Results ultimately depend on the effects to yields (magnitude and timing), the cost of the sun shade as well as consumer response to the strategy</a:t>
            </a:r>
          </a:p>
          <a:p>
            <a:pPr marL="647357" lvl="2" indent="-325968" defTabSz="643006" eaLnBrk="1" hangingPunct="1">
              <a:buFont typeface="Arial" panose="020B0604020202020204" pitchFamily="34" charset="0"/>
              <a:buChar char="•"/>
            </a:pPr>
            <a:r>
              <a:rPr lang="en-US" sz="2250" i="0" dirty="0">
                <a:solidFill>
                  <a:srgbClr val="4C4C4C"/>
                </a:solidFill>
                <a:ea typeface="+mn-ea"/>
                <a:cs typeface="Arial" pitchFamily="34" charset="0"/>
              </a:rPr>
              <a:t>Our survey results indicate that consumers are interested in all three adaptation tools </a:t>
            </a:r>
          </a:p>
        </p:txBody>
      </p:sp>
    </p:spTree>
    <p:extLst>
      <p:ext uri="{BB962C8B-B14F-4D97-AF65-F5344CB8AC3E}">
        <p14:creationId xmlns:p14="http://schemas.microsoft.com/office/powerpoint/2010/main" val="11454015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3BAE086-B5C9-47EF-B5B3-87EE34B96BE1}"/>
              </a:ext>
            </a:extLst>
          </p:cNvPr>
          <p:cNvSpPr>
            <a:spLocks noGrp="1" noChangeArrowheads="1"/>
          </p:cNvSpPr>
          <p:nvPr>
            <p:ph type="title"/>
          </p:nvPr>
        </p:nvSpPr>
        <p:spPr>
          <a:xfrm>
            <a:off x="874713" y="1716088"/>
            <a:ext cx="7537450" cy="569912"/>
          </a:xfrm>
        </p:spPr>
        <p:txBody>
          <a:bodyPr/>
          <a:lstStyle/>
          <a:p>
            <a:pPr algn="ctr" eaLnBrk="1" hangingPunct="1">
              <a:defRPr/>
            </a:pPr>
            <a:r>
              <a:rPr lang="en-US" sz="3797" dirty="0">
                <a:solidFill>
                  <a:schemeClr val="tx1"/>
                </a:solidFill>
              </a:rPr>
              <a:t>Thank you!</a:t>
            </a:r>
          </a:p>
        </p:txBody>
      </p:sp>
      <p:sp>
        <p:nvSpPr>
          <p:cNvPr id="26627" name="Rectangle 3">
            <a:extLst>
              <a:ext uri="{FF2B5EF4-FFF2-40B4-BE49-F238E27FC236}">
                <a16:creationId xmlns:a16="http://schemas.microsoft.com/office/drawing/2014/main" id="{E8E66C1D-BB4F-4BA7-9839-F0FFBA07880D}"/>
              </a:ext>
            </a:extLst>
          </p:cNvPr>
          <p:cNvSpPr>
            <a:spLocks noGrp="1" noChangeArrowheads="1"/>
          </p:cNvSpPr>
          <p:nvPr>
            <p:ph type="body" idx="1"/>
          </p:nvPr>
        </p:nvSpPr>
        <p:spPr>
          <a:xfrm>
            <a:off x="927100" y="2613025"/>
            <a:ext cx="7561263" cy="587375"/>
          </a:xfrm>
        </p:spPr>
        <p:txBody>
          <a:bodyPr/>
          <a:lstStyle/>
          <a:p>
            <a:pPr marL="0" indent="0" algn="ctr" eaLnBrk="1" hangingPunct="1">
              <a:buFontTx/>
              <a:buNone/>
              <a:defRPr/>
            </a:pPr>
            <a:r>
              <a:rPr lang="en-US" sz="2813" dirty="0">
                <a:solidFill>
                  <a:schemeClr val="tx1"/>
                </a:solidFill>
              </a:rPr>
              <a:t>Questions or Comments?</a:t>
            </a:r>
          </a:p>
          <a:p>
            <a:pPr marL="0" indent="0" algn="ctr" eaLnBrk="1" hangingPunct="1">
              <a:buFontTx/>
              <a:buNone/>
              <a:defRPr/>
            </a:pPr>
            <a:endParaRPr lang="en-US" sz="2813" dirty="0">
              <a:solidFill>
                <a:schemeClr val="tx1"/>
              </a:solidFill>
            </a:endParaRPr>
          </a:p>
          <a:p>
            <a:pPr marL="0" indent="0" algn="ctr" eaLnBrk="1" hangingPunct="1">
              <a:buFontTx/>
              <a:buNone/>
              <a:defRPr/>
            </a:pPr>
            <a:r>
              <a:rPr lang="en-US" sz="2813" dirty="0">
                <a:solidFill>
                  <a:schemeClr val="tx1"/>
                </a:solidFill>
              </a:rPr>
              <a:t>Brad Rickard</a:t>
            </a:r>
          </a:p>
          <a:p>
            <a:pPr marL="0" indent="0" algn="ctr" eaLnBrk="1" hangingPunct="1">
              <a:buFontTx/>
              <a:buNone/>
              <a:defRPr/>
            </a:pPr>
            <a:r>
              <a:rPr lang="en-US" sz="2813" dirty="0">
                <a:solidFill>
                  <a:schemeClr val="tx1"/>
                </a:solidFill>
              </a:rPr>
              <a:t>607.255.7417</a:t>
            </a:r>
          </a:p>
          <a:p>
            <a:pPr marL="0" indent="0" algn="ctr" eaLnBrk="1" hangingPunct="1">
              <a:buFontTx/>
              <a:buNone/>
              <a:defRPr/>
            </a:pPr>
            <a:r>
              <a:rPr lang="en-US" sz="2813" dirty="0">
                <a:solidFill>
                  <a:schemeClr val="tx1"/>
                </a:solidFill>
                <a:hlinkClick r:id="rId3"/>
              </a:rPr>
              <a:t>bjr83@cornell.edu</a:t>
            </a:r>
            <a:endParaRPr lang="en-US" sz="2813" dirty="0">
              <a:solidFill>
                <a:schemeClr val="tx1"/>
              </a:solidFill>
            </a:endParaRPr>
          </a:p>
          <a:p>
            <a:pPr marL="0" indent="0" algn="ctr" eaLnBrk="1" hangingPunct="1">
              <a:buFontTx/>
              <a:buNone/>
              <a:defRPr/>
            </a:pPr>
            <a:endParaRPr lang="en-US" sz="2813" dirty="0">
              <a:solidFill>
                <a:schemeClr val="tx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24578" name="Picture 20" descr="Canadian Salmonella Red Onion cases now at 379 | Food Poison Journal">
            <a:extLst>
              <a:ext uri="{FF2B5EF4-FFF2-40B4-BE49-F238E27FC236}">
                <a16:creationId xmlns:a16="http://schemas.microsoft.com/office/drawing/2014/main" id="{387C6262-1E2E-4804-AC9F-A1D811BE9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4216400"/>
            <a:ext cx="128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8" descr="Sweet Corn">
            <a:extLst>
              <a:ext uri="{FF2B5EF4-FFF2-40B4-BE49-F238E27FC236}">
                <a16:creationId xmlns:a16="http://schemas.microsoft.com/office/drawing/2014/main" id="{338F7FDE-81DD-4C21-8AA7-93A92F619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4386263"/>
            <a:ext cx="10128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6" descr="Red Bell Pepper, 4 ct - BJs WholeSale Club">
            <a:extLst>
              <a:ext uri="{FF2B5EF4-FFF2-40B4-BE49-F238E27FC236}">
                <a16:creationId xmlns:a16="http://schemas.microsoft.com/office/drawing/2014/main" id="{C2FB16E8-FFD9-4D4E-9CB0-80C761A54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42037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4" descr="green peas - FoodLink - Purdue Extension">
            <a:extLst>
              <a:ext uri="{FF2B5EF4-FFF2-40B4-BE49-F238E27FC236}">
                <a16:creationId xmlns:a16="http://schemas.microsoft.com/office/drawing/2014/main" id="{98AA3059-0724-42B0-AC4C-FC70C616D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254500"/>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What Rot! Strawberry Proteomics and the Art of Staying Fresh">
            <a:extLst>
              <a:ext uri="{FF2B5EF4-FFF2-40B4-BE49-F238E27FC236}">
                <a16:creationId xmlns:a16="http://schemas.microsoft.com/office/drawing/2014/main" id="{8F677E0B-62E7-44EE-8715-3ECC2AE386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501" t="9944" r="15834"/>
          <a:stretch>
            <a:fillRect/>
          </a:stretch>
        </p:blipFill>
        <p:spPr bwMode="auto">
          <a:xfrm>
            <a:off x="1190625" y="4237038"/>
            <a:ext cx="9715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8" name="Picture 10" descr="16 Common Types of Squash | Allrecipes">
            <a:extLst>
              <a:ext uri="{FF2B5EF4-FFF2-40B4-BE49-F238E27FC236}">
                <a16:creationId xmlns:a16="http://schemas.microsoft.com/office/drawing/2014/main" id="{AF251595-6C35-4E74-817F-A8FE43ED3C05}"/>
              </a:ext>
            </a:extLst>
          </p:cNvPr>
          <p:cNvPicPr>
            <a:picLocks noChangeAspect="1" noChangeArrowheads="1"/>
          </p:cNvPicPr>
          <p:nvPr/>
        </p:nvPicPr>
        <p:blipFill rotWithShape="1">
          <a:blip r:embed="rId7"/>
          <a:srcRect l="28411" r="19245"/>
          <a:stretch/>
        </p:blipFill>
        <p:spPr bwMode="auto">
          <a:xfrm>
            <a:off x="6101950" y="2776905"/>
            <a:ext cx="1196975" cy="1196975"/>
          </a:xfrm>
          <a:prstGeom prst="ellipse">
            <a:avLst/>
          </a:prstGeom>
          <a:noFill/>
        </p:spPr>
      </p:pic>
      <p:pic>
        <p:nvPicPr>
          <p:cNvPr id="124936" name="Picture 8" descr="How to Harvest and Store Beans">
            <a:extLst>
              <a:ext uri="{FF2B5EF4-FFF2-40B4-BE49-F238E27FC236}">
                <a16:creationId xmlns:a16="http://schemas.microsoft.com/office/drawing/2014/main" id="{A7DCA64B-21B4-426E-BCF8-D8C96653228B}"/>
              </a:ext>
            </a:extLst>
          </p:cNvPr>
          <p:cNvPicPr>
            <a:picLocks noChangeAspect="1" noChangeArrowheads="1"/>
          </p:cNvPicPr>
          <p:nvPr/>
        </p:nvPicPr>
        <p:blipFill>
          <a:blip r:embed="rId8"/>
          <a:srcRect/>
          <a:stretch>
            <a:fillRect/>
          </a:stretch>
        </p:blipFill>
        <p:spPr bwMode="auto">
          <a:xfrm>
            <a:off x="4656779" y="2840517"/>
            <a:ext cx="1279580" cy="1109809"/>
          </a:xfrm>
          <a:prstGeom prst="ellipse">
            <a:avLst/>
          </a:prstGeom>
          <a:noFill/>
        </p:spPr>
      </p:pic>
      <p:pic>
        <p:nvPicPr>
          <p:cNvPr id="24585" name="Picture 6" descr="FreshPoint | Cabbage, Green">
            <a:extLst>
              <a:ext uri="{FF2B5EF4-FFF2-40B4-BE49-F238E27FC236}">
                <a16:creationId xmlns:a16="http://schemas.microsoft.com/office/drawing/2014/main" id="{9D8FD9DC-7A68-4379-B696-B63742C4FA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8175" y="2744788"/>
            <a:ext cx="1196975"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5">
            <a:extLst>
              <a:ext uri="{FF2B5EF4-FFF2-40B4-BE49-F238E27FC236}">
                <a16:creationId xmlns:a16="http://schemas.microsoft.com/office/drawing/2014/main" id="{4C24EEB5-A103-4D51-B84C-1003FE2CD4C3}"/>
              </a:ext>
            </a:extLst>
          </p:cNvPr>
          <p:cNvSpPr txBox="1">
            <a:spLocks noChangeArrowheads="1"/>
          </p:cNvSpPr>
          <p:nvPr/>
        </p:nvSpPr>
        <p:spPr bwMode="auto">
          <a:xfrm>
            <a:off x="152400" y="1585913"/>
            <a:ext cx="8894763" cy="1015663"/>
          </a:xfrm>
          <a:prstGeom prst="rect">
            <a:avLst/>
          </a:prstGeom>
          <a:noFill/>
          <a:ln>
            <a:noFill/>
          </a:ln>
        </p:spPr>
        <p:txBody>
          <a:bodyPr wrap="square">
            <a:spAutoFit/>
          </a:bodyPr>
          <a:lstStyle>
            <a:lvl1pPr marL="342900" indent="-342900">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defRPr/>
            </a:pPr>
            <a:r>
              <a:rPr lang="en-US" altLang="en-US" sz="2000" b="1" i="0" dirty="0">
                <a:solidFill>
                  <a:srgbClr val="B41C1A"/>
                </a:solidFill>
                <a:latin typeface="Arial" panose="020B0604020202020204" pitchFamily="34" charset="0"/>
              </a:rPr>
              <a:t>Fruit and vegetable production is important in the Northeast, and  particularly NYS. Of course, we have a large population in the Northeast so consumption is important too. National importance for:</a:t>
            </a:r>
          </a:p>
        </p:txBody>
      </p:sp>
      <p:pic>
        <p:nvPicPr>
          <p:cNvPr id="24587" name="Picture 2" descr="Collection of colorful vegetables">
            <a:extLst>
              <a:ext uri="{FF2B5EF4-FFF2-40B4-BE49-F238E27FC236}">
                <a16:creationId xmlns:a16="http://schemas.microsoft.com/office/drawing/2014/main" id="{CFA001B0-8843-473E-9354-2D166F18D1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 y="5589588"/>
            <a:ext cx="9134475" cy="1268412"/>
          </a:xfrm>
          <a:prstGeom prst="rect">
            <a:avLst/>
          </a:prstGeom>
          <a:solidFill>
            <a:schemeClr val="bg1">
              <a:alpha val="68000"/>
            </a:schemeClr>
          </a:solidFill>
          <a:ln>
            <a:noFill/>
          </a:ln>
        </p:spPr>
      </p:pic>
      <p:sp>
        <p:nvSpPr>
          <p:cNvPr id="24588" name="Oval 1">
            <a:extLst>
              <a:ext uri="{FF2B5EF4-FFF2-40B4-BE49-F238E27FC236}">
                <a16:creationId xmlns:a16="http://schemas.microsoft.com/office/drawing/2014/main" id="{3A8E4E97-E787-460A-A7AC-AF30AC0FCCD1}"/>
              </a:ext>
            </a:extLst>
          </p:cNvPr>
          <p:cNvSpPr>
            <a:spLocks noChangeArrowheads="1"/>
          </p:cNvSpPr>
          <p:nvPr/>
        </p:nvSpPr>
        <p:spPr bwMode="auto">
          <a:xfrm>
            <a:off x="5334000" y="4191000"/>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89" name="Oval 5">
            <a:extLst>
              <a:ext uri="{FF2B5EF4-FFF2-40B4-BE49-F238E27FC236}">
                <a16:creationId xmlns:a16="http://schemas.microsoft.com/office/drawing/2014/main" id="{FB16500E-4DE1-4E11-AD4C-F8DE5AFF800D}"/>
              </a:ext>
            </a:extLst>
          </p:cNvPr>
          <p:cNvSpPr>
            <a:spLocks noChangeArrowheads="1"/>
          </p:cNvSpPr>
          <p:nvPr/>
        </p:nvSpPr>
        <p:spPr bwMode="auto">
          <a:xfrm>
            <a:off x="3886200" y="4191000"/>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0" name="Oval 6">
            <a:extLst>
              <a:ext uri="{FF2B5EF4-FFF2-40B4-BE49-F238E27FC236}">
                <a16:creationId xmlns:a16="http://schemas.microsoft.com/office/drawing/2014/main" id="{0AF9E3FA-4C59-4685-B05C-5B9CB016ACDE}"/>
              </a:ext>
            </a:extLst>
          </p:cNvPr>
          <p:cNvSpPr>
            <a:spLocks noChangeArrowheads="1"/>
          </p:cNvSpPr>
          <p:nvPr/>
        </p:nvSpPr>
        <p:spPr bwMode="auto">
          <a:xfrm>
            <a:off x="6781800" y="4156075"/>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1" name="Oval 7">
            <a:extLst>
              <a:ext uri="{FF2B5EF4-FFF2-40B4-BE49-F238E27FC236}">
                <a16:creationId xmlns:a16="http://schemas.microsoft.com/office/drawing/2014/main" id="{ED303969-A36D-48BC-85B2-ABA97D3A4477}"/>
              </a:ext>
            </a:extLst>
          </p:cNvPr>
          <p:cNvSpPr>
            <a:spLocks noChangeArrowheads="1"/>
          </p:cNvSpPr>
          <p:nvPr/>
        </p:nvSpPr>
        <p:spPr bwMode="auto">
          <a:xfrm>
            <a:off x="2446338" y="4191000"/>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2" name="Oval 8">
            <a:extLst>
              <a:ext uri="{FF2B5EF4-FFF2-40B4-BE49-F238E27FC236}">
                <a16:creationId xmlns:a16="http://schemas.microsoft.com/office/drawing/2014/main" id="{C1CC311E-1CF6-4547-BB80-857EBED96672}"/>
              </a:ext>
            </a:extLst>
          </p:cNvPr>
          <p:cNvSpPr>
            <a:spLocks noChangeArrowheads="1"/>
          </p:cNvSpPr>
          <p:nvPr/>
        </p:nvSpPr>
        <p:spPr bwMode="auto">
          <a:xfrm>
            <a:off x="1006475" y="4192588"/>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3" name="Oval 9">
            <a:extLst>
              <a:ext uri="{FF2B5EF4-FFF2-40B4-BE49-F238E27FC236}">
                <a16:creationId xmlns:a16="http://schemas.microsoft.com/office/drawing/2014/main" id="{DFBE0332-F924-4D5E-8C5F-71BE11803920}"/>
              </a:ext>
            </a:extLst>
          </p:cNvPr>
          <p:cNvSpPr>
            <a:spLocks noChangeArrowheads="1"/>
          </p:cNvSpPr>
          <p:nvPr/>
        </p:nvSpPr>
        <p:spPr bwMode="auto">
          <a:xfrm>
            <a:off x="1676400" y="2806700"/>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4" name="Oval 10">
            <a:extLst>
              <a:ext uri="{FF2B5EF4-FFF2-40B4-BE49-F238E27FC236}">
                <a16:creationId xmlns:a16="http://schemas.microsoft.com/office/drawing/2014/main" id="{E109153B-B777-4CEA-8838-5C5F316CFF4B}"/>
              </a:ext>
            </a:extLst>
          </p:cNvPr>
          <p:cNvSpPr>
            <a:spLocks noChangeArrowheads="1"/>
          </p:cNvSpPr>
          <p:nvPr/>
        </p:nvSpPr>
        <p:spPr bwMode="auto">
          <a:xfrm>
            <a:off x="3182938" y="2792413"/>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5" name="Oval 11">
            <a:extLst>
              <a:ext uri="{FF2B5EF4-FFF2-40B4-BE49-F238E27FC236}">
                <a16:creationId xmlns:a16="http://schemas.microsoft.com/office/drawing/2014/main" id="{43BFC00B-009F-4737-AC9E-E0276BEB9DA3}"/>
              </a:ext>
            </a:extLst>
          </p:cNvPr>
          <p:cNvSpPr>
            <a:spLocks noChangeArrowheads="1"/>
          </p:cNvSpPr>
          <p:nvPr/>
        </p:nvSpPr>
        <p:spPr bwMode="auto">
          <a:xfrm>
            <a:off x="4689475" y="2808288"/>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96" name="Oval 12">
            <a:extLst>
              <a:ext uri="{FF2B5EF4-FFF2-40B4-BE49-F238E27FC236}">
                <a16:creationId xmlns:a16="http://schemas.microsoft.com/office/drawing/2014/main" id="{B103B67C-F742-43E1-8023-03FDF0AAF5DC}"/>
              </a:ext>
            </a:extLst>
          </p:cNvPr>
          <p:cNvSpPr>
            <a:spLocks noChangeArrowheads="1"/>
          </p:cNvSpPr>
          <p:nvPr/>
        </p:nvSpPr>
        <p:spPr bwMode="auto">
          <a:xfrm>
            <a:off x="6096000" y="2792413"/>
            <a:ext cx="1219200" cy="11430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endParaRPr lang="en-US" altLang="en-US"/>
          </a:p>
        </p:txBody>
      </p:sp>
      <p:pic>
        <p:nvPicPr>
          <p:cNvPr id="124932" name="Picture 4" descr="Idared - New York Apple Association">
            <a:extLst>
              <a:ext uri="{FF2B5EF4-FFF2-40B4-BE49-F238E27FC236}">
                <a16:creationId xmlns:a16="http://schemas.microsoft.com/office/drawing/2014/main" id="{B55C218D-DD8C-4390-BD29-E5A49B5CC4D2}"/>
              </a:ext>
            </a:extLst>
          </p:cNvPr>
          <p:cNvPicPr>
            <a:picLocks noChangeAspect="1" noChangeArrowheads="1"/>
          </p:cNvPicPr>
          <p:nvPr/>
        </p:nvPicPr>
        <p:blipFill>
          <a:blip r:embed="rId11"/>
          <a:srcRect/>
          <a:stretch>
            <a:fillRect/>
          </a:stretch>
        </p:blipFill>
        <p:spPr bwMode="auto">
          <a:xfrm>
            <a:off x="1502495" y="2712173"/>
            <a:ext cx="1742757" cy="1371600"/>
          </a:xfrm>
          <a:prstGeom prst="ellipse">
            <a:avLst/>
          </a:prstGeom>
          <a:noFill/>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12FD05-CC49-2741-8D39-FF918162FCAB}"/>
              </a:ext>
            </a:extLst>
          </p:cNvPr>
          <p:cNvSpPr txBox="1"/>
          <p:nvPr/>
        </p:nvSpPr>
        <p:spPr>
          <a:xfrm>
            <a:off x="152400" y="914400"/>
            <a:ext cx="8839200" cy="584775"/>
          </a:xfrm>
          <a:prstGeom prst="rect">
            <a:avLst/>
          </a:prstGeom>
          <a:noFill/>
        </p:spPr>
        <p:txBody>
          <a:bodyPr wrap="square" rtlCol="0">
            <a:spAutoFit/>
          </a:bodyPr>
          <a:lstStyle/>
          <a:p>
            <a:pPr algn="ctr"/>
            <a:r>
              <a:rPr lang="en-US" sz="3200" dirty="0">
                <a:solidFill>
                  <a:schemeClr val="bg1"/>
                </a:solidFill>
              </a:rPr>
              <a:t>Fruit Production in the Northeast is important </a:t>
            </a:r>
          </a:p>
        </p:txBody>
      </p:sp>
      <p:pic>
        <p:nvPicPr>
          <p:cNvPr id="3" name="Picture 2">
            <a:extLst>
              <a:ext uri="{FF2B5EF4-FFF2-40B4-BE49-F238E27FC236}">
                <a16:creationId xmlns:a16="http://schemas.microsoft.com/office/drawing/2014/main" id="{BFA5D61F-5917-963B-ABAC-0E76E5F6988A}"/>
              </a:ext>
            </a:extLst>
          </p:cNvPr>
          <p:cNvPicPr>
            <a:picLocks noChangeAspect="1"/>
          </p:cNvPicPr>
          <p:nvPr/>
        </p:nvPicPr>
        <p:blipFill rotWithShape="1">
          <a:blip r:embed="rId2"/>
          <a:srcRect l="921" t="-1219"/>
          <a:stretch/>
        </p:blipFill>
        <p:spPr>
          <a:xfrm>
            <a:off x="141890" y="1499175"/>
            <a:ext cx="8229600" cy="1683339"/>
          </a:xfrm>
          <a:prstGeom prst="rect">
            <a:avLst/>
          </a:prstGeom>
        </p:spPr>
      </p:pic>
      <p:pic>
        <p:nvPicPr>
          <p:cNvPr id="9" name="Picture 8">
            <a:extLst>
              <a:ext uri="{FF2B5EF4-FFF2-40B4-BE49-F238E27FC236}">
                <a16:creationId xmlns:a16="http://schemas.microsoft.com/office/drawing/2014/main" id="{BFF2EF46-6B3D-33DB-C751-40C76F09F870}"/>
              </a:ext>
            </a:extLst>
          </p:cNvPr>
          <p:cNvPicPr>
            <a:picLocks noChangeAspect="1"/>
          </p:cNvPicPr>
          <p:nvPr/>
        </p:nvPicPr>
        <p:blipFill rotWithShape="1">
          <a:blip r:embed="rId3"/>
          <a:srcRect l="744" t="1951" r="3569" b="2298"/>
          <a:stretch/>
        </p:blipFill>
        <p:spPr>
          <a:xfrm>
            <a:off x="152400" y="3274392"/>
            <a:ext cx="8305800" cy="1609745"/>
          </a:xfrm>
          <a:prstGeom prst="rect">
            <a:avLst/>
          </a:prstGeom>
        </p:spPr>
      </p:pic>
      <p:pic>
        <p:nvPicPr>
          <p:cNvPr id="13" name="Picture 12">
            <a:extLst>
              <a:ext uri="{FF2B5EF4-FFF2-40B4-BE49-F238E27FC236}">
                <a16:creationId xmlns:a16="http://schemas.microsoft.com/office/drawing/2014/main" id="{D7159D07-B37E-31D5-FCCE-4C6F73108FC8}"/>
              </a:ext>
            </a:extLst>
          </p:cNvPr>
          <p:cNvPicPr>
            <a:picLocks noChangeAspect="1"/>
          </p:cNvPicPr>
          <p:nvPr/>
        </p:nvPicPr>
        <p:blipFill rotWithShape="1">
          <a:blip r:embed="rId4"/>
          <a:srcRect l="490" r="1471"/>
          <a:stretch/>
        </p:blipFill>
        <p:spPr>
          <a:xfrm>
            <a:off x="152399" y="5049609"/>
            <a:ext cx="8361247" cy="1609745"/>
          </a:xfrm>
          <a:prstGeom prst="rect">
            <a:avLst/>
          </a:prstGeom>
        </p:spPr>
      </p:pic>
    </p:spTree>
    <p:extLst>
      <p:ext uri="{BB962C8B-B14F-4D97-AF65-F5344CB8AC3E}">
        <p14:creationId xmlns:p14="http://schemas.microsoft.com/office/powerpoint/2010/main" val="2175349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B4D86-E8C8-1BED-746F-FDAE8A3F538D}"/>
              </a:ext>
            </a:extLst>
          </p:cNvPr>
          <p:cNvPicPr>
            <a:picLocks noChangeAspect="1"/>
          </p:cNvPicPr>
          <p:nvPr/>
        </p:nvPicPr>
        <p:blipFill>
          <a:blip r:embed="rId2"/>
          <a:stretch>
            <a:fillRect/>
          </a:stretch>
        </p:blipFill>
        <p:spPr>
          <a:xfrm>
            <a:off x="152400" y="1591072"/>
            <a:ext cx="8796629" cy="4581128"/>
          </a:xfrm>
          <a:prstGeom prst="rect">
            <a:avLst/>
          </a:prstGeom>
        </p:spPr>
      </p:pic>
    </p:spTree>
    <p:extLst>
      <p:ext uri="{BB962C8B-B14F-4D97-AF65-F5344CB8AC3E}">
        <p14:creationId xmlns:p14="http://schemas.microsoft.com/office/powerpoint/2010/main" val="18165215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D669C27D-90AC-4A45-82CA-19B3542FC1A0}"/>
              </a:ext>
            </a:extLst>
          </p:cNvPr>
          <p:cNvSpPr txBox="1">
            <a:spLocks noChangeArrowheads="1"/>
          </p:cNvSpPr>
          <p:nvPr/>
        </p:nvSpPr>
        <p:spPr bwMode="auto">
          <a:xfrm>
            <a:off x="211138" y="957263"/>
            <a:ext cx="8382000" cy="461665"/>
          </a:xfrm>
          <a:prstGeom prst="rect">
            <a:avLst/>
          </a:prstGeom>
          <a:noFill/>
          <a:ln>
            <a:noFill/>
          </a:ln>
        </p:spPr>
        <p:txBody>
          <a:bodyPr lIns="91440" tIns="45720" rIns="91440" bIns="45720" anchor="t">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Calibri"/>
              </a:rPr>
              <a:t>Overview of Recent Fruit Crop Price Trends</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Calibri" charset="0"/>
            </a:endParaRPr>
          </a:p>
        </p:txBody>
      </p:sp>
      <p:pic>
        <p:nvPicPr>
          <p:cNvPr id="3" name="Picture 2">
            <a:extLst>
              <a:ext uri="{FF2B5EF4-FFF2-40B4-BE49-F238E27FC236}">
                <a16:creationId xmlns:a16="http://schemas.microsoft.com/office/drawing/2014/main" id="{2CAB028C-C1ED-60D2-7E85-4243E4492B39}"/>
              </a:ext>
            </a:extLst>
          </p:cNvPr>
          <p:cNvPicPr>
            <a:picLocks noChangeAspect="1"/>
          </p:cNvPicPr>
          <p:nvPr/>
        </p:nvPicPr>
        <p:blipFill>
          <a:blip r:embed="rId2"/>
          <a:stretch>
            <a:fillRect/>
          </a:stretch>
        </p:blipFill>
        <p:spPr>
          <a:xfrm>
            <a:off x="-1" y="2057400"/>
            <a:ext cx="9036401" cy="4419600"/>
          </a:xfrm>
          <a:prstGeom prst="rect">
            <a:avLst/>
          </a:prstGeom>
        </p:spPr>
      </p:pic>
    </p:spTree>
    <p:extLst>
      <p:ext uri="{BB962C8B-B14F-4D97-AF65-F5344CB8AC3E}">
        <p14:creationId xmlns:p14="http://schemas.microsoft.com/office/powerpoint/2010/main" val="14327363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5FBDCE-F99F-4A33-92A1-C0F62F10A3C3}"/>
              </a:ext>
            </a:extLst>
          </p:cNvPr>
          <p:cNvSpPr txBox="1"/>
          <p:nvPr/>
        </p:nvSpPr>
        <p:spPr>
          <a:xfrm>
            <a:off x="754995" y="585195"/>
            <a:ext cx="8160405" cy="1111843"/>
          </a:xfrm>
          <a:prstGeom prst="rect">
            <a:avLst/>
          </a:prstGeom>
        </p:spPr>
        <p:txBody>
          <a:bodyPr vert="horz" lIns="91440" tIns="45720" rIns="91440" bIns="45720" rtlCol="0" anchor="ctr">
            <a:normAutofit/>
          </a:bodyPr>
          <a:lstStyle/>
          <a:p>
            <a:pPr algn="ctr" eaLnBrk="1" fontAlgn="auto" hangingPunct="1">
              <a:lnSpc>
                <a:spcPct val="90000"/>
              </a:lnSpc>
              <a:spcAft>
                <a:spcPts val="600"/>
              </a:spcAft>
              <a:defRPr/>
            </a:pPr>
            <a:r>
              <a:rPr lang="en-US" sz="2800" i="0" kern="1200" dirty="0">
                <a:solidFill>
                  <a:schemeClr val="tx1"/>
                </a:solidFill>
                <a:latin typeface="+mj-lt"/>
                <a:ea typeface="+mj-ea"/>
                <a:cs typeface="+mj-cs"/>
              </a:rPr>
              <a:t>Fresh fruits – Consumer price index </a:t>
            </a:r>
          </a:p>
          <a:p>
            <a:pPr algn="ctr" eaLnBrk="1" fontAlgn="auto" hangingPunct="1">
              <a:lnSpc>
                <a:spcPct val="90000"/>
              </a:lnSpc>
              <a:spcAft>
                <a:spcPts val="600"/>
              </a:spcAft>
              <a:defRPr/>
            </a:pPr>
            <a:r>
              <a:rPr lang="en-US" sz="2800" i="0" kern="1200" dirty="0">
                <a:solidFill>
                  <a:schemeClr val="tx1"/>
                </a:solidFill>
                <a:latin typeface="+mj-lt"/>
                <a:ea typeface="+mj-ea"/>
                <a:cs typeface="+mj-cs"/>
              </a:rPr>
              <a:t>(1982-84=100)</a:t>
            </a:r>
            <a:endParaRPr lang="en-US" sz="1800" i="0"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BCA3ABC2-9163-4ED4-A909-DB97817BE07F}"/>
              </a:ext>
            </a:extLst>
          </p:cNvPr>
          <p:cNvSpPr txBox="1"/>
          <p:nvPr/>
        </p:nvSpPr>
        <p:spPr>
          <a:xfrm>
            <a:off x="785507" y="6393857"/>
            <a:ext cx="7631722" cy="464143"/>
          </a:xfrm>
          <a:prstGeom prst="rect">
            <a:avLst/>
          </a:prstGeom>
        </p:spPr>
        <p:txBody>
          <a:bodyPr vert="horz" lIns="91440" tIns="45720" rIns="91440" bIns="45720" rtlCol="0" anchor="ctr">
            <a:normAutofit/>
          </a:bodyPr>
          <a:lstStyle/>
          <a:p>
            <a:pPr indent="-228600" algn="ctr" eaLnBrk="1" fontAlgn="auto" hangingPunct="1">
              <a:lnSpc>
                <a:spcPct val="90000"/>
              </a:lnSpc>
              <a:spcBef>
                <a:spcPts val="0"/>
              </a:spcBef>
              <a:spcAft>
                <a:spcPts val="600"/>
              </a:spcAft>
              <a:buFont typeface="Arial" panose="020B0604020202020204" pitchFamily="34" charset="0"/>
              <a:buChar char="•"/>
              <a:defRPr/>
            </a:pPr>
            <a:r>
              <a:rPr lang="en-US" sz="1200" i="0" dirty="0">
                <a:latin typeface="+mn-lt"/>
                <a:ea typeface="+mn-ea"/>
              </a:rPr>
              <a:t>Source: U.S. Department of Labor, Bureau of Labor Statistics. CPI for All Urban Consumers</a:t>
            </a:r>
          </a:p>
        </p:txBody>
      </p:sp>
      <p:sp>
        <p:nvSpPr>
          <p:cNvPr id="28677" name="Slide Number Placeholder 1">
            <a:extLst>
              <a:ext uri="{FF2B5EF4-FFF2-40B4-BE49-F238E27FC236}">
                <a16:creationId xmlns:a16="http://schemas.microsoft.com/office/drawing/2014/main" id="{86B61BE8-808B-4098-B45C-6DD42905E6EB}"/>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i="1">
                <a:solidFill>
                  <a:schemeClr val="tx1"/>
                </a:solidFill>
                <a:latin typeface="Times" panose="02020603050405020304" pitchFamily="18" charset="0"/>
                <a:ea typeface="MS PGothic" panose="020B0600070205080204" pitchFamily="34" charset="-128"/>
              </a:defRPr>
            </a:lvl1pPr>
            <a:lvl2pPr marL="742950" indent="-285750">
              <a:defRPr sz="2400" i="1">
                <a:solidFill>
                  <a:schemeClr val="tx1"/>
                </a:solidFill>
                <a:latin typeface="Times" panose="02020603050405020304" pitchFamily="18" charset="0"/>
                <a:ea typeface="MS PGothic" panose="020B0600070205080204" pitchFamily="34" charset="-128"/>
              </a:defRPr>
            </a:lvl2pPr>
            <a:lvl3pPr marL="1143000" indent="-228600">
              <a:defRPr sz="2400" i="1">
                <a:solidFill>
                  <a:schemeClr val="tx1"/>
                </a:solidFill>
                <a:latin typeface="Times" panose="02020603050405020304" pitchFamily="18" charset="0"/>
                <a:ea typeface="MS PGothic" panose="020B0600070205080204" pitchFamily="34" charset="-128"/>
              </a:defRPr>
            </a:lvl3pPr>
            <a:lvl4pPr marL="1600200" indent="-228600">
              <a:defRPr sz="2400" i="1">
                <a:solidFill>
                  <a:schemeClr val="tx1"/>
                </a:solidFill>
                <a:latin typeface="Times" panose="02020603050405020304" pitchFamily="18" charset="0"/>
                <a:ea typeface="MS PGothic" panose="020B0600070205080204" pitchFamily="34" charset="-128"/>
              </a:defRPr>
            </a:lvl4pPr>
            <a:lvl5pPr marL="2057400" indent="-228600">
              <a:defRPr sz="2400" i="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Times" panose="02020603050405020304" pitchFamily="18" charset="0"/>
                <a:ea typeface="MS PGothic" panose="020B0600070205080204" pitchFamily="34" charset="-128"/>
              </a:defRPr>
            </a:lvl9pPr>
          </a:lstStyle>
          <a:p>
            <a:pPr eaLnBrk="1" hangingPunct="1">
              <a:spcAft>
                <a:spcPts val="600"/>
              </a:spcAft>
            </a:pPr>
            <a:fld id="{F68F4638-B273-4C08-B730-DDF82BB36453}" type="slidenum">
              <a:rPr lang="en-US" altLang="en-US" sz="1200" smtClean="0">
                <a:solidFill>
                  <a:schemeClr val="tx1">
                    <a:tint val="75000"/>
                  </a:schemeClr>
                </a:solidFill>
                <a:latin typeface="+mn-lt"/>
                <a:ea typeface="+mn-ea"/>
              </a:rPr>
              <a:pPr eaLnBrk="1" hangingPunct="1">
                <a:spcAft>
                  <a:spcPts val="600"/>
                </a:spcAft>
              </a:pPr>
              <a:t>9</a:t>
            </a:fld>
            <a:endParaRPr lang="en-US" altLang="en-US" sz="1200">
              <a:solidFill>
                <a:schemeClr val="tx1">
                  <a:tint val="75000"/>
                </a:schemeClr>
              </a:solidFill>
              <a:latin typeface="+mn-lt"/>
              <a:ea typeface="+mn-ea"/>
            </a:endParaRPr>
          </a:p>
        </p:txBody>
      </p:sp>
      <p:graphicFrame>
        <p:nvGraphicFramePr>
          <p:cNvPr id="4" name="Chart 3">
            <a:extLst>
              <a:ext uri="{FF2B5EF4-FFF2-40B4-BE49-F238E27FC236}">
                <a16:creationId xmlns:a16="http://schemas.microsoft.com/office/drawing/2014/main" id="{9A11ED65-469E-B2BB-AC90-AD6551DCB34F}"/>
              </a:ext>
            </a:extLst>
          </p:cNvPr>
          <p:cNvGraphicFramePr>
            <a:graphicFrameLocks/>
          </p:cNvGraphicFramePr>
          <p:nvPr>
            <p:extLst>
              <p:ext uri="{D42A27DB-BD31-4B8C-83A1-F6EECF244321}">
                <p14:modId xmlns:p14="http://schemas.microsoft.com/office/powerpoint/2010/main" val="1219984763"/>
              </p:ext>
            </p:extLst>
          </p:nvPr>
        </p:nvGraphicFramePr>
        <p:xfrm>
          <a:off x="211137" y="1905000"/>
          <a:ext cx="8780463"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_img_arch">
  <a:themeElements>
    <a:clrScheme name="red_img_arch 14">
      <a:dk1>
        <a:srgbClr val="4C4C4C"/>
      </a:dk1>
      <a:lt1>
        <a:srgbClr val="FFFFFF"/>
      </a:lt1>
      <a:dk2>
        <a:srgbClr val="333333"/>
      </a:dk2>
      <a:lt2>
        <a:srgbClr val="CCCCCC"/>
      </a:lt2>
      <a:accent1>
        <a:srgbClr val="AA0D06"/>
      </a:accent1>
      <a:accent2>
        <a:srgbClr val="670804"/>
      </a:accent2>
      <a:accent3>
        <a:srgbClr val="FFFFFF"/>
      </a:accent3>
      <a:accent4>
        <a:srgbClr val="404040"/>
      </a:accent4>
      <a:accent5>
        <a:srgbClr val="D2AAAA"/>
      </a:accent5>
      <a:accent6>
        <a:srgbClr val="5D0603"/>
      </a:accent6>
      <a:hlink>
        <a:srgbClr val="B15854"/>
      </a:hlink>
      <a:folHlink>
        <a:srgbClr val="A98888"/>
      </a:folHlink>
    </a:clrScheme>
    <a:fontScheme name="red_img_arch">
      <a:majorFont>
        <a:latin typeface="ScalaSans"/>
        <a:ea typeface=""/>
        <a:cs typeface=""/>
      </a:majorFont>
      <a:minorFont>
        <a:latin typeface="Scala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red_img_ar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_img_ar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_img_ar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_img_ar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_img_ar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_img_ar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_img_arc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_img_ar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_img_ar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_img_ar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_img_ar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_img_ar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d_img_arch 13">
        <a:dk1>
          <a:srgbClr val="4C4C4C"/>
        </a:dk1>
        <a:lt1>
          <a:srgbClr val="FFFFFF"/>
        </a:lt1>
        <a:dk2>
          <a:srgbClr val="333333"/>
        </a:dk2>
        <a:lt2>
          <a:srgbClr val="CCCCCC"/>
        </a:lt2>
        <a:accent1>
          <a:srgbClr val="488BBF"/>
        </a:accent1>
        <a:accent2>
          <a:srgbClr val="233F80"/>
        </a:accent2>
        <a:accent3>
          <a:srgbClr val="FFFFFF"/>
        </a:accent3>
        <a:accent4>
          <a:srgbClr val="404040"/>
        </a:accent4>
        <a:accent5>
          <a:srgbClr val="B1C4DC"/>
        </a:accent5>
        <a:accent6>
          <a:srgbClr val="1F3873"/>
        </a:accent6>
        <a:hlink>
          <a:srgbClr val="76A7CC"/>
        </a:hlink>
        <a:folHlink>
          <a:srgbClr val="758CA0"/>
        </a:folHlink>
      </a:clrScheme>
      <a:clrMap bg1="lt1" tx1="dk1" bg2="lt2" tx2="dk2" accent1="accent1" accent2="accent2" accent3="accent3" accent4="accent4" accent5="accent5" accent6="accent6" hlink="hlink" folHlink="folHlink"/>
    </a:extraClrScheme>
    <a:extraClrScheme>
      <a:clrScheme name="red_img_arch 14">
        <a:dk1>
          <a:srgbClr val="4C4C4C"/>
        </a:dk1>
        <a:lt1>
          <a:srgbClr val="FFFFFF"/>
        </a:lt1>
        <a:dk2>
          <a:srgbClr val="333333"/>
        </a:dk2>
        <a:lt2>
          <a:srgbClr val="CCCCCC"/>
        </a:lt2>
        <a:accent1>
          <a:srgbClr val="AA0D06"/>
        </a:accent1>
        <a:accent2>
          <a:srgbClr val="670804"/>
        </a:accent2>
        <a:accent3>
          <a:srgbClr val="FFFFFF"/>
        </a:accent3>
        <a:accent4>
          <a:srgbClr val="404040"/>
        </a:accent4>
        <a:accent5>
          <a:srgbClr val="D2AAAA"/>
        </a:accent5>
        <a:accent6>
          <a:srgbClr val="5D0603"/>
        </a:accent6>
        <a:hlink>
          <a:srgbClr val="B15854"/>
        </a:hlink>
        <a:folHlink>
          <a:srgbClr val="A9888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13836</TotalTime>
  <Words>1195</Words>
  <Application>Microsoft Macintosh PowerPoint</Application>
  <PresentationFormat>On-screen Show (4:3)</PresentationFormat>
  <Paragraphs>302</Paragraphs>
  <Slides>42</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ScalaSans</vt:lpstr>
      <vt:lpstr>Times</vt:lpstr>
      <vt:lpstr>Times New Roman</vt:lpstr>
      <vt:lpstr>Blank Presentation</vt:lpstr>
      <vt:lpstr>Default Design</vt:lpstr>
      <vt:lpstr>red_img_arch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Vegetables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  (Napa County and Cabernet Sauvignon)</vt:lpstr>
      <vt:lpstr>PowerPoint Presentation</vt:lpstr>
      <vt:lpstr>Adaptation Strategies</vt:lpstr>
      <vt:lpstr>  Climate-Maturity Groupings for Selected Varietals (source Jones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J. Rickard</dc:creator>
  <cp:lastModifiedBy>Bradley J. Rickard</cp:lastModifiedBy>
  <cp:revision>110</cp:revision>
  <dcterms:created xsi:type="dcterms:W3CDTF">2021-01-25T14:28:35Z</dcterms:created>
  <dcterms:modified xsi:type="dcterms:W3CDTF">2025-01-24T15:30:00Z</dcterms:modified>
</cp:coreProperties>
</file>