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85" r:id="rId3"/>
  </p:sldMasterIdLst>
  <p:notesMasterIdLst>
    <p:notesMasterId r:id="rId48"/>
  </p:notesMasterIdLst>
  <p:sldIdLst>
    <p:sldId id="396" r:id="rId4"/>
    <p:sldId id="542" r:id="rId5"/>
    <p:sldId id="401" r:id="rId6"/>
    <p:sldId id="410" r:id="rId7"/>
    <p:sldId id="563" r:id="rId8"/>
    <p:sldId id="402" r:id="rId9"/>
    <p:sldId id="400" r:id="rId10"/>
    <p:sldId id="541" r:id="rId11"/>
    <p:sldId id="403" r:id="rId12"/>
    <p:sldId id="399" r:id="rId13"/>
    <p:sldId id="565" r:id="rId14"/>
    <p:sldId id="566" r:id="rId15"/>
    <p:sldId id="572" r:id="rId16"/>
    <p:sldId id="342" r:id="rId17"/>
    <p:sldId id="571" r:id="rId18"/>
    <p:sldId id="257" r:id="rId19"/>
    <p:sldId id="278" r:id="rId20"/>
    <p:sldId id="575" r:id="rId21"/>
    <p:sldId id="392" r:id="rId22"/>
    <p:sldId id="573" r:id="rId23"/>
    <p:sldId id="574" r:id="rId24"/>
    <p:sldId id="576" r:id="rId25"/>
    <p:sldId id="577" r:id="rId26"/>
    <p:sldId id="393" r:id="rId27"/>
    <p:sldId id="394" r:id="rId28"/>
    <p:sldId id="395" r:id="rId29"/>
    <p:sldId id="578" r:id="rId30"/>
    <p:sldId id="256" r:id="rId31"/>
    <p:sldId id="279" r:id="rId32"/>
    <p:sldId id="283" r:id="rId33"/>
    <p:sldId id="289" r:id="rId34"/>
    <p:sldId id="301" r:id="rId35"/>
    <p:sldId id="310" r:id="rId36"/>
    <p:sldId id="317" r:id="rId37"/>
    <p:sldId id="579" r:id="rId38"/>
    <p:sldId id="580" r:id="rId39"/>
    <p:sldId id="581" r:id="rId40"/>
    <p:sldId id="582" r:id="rId41"/>
    <p:sldId id="583" r:id="rId42"/>
    <p:sldId id="262" r:id="rId43"/>
    <p:sldId id="294" r:id="rId44"/>
    <p:sldId id="296" r:id="rId45"/>
    <p:sldId id="300" r:id="rId46"/>
    <p:sldId id="307" r:id="rId47"/>
  </p:sldIdLst>
  <p:sldSz cx="12192000" cy="6858000"/>
  <p:notesSz cx="6858000" cy="9144000"/>
  <p:defaultTextStyle>
    <a:defPPr>
      <a:defRPr lang="en-US"/>
    </a:defPPr>
    <a:lvl1pPr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5EB408-D18C-7C23-390F-95C93C47A2A4}" name="Jie Li" initials="JL" userId="S::jl2522@cornell.edu::f474b1d8-0336-42ac-bccc-949b36adfb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4"/>
    <a:srgbClr val="FF99CC"/>
    <a:srgbClr val="AAFFFC"/>
    <a:srgbClr val="49C1F2"/>
    <a:srgbClr val="BD0000"/>
    <a:srgbClr val="339933"/>
    <a:srgbClr val="008000"/>
    <a:srgbClr val="339966"/>
    <a:srgbClr val="80008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autoAdjust="0"/>
    <p:restoredTop sz="84773" autoAdjust="0"/>
  </p:normalViewPr>
  <p:slideViewPr>
    <p:cSldViewPr>
      <p:cViewPr varScale="1">
        <p:scale>
          <a:sx n="101" d="100"/>
          <a:sy n="101" d="100"/>
        </p:scale>
        <p:origin x="870" y="11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8/10/relationships/authors" Target="author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l2522\Box\Jie\Miguel_RA\NCPN%20grower%20adoption\NCP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Sheet1!$A$2:$A$9</c:f>
              <c:strCache>
                <c:ptCount val="8"/>
                <c:pt idx="0">
                  <c:v>Dock improvements (included levelers, additional space, more, and temperature-controlled docks)</c:v>
                </c:pt>
                <c:pt idx="1">
                  <c:v>Building improvements, such as exterior walls, roofs, flooring systems, doors, etc.</c:v>
                </c:pt>
                <c:pt idx="2">
                  <c:v>Utilities including adequate power, such as amount of power, power sources, emergency backup power, etc.</c:v>
                </c:pt>
                <c:pt idx="3">
                  <c:v>Waste, sewers, water treatment</c:v>
                </c:pt>
                <c:pt idx="4">
                  <c:v>Coolers and other controlled temperature zones</c:v>
                </c:pt>
                <c:pt idx="5">
                  <c:v>Food waste disposal</c:v>
                </c:pt>
                <c:pt idx="6">
                  <c:v>Recycling</c:v>
                </c:pt>
                <c:pt idx="7">
                  <c:v>Security improvements</c:v>
                </c:pt>
              </c:strCache>
            </c:strRef>
          </c:cat>
          <c:val>
            <c:numRef>
              <c:f>Sheet1!$B$2:$B$9</c:f>
              <c:numCache>
                <c:formatCode>General</c:formatCode>
                <c:ptCount val="8"/>
                <c:pt idx="0">
                  <c:v>60</c:v>
                </c:pt>
                <c:pt idx="1">
                  <c:v>50</c:v>
                </c:pt>
                <c:pt idx="2">
                  <c:v>50</c:v>
                </c:pt>
                <c:pt idx="3">
                  <c:v>50</c:v>
                </c:pt>
                <c:pt idx="4">
                  <c:v>45</c:v>
                </c:pt>
                <c:pt idx="5">
                  <c:v>35</c:v>
                </c:pt>
                <c:pt idx="6">
                  <c:v>35</c:v>
                </c:pt>
                <c:pt idx="7">
                  <c:v>30</c:v>
                </c:pt>
              </c:numCache>
            </c:numRef>
          </c:val>
          <c:extLst>
            <c:ext xmlns:c16="http://schemas.microsoft.com/office/drawing/2014/chart" uri="{C3380CC4-5D6E-409C-BE32-E72D297353CC}">
              <c16:uniqueId val="{00000000-039D-419E-A92D-A34D1B4C17B1}"/>
            </c:ext>
          </c:extLst>
        </c:ser>
        <c:dLbls>
          <c:showLegendKey val="0"/>
          <c:showVal val="0"/>
          <c:showCatName val="0"/>
          <c:showSerName val="0"/>
          <c:showPercent val="0"/>
          <c:showBubbleSize val="0"/>
        </c:dLbls>
        <c:gapWidth val="103"/>
        <c:overlap val="97"/>
        <c:axId val="371058208"/>
        <c:axId val="371063968"/>
      </c:barChart>
      <c:catAx>
        <c:axId val="371058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71063968"/>
        <c:crosses val="autoZero"/>
        <c:auto val="1"/>
        <c:lblAlgn val="ctr"/>
        <c:lblOffset val="100"/>
        <c:noMultiLvlLbl val="0"/>
      </c:catAx>
      <c:valAx>
        <c:axId val="3710639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 of respondents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71058208"/>
        <c:crosses val="autoZero"/>
        <c:crossBetween val="between"/>
      </c:valAx>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NCPN!$B$2:$B$7</cx:f>
        <cx:lvl ptCount="6">
          <cx:pt idx="0">No guarantee that vines are clean</cx:pt>
          <cx:pt idx="1">Lack of trust in nurseries providing clean vines</cx:pt>
          <cx:pt idx="2">Clean vine being unavailable</cx:pt>
          <cx:pt idx="3">Cost concern</cx:pt>
          <cx:pt idx="4">Unsure of the benefit</cx:pt>
          <cx:pt idx="5">Unawareness of the technology</cx:pt>
        </cx:lvl>
      </cx:strDim>
      <cx:numDim type="val">
        <cx:f>NCPN!$D$2:$D$7</cx:f>
        <cx:lvl ptCount="6" formatCode="0%">
          <cx:pt idx="0">0.5957446808510638</cx:pt>
          <cx:pt idx="1">0.31914893617021278</cx:pt>
          <cx:pt idx="2">0.2978723404255319</cx:pt>
          <cx:pt idx="3">0.19148936170212766</cx:pt>
          <cx:pt idx="4">0.14893617021276595</cx:pt>
          <cx:pt idx="5">0.063829787234042548</cx:pt>
        </cx:lvl>
      </cx:numDim>
    </cx:data>
  </cx:chartData>
  <cx:chart>
    <cx:title pos="t" align="ctr" overlay="0">
      <cx:tx>
        <cx:txData>
          <cx:v>Reasons for not adopting the clean plants</cx:v>
        </cx:txData>
      </cx:tx>
      <cx:txPr>
        <a:bodyPr spcFirstLastPara="1" vertOverflow="ellipsis" horzOverflow="overflow" wrap="square" lIns="0" tIns="0" rIns="0" bIns="0" anchor="ctr" anchorCtr="1"/>
        <a:lstStyle/>
        <a:p>
          <a:pPr algn="ctr" rtl="0">
            <a:defRPr sz="2800">
              <a:solidFill>
                <a:schemeClr val="tx1"/>
              </a:solidFill>
            </a:defRPr>
          </a:pPr>
          <a:r>
            <a:rPr lang="en-US" sz="2800" b="0" i="0" u="none" strike="noStrike" baseline="0">
              <a:solidFill>
                <a:schemeClr val="tx1"/>
              </a:solidFill>
              <a:latin typeface="Aptos Narrow" panose="02110004020202020204"/>
            </a:rPr>
            <a:t>Reasons for not adopting the clean plants</a:t>
          </a:r>
        </a:p>
      </cx:txPr>
    </cx:title>
    <cx:plotArea>
      <cx:plotAreaRegion>
        <cx:series layoutId="funnel" uniqueId="{7C6651E2-014E-4755-85F8-9DC63926A0C6}">
          <cx:dataLabels>
            <cx:txPr>
              <a:bodyPr vertOverflow="overflow" horzOverflow="overflow" wrap="square" lIns="0" tIns="0" rIns="0" bIns="0"/>
              <a:lstStyle/>
              <a:p>
                <a:pPr algn="ctr" rtl="0">
                  <a:defRPr sz="2000" b="1" i="0">
                    <a:solidFill>
                      <a:schemeClr val="bg1"/>
                    </a:solidFill>
                    <a:latin typeface="Aptos Narrow" panose="020B0004020202020204" pitchFamily="34" charset="0"/>
                    <a:ea typeface="Aptos Narrow" panose="020B0004020202020204" pitchFamily="34" charset="0"/>
                    <a:cs typeface="Aptos Narrow" panose="020B0004020202020204" pitchFamily="34" charset="0"/>
                  </a:defRPr>
                </a:pPr>
                <a:endParaRPr lang="en-US" sz="2000" b="1">
                  <a:solidFill>
                    <a:schemeClr val="bg1"/>
                  </a:solidFill>
                </a:endParaRPr>
              </a:p>
            </cx:txPr>
            <cx:visibility seriesName="0" categoryName="0" value="1"/>
          </cx:dataLabels>
          <cx:dataId val="0"/>
        </cx:series>
      </cx:plotAreaRegion>
      <cx:axis id="0">
        <cx:catScaling gapWidth="0.150000006"/>
        <cx:tickLabels/>
        <cx:txPr>
          <a:bodyPr vertOverflow="overflow" horzOverflow="overflow" wrap="square" lIns="0" tIns="0" rIns="0" bIns="0"/>
          <a:lstStyle/>
          <a:p>
            <a:pPr algn="ctr" rtl="0">
              <a:defRPr sz="1800">
                <a:solidFill>
                  <a:schemeClr val="tx1"/>
                </a:solidFill>
                <a:effectLst>
                  <a:reflection stA="45000" endPos="7000" dist="63500" dir="5400000" sy="-100000" algn="bl" rotWithShape="0"/>
                </a:effectLst>
              </a:defRPr>
            </a:pPr>
            <a:endParaRPr lang="en-US" sz="1800" b="0" i="0">
              <a:solidFill>
                <a:schemeClr val="tx1"/>
              </a:solidFill>
              <a:effectLst>
                <a:reflection stA="45000" endPos="7000" dist="63500" dir="5400000" sy="-100000" algn="bl" rotWithShape="0"/>
              </a:effectLst>
              <a:latin typeface="Aptos Narrow" panose="020B0004020202020204" pitchFamily="34" charset="0"/>
            </a:endParaRPr>
          </a:p>
        </cx:txPr>
      </cx:axis>
    </cx:plotArea>
  </cx:chart>
  <cx:spPr>
    <a:solidFill>
      <a:schemeClr val="bg1">
        <a:alpha val="20000"/>
      </a:schemeClr>
    </a:solid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dk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ata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804F7-30BB-4289-8C1A-B8165874E39B}"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CD65ED21-19D0-4446-9E41-AF37088F4276}">
      <dgm:prSet custT="1"/>
      <dgm:spPr/>
      <dgm:t>
        <a:bodyPr/>
        <a:lstStyle/>
        <a:p>
          <a:r>
            <a:rPr lang="en-US" sz="3200" u="sng" dirty="0">
              <a:solidFill>
                <a:srgbClr val="C00000"/>
              </a:solidFill>
            </a:rPr>
            <a:t>Purpose of the study:</a:t>
          </a:r>
          <a:endParaRPr lang="en-US" sz="3200" dirty="0">
            <a:solidFill>
              <a:srgbClr val="C00000"/>
            </a:solidFill>
          </a:endParaRPr>
        </a:p>
      </dgm:t>
    </dgm:pt>
    <dgm:pt modelId="{7CD01589-2014-4A80-9AFC-64F565F54A0B}" type="parTrans" cxnId="{092AC789-0F68-46D0-A81D-2D8C21893C1E}">
      <dgm:prSet/>
      <dgm:spPr/>
      <dgm:t>
        <a:bodyPr/>
        <a:lstStyle/>
        <a:p>
          <a:endParaRPr lang="en-US" sz="3200"/>
        </a:p>
      </dgm:t>
    </dgm:pt>
    <dgm:pt modelId="{ACD497D0-533E-495E-8010-36C5FE8C1A98}" type="sibTrans" cxnId="{092AC789-0F68-46D0-A81D-2D8C21893C1E}">
      <dgm:prSet/>
      <dgm:spPr/>
      <dgm:t>
        <a:bodyPr/>
        <a:lstStyle/>
        <a:p>
          <a:endParaRPr lang="en-US" sz="3200"/>
        </a:p>
      </dgm:t>
    </dgm:pt>
    <dgm:pt modelId="{208946BF-7EF8-450F-9F7B-0C0A7AA82042}">
      <dgm:prSet custT="1"/>
      <dgm:spPr/>
      <dgm:t>
        <a:bodyPr/>
        <a:lstStyle/>
        <a:p>
          <a:r>
            <a:rPr lang="en-US" sz="2000" dirty="0"/>
            <a:t>What are the factors (or attributes) that influence a grower’s adoption decision?</a:t>
          </a:r>
        </a:p>
      </dgm:t>
    </dgm:pt>
    <dgm:pt modelId="{537B7FA4-57AF-4FCE-BC40-BA0E43EA5163}" type="parTrans" cxnId="{8D2A883B-968C-4684-8113-6F962C33DBBB}">
      <dgm:prSet/>
      <dgm:spPr/>
      <dgm:t>
        <a:bodyPr/>
        <a:lstStyle/>
        <a:p>
          <a:endParaRPr lang="en-US" sz="3200"/>
        </a:p>
      </dgm:t>
    </dgm:pt>
    <dgm:pt modelId="{EE860EB1-6085-4AFF-8C6B-662D8AF32107}" type="sibTrans" cxnId="{8D2A883B-968C-4684-8113-6F962C33DBBB}">
      <dgm:prSet/>
      <dgm:spPr/>
      <dgm:t>
        <a:bodyPr/>
        <a:lstStyle/>
        <a:p>
          <a:endParaRPr lang="en-US" sz="3200"/>
        </a:p>
      </dgm:t>
    </dgm:pt>
    <dgm:pt modelId="{C0343523-73B2-4DCF-99A5-5BA9D6B44C4C}">
      <dgm:prSet custT="1"/>
      <dgm:spPr/>
      <dgm:t>
        <a:bodyPr/>
        <a:lstStyle/>
        <a:p>
          <a:r>
            <a:rPr lang="en-US" sz="2000" dirty="0"/>
            <a:t>What is the demand among growers for clean plant material?</a:t>
          </a:r>
          <a:br>
            <a:rPr lang="en-US" sz="2000" dirty="0"/>
          </a:br>
          <a:endParaRPr lang="en-US" sz="2000" dirty="0"/>
        </a:p>
      </dgm:t>
    </dgm:pt>
    <dgm:pt modelId="{14277956-90BE-42AC-AC0C-A3D2AA5F418B}" type="parTrans" cxnId="{9D594AEA-2DB3-469B-BCA9-7170357E1AEE}">
      <dgm:prSet/>
      <dgm:spPr/>
      <dgm:t>
        <a:bodyPr/>
        <a:lstStyle/>
        <a:p>
          <a:endParaRPr lang="en-US" sz="3200"/>
        </a:p>
      </dgm:t>
    </dgm:pt>
    <dgm:pt modelId="{5F11065C-441B-4724-AA23-D94F3F01E0F5}" type="sibTrans" cxnId="{9D594AEA-2DB3-469B-BCA9-7170357E1AEE}">
      <dgm:prSet/>
      <dgm:spPr/>
      <dgm:t>
        <a:bodyPr/>
        <a:lstStyle/>
        <a:p>
          <a:endParaRPr lang="en-US" sz="3200"/>
        </a:p>
      </dgm:t>
    </dgm:pt>
    <dgm:pt modelId="{59F60887-BDE3-4078-B373-F2987024016F}">
      <dgm:prSet custT="1"/>
      <dgm:spPr/>
      <dgm:t>
        <a:bodyPr/>
        <a:lstStyle/>
        <a:p>
          <a:r>
            <a:rPr lang="en-US" sz="2000" dirty="0"/>
            <a:t>Why do (or do not) growers adopt? </a:t>
          </a:r>
        </a:p>
      </dgm:t>
    </dgm:pt>
    <dgm:pt modelId="{F9CCEFEA-FAF4-4E84-ABFD-32996E9F4B60}" type="parTrans" cxnId="{484E54CB-6BBB-4E53-94CB-8EEA0C30004B}">
      <dgm:prSet/>
      <dgm:spPr/>
      <dgm:t>
        <a:bodyPr/>
        <a:lstStyle/>
        <a:p>
          <a:endParaRPr lang="en-US" sz="3200"/>
        </a:p>
      </dgm:t>
    </dgm:pt>
    <dgm:pt modelId="{F2046CCE-CC8F-4649-8713-9351B9E314E4}" type="sibTrans" cxnId="{484E54CB-6BBB-4E53-94CB-8EEA0C30004B}">
      <dgm:prSet/>
      <dgm:spPr/>
      <dgm:t>
        <a:bodyPr/>
        <a:lstStyle/>
        <a:p>
          <a:endParaRPr lang="en-US" sz="3200"/>
        </a:p>
      </dgm:t>
    </dgm:pt>
    <dgm:pt modelId="{A0932A77-E40B-40DF-B3DB-1B1AE3C905F2}" type="pres">
      <dgm:prSet presAssocID="{9FD804F7-30BB-4289-8C1A-B8165874E39B}" presName="root" presStyleCnt="0">
        <dgm:presLayoutVars>
          <dgm:dir/>
          <dgm:resizeHandles val="exact"/>
        </dgm:presLayoutVars>
      </dgm:prSet>
      <dgm:spPr/>
    </dgm:pt>
    <dgm:pt modelId="{FC9E57DB-4EA6-4E8F-AD05-9D7506FC2E3A}" type="pres">
      <dgm:prSet presAssocID="{CD65ED21-19D0-4446-9E41-AF37088F4276}" presName="compNode" presStyleCnt="0"/>
      <dgm:spPr/>
    </dgm:pt>
    <dgm:pt modelId="{C9659652-EC89-42DC-9F42-30B21158A1CB}" type="pres">
      <dgm:prSet presAssocID="{CD65ED21-19D0-4446-9E41-AF37088F4276}" presName="iconRect" presStyleLbl="node1" presStyleIdx="0" presStyleCnt="4" custLinFactNeighborX="-35676" custLinFactNeighborY="-1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27F96AF0-B3FE-46AD-8850-9C7BC6BDB98E}" type="pres">
      <dgm:prSet presAssocID="{CD65ED21-19D0-4446-9E41-AF37088F4276}" presName="spaceRect" presStyleCnt="0"/>
      <dgm:spPr/>
    </dgm:pt>
    <dgm:pt modelId="{028DF97C-FBA3-442E-99A7-51389DCCC414}" type="pres">
      <dgm:prSet presAssocID="{CD65ED21-19D0-4446-9E41-AF37088F4276}" presName="textRect" presStyleLbl="revTx" presStyleIdx="0" presStyleCnt="4" custScaleX="100000" custScaleY="103480" custLinFactNeighborX="-49643" custLinFactNeighborY="815">
        <dgm:presLayoutVars>
          <dgm:chMax val="1"/>
          <dgm:chPref val="1"/>
        </dgm:presLayoutVars>
      </dgm:prSet>
      <dgm:spPr/>
    </dgm:pt>
    <dgm:pt modelId="{F868E84D-D102-41BC-B5F2-1A484CC2C08C}" type="pres">
      <dgm:prSet presAssocID="{ACD497D0-533E-495E-8010-36C5FE8C1A98}" presName="sibTrans" presStyleCnt="0"/>
      <dgm:spPr/>
    </dgm:pt>
    <dgm:pt modelId="{AA948A13-E45D-40EE-B091-2DC5A98154AB}" type="pres">
      <dgm:prSet presAssocID="{208946BF-7EF8-450F-9F7B-0C0A7AA82042}" presName="compNode" presStyleCnt="0"/>
      <dgm:spPr/>
    </dgm:pt>
    <dgm:pt modelId="{056171EF-655E-461D-AC12-16B0F923FDDC}" type="pres">
      <dgm:prSet presAssocID="{208946BF-7EF8-450F-9F7B-0C0A7AA82042}" presName="iconRect" presStyleLbl="node1" presStyleIdx="1" presStyleCnt="4" custLinFactNeighborX="-33738" custLinFactNeighborY="-92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CC248628-3AE1-4C1C-B3DE-E230A1CEDAAB}" type="pres">
      <dgm:prSet presAssocID="{208946BF-7EF8-450F-9F7B-0C0A7AA82042}" presName="spaceRect" presStyleCnt="0"/>
      <dgm:spPr/>
    </dgm:pt>
    <dgm:pt modelId="{307C2231-F23B-40C0-A106-848C61C1CD31}" type="pres">
      <dgm:prSet presAssocID="{208946BF-7EF8-450F-9F7B-0C0A7AA82042}" presName="textRect" presStyleLbl="revTx" presStyleIdx="1" presStyleCnt="4" custScaleX="110772" custLinFactNeighborX="-10741" custLinFactNeighborY="-8629">
        <dgm:presLayoutVars>
          <dgm:chMax val="1"/>
          <dgm:chPref val="1"/>
        </dgm:presLayoutVars>
      </dgm:prSet>
      <dgm:spPr/>
    </dgm:pt>
    <dgm:pt modelId="{A098FE02-6AAB-4BB5-9BA6-A1F75412E20F}" type="pres">
      <dgm:prSet presAssocID="{EE860EB1-6085-4AFF-8C6B-662D8AF32107}" presName="sibTrans" presStyleCnt="0"/>
      <dgm:spPr/>
    </dgm:pt>
    <dgm:pt modelId="{9E41F205-C935-4D6F-9452-3330EA535EF6}" type="pres">
      <dgm:prSet presAssocID="{C0343523-73B2-4DCF-99A5-5BA9D6B44C4C}" presName="compNode" presStyleCnt="0"/>
      <dgm:spPr/>
    </dgm:pt>
    <dgm:pt modelId="{C04F0C42-A307-4AEE-90DC-E414EB78BD69}" type="pres">
      <dgm:prSet presAssocID="{C0343523-73B2-4DCF-99A5-5BA9D6B44C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e"/>
        </a:ext>
      </dgm:extLst>
    </dgm:pt>
    <dgm:pt modelId="{F8FB3559-B4C3-49B7-BD8D-38B3AE6082A8}" type="pres">
      <dgm:prSet presAssocID="{C0343523-73B2-4DCF-99A5-5BA9D6B44C4C}" presName="spaceRect" presStyleCnt="0"/>
      <dgm:spPr/>
    </dgm:pt>
    <dgm:pt modelId="{FC6844A0-4DB0-43A0-B344-4F7CB635574E}" type="pres">
      <dgm:prSet presAssocID="{C0343523-73B2-4DCF-99A5-5BA9D6B44C4C}" presName="textRect" presStyleLbl="revTx" presStyleIdx="2" presStyleCnt="4">
        <dgm:presLayoutVars>
          <dgm:chMax val="1"/>
          <dgm:chPref val="1"/>
        </dgm:presLayoutVars>
      </dgm:prSet>
      <dgm:spPr/>
    </dgm:pt>
    <dgm:pt modelId="{BEE58E90-FBFC-460A-9195-81C3E39D5656}" type="pres">
      <dgm:prSet presAssocID="{5F11065C-441B-4724-AA23-D94F3F01E0F5}" presName="sibTrans" presStyleCnt="0"/>
      <dgm:spPr/>
    </dgm:pt>
    <dgm:pt modelId="{70D7C5D4-1CAA-438D-905F-42BA7DF57A46}" type="pres">
      <dgm:prSet presAssocID="{59F60887-BDE3-4078-B373-F2987024016F}" presName="compNode" presStyleCnt="0"/>
      <dgm:spPr/>
    </dgm:pt>
    <dgm:pt modelId="{DC36CD1B-8FAB-4A77-9BF3-1C1F65F24EF8}" type="pres">
      <dgm:prSet presAssocID="{59F60887-BDE3-4078-B373-F2987024016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Cane"/>
        </a:ext>
      </dgm:extLst>
    </dgm:pt>
    <dgm:pt modelId="{0439E18D-58DA-4B03-A2D0-CB8D2444F688}" type="pres">
      <dgm:prSet presAssocID="{59F60887-BDE3-4078-B373-F2987024016F}" presName="spaceRect" presStyleCnt="0"/>
      <dgm:spPr/>
    </dgm:pt>
    <dgm:pt modelId="{C46CD231-3E52-46E7-B5B8-D118A020DD53}" type="pres">
      <dgm:prSet presAssocID="{59F60887-BDE3-4078-B373-F2987024016F}" presName="textRect" presStyleLbl="revTx" presStyleIdx="3" presStyleCnt="4">
        <dgm:presLayoutVars>
          <dgm:chMax val="1"/>
          <dgm:chPref val="1"/>
        </dgm:presLayoutVars>
      </dgm:prSet>
      <dgm:spPr/>
    </dgm:pt>
  </dgm:ptLst>
  <dgm:cxnLst>
    <dgm:cxn modelId="{F5252608-F330-418F-9F25-C387D1937C74}" type="presOf" srcId="{59F60887-BDE3-4078-B373-F2987024016F}" destId="{C46CD231-3E52-46E7-B5B8-D118A020DD53}" srcOrd="0" destOrd="0" presId="urn:microsoft.com/office/officeart/2018/2/layout/IconLabelList"/>
    <dgm:cxn modelId="{A2C9C02F-9483-439B-A0AD-D1FD883DBB26}" type="presOf" srcId="{CD65ED21-19D0-4446-9E41-AF37088F4276}" destId="{028DF97C-FBA3-442E-99A7-51389DCCC414}" srcOrd="0" destOrd="0" presId="urn:microsoft.com/office/officeart/2018/2/layout/IconLabelList"/>
    <dgm:cxn modelId="{8D2A883B-968C-4684-8113-6F962C33DBBB}" srcId="{9FD804F7-30BB-4289-8C1A-B8165874E39B}" destId="{208946BF-7EF8-450F-9F7B-0C0A7AA82042}" srcOrd="1" destOrd="0" parTransId="{537B7FA4-57AF-4FCE-BC40-BA0E43EA5163}" sibTransId="{EE860EB1-6085-4AFF-8C6B-662D8AF32107}"/>
    <dgm:cxn modelId="{AA689069-7CA9-4C27-85B3-0B00D5F06A3C}" type="presOf" srcId="{C0343523-73B2-4DCF-99A5-5BA9D6B44C4C}" destId="{FC6844A0-4DB0-43A0-B344-4F7CB635574E}" srcOrd="0" destOrd="0" presId="urn:microsoft.com/office/officeart/2018/2/layout/IconLabelList"/>
    <dgm:cxn modelId="{EED98173-3C07-4639-B90C-4721507AA17F}" type="presOf" srcId="{208946BF-7EF8-450F-9F7B-0C0A7AA82042}" destId="{307C2231-F23B-40C0-A106-848C61C1CD31}" srcOrd="0" destOrd="0" presId="urn:microsoft.com/office/officeart/2018/2/layout/IconLabelList"/>
    <dgm:cxn modelId="{092AC789-0F68-46D0-A81D-2D8C21893C1E}" srcId="{9FD804F7-30BB-4289-8C1A-B8165874E39B}" destId="{CD65ED21-19D0-4446-9E41-AF37088F4276}" srcOrd="0" destOrd="0" parTransId="{7CD01589-2014-4A80-9AFC-64F565F54A0B}" sibTransId="{ACD497D0-533E-495E-8010-36C5FE8C1A98}"/>
    <dgm:cxn modelId="{181629BD-B63A-4561-B280-14446827BA01}" type="presOf" srcId="{9FD804F7-30BB-4289-8C1A-B8165874E39B}" destId="{A0932A77-E40B-40DF-B3DB-1B1AE3C905F2}" srcOrd="0" destOrd="0" presId="urn:microsoft.com/office/officeart/2018/2/layout/IconLabelList"/>
    <dgm:cxn modelId="{484E54CB-6BBB-4E53-94CB-8EEA0C30004B}" srcId="{9FD804F7-30BB-4289-8C1A-B8165874E39B}" destId="{59F60887-BDE3-4078-B373-F2987024016F}" srcOrd="3" destOrd="0" parTransId="{F9CCEFEA-FAF4-4E84-ABFD-32996E9F4B60}" sibTransId="{F2046CCE-CC8F-4649-8713-9351B9E314E4}"/>
    <dgm:cxn modelId="{9D594AEA-2DB3-469B-BCA9-7170357E1AEE}" srcId="{9FD804F7-30BB-4289-8C1A-B8165874E39B}" destId="{C0343523-73B2-4DCF-99A5-5BA9D6B44C4C}" srcOrd="2" destOrd="0" parTransId="{14277956-90BE-42AC-AC0C-A3D2AA5F418B}" sibTransId="{5F11065C-441B-4724-AA23-D94F3F01E0F5}"/>
    <dgm:cxn modelId="{F103E9E7-01B9-4B9D-A322-777E35ED4D79}" type="presParOf" srcId="{A0932A77-E40B-40DF-B3DB-1B1AE3C905F2}" destId="{FC9E57DB-4EA6-4E8F-AD05-9D7506FC2E3A}" srcOrd="0" destOrd="0" presId="urn:microsoft.com/office/officeart/2018/2/layout/IconLabelList"/>
    <dgm:cxn modelId="{2BF8E55C-0BD3-44A8-B972-F099E5CCB087}" type="presParOf" srcId="{FC9E57DB-4EA6-4E8F-AD05-9D7506FC2E3A}" destId="{C9659652-EC89-42DC-9F42-30B21158A1CB}" srcOrd="0" destOrd="0" presId="urn:microsoft.com/office/officeart/2018/2/layout/IconLabelList"/>
    <dgm:cxn modelId="{AD861C79-764B-45CA-879B-ADDA69BA9D7F}" type="presParOf" srcId="{FC9E57DB-4EA6-4E8F-AD05-9D7506FC2E3A}" destId="{27F96AF0-B3FE-46AD-8850-9C7BC6BDB98E}" srcOrd="1" destOrd="0" presId="urn:microsoft.com/office/officeart/2018/2/layout/IconLabelList"/>
    <dgm:cxn modelId="{CAFB7F52-A040-4896-A221-A7A048FEA813}" type="presParOf" srcId="{FC9E57DB-4EA6-4E8F-AD05-9D7506FC2E3A}" destId="{028DF97C-FBA3-442E-99A7-51389DCCC414}" srcOrd="2" destOrd="0" presId="urn:microsoft.com/office/officeart/2018/2/layout/IconLabelList"/>
    <dgm:cxn modelId="{66D20559-397C-407E-B210-30B78ED1DF43}" type="presParOf" srcId="{A0932A77-E40B-40DF-B3DB-1B1AE3C905F2}" destId="{F868E84D-D102-41BC-B5F2-1A484CC2C08C}" srcOrd="1" destOrd="0" presId="urn:microsoft.com/office/officeart/2018/2/layout/IconLabelList"/>
    <dgm:cxn modelId="{9D80B8A6-D7FA-4FB8-897B-4A4ED7395F59}" type="presParOf" srcId="{A0932A77-E40B-40DF-B3DB-1B1AE3C905F2}" destId="{AA948A13-E45D-40EE-B091-2DC5A98154AB}" srcOrd="2" destOrd="0" presId="urn:microsoft.com/office/officeart/2018/2/layout/IconLabelList"/>
    <dgm:cxn modelId="{504EDC22-1CA0-4F12-B1A2-296CD4B10F91}" type="presParOf" srcId="{AA948A13-E45D-40EE-B091-2DC5A98154AB}" destId="{056171EF-655E-461D-AC12-16B0F923FDDC}" srcOrd="0" destOrd="0" presId="urn:microsoft.com/office/officeart/2018/2/layout/IconLabelList"/>
    <dgm:cxn modelId="{4B16D262-DD7B-4607-A4A1-AAF06761CBF6}" type="presParOf" srcId="{AA948A13-E45D-40EE-B091-2DC5A98154AB}" destId="{CC248628-3AE1-4C1C-B3DE-E230A1CEDAAB}" srcOrd="1" destOrd="0" presId="urn:microsoft.com/office/officeart/2018/2/layout/IconLabelList"/>
    <dgm:cxn modelId="{7E282DF3-80EC-436E-B5EF-41AA767F81E3}" type="presParOf" srcId="{AA948A13-E45D-40EE-B091-2DC5A98154AB}" destId="{307C2231-F23B-40C0-A106-848C61C1CD31}" srcOrd="2" destOrd="0" presId="urn:microsoft.com/office/officeart/2018/2/layout/IconLabelList"/>
    <dgm:cxn modelId="{80401987-BD45-486B-8152-A3FE0B0C79EF}" type="presParOf" srcId="{A0932A77-E40B-40DF-B3DB-1B1AE3C905F2}" destId="{A098FE02-6AAB-4BB5-9BA6-A1F75412E20F}" srcOrd="3" destOrd="0" presId="urn:microsoft.com/office/officeart/2018/2/layout/IconLabelList"/>
    <dgm:cxn modelId="{A71E2CC1-A939-45F2-AEE0-1CFCC21830B5}" type="presParOf" srcId="{A0932A77-E40B-40DF-B3DB-1B1AE3C905F2}" destId="{9E41F205-C935-4D6F-9452-3330EA535EF6}" srcOrd="4" destOrd="0" presId="urn:microsoft.com/office/officeart/2018/2/layout/IconLabelList"/>
    <dgm:cxn modelId="{4B34681E-7427-4464-81D4-7923F939D596}" type="presParOf" srcId="{9E41F205-C935-4D6F-9452-3330EA535EF6}" destId="{C04F0C42-A307-4AEE-90DC-E414EB78BD69}" srcOrd="0" destOrd="0" presId="urn:microsoft.com/office/officeart/2018/2/layout/IconLabelList"/>
    <dgm:cxn modelId="{A1DE5C12-9706-4371-A41A-2FA4D21FCA69}" type="presParOf" srcId="{9E41F205-C935-4D6F-9452-3330EA535EF6}" destId="{F8FB3559-B4C3-49B7-BD8D-38B3AE6082A8}" srcOrd="1" destOrd="0" presId="urn:microsoft.com/office/officeart/2018/2/layout/IconLabelList"/>
    <dgm:cxn modelId="{6DED2A62-7A0C-4946-883A-26E02A7E0F3A}" type="presParOf" srcId="{9E41F205-C935-4D6F-9452-3330EA535EF6}" destId="{FC6844A0-4DB0-43A0-B344-4F7CB635574E}" srcOrd="2" destOrd="0" presId="urn:microsoft.com/office/officeart/2018/2/layout/IconLabelList"/>
    <dgm:cxn modelId="{2188CB6F-328A-41FC-B656-13A172F4C775}" type="presParOf" srcId="{A0932A77-E40B-40DF-B3DB-1B1AE3C905F2}" destId="{BEE58E90-FBFC-460A-9195-81C3E39D5656}" srcOrd="5" destOrd="0" presId="urn:microsoft.com/office/officeart/2018/2/layout/IconLabelList"/>
    <dgm:cxn modelId="{90F4C178-F19C-430A-83C7-C91428619A4B}" type="presParOf" srcId="{A0932A77-E40B-40DF-B3DB-1B1AE3C905F2}" destId="{70D7C5D4-1CAA-438D-905F-42BA7DF57A46}" srcOrd="6" destOrd="0" presId="urn:microsoft.com/office/officeart/2018/2/layout/IconLabelList"/>
    <dgm:cxn modelId="{146FEAF9-1A31-4E0F-AB54-D1845A5A868C}" type="presParOf" srcId="{70D7C5D4-1CAA-438D-905F-42BA7DF57A46}" destId="{DC36CD1B-8FAB-4A77-9BF3-1C1F65F24EF8}" srcOrd="0" destOrd="0" presId="urn:microsoft.com/office/officeart/2018/2/layout/IconLabelList"/>
    <dgm:cxn modelId="{58DC258F-12CD-4D5F-A7BF-7CED2F0B9ECD}" type="presParOf" srcId="{70D7C5D4-1CAA-438D-905F-42BA7DF57A46}" destId="{0439E18D-58DA-4B03-A2D0-CB8D2444F688}" srcOrd="1" destOrd="0" presId="urn:microsoft.com/office/officeart/2018/2/layout/IconLabelList"/>
    <dgm:cxn modelId="{ADD08D1B-E1D4-4D34-907F-54139C1A5A04}" type="presParOf" srcId="{70D7C5D4-1CAA-438D-905F-42BA7DF57A46}" destId="{C46CD231-3E52-46E7-B5B8-D118A020DD5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9BE3F-D14A-47DE-AFCD-86E79179ED52}" type="doc">
      <dgm:prSet loTypeId="urn:microsoft.com/office/officeart/2005/8/layout/vList4" loCatId="list" qsTypeId="urn:microsoft.com/office/officeart/2005/8/quickstyle/3d2" qsCatId="3D" csTypeId="urn:microsoft.com/office/officeart/2005/8/colors/colorful1" csCatId="colorful" phldr="1"/>
      <dgm:spPr/>
      <dgm:t>
        <a:bodyPr/>
        <a:lstStyle/>
        <a:p>
          <a:endParaRPr lang="en-US"/>
        </a:p>
      </dgm:t>
    </dgm:pt>
    <dgm:pt modelId="{9ADE9E59-285D-456D-8D75-F7C549841CDB}">
      <dgm:prSet phldrT="[Text]" custT="1"/>
      <dgm:spPr>
        <a:solidFill>
          <a:srgbClr val="FF99CC"/>
        </a:solidFill>
      </dgm:spPr>
      <dgm:t>
        <a:bodyPr/>
        <a:lstStyle/>
        <a:p>
          <a:endParaRPr lang="en-US" sz="2200" dirty="0">
            <a:solidFill>
              <a:schemeClr val="tx1"/>
            </a:solidFill>
          </a:endParaRPr>
        </a:p>
        <a:p>
          <a:r>
            <a:rPr lang="en-US" sz="2200" b="1" dirty="0">
              <a:solidFill>
                <a:schemeClr val="tx1"/>
              </a:solidFill>
            </a:rPr>
            <a:t>Quality and Trust in Certified Vines (35%)</a:t>
          </a:r>
        </a:p>
      </dgm:t>
    </dgm:pt>
    <dgm:pt modelId="{21912222-EFA9-42D2-BBDA-96CCFC0D249F}" type="parTrans" cxnId="{D2745CDD-B6BE-4B84-96FE-F2D9BC7A4B53}">
      <dgm:prSet/>
      <dgm:spPr/>
      <dgm:t>
        <a:bodyPr/>
        <a:lstStyle/>
        <a:p>
          <a:endParaRPr lang="en-US"/>
        </a:p>
      </dgm:t>
    </dgm:pt>
    <dgm:pt modelId="{DE8CE2F3-8AE6-4418-A42A-A35C5420319F}" type="sibTrans" cxnId="{D2745CDD-B6BE-4B84-96FE-F2D9BC7A4B53}">
      <dgm:prSet/>
      <dgm:spPr/>
      <dgm:t>
        <a:bodyPr/>
        <a:lstStyle/>
        <a:p>
          <a:endParaRPr lang="en-US"/>
        </a:p>
      </dgm:t>
    </dgm:pt>
    <dgm:pt modelId="{427EAB8C-D678-4CF6-A34E-892C5E573147}">
      <dgm:prSet phldrT="[Text]" custT="1"/>
      <dgm:spPr>
        <a:solidFill>
          <a:srgbClr val="FF99CC"/>
        </a:solidFill>
      </dgm:spPr>
      <dgm:t>
        <a:bodyPr/>
        <a:lstStyle/>
        <a:p>
          <a:r>
            <a:rPr lang="en-US" sz="2200" dirty="0">
              <a:solidFill>
                <a:schemeClr val="tx1"/>
              </a:solidFill>
            </a:rPr>
            <a:t>Quality of Certified Vines (15%)</a:t>
          </a:r>
        </a:p>
      </dgm:t>
    </dgm:pt>
    <dgm:pt modelId="{87C499AE-CE9C-4566-B711-F2A107628A0E}" type="parTrans" cxnId="{CF23EC27-2628-43F7-9117-E6B5283767C6}">
      <dgm:prSet/>
      <dgm:spPr/>
      <dgm:t>
        <a:bodyPr/>
        <a:lstStyle/>
        <a:p>
          <a:endParaRPr lang="en-US"/>
        </a:p>
      </dgm:t>
    </dgm:pt>
    <dgm:pt modelId="{103407FB-09FA-4427-A10A-F190F08DBBC3}" type="sibTrans" cxnId="{CF23EC27-2628-43F7-9117-E6B5283767C6}">
      <dgm:prSet/>
      <dgm:spPr/>
      <dgm:t>
        <a:bodyPr/>
        <a:lstStyle/>
        <a:p>
          <a:endParaRPr lang="en-US"/>
        </a:p>
      </dgm:t>
    </dgm:pt>
    <dgm:pt modelId="{6DF052A1-EF73-4463-BEA8-D0C1FA6D0D7B}">
      <dgm:prSet phldrT="[Text]" custT="1"/>
      <dgm:spPr>
        <a:solidFill>
          <a:srgbClr val="FF99CC"/>
        </a:solidFill>
      </dgm:spPr>
      <dgm:t>
        <a:bodyPr/>
        <a:lstStyle/>
        <a:p>
          <a:r>
            <a:rPr lang="en-US" sz="2200" dirty="0">
              <a:solidFill>
                <a:schemeClr val="tx1"/>
              </a:solidFill>
            </a:rPr>
            <a:t>Nursery Trust and Standards (20%)</a:t>
          </a:r>
        </a:p>
      </dgm:t>
    </dgm:pt>
    <dgm:pt modelId="{CE3DF716-FF4A-4721-8D3B-74D653DAD935}" type="parTrans" cxnId="{E2A87DFC-B9EB-4798-9995-53C5C1E66789}">
      <dgm:prSet/>
      <dgm:spPr/>
      <dgm:t>
        <a:bodyPr/>
        <a:lstStyle/>
        <a:p>
          <a:endParaRPr lang="en-US"/>
        </a:p>
      </dgm:t>
    </dgm:pt>
    <dgm:pt modelId="{5C110071-C406-42AE-9331-183AB24ED2B7}" type="sibTrans" cxnId="{E2A87DFC-B9EB-4798-9995-53C5C1E66789}">
      <dgm:prSet/>
      <dgm:spPr/>
      <dgm:t>
        <a:bodyPr/>
        <a:lstStyle/>
        <a:p>
          <a:endParaRPr lang="en-US"/>
        </a:p>
      </dgm:t>
    </dgm:pt>
    <dgm:pt modelId="{AE7313A5-8969-4808-88D2-37587F64D7FD}">
      <dgm:prSet phldrT="[Text]" custT="1"/>
      <dgm:spPr>
        <a:solidFill>
          <a:srgbClr val="92D050"/>
        </a:solidFill>
      </dgm:spPr>
      <dgm:t>
        <a:bodyPr/>
        <a:lstStyle/>
        <a:p>
          <a:r>
            <a:rPr lang="en-US" sz="2400" b="1" dirty="0">
              <a:solidFill>
                <a:schemeClr val="tx1"/>
              </a:solidFill>
            </a:rPr>
            <a:t>Cost and Economic Sustainability (30%)</a:t>
          </a:r>
        </a:p>
      </dgm:t>
    </dgm:pt>
    <dgm:pt modelId="{C67AE922-8D59-4D9A-AB98-084985AAA687}" type="parTrans" cxnId="{CBC31A88-F7F0-4C9B-A23A-80F78A88D819}">
      <dgm:prSet/>
      <dgm:spPr/>
      <dgm:t>
        <a:bodyPr/>
        <a:lstStyle/>
        <a:p>
          <a:endParaRPr lang="en-US"/>
        </a:p>
      </dgm:t>
    </dgm:pt>
    <dgm:pt modelId="{ED95E133-EB60-441D-B628-57E6B85CA009}" type="sibTrans" cxnId="{CBC31A88-F7F0-4C9B-A23A-80F78A88D819}">
      <dgm:prSet/>
      <dgm:spPr/>
      <dgm:t>
        <a:bodyPr/>
        <a:lstStyle/>
        <a:p>
          <a:endParaRPr lang="en-US"/>
        </a:p>
      </dgm:t>
    </dgm:pt>
    <dgm:pt modelId="{03575560-0082-4244-A2BE-F22EA5921529}">
      <dgm:prSet phldrT="[Text]" custT="1"/>
      <dgm:spPr>
        <a:solidFill>
          <a:srgbClr val="92D050"/>
        </a:solidFill>
      </dgm:spPr>
      <dgm:t>
        <a:bodyPr/>
        <a:lstStyle/>
        <a:p>
          <a:r>
            <a:rPr lang="en-US" sz="2000" dirty="0">
              <a:solidFill>
                <a:schemeClr val="tx1"/>
              </a:solidFill>
            </a:rPr>
            <a:t>Cost Concerns (20%)</a:t>
          </a:r>
        </a:p>
      </dgm:t>
    </dgm:pt>
    <dgm:pt modelId="{B5D1F4A3-9A40-4CD6-8583-B42B2D416579}" type="parTrans" cxnId="{A22104D0-3360-42F8-810D-1FB9E0645B86}">
      <dgm:prSet/>
      <dgm:spPr/>
      <dgm:t>
        <a:bodyPr/>
        <a:lstStyle/>
        <a:p>
          <a:endParaRPr lang="en-US"/>
        </a:p>
      </dgm:t>
    </dgm:pt>
    <dgm:pt modelId="{7175D529-1FBB-4E7A-AF64-7EF1B7722F47}" type="sibTrans" cxnId="{A22104D0-3360-42F8-810D-1FB9E0645B86}">
      <dgm:prSet/>
      <dgm:spPr/>
      <dgm:t>
        <a:bodyPr/>
        <a:lstStyle/>
        <a:p>
          <a:endParaRPr lang="en-US"/>
        </a:p>
      </dgm:t>
    </dgm:pt>
    <dgm:pt modelId="{DC74F606-33BB-4711-B7C8-F6BD304DE804}">
      <dgm:prSet phldrT="[Text]" custT="1"/>
      <dgm:spPr>
        <a:solidFill>
          <a:srgbClr val="92D050"/>
        </a:solidFill>
      </dgm:spPr>
      <dgm:t>
        <a:bodyPr/>
        <a:lstStyle/>
        <a:p>
          <a:r>
            <a:rPr lang="en-US" sz="2000">
              <a:solidFill>
                <a:schemeClr val="tx1"/>
              </a:solidFill>
            </a:rPr>
            <a:t>Economic impace of virues (10%) </a:t>
          </a:r>
        </a:p>
      </dgm:t>
    </dgm:pt>
    <dgm:pt modelId="{F4D938F6-5E48-4DCB-8522-171B251E51C9}" type="parTrans" cxnId="{52BE3BE3-31F4-4DFA-BCB4-A14A4C80B782}">
      <dgm:prSet/>
      <dgm:spPr/>
      <dgm:t>
        <a:bodyPr/>
        <a:lstStyle/>
        <a:p>
          <a:endParaRPr lang="en-US"/>
        </a:p>
      </dgm:t>
    </dgm:pt>
    <dgm:pt modelId="{F5F21B22-DC40-483C-BDB9-2C4D22BCD045}" type="sibTrans" cxnId="{52BE3BE3-31F4-4DFA-BCB4-A14A4C80B782}">
      <dgm:prSet/>
      <dgm:spPr/>
      <dgm:t>
        <a:bodyPr/>
        <a:lstStyle/>
        <a:p>
          <a:endParaRPr lang="en-US"/>
        </a:p>
      </dgm:t>
    </dgm:pt>
    <dgm:pt modelId="{5A460BF3-2CAB-47E5-8E3D-581E565025B4}">
      <dgm:prSet phldrT="[Text]" custT="1"/>
      <dgm:spPr>
        <a:solidFill>
          <a:srgbClr val="FFFEC4"/>
        </a:solidFill>
      </dgm:spPr>
      <dgm:t>
        <a:bodyPr/>
        <a:lstStyle/>
        <a:p>
          <a:r>
            <a:rPr lang="en-US" sz="2400" b="1" dirty="0">
              <a:solidFill>
                <a:schemeClr val="tx1"/>
              </a:solidFill>
            </a:rPr>
            <a:t>Virus Management and Spread (30%)</a:t>
          </a:r>
        </a:p>
      </dgm:t>
    </dgm:pt>
    <dgm:pt modelId="{47236A90-2B0C-477A-A235-9A53BF375DDB}" type="parTrans" cxnId="{DAC4FA49-2045-486D-ABE4-D295E6C35E8D}">
      <dgm:prSet/>
      <dgm:spPr/>
      <dgm:t>
        <a:bodyPr/>
        <a:lstStyle/>
        <a:p>
          <a:endParaRPr lang="en-US"/>
        </a:p>
      </dgm:t>
    </dgm:pt>
    <dgm:pt modelId="{4B0E6AFB-CA95-40EC-9977-7AAECEEB7757}" type="sibTrans" cxnId="{DAC4FA49-2045-486D-ABE4-D295E6C35E8D}">
      <dgm:prSet/>
      <dgm:spPr/>
      <dgm:t>
        <a:bodyPr/>
        <a:lstStyle/>
        <a:p>
          <a:endParaRPr lang="en-US"/>
        </a:p>
      </dgm:t>
    </dgm:pt>
    <dgm:pt modelId="{AA75AE5E-1BF5-40B3-8070-D248F9354D42}">
      <dgm:prSet phldrT="[Text]" custT="1"/>
      <dgm:spPr>
        <a:solidFill>
          <a:srgbClr val="FFFEC4"/>
        </a:solidFill>
      </dgm:spPr>
      <dgm:t>
        <a:bodyPr/>
        <a:lstStyle/>
        <a:p>
          <a:r>
            <a:rPr lang="en-US" sz="2000" dirty="0">
              <a:solidFill>
                <a:schemeClr val="tx1"/>
              </a:solidFill>
            </a:rPr>
            <a:t>Virus Management Challenges</a:t>
          </a:r>
        </a:p>
      </dgm:t>
    </dgm:pt>
    <dgm:pt modelId="{D62DF33A-12A4-4CFA-9300-0A6BD44273A4}" type="parTrans" cxnId="{602E636C-4AB8-4628-9676-E57CE3E99716}">
      <dgm:prSet/>
      <dgm:spPr/>
      <dgm:t>
        <a:bodyPr/>
        <a:lstStyle/>
        <a:p>
          <a:endParaRPr lang="en-US"/>
        </a:p>
      </dgm:t>
    </dgm:pt>
    <dgm:pt modelId="{40E482D2-BD81-452F-9702-49BD81452360}" type="sibTrans" cxnId="{602E636C-4AB8-4628-9676-E57CE3E99716}">
      <dgm:prSet/>
      <dgm:spPr/>
      <dgm:t>
        <a:bodyPr/>
        <a:lstStyle/>
        <a:p>
          <a:endParaRPr lang="en-US"/>
        </a:p>
      </dgm:t>
    </dgm:pt>
    <dgm:pt modelId="{D5FC24D5-EDE4-4F55-98B7-EC6FA47C7C41}">
      <dgm:prSet phldrT="[Text]" custT="1"/>
      <dgm:spPr>
        <a:solidFill>
          <a:srgbClr val="FFFEC4"/>
        </a:solidFill>
      </dgm:spPr>
      <dgm:t>
        <a:bodyPr/>
        <a:lstStyle/>
        <a:p>
          <a:r>
            <a:rPr lang="en-US" sz="2000" dirty="0">
              <a:solidFill>
                <a:schemeClr val="tx1"/>
              </a:solidFill>
            </a:rPr>
            <a:t>What they propose for future solutions</a:t>
          </a:r>
        </a:p>
      </dgm:t>
    </dgm:pt>
    <dgm:pt modelId="{F6F25A5E-1891-404D-AD60-777615051B9B}" type="parTrans" cxnId="{E0E2884C-1B62-4AAC-83F4-AD84A5F7C19C}">
      <dgm:prSet/>
      <dgm:spPr/>
      <dgm:t>
        <a:bodyPr/>
        <a:lstStyle/>
        <a:p>
          <a:endParaRPr lang="en-US"/>
        </a:p>
      </dgm:t>
    </dgm:pt>
    <dgm:pt modelId="{A41EB421-1081-4A28-829D-D5165DFF7F84}" type="sibTrans" cxnId="{E0E2884C-1B62-4AAC-83F4-AD84A5F7C19C}">
      <dgm:prSet/>
      <dgm:spPr/>
      <dgm:t>
        <a:bodyPr/>
        <a:lstStyle/>
        <a:p>
          <a:endParaRPr lang="en-US"/>
        </a:p>
      </dgm:t>
    </dgm:pt>
    <dgm:pt modelId="{0C2CF59A-D017-4232-9F86-9FD430C2F242}">
      <dgm:prSet custT="1"/>
      <dgm:spPr>
        <a:solidFill>
          <a:srgbClr val="AAFFFC"/>
        </a:solidFill>
      </dgm:spPr>
      <dgm:t>
        <a:bodyPr/>
        <a:lstStyle/>
        <a:p>
          <a:r>
            <a:rPr lang="en-US" sz="2400" b="1" dirty="0">
              <a:solidFill>
                <a:schemeClr val="tx1"/>
              </a:solidFill>
            </a:rPr>
            <a:t>Environmental and Regional Challenges (5%)</a:t>
          </a:r>
        </a:p>
      </dgm:t>
    </dgm:pt>
    <dgm:pt modelId="{FA2C185E-85C2-4AD9-8CC9-2F88E6ADFB2C}" type="parTrans" cxnId="{26A9DF72-5889-4F9B-A68F-7B42282C9374}">
      <dgm:prSet/>
      <dgm:spPr/>
      <dgm:t>
        <a:bodyPr/>
        <a:lstStyle/>
        <a:p>
          <a:endParaRPr lang="en-US"/>
        </a:p>
      </dgm:t>
    </dgm:pt>
    <dgm:pt modelId="{95BC269E-5FB6-478D-8AE1-CC188549DB93}" type="sibTrans" cxnId="{26A9DF72-5889-4F9B-A68F-7B42282C9374}">
      <dgm:prSet/>
      <dgm:spPr/>
      <dgm:t>
        <a:bodyPr/>
        <a:lstStyle/>
        <a:p>
          <a:endParaRPr lang="en-US"/>
        </a:p>
      </dgm:t>
    </dgm:pt>
    <dgm:pt modelId="{C476D0D9-A2ED-4944-ABA3-4235DF4E84D1}" type="pres">
      <dgm:prSet presAssocID="{36A9BE3F-D14A-47DE-AFCD-86E79179ED52}" presName="linear" presStyleCnt="0">
        <dgm:presLayoutVars>
          <dgm:dir/>
          <dgm:resizeHandles val="exact"/>
        </dgm:presLayoutVars>
      </dgm:prSet>
      <dgm:spPr/>
    </dgm:pt>
    <dgm:pt modelId="{82E71B34-0F9E-4713-81EF-CF5C1EB64C4C}" type="pres">
      <dgm:prSet presAssocID="{9ADE9E59-285D-456D-8D75-F7C549841CDB}" presName="comp" presStyleCnt="0"/>
      <dgm:spPr/>
    </dgm:pt>
    <dgm:pt modelId="{AA4E83A9-099A-439A-8210-4E93A9F8041B}" type="pres">
      <dgm:prSet presAssocID="{9ADE9E59-285D-456D-8D75-F7C549841CDB}" presName="box" presStyleLbl="node1" presStyleIdx="0" presStyleCnt="4" custScaleY="128101" custLinFactNeighborX="156"/>
      <dgm:spPr/>
    </dgm:pt>
    <dgm:pt modelId="{6639A8A2-F5E2-4DE5-A286-0C780F8B6B83}" type="pres">
      <dgm:prSet presAssocID="{9ADE9E59-285D-456D-8D75-F7C549841CDB}" presName="img" presStyleLbl="fgImgPlace1" presStyleIdx="0" presStyleCnt="4" custScaleY="12302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84" t="-9774" r="4084" b="-9774"/>
          </a:stretch>
        </a:blipFill>
      </dgm:spPr>
    </dgm:pt>
    <dgm:pt modelId="{6C42ADF6-03BA-47D1-A426-62B18DE1FCEB}" type="pres">
      <dgm:prSet presAssocID="{9ADE9E59-285D-456D-8D75-F7C549841CDB}" presName="text" presStyleLbl="node1" presStyleIdx="0" presStyleCnt="4">
        <dgm:presLayoutVars>
          <dgm:bulletEnabled val="1"/>
        </dgm:presLayoutVars>
      </dgm:prSet>
      <dgm:spPr/>
    </dgm:pt>
    <dgm:pt modelId="{DCF4ECA0-E27C-4413-A9DB-6BF9D2D392AF}" type="pres">
      <dgm:prSet presAssocID="{DE8CE2F3-8AE6-4418-A42A-A35C5420319F}" presName="spacer" presStyleCnt="0"/>
      <dgm:spPr/>
    </dgm:pt>
    <dgm:pt modelId="{55A1DBE2-67BE-4994-8C97-1FF2FBF98629}" type="pres">
      <dgm:prSet presAssocID="{AE7313A5-8969-4808-88D2-37587F64D7FD}" presName="comp" presStyleCnt="0"/>
      <dgm:spPr/>
    </dgm:pt>
    <dgm:pt modelId="{1718F5ED-102C-4867-80BB-012A2CCFB2EA}" type="pres">
      <dgm:prSet presAssocID="{AE7313A5-8969-4808-88D2-37587F64D7FD}" presName="box" presStyleLbl="node1" presStyleIdx="1" presStyleCnt="4"/>
      <dgm:spPr/>
    </dgm:pt>
    <dgm:pt modelId="{8662B25F-E57B-4AD8-9748-DAE1442E477D}" type="pres">
      <dgm:prSet presAssocID="{AE7313A5-8969-4808-88D2-37587F64D7FD}"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dgm:spPr>
    </dgm:pt>
    <dgm:pt modelId="{F62F0030-A246-4B8F-B1E4-A2B4735AA96E}" type="pres">
      <dgm:prSet presAssocID="{AE7313A5-8969-4808-88D2-37587F64D7FD}" presName="text" presStyleLbl="node1" presStyleIdx="1" presStyleCnt="4">
        <dgm:presLayoutVars>
          <dgm:bulletEnabled val="1"/>
        </dgm:presLayoutVars>
      </dgm:prSet>
      <dgm:spPr/>
    </dgm:pt>
    <dgm:pt modelId="{A03149F3-CCFF-435F-8B09-F88583A97E06}" type="pres">
      <dgm:prSet presAssocID="{ED95E133-EB60-441D-B628-57E6B85CA009}" presName="spacer" presStyleCnt="0"/>
      <dgm:spPr/>
    </dgm:pt>
    <dgm:pt modelId="{9729952A-6A32-4B3D-82FD-9117AF4423B7}" type="pres">
      <dgm:prSet presAssocID="{5A460BF3-2CAB-47E5-8E3D-581E565025B4}" presName="comp" presStyleCnt="0"/>
      <dgm:spPr/>
    </dgm:pt>
    <dgm:pt modelId="{97463CB1-E5C4-47F1-A9B8-DF29E9DD229C}" type="pres">
      <dgm:prSet presAssocID="{5A460BF3-2CAB-47E5-8E3D-581E565025B4}" presName="box" presStyleLbl="node1" presStyleIdx="2" presStyleCnt="4"/>
      <dgm:spPr/>
    </dgm:pt>
    <dgm:pt modelId="{21920136-1551-4688-B575-F0233FA3F6EC}" type="pres">
      <dgm:prSet presAssocID="{5A460BF3-2CAB-47E5-8E3D-581E565025B4}"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0557B6F1-8EA2-4B0E-A484-1E12D75E070A}" type="pres">
      <dgm:prSet presAssocID="{5A460BF3-2CAB-47E5-8E3D-581E565025B4}" presName="text" presStyleLbl="node1" presStyleIdx="2" presStyleCnt="4">
        <dgm:presLayoutVars>
          <dgm:bulletEnabled val="1"/>
        </dgm:presLayoutVars>
      </dgm:prSet>
      <dgm:spPr/>
    </dgm:pt>
    <dgm:pt modelId="{C0A05F09-4837-47A4-AC2B-9CF0876310F3}" type="pres">
      <dgm:prSet presAssocID="{4B0E6AFB-CA95-40EC-9977-7AAECEEB7757}" presName="spacer" presStyleCnt="0"/>
      <dgm:spPr/>
    </dgm:pt>
    <dgm:pt modelId="{CD4A1839-5439-4DAB-9032-7F147D3AAEA9}" type="pres">
      <dgm:prSet presAssocID="{0C2CF59A-D017-4232-9F86-9FD430C2F242}" presName="comp" presStyleCnt="0"/>
      <dgm:spPr/>
    </dgm:pt>
    <dgm:pt modelId="{1BF4947B-D472-46E5-8E75-51A72717C309}" type="pres">
      <dgm:prSet presAssocID="{0C2CF59A-D017-4232-9F86-9FD430C2F242}" presName="box" presStyleLbl="node1" presStyleIdx="3" presStyleCnt="4" custScaleY="50176" custLinFactNeighborX="294" custLinFactNeighborY="-5436"/>
      <dgm:spPr/>
    </dgm:pt>
    <dgm:pt modelId="{D3944371-E7FD-4060-8A9B-1F550A5F3915}" type="pres">
      <dgm:prSet presAssocID="{0C2CF59A-D017-4232-9F86-9FD430C2F242}" presName="img" presStyleLbl="fgImgPlace1" presStyleIdx="3" presStyleCnt="4" custScaleX="90679" custScaleY="47505" custLinFactNeighborX="-2944" custLinFactNeighborY="-635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F4117AD2-6BC0-4499-ADB5-DC161A58B80A}" type="pres">
      <dgm:prSet presAssocID="{0C2CF59A-D017-4232-9F86-9FD430C2F242}" presName="text" presStyleLbl="node1" presStyleIdx="3" presStyleCnt="4">
        <dgm:presLayoutVars>
          <dgm:bulletEnabled val="1"/>
        </dgm:presLayoutVars>
      </dgm:prSet>
      <dgm:spPr/>
    </dgm:pt>
  </dgm:ptLst>
  <dgm:cxnLst>
    <dgm:cxn modelId="{E1280F07-6B16-481E-970C-5669CF9C0C60}" type="presOf" srcId="{AE7313A5-8969-4808-88D2-37587F64D7FD}" destId="{1718F5ED-102C-4867-80BB-012A2CCFB2EA}" srcOrd="0" destOrd="0" presId="urn:microsoft.com/office/officeart/2005/8/layout/vList4"/>
    <dgm:cxn modelId="{11FA5F0A-2E02-4937-B626-7CB6AF9ACBEC}" type="presOf" srcId="{D5FC24D5-EDE4-4F55-98B7-EC6FA47C7C41}" destId="{0557B6F1-8EA2-4B0E-A484-1E12D75E070A}" srcOrd="1" destOrd="2" presId="urn:microsoft.com/office/officeart/2005/8/layout/vList4"/>
    <dgm:cxn modelId="{9421C514-3EE8-4B27-A10F-5628EBC7A617}" type="presOf" srcId="{DC74F606-33BB-4711-B7C8-F6BD304DE804}" destId="{1718F5ED-102C-4867-80BB-012A2CCFB2EA}" srcOrd="0" destOrd="2" presId="urn:microsoft.com/office/officeart/2005/8/layout/vList4"/>
    <dgm:cxn modelId="{A9387219-2D6E-4E2B-B8B7-82E0F52E4704}" type="presOf" srcId="{5A460BF3-2CAB-47E5-8E3D-581E565025B4}" destId="{0557B6F1-8EA2-4B0E-A484-1E12D75E070A}" srcOrd="1" destOrd="0" presId="urn:microsoft.com/office/officeart/2005/8/layout/vList4"/>
    <dgm:cxn modelId="{B457461A-3C3B-4E04-A1C3-727CE8E1A0E5}" type="presOf" srcId="{9ADE9E59-285D-456D-8D75-F7C549841CDB}" destId="{AA4E83A9-099A-439A-8210-4E93A9F8041B}" srcOrd="0" destOrd="0" presId="urn:microsoft.com/office/officeart/2005/8/layout/vList4"/>
    <dgm:cxn modelId="{B4B1D61C-899A-43E0-81F3-5BCC20048B58}" type="presOf" srcId="{AA75AE5E-1BF5-40B3-8070-D248F9354D42}" destId="{97463CB1-E5C4-47F1-A9B8-DF29E9DD229C}" srcOrd="0" destOrd="1" presId="urn:microsoft.com/office/officeart/2005/8/layout/vList4"/>
    <dgm:cxn modelId="{CF23EC27-2628-43F7-9117-E6B5283767C6}" srcId="{9ADE9E59-285D-456D-8D75-F7C549841CDB}" destId="{427EAB8C-D678-4CF6-A34E-892C5E573147}" srcOrd="0" destOrd="0" parTransId="{87C499AE-CE9C-4566-B711-F2A107628A0E}" sibTransId="{103407FB-09FA-4427-A10A-F190F08DBBC3}"/>
    <dgm:cxn modelId="{3ED71E28-2EB7-4680-9586-78A127F68267}" type="presOf" srcId="{03575560-0082-4244-A2BE-F22EA5921529}" destId="{F62F0030-A246-4B8F-B1E4-A2B4735AA96E}" srcOrd="1" destOrd="1" presId="urn:microsoft.com/office/officeart/2005/8/layout/vList4"/>
    <dgm:cxn modelId="{E134DA2B-F7A3-44CB-A0AF-BBABA8F3B398}" type="presOf" srcId="{427EAB8C-D678-4CF6-A34E-892C5E573147}" destId="{6C42ADF6-03BA-47D1-A426-62B18DE1FCEB}" srcOrd="1" destOrd="1" presId="urn:microsoft.com/office/officeart/2005/8/layout/vList4"/>
    <dgm:cxn modelId="{DAC4FA49-2045-486D-ABE4-D295E6C35E8D}" srcId="{36A9BE3F-D14A-47DE-AFCD-86E79179ED52}" destId="{5A460BF3-2CAB-47E5-8E3D-581E565025B4}" srcOrd="2" destOrd="0" parTransId="{47236A90-2B0C-477A-A235-9A53BF375DDB}" sibTransId="{4B0E6AFB-CA95-40EC-9977-7AAECEEB7757}"/>
    <dgm:cxn modelId="{602E636C-4AB8-4628-9676-E57CE3E99716}" srcId="{5A460BF3-2CAB-47E5-8E3D-581E565025B4}" destId="{AA75AE5E-1BF5-40B3-8070-D248F9354D42}" srcOrd="0" destOrd="0" parTransId="{D62DF33A-12A4-4CFA-9300-0A6BD44273A4}" sibTransId="{40E482D2-BD81-452F-9702-49BD81452360}"/>
    <dgm:cxn modelId="{E0E2884C-1B62-4AAC-83F4-AD84A5F7C19C}" srcId="{5A460BF3-2CAB-47E5-8E3D-581E565025B4}" destId="{D5FC24D5-EDE4-4F55-98B7-EC6FA47C7C41}" srcOrd="1" destOrd="0" parTransId="{F6F25A5E-1891-404D-AD60-777615051B9B}" sibTransId="{A41EB421-1081-4A28-829D-D5165DFF7F84}"/>
    <dgm:cxn modelId="{066BE150-75D5-4BB9-BF77-67EF63C6B875}" type="presOf" srcId="{AE7313A5-8969-4808-88D2-37587F64D7FD}" destId="{F62F0030-A246-4B8F-B1E4-A2B4735AA96E}" srcOrd="1" destOrd="0" presId="urn:microsoft.com/office/officeart/2005/8/layout/vList4"/>
    <dgm:cxn modelId="{26A9DF72-5889-4F9B-A68F-7B42282C9374}" srcId="{36A9BE3F-D14A-47DE-AFCD-86E79179ED52}" destId="{0C2CF59A-D017-4232-9F86-9FD430C2F242}" srcOrd="3" destOrd="0" parTransId="{FA2C185E-85C2-4AD9-8CC9-2F88E6ADFB2C}" sibTransId="{95BC269E-5FB6-478D-8AE1-CC188549DB93}"/>
    <dgm:cxn modelId="{4188EB83-054B-4FD0-88CD-DB12D8849EFF}" type="presOf" srcId="{36A9BE3F-D14A-47DE-AFCD-86E79179ED52}" destId="{C476D0D9-A2ED-4944-ABA3-4235DF4E84D1}" srcOrd="0" destOrd="0" presId="urn:microsoft.com/office/officeart/2005/8/layout/vList4"/>
    <dgm:cxn modelId="{CBC31A88-F7F0-4C9B-A23A-80F78A88D819}" srcId="{36A9BE3F-D14A-47DE-AFCD-86E79179ED52}" destId="{AE7313A5-8969-4808-88D2-37587F64D7FD}" srcOrd="1" destOrd="0" parTransId="{C67AE922-8D59-4D9A-AB98-084985AAA687}" sibTransId="{ED95E133-EB60-441D-B628-57E6B85CA009}"/>
    <dgm:cxn modelId="{B917CDA8-3666-4D0F-9880-0BFC56DFCFC7}" type="presOf" srcId="{AA75AE5E-1BF5-40B3-8070-D248F9354D42}" destId="{0557B6F1-8EA2-4B0E-A484-1E12D75E070A}" srcOrd="1" destOrd="1" presId="urn:microsoft.com/office/officeart/2005/8/layout/vList4"/>
    <dgm:cxn modelId="{EBCCE5AF-E123-47DD-B7E5-812B8F7C6E55}" type="presOf" srcId="{9ADE9E59-285D-456D-8D75-F7C549841CDB}" destId="{6C42ADF6-03BA-47D1-A426-62B18DE1FCEB}" srcOrd="1" destOrd="0" presId="urn:microsoft.com/office/officeart/2005/8/layout/vList4"/>
    <dgm:cxn modelId="{F94840C6-EF27-4848-836D-2884C0911DD6}" type="presOf" srcId="{03575560-0082-4244-A2BE-F22EA5921529}" destId="{1718F5ED-102C-4867-80BB-012A2CCFB2EA}" srcOrd="0" destOrd="1" presId="urn:microsoft.com/office/officeart/2005/8/layout/vList4"/>
    <dgm:cxn modelId="{53C97ECD-321E-4485-BBAB-5DAB1496BC78}" type="presOf" srcId="{6DF052A1-EF73-4463-BEA8-D0C1FA6D0D7B}" destId="{6C42ADF6-03BA-47D1-A426-62B18DE1FCEB}" srcOrd="1" destOrd="2" presId="urn:microsoft.com/office/officeart/2005/8/layout/vList4"/>
    <dgm:cxn modelId="{A22104D0-3360-42F8-810D-1FB9E0645B86}" srcId="{AE7313A5-8969-4808-88D2-37587F64D7FD}" destId="{03575560-0082-4244-A2BE-F22EA5921529}" srcOrd="0" destOrd="0" parTransId="{B5D1F4A3-9A40-4CD6-8583-B42B2D416579}" sibTransId="{7175D529-1FBB-4E7A-AF64-7EF1B7722F47}"/>
    <dgm:cxn modelId="{93A382D4-BDB4-4BB5-947A-2EA3B4CCC4C3}" type="presOf" srcId="{6DF052A1-EF73-4463-BEA8-D0C1FA6D0D7B}" destId="{AA4E83A9-099A-439A-8210-4E93A9F8041B}" srcOrd="0" destOrd="2" presId="urn:microsoft.com/office/officeart/2005/8/layout/vList4"/>
    <dgm:cxn modelId="{D2745CDD-B6BE-4B84-96FE-F2D9BC7A4B53}" srcId="{36A9BE3F-D14A-47DE-AFCD-86E79179ED52}" destId="{9ADE9E59-285D-456D-8D75-F7C549841CDB}" srcOrd="0" destOrd="0" parTransId="{21912222-EFA9-42D2-BBDA-96CCFC0D249F}" sibTransId="{DE8CE2F3-8AE6-4418-A42A-A35C5420319F}"/>
    <dgm:cxn modelId="{F6A67DDD-DB2D-4F97-8187-66268837991E}" type="presOf" srcId="{427EAB8C-D678-4CF6-A34E-892C5E573147}" destId="{AA4E83A9-099A-439A-8210-4E93A9F8041B}" srcOrd="0" destOrd="1" presId="urn:microsoft.com/office/officeart/2005/8/layout/vList4"/>
    <dgm:cxn modelId="{A2FAA0E2-92D8-4D97-8173-E6A476034087}" type="presOf" srcId="{D5FC24D5-EDE4-4F55-98B7-EC6FA47C7C41}" destId="{97463CB1-E5C4-47F1-A9B8-DF29E9DD229C}" srcOrd="0" destOrd="2" presId="urn:microsoft.com/office/officeart/2005/8/layout/vList4"/>
    <dgm:cxn modelId="{52BE3BE3-31F4-4DFA-BCB4-A14A4C80B782}" srcId="{AE7313A5-8969-4808-88D2-37587F64D7FD}" destId="{DC74F606-33BB-4711-B7C8-F6BD304DE804}" srcOrd="1" destOrd="0" parTransId="{F4D938F6-5E48-4DCB-8522-171B251E51C9}" sibTransId="{F5F21B22-DC40-483C-BDB9-2C4D22BCD045}"/>
    <dgm:cxn modelId="{FFD6AAF4-284E-4EF2-8396-56C2EFD0E9DC}" type="presOf" srcId="{5A460BF3-2CAB-47E5-8E3D-581E565025B4}" destId="{97463CB1-E5C4-47F1-A9B8-DF29E9DD229C}" srcOrd="0" destOrd="0" presId="urn:microsoft.com/office/officeart/2005/8/layout/vList4"/>
    <dgm:cxn modelId="{2A1C42F5-419F-4F2F-9F5E-2BC2B95EF46E}" type="presOf" srcId="{0C2CF59A-D017-4232-9F86-9FD430C2F242}" destId="{1BF4947B-D472-46E5-8E75-51A72717C309}" srcOrd="0" destOrd="0" presId="urn:microsoft.com/office/officeart/2005/8/layout/vList4"/>
    <dgm:cxn modelId="{FCD9BDF6-07EC-400A-BC7D-339C77A6866A}" type="presOf" srcId="{0C2CF59A-D017-4232-9F86-9FD430C2F242}" destId="{F4117AD2-6BC0-4499-ADB5-DC161A58B80A}" srcOrd="1" destOrd="0" presId="urn:microsoft.com/office/officeart/2005/8/layout/vList4"/>
    <dgm:cxn modelId="{2B5F42FB-1CCC-4C0C-8A5E-657F3D8EBC88}" type="presOf" srcId="{DC74F606-33BB-4711-B7C8-F6BD304DE804}" destId="{F62F0030-A246-4B8F-B1E4-A2B4735AA96E}" srcOrd="1" destOrd="2" presId="urn:microsoft.com/office/officeart/2005/8/layout/vList4"/>
    <dgm:cxn modelId="{E2A87DFC-B9EB-4798-9995-53C5C1E66789}" srcId="{9ADE9E59-285D-456D-8D75-F7C549841CDB}" destId="{6DF052A1-EF73-4463-BEA8-D0C1FA6D0D7B}" srcOrd="1" destOrd="0" parTransId="{CE3DF716-FF4A-4721-8D3B-74D653DAD935}" sibTransId="{5C110071-C406-42AE-9331-183AB24ED2B7}"/>
    <dgm:cxn modelId="{6A099DA1-4518-4DEB-8544-EFB84B9C4201}" type="presParOf" srcId="{C476D0D9-A2ED-4944-ABA3-4235DF4E84D1}" destId="{82E71B34-0F9E-4713-81EF-CF5C1EB64C4C}" srcOrd="0" destOrd="0" presId="urn:microsoft.com/office/officeart/2005/8/layout/vList4"/>
    <dgm:cxn modelId="{AE87D88B-5DEF-49A5-8B3C-D4B776AC15E9}" type="presParOf" srcId="{82E71B34-0F9E-4713-81EF-CF5C1EB64C4C}" destId="{AA4E83A9-099A-439A-8210-4E93A9F8041B}" srcOrd="0" destOrd="0" presId="urn:microsoft.com/office/officeart/2005/8/layout/vList4"/>
    <dgm:cxn modelId="{0EFC03BE-9610-4955-B5DC-7C7F10A12946}" type="presParOf" srcId="{82E71B34-0F9E-4713-81EF-CF5C1EB64C4C}" destId="{6639A8A2-F5E2-4DE5-A286-0C780F8B6B83}" srcOrd="1" destOrd="0" presId="urn:microsoft.com/office/officeart/2005/8/layout/vList4"/>
    <dgm:cxn modelId="{A05D2A78-CEDD-4AC5-8FCC-2EB48D489486}" type="presParOf" srcId="{82E71B34-0F9E-4713-81EF-CF5C1EB64C4C}" destId="{6C42ADF6-03BA-47D1-A426-62B18DE1FCEB}" srcOrd="2" destOrd="0" presId="urn:microsoft.com/office/officeart/2005/8/layout/vList4"/>
    <dgm:cxn modelId="{2361E142-E816-4969-AA5B-5CD4BB373810}" type="presParOf" srcId="{C476D0D9-A2ED-4944-ABA3-4235DF4E84D1}" destId="{DCF4ECA0-E27C-4413-A9DB-6BF9D2D392AF}" srcOrd="1" destOrd="0" presId="urn:microsoft.com/office/officeart/2005/8/layout/vList4"/>
    <dgm:cxn modelId="{88244AAF-2177-42F4-A46A-0718CAE2B9E6}" type="presParOf" srcId="{C476D0D9-A2ED-4944-ABA3-4235DF4E84D1}" destId="{55A1DBE2-67BE-4994-8C97-1FF2FBF98629}" srcOrd="2" destOrd="0" presId="urn:microsoft.com/office/officeart/2005/8/layout/vList4"/>
    <dgm:cxn modelId="{0985F79B-FD54-46D2-A080-4850DFA908CF}" type="presParOf" srcId="{55A1DBE2-67BE-4994-8C97-1FF2FBF98629}" destId="{1718F5ED-102C-4867-80BB-012A2CCFB2EA}" srcOrd="0" destOrd="0" presId="urn:microsoft.com/office/officeart/2005/8/layout/vList4"/>
    <dgm:cxn modelId="{DDDBA358-FA51-4695-A205-BE6D6F2DE11D}" type="presParOf" srcId="{55A1DBE2-67BE-4994-8C97-1FF2FBF98629}" destId="{8662B25F-E57B-4AD8-9748-DAE1442E477D}" srcOrd="1" destOrd="0" presId="urn:microsoft.com/office/officeart/2005/8/layout/vList4"/>
    <dgm:cxn modelId="{89159E8A-4641-47B0-B805-00F911751750}" type="presParOf" srcId="{55A1DBE2-67BE-4994-8C97-1FF2FBF98629}" destId="{F62F0030-A246-4B8F-B1E4-A2B4735AA96E}" srcOrd="2" destOrd="0" presId="urn:microsoft.com/office/officeart/2005/8/layout/vList4"/>
    <dgm:cxn modelId="{D1F0FEDB-095A-4A48-AA37-37D2F4B6B176}" type="presParOf" srcId="{C476D0D9-A2ED-4944-ABA3-4235DF4E84D1}" destId="{A03149F3-CCFF-435F-8B09-F88583A97E06}" srcOrd="3" destOrd="0" presId="urn:microsoft.com/office/officeart/2005/8/layout/vList4"/>
    <dgm:cxn modelId="{B99E3F22-0688-4C0B-BF74-3EC282E63360}" type="presParOf" srcId="{C476D0D9-A2ED-4944-ABA3-4235DF4E84D1}" destId="{9729952A-6A32-4B3D-82FD-9117AF4423B7}" srcOrd="4" destOrd="0" presId="urn:microsoft.com/office/officeart/2005/8/layout/vList4"/>
    <dgm:cxn modelId="{A2D2ECD7-68D8-45A2-89B2-50A8856C4E64}" type="presParOf" srcId="{9729952A-6A32-4B3D-82FD-9117AF4423B7}" destId="{97463CB1-E5C4-47F1-A9B8-DF29E9DD229C}" srcOrd="0" destOrd="0" presId="urn:microsoft.com/office/officeart/2005/8/layout/vList4"/>
    <dgm:cxn modelId="{867140CB-E09B-4C89-B48A-8C2FB3791D09}" type="presParOf" srcId="{9729952A-6A32-4B3D-82FD-9117AF4423B7}" destId="{21920136-1551-4688-B575-F0233FA3F6EC}" srcOrd="1" destOrd="0" presId="urn:microsoft.com/office/officeart/2005/8/layout/vList4"/>
    <dgm:cxn modelId="{716BC55D-8111-44DF-A877-62F75D591644}" type="presParOf" srcId="{9729952A-6A32-4B3D-82FD-9117AF4423B7}" destId="{0557B6F1-8EA2-4B0E-A484-1E12D75E070A}" srcOrd="2" destOrd="0" presId="urn:microsoft.com/office/officeart/2005/8/layout/vList4"/>
    <dgm:cxn modelId="{C4131E40-2BB2-443D-89FE-B9DA96AB1284}" type="presParOf" srcId="{C476D0D9-A2ED-4944-ABA3-4235DF4E84D1}" destId="{C0A05F09-4837-47A4-AC2B-9CF0876310F3}" srcOrd="5" destOrd="0" presId="urn:microsoft.com/office/officeart/2005/8/layout/vList4"/>
    <dgm:cxn modelId="{E359E311-EC69-4AEE-B363-5743BF524052}" type="presParOf" srcId="{C476D0D9-A2ED-4944-ABA3-4235DF4E84D1}" destId="{CD4A1839-5439-4DAB-9032-7F147D3AAEA9}" srcOrd="6" destOrd="0" presId="urn:microsoft.com/office/officeart/2005/8/layout/vList4"/>
    <dgm:cxn modelId="{323BC9E0-DBCF-4DC9-9CD0-34527C0903D6}" type="presParOf" srcId="{CD4A1839-5439-4DAB-9032-7F147D3AAEA9}" destId="{1BF4947B-D472-46E5-8E75-51A72717C309}" srcOrd="0" destOrd="0" presId="urn:microsoft.com/office/officeart/2005/8/layout/vList4"/>
    <dgm:cxn modelId="{FFF48087-35B9-4BD9-9B6E-ED9E930BC9BA}" type="presParOf" srcId="{CD4A1839-5439-4DAB-9032-7F147D3AAEA9}" destId="{D3944371-E7FD-4060-8A9B-1F550A5F3915}" srcOrd="1" destOrd="0" presId="urn:microsoft.com/office/officeart/2005/8/layout/vList4"/>
    <dgm:cxn modelId="{09BA9D6F-737C-440D-934D-42DC4F26C065}" type="presParOf" srcId="{CD4A1839-5439-4DAB-9032-7F147D3AAEA9}" destId="{F4117AD2-6BC0-4499-ADB5-DC161A58B80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B2CBC-02CC-4FEB-80DE-6AF185CE6F71}"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21D30A7B-A249-4640-8A95-50B479C00DAF}">
      <dgm:prSet phldrT="[Text]"/>
      <dgm:spPr/>
      <dgm:t>
        <a:bodyPr/>
        <a:lstStyle/>
        <a:p>
          <a:r>
            <a:rPr lang="en-US" dirty="0"/>
            <a:t>BCR = 3.66</a:t>
          </a:r>
        </a:p>
      </dgm:t>
    </dgm:pt>
    <dgm:pt modelId="{D1E0B188-73D1-47B3-B047-DA3571E6F616}" type="parTrans" cxnId="{DB54B672-55AA-4469-8189-9EA1BC2CB947}">
      <dgm:prSet/>
      <dgm:spPr/>
      <dgm:t>
        <a:bodyPr/>
        <a:lstStyle/>
        <a:p>
          <a:endParaRPr lang="en-US"/>
        </a:p>
      </dgm:t>
    </dgm:pt>
    <dgm:pt modelId="{4CEAC287-FB49-418A-983E-E63B94BD89C7}" type="sibTrans" cxnId="{DB54B672-55AA-4469-8189-9EA1BC2CB947}">
      <dgm:prSet/>
      <dgm:spPr/>
      <dgm:t>
        <a:bodyPr/>
        <a:lstStyle/>
        <a:p>
          <a:endParaRPr lang="en-US"/>
        </a:p>
      </dgm:t>
    </dgm:pt>
    <dgm:pt modelId="{A8509416-6433-4D45-8C84-C055DAC37451}">
      <dgm:prSet phldrT="[Text]"/>
      <dgm:spPr/>
      <dgm:t>
        <a:bodyPr/>
        <a:lstStyle/>
        <a:p>
          <a:r>
            <a:rPr lang="en-US" dirty="0"/>
            <a:t>All sales are new demand</a:t>
          </a:r>
        </a:p>
      </dgm:t>
    </dgm:pt>
    <dgm:pt modelId="{E422448B-1552-4958-8CEE-687521FD7609}" type="parTrans" cxnId="{9767524A-3B2F-4C13-9669-04C8DBADE818}">
      <dgm:prSet/>
      <dgm:spPr/>
      <dgm:t>
        <a:bodyPr/>
        <a:lstStyle/>
        <a:p>
          <a:endParaRPr lang="en-US"/>
        </a:p>
      </dgm:t>
    </dgm:pt>
    <dgm:pt modelId="{EA3E1BC8-E0A5-4064-993F-8A48D0128801}" type="sibTrans" cxnId="{9767524A-3B2F-4C13-9669-04C8DBADE818}">
      <dgm:prSet/>
      <dgm:spPr/>
      <dgm:t>
        <a:bodyPr/>
        <a:lstStyle/>
        <a:p>
          <a:endParaRPr lang="en-US"/>
        </a:p>
      </dgm:t>
    </dgm:pt>
    <dgm:pt modelId="{BD92124E-C031-443B-83A9-0810421B8304}">
      <dgm:prSet phldrT="[Text]"/>
      <dgm:spPr/>
      <dgm:t>
        <a:bodyPr/>
        <a:lstStyle/>
        <a:p>
          <a:r>
            <a:rPr lang="en-US" dirty="0"/>
            <a:t>BCR = 1.17</a:t>
          </a:r>
        </a:p>
      </dgm:t>
    </dgm:pt>
    <dgm:pt modelId="{D51483E6-04CE-44F8-9975-2072A6CC9B3A}" type="parTrans" cxnId="{9CB7F8C1-E4DC-4165-8B16-F8C5AB9AAF7C}">
      <dgm:prSet/>
      <dgm:spPr/>
      <dgm:t>
        <a:bodyPr/>
        <a:lstStyle/>
        <a:p>
          <a:endParaRPr lang="en-US"/>
        </a:p>
      </dgm:t>
    </dgm:pt>
    <dgm:pt modelId="{BFA0F4AB-9D53-46A2-A9F3-52F8F4605DAF}" type="sibTrans" cxnId="{9CB7F8C1-E4DC-4165-8B16-F8C5AB9AAF7C}">
      <dgm:prSet/>
      <dgm:spPr/>
      <dgm:t>
        <a:bodyPr/>
        <a:lstStyle/>
        <a:p>
          <a:endParaRPr lang="en-US"/>
        </a:p>
      </dgm:t>
    </dgm:pt>
    <dgm:pt modelId="{50DE0E0A-E296-49EF-8CAA-944B20D3CC3D}">
      <dgm:prSet phldrT="[Text]"/>
      <dgm:spPr/>
      <dgm:t>
        <a:bodyPr/>
        <a:lstStyle/>
        <a:p>
          <a:r>
            <a:rPr lang="en-US" dirty="0"/>
            <a:t>50% of producers had no change in total sales volume (reallocation).</a:t>
          </a:r>
        </a:p>
        <a:p>
          <a:r>
            <a:rPr lang="en-US" dirty="0"/>
            <a:t>Overall, 25% increase in new demand.</a:t>
          </a:r>
        </a:p>
      </dgm:t>
    </dgm:pt>
    <dgm:pt modelId="{C57AA48B-3713-4A4E-8C28-DFD7FF87F523}" type="parTrans" cxnId="{1D859AED-B842-4327-AE6D-FA2C7BB7E558}">
      <dgm:prSet/>
      <dgm:spPr/>
      <dgm:t>
        <a:bodyPr/>
        <a:lstStyle/>
        <a:p>
          <a:endParaRPr lang="en-US"/>
        </a:p>
      </dgm:t>
    </dgm:pt>
    <dgm:pt modelId="{0C57F206-FACF-47D2-800E-E34FCE735773}" type="sibTrans" cxnId="{1D859AED-B842-4327-AE6D-FA2C7BB7E558}">
      <dgm:prSet/>
      <dgm:spPr/>
      <dgm:t>
        <a:bodyPr/>
        <a:lstStyle/>
        <a:p>
          <a:endParaRPr lang="en-US"/>
        </a:p>
      </dgm:t>
    </dgm:pt>
    <dgm:pt modelId="{28B06D69-EDB5-4A45-839C-1FB9B1184FB3}">
      <dgm:prSet phldrT="[Text]"/>
      <dgm:spPr/>
      <dgm:t>
        <a:bodyPr/>
        <a:lstStyle/>
        <a:p>
          <a:r>
            <a:rPr lang="en-US" dirty="0"/>
            <a:t>BCR = 0.28</a:t>
          </a:r>
        </a:p>
      </dgm:t>
    </dgm:pt>
    <dgm:pt modelId="{26034FB0-E689-4657-B846-CE142E89AD5C}" type="parTrans" cxnId="{AF9B5AAA-2DD8-43C7-B91D-B5D86B4989AA}">
      <dgm:prSet/>
      <dgm:spPr/>
      <dgm:t>
        <a:bodyPr/>
        <a:lstStyle/>
        <a:p>
          <a:endParaRPr lang="en-US"/>
        </a:p>
      </dgm:t>
    </dgm:pt>
    <dgm:pt modelId="{57B1FF3B-A79F-4C2D-9654-51EBC0ECDB46}" type="sibTrans" cxnId="{AF9B5AAA-2DD8-43C7-B91D-B5D86B4989AA}">
      <dgm:prSet/>
      <dgm:spPr/>
      <dgm:t>
        <a:bodyPr/>
        <a:lstStyle/>
        <a:p>
          <a:endParaRPr lang="en-US"/>
        </a:p>
      </dgm:t>
    </dgm:pt>
    <dgm:pt modelId="{D87603CE-E04E-420A-B203-0498DD3C224C}">
      <dgm:prSet phldrT="[Text]"/>
      <dgm:spPr/>
      <dgm:t>
        <a:bodyPr/>
        <a:lstStyle/>
        <a:p>
          <a:r>
            <a:rPr lang="en-US" dirty="0"/>
            <a:t>23% of increase in new sales specifically related to TNY.</a:t>
          </a:r>
        </a:p>
        <a:p>
          <a:r>
            <a:rPr lang="en-US" dirty="0"/>
            <a:t>Overall, 5.8% increase in new demand.</a:t>
          </a:r>
        </a:p>
      </dgm:t>
    </dgm:pt>
    <dgm:pt modelId="{9158BAD3-13A6-4F42-BB28-8955ED4A7CF2}" type="parTrans" cxnId="{FC541753-059A-4116-A06A-05E743B60312}">
      <dgm:prSet/>
      <dgm:spPr/>
      <dgm:t>
        <a:bodyPr/>
        <a:lstStyle/>
        <a:p>
          <a:endParaRPr lang="en-US"/>
        </a:p>
      </dgm:t>
    </dgm:pt>
    <dgm:pt modelId="{F19B6795-CD95-4E98-9408-1A8DB540B2BF}" type="sibTrans" cxnId="{FC541753-059A-4116-A06A-05E743B60312}">
      <dgm:prSet/>
      <dgm:spPr/>
      <dgm:t>
        <a:bodyPr/>
        <a:lstStyle/>
        <a:p>
          <a:endParaRPr lang="en-US"/>
        </a:p>
      </dgm:t>
    </dgm:pt>
    <dgm:pt modelId="{C0325F3A-AEF4-4890-88B4-D94712D480BD}" type="pres">
      <dgm:prSet presAssocID="{AA6B2CBC-02CC-4FEB-80DE-6AF185CE6F71}" presName="Name0" presStyleCnt="0">
        <dgm:presLayoutVars>
          <dgm:chMax val="7"/>
          <dgm:chPref val="5"/>
          <dgm:dir/>
          <dgm:animOne val="branch"/>
          <dgm:animLvl val="lvl"/>
        </dgm:presLayoutVars>
      </dgm:prSet>
      <dgm:spPr/>
    </dgm:pt>
    <dgm:pt modelId="{DF1C1FF8-8551-435D-868A-CF3ABD71B27F}" type="pres">
      <dgm:prSet presAssocID="{28B06D69-EDB5-4A45-839C-1FB9B1184FB3}" presName="ChildAccent3" presStyleCnt="0"/>
      <dgm:spPr/>
    </dgm:pt>
    <dgm:pt modelId="{06BE0A43-7822-4D76-86FC-64EC5D8302F7}" type="pres">
      <dgm:prSet presAssocID="{28B06D69-EDB5-4A45-839C-1FB9B1184FB3}" presName="ChildAccent" presStyleLbl="alignImgPlace1" presStyleIdx="0" presStyleCnt="3"/>
      <dgm:spPr/>
    </dgm:pt>
    <dgm:pt modelId="{D5BE78A7-5224-445B-BE12-F48F8257E833}" type="pres">
      <dgm:prSet presAssocID="{28B06D69-EDB5-4A45-839C-1FB9B1184FB3}" presName="Child3" presStyleLbl="revTx" presStyleIdx="0" presStyleCnt="0">
        <dgm:presLayoutVars>
          <dgm:chMax val="0"/>
          <dgm:chPref val="0"/>
          <dgm:bulletEnabled val="1"/>
        </dgm:presLayoutVars>
      </dgm:prSet>
      <dgm:spPr/>
    </dgm:pt>
    <dgm:pt modelId="{B4DAA7B4-3341-4F1E-A3F6-94F6E2E71E09}" type="pres">
      <dgm:prSet presAssocID="{28B06D69-EDB5-4A45-839C-1FB9B1184FB3}" presName="Parent3" presStyleLbl="node1" presStyleIdx="0" presStyleCnt="3">
        <dgm:presLayoutVars>
          <dgm:chMax val="2"/>
          <dgm:chPref val="1"/>
          <dgm:bulletEnabled val="1"/>
        </dgm:presLayoutVars>
      </dgm:prSet>
      <dgm:spPr/>
    </dgm:pt>
    <dgm:pt modelId="{3074B4F8-7E21-45D7-A83F-C27FA6200E9E}" type="pres">
      <dgm:prSet presAssocID="{BD92124E-C031-443B-83A9-0810421B8304}" presName="ChildAccent2" presStyleCnt="0"/>
      <dgm:spPr/>
    </dgm:pt>
    <dgm:pt modelId="{0E70F683-77EF-451F-BCD7-CA824E229CDA}" type="pres">
      <dgm:prSet presAssocID="{BD92124E-C031-443B-83A9-0810421B8304}" presName="ChildAccent" presStyleLbl="alignImgPlace1" presStyleIdx="1" presStyleCnt="3"/>
      <dgm:spPr/>
    </dgm:pt>
    <dgm:pt modelId="{55454AD8-65E3-42F0-99F5-AE4B5796DD68}" type="pres">
      <dgm:prSet presAssocID="{BD92124E-C031-443B-83A9-0810421B8304}" presName="Child2" presStyleLbl="revTx" presStyleIdx="0" presStyleCnt="0">
        <dgm:presLayoutVars>
          <dgm:chMax val="0"/>
          <dgm:chPref val="0"/>
          <dgm:bulletEnabled val="1"/>
        </dgm:presLayoutVars>
      </dgm:prSet>
      <dgm:spPr/>
    </dgm:pt>
    <dgm:pt modelId="{173E075B-FC37-4EEF-88D8-C9D4522ADA90}" type="pres">
      <dgm:prSet presAssocID="{BD92124E-C031-443B-83A9-0810421B8304}" presName="Parent2" presStyleLbl="node1" presStyleIdx="1" presStyleCnt="3">
        <dgm:presLayoutVars>
          <dgm:chMax val="2"/>
          <dgm:chPref val="1"/>
          <dgm:bulletEnabled val="1"/>
        </dgm:presLayoutVars>
      </dgm:prSet>
      <dgm:spPr/>
    </dgm:pt>
    <dgm:pt modelId="{EE51EB3B-A143-45A0-9F0C-F62E79E56DD2}" type="pres">
      <dgm:prSet presAssocID="{21D30A7B-A249-4640-8A95-50B479C00DAF}" presName="ChildAccent1" presStyleCnt="0"/>
      <dgm:spPr/>
    </dgm:pt>
    <dgm:pt modelId="{ADAE306C-0BD7-46A9-902F-B6BD1F67E01D}" type="pres">
      <dgm:prSet presAssocID="{21D30A7B-A249-4640-8A95-50B479C00DAF}" presName="ChildAccent" presStyleLbl="alignImgPlace1" presStyleIdx="2" presStyleCnt="3"/>
      <dgm:spPr/>
    </dgm:pt>
    <dgm:pt modelId="{AECD3770-21CD-4124-BC69-96632E54E3DA}" type="pres">
      <dgm:prSet presAssocID="{21D30A7B-A249-4640-8A95-50B479C00DAF}" presName="Child1" presStyleLbl="revTx" presStyleIdx="0" presStyleCnt="0">
        <dgm:presLayoutVars>
          <dgm:chMax val="0"/>
          <dgm:chPref val="0"/>
          <dgm:bulletEnabled val="1"/>
        </dgm:presLayoutVars>
      </dgm:prSet>
      <dgm:spPr/>
    </dgm:pt>
    <dgm:pt modelId="{92AEF02F-065E-43D6-93CC-94A6C60F3A0B}" type="pres">
      <dgm:prSet presAssocID="{21D30A7B-A249-4640-8A95-50B479C00DAF}" presName="Parent1" presStyleLbl="node1" presStyleIdx="2" presStyleCnt="3">
        <dgm:presLayoutVars>
          <dgm:chMax val="2"/>
          <dgm:chPref val="1"/>
          <dgm:bulletEnabled val="1"/>
        </dgm:presLayoutVars>
      </dgm:prSet>
      <dgm:spPr/>
    </dgm:pt>
  </dgm:ptLst>
  <dgm:cxnLst>
    <dgm:cxn modelId="{9767524A-3B2F-4C13-9669-04C8DBADE818}" srcId="{21D30A7B-A249-4640-8A95-50B479C00DAF}" destId="{A8509416-6433-4D45-8C84-C055DAC37451}" srcOrd="0" destOrd="0" parTransId="{E422448B-1552-4958-8CEE-687521FD7609}" sibTransId="{EA3E1BC8-E0A5-4064-993F-8A48D0128801}"/>
    <dgm:cxn modelId="{DB54B672-55AA-4469-8189-9EA1BC2CB947}" srcId="{AA6B2CBC-02CC-4FEB-80DE-6AF185CE6F71}" destId="{21D30A7B-A249-4640-8A95-50B479C00DAF}" srcOrd="0" destOrd="0" parTransId="{D1E0B188-73D1-47B3-B047-DA3571E6F616}" sibTransId="{4CEAC287-FB49-418A-983E-E63B94BD89C7}"/>
    <dgm:cxn modelId="{FC541753-059A-4116-A06A-05E743B60312}" srcId="{28B06D69-EDB5-4A45-839C-1FB9B1184FB3}" destId="{D87603CE-E04E-420A-B203-0498DD3C224C}" srcOrd="0" destOrd="0" parTransId="{9158BAD3-13A6-4F42-BB28-8955ED4A7CF2}" sibTransId="{F19B6795-CD95-4E98-9408-1A8DB540B2BF}"/>
    <dgm:cxn modelId="{A05530A1-873D-4BA4-913B-2A095F2EDF4B}" type="presOf" srcId="{21D30A7B-A249-4640-8A95-50B479C00DAF}" destId="{92AEF02F-065E-43D6-93CC-94A6C60F3A0B}" srcOrd="0" destOrd="0" presId="urn:microsoft.com/office/officeart/2011/layout/InterconnectedBlockProcess"/>
    <dgm:cxn modelId="{EEAC8CA1-AF63-4704-8B50-B54C27C45F67}" type="presOf" srcId="{28B06D69-EDB5-4A45-839C-1FB9B1184FB3}" destId="{B4DAA7B4-3341-4F1E-A3F6-94F6E2E71E09}" srcOrd="0" destOrd="0" presId="urn:microsoft.com/office/officeart/2011/layout/InterconnectedBlockProcess"/>
    <dgm:cxn modelId="{FD0CF6A5-1A4F-478B-BC6E-A791AFA428D2}" type="presOf" srcId="{50DE0E0A-E296-49EF-8CAA-944B20D3CC3D}" destId="{55454AD8-65E3-42F0-99F5-AE4B5796DD68}" srcOrd="1" destOrd="0" presId="urn:microsoft.com/office/officeart/2011/layout/InterconnectedBlockProcess"/>
    <dgm:cxn modelId="{AF9B5AAA-2DD8-43C7-B91D-B5D86B4989AA}" srcId="{AA6B2CBC-02CC-4FEB-80DE-6AF185CE6F71}" destId="{28B06D69-EDB5-4A45-839C-1FB9B1184FB3}" srcOrd="2" destOrd="0" parTransId="{26034FB0-E689-4657-B846-CE142E89AD5C}" sibTransId="{57B1FF3B-A79F-4C2D-9654-51EBC0ECDB46}"/>
    <dgm:cxn modelId="{9CB7F8C1-E4DC-4165-8B16-F8C5AB9AAF7C}" srcId="{AA6B2CBC-02CC-4FEB-80DE-6AF185CE6F71}" destId="{BD92124E-C031-443B-83A9-0810421B8304}" srcOrd="1" destOrd="0" parTransId="{D51483E6-04CE-44F8-9975-2072A6CC9B3A}" sibTransId="{BFA0F4AB-9D53-46A2-A9F3-52F8F4605DAF}"/>
    <dgm:cxn modelId="{A9D73EC9-8E19-4E35-B820-0AF66284650F}" type="presOf" srcId="{A8509416-6433-4D45-8C84-C055DAC37451}" destId="{AECD3770-21CD-4124-BC69-96632E54E3DA}" srcOrd="1" destOrd="0" presId="urn:microsoft.com/office/officeart/2011/layout/InterconnectedBlockProcess"/>
    <dgm:cxn modelId="{66E58CD8-2076-42B9-A6E4-56EA806826E8}" type="presOf" srcId="{A8509416-6433-4D45-8C84-C055DAC37451}" destId="{ADAE306C-0BD7-46A9-902F-B6BD1F67E01D}" srcOrd="0" destOrd="0" presId="urn:microsoft.com/office/officeart/2011/layout/InterconnectedBlockProcess"/>
    <dgm:cxn modelId="{72FD81ED-EF9E-46F3-8BBE-6ECF3B388BF0}" type="presOf" srcId="{50DE0E0A-E296-49EF-8CAA-944B20D3CC3D}" destId="{0E70F683-77EF-451F-BCD7-CA824E229CDA}" srcOrd="0" destOrd="0" presId="urn:microsoft.com/office/officeart/2011/layout/InterconnectedBlockProcess"/>
    <dgm:cxn modelId="{1D859AED-B842-4327-AE6D-FA2C7BB7E558}" srcId="{BD92124E-C031-443B-83A9-0810421B8304}" destId="{50DE0E0A-E296-49EF-8CAA-944B20D3CC3D}" srcOrd="0" destOrd="0" parTransId="{C57AA48B-3713-4A4E-8C28-DFD7FF87F523}" sibTransId="{0C57F206-FACF-47D2-800E-E34FCE735773}"/>
    <dgm:cxn modelId="{A87DEEEF-05C4-4210-9AB9-92753C5ACBE4}" type="presOf" srcId="{D87603CE-E04E-420A-B203-0498DD3C224C}" destId="{06BE0A43-7822-4D76-86FC-64EC5D8302F7}" srcOrd="0" destOrd="0" presId="urn:microsoft.com/office/officeart/2011/layout/InterconnectedBlockProcess"/>
    <dgm:cxn modelId="{2B937EF0-583C-4E8A-BD62-6F91010CD325}" type="presOf" srcId="{D87603CE-E04E-420A-B203-0498DD3C224C}" destId="{D5BE78A7-5224-445B-BE12-F48F8257E833}" srcOrd="1" destOrd="0" presId="urn:microsoft.com/office/officeart/2011/layout/InterconnectedBlockProcess"/>
    <dgm:cxn modelId="{71ADA3FE-4C27-40FB-A06F-E8BA27247EB8}" type="presOf" srcId="{AA6B2CBC-02CC-4FEB-80DE-6AF185CE6F71}" destId="{C0325F3A-AEF4-4890-88B4-D94712D480BD}" srcOrd="0" destOrd="0" presId="urn:microsoft.com/office/officeart/2011/layout/InterconnectedBlockProcess"/>
    <dgm:cxn modelId="{87350BFF-611D-4112-9A63-992567867D03}" type="presOf" srcId="{BD92124E-C031-443B-83A9-0810421B8304}" destId="{173E075B-FC37-4EEF-88D8-C9D4522ADA90}" srcOrd="0" destOrd="0" presId="urn:microsoft.com/office/officeart/2011/layout/InterconnectedBlockProcess"/>
    <dgm:cxn modelId="{30F045F3-A776-4FA3-A9DB-4C3FB0B9E6D7}" type="presParOf" srcId="{C0325F3A-AEF4-4890-88B4-D94712D480BD}" destId="{DF1C1FF8-8551-435D-868A-CF3ABD71B27F}" srcOrd="0" destOrd="0" presId="urn:microsoft.com/office/officeart/2011/layout/InterconnectedBlockProcess"/>
    <dgm:cxn modelId="{4968AE32-DAB6-41CE-920A-4ECBCCCC755C}" type="presParOf" srcId="{DF1C1FF8-8551-435D-868A-CF3ABD71B27F}" destId="{06BE0A43-7822-4D76-86FC-64EC5D8302F7}" srcOrd="0" destOrd="0" presId="urn:microsoft.com/office/officeart/2011/layout/InterconnectedBlockProcess"/>
    <dgm:cxn modelId="{38BD7DCE-0521-4534-9691-6EE1E85979EC}" type="presParOf" srcId="{C0325F3A-AEF4-4890-88B4-D94712D480BD}" destId="{D5BE78A7-5224-445B-BE12-F48F8257E833}" srcOrd="1" destOrd="0" presId="urn:microsoft.com/office/officeart/2011/layout/InterconnectedBlockProcess"/>
    <dgm:cxn modelId="{CA69FC3B-8EE0-4B98-8464-EC43CF6BEBAB}" type="presParOf" srcId="{C0325F3A-AEF4-4890-88B4-D94712D480BD}" destId="{B4DAA7B4-3341-4F1E-A3F6-94F6E2E71E09}" srcOrd="2" destOrd="0" presId="urn:microsoft.com/office/officeart/2011/layout/InterconnectedBlockProcess"/>
    <dgm:cxn modelId="{E9E7B353-2E40-45BA-A64A-2615AD5E02A6}" type="presParOf" srcId="{C0325F3A-AEF4-4890-88B4-D94712D480BD}" destId="{3074B4F8-7E21-45D7-A83F-C27FA6200E9E}" srcOrd="3" destOrd="0" presId="urn:microsoft.com/office/officeart/2011/layout/InterconnectedBlockProcess"/>
    <dgm:cxn modelId="{1659351B-AEB4-4664-9E28-2D42F9A1268B}" type="presParOf" srcId="{3074B4F8-7E21-45D7-A83F-C27FA6200E9E}" destId="{0E70F683-77EF-451F-BCD7-CA824E229CDA}" srcOrd="0" destOrd="0" presId="urn:microsoft.com/office/officeart/2011/layout/InterconnectedBlockProcess"/>
    <dgm:cxn modelId="{CD44989B-5A9F-4672-8F68-10FDDADC7041}" type="presParOf" srcId="{C0325F3A-AEF4-4890-88B4-D94712D480BD}" destId="{55454AD8-65E3-42F0-99F5-AE4B5796DD68}" srcOrd="4" destOrd="0" presId="urn:microsoft.com/office/officeart/2011/layout/InterconnectedBlockProcess"/>
    <dgm:cxn modelId="{03D501D3-6A4B-4900-ADB6-AB01A3B8B2B7}" type="presParOf" srcId="{C0325F3A-AEF4-4890-88B4-D94712D480BD}" destId="{173E075B-FC37-4EEF-88D8-C9D4522ADA90}" srcOrd="5" destOrd="0" presId="urn:microsoft.com/office/officeart/2011/layout/InterconnectedBlockProcess"/>
    <dgm:cxn modelId="{939339DA-ED76-43D6-9CE0-A8442F456984}" type="presParOf" srcId="{C0325F3A-AEF4-4890-88B4-D94712D480BD}" destId="{EE51EB3B-A143-45A0-9F0C-F62E79E56DD2}" srcOrd="6" destOrd="0" presId="urn:microsoft.com/office/officeart/2011/layout/InterconnectedBlockProcess"/>
    <dgm:cxn modelId="{19D610CC-8587-4186-899A-81CF6279B1EA}" type="presParOf" srcId="{EE51EB3B-A143-45A0-9F0C-F62E79E56DD2}" destId="{ADAE306C-0BD7-46A9-902F-B6BD1F67E01D}" srcOrd="0" destOrd="0" presId="urn:microsoft.com/office/officeart/2011/layout/InterconnectedBlockProcess"/>
    <dgm:cxn modelId="{62FA43BA-13E2-402B-92E5-B725F7C31F7C}" type="presParOf" srcId="{C0325F3A-AEF4-4890-88B4-D94712D480BD}" destId="{AECD3770-21CD-4124-BC69-96632E54E3DA}" srcOrd="7" destOrd="0" presId="urn:microsoft.com/office/officeart/2011/layout/InterconnectedBlockProcess"/>
    <dgm:cxn modelId="{7C63D6B0-0180-4244-874D-D6E72D2FB911}" type="presParOf" srcId="{C0325F3A-AEF4-4890-88B4-D94712D480BD}" destId="{92AEF02F-065E-43D6-93CC-94A6C60F3A0B}"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62BB9C-E247-4B86-8BB8-13A96BBFD19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C8C3D65-66B1-4E54-B884-7327221995DE}">
      <dgm:prSet phldrT="[Text]" custT="1"/>
      <dgm:spPr/>
      <dgm:t>
        <a:bodyPr/>
        <a:lstStyle/>
        <a:p>
          <a:r>
            <a:rPr lang="en-US" sz="3200" dirty="0"/>
            <a:t>Efficiency</a:t>
          </a:r>
        </a:p>
      </dgm:t>
    </dgm:pt>
    <dgm:pt modelId="{F8E157A9-C23B-4BA5-8110-68ECB0924BF5}" type="parTrans" cxnId="{0A0405A8-E46C-4742-8CEF-71CC1E671791}">
      <dgm:prSet/>
      <dgm:spPr/>
      <dgm:t>
        <a:bodyPr/>
        <a:lstStyle/>
        <a:p>
          <a:endParaRPr lang="en-US" sz="1800"/>
        </a:p>
      </dgm:t>
    </dgm:pt>
    <dgm:pt modelId="{DE1BB6EA-5F80-4F8C-A996-3CC59574898A}" type="sibTrans" cxnId="{0A0405A8-E46C-4742-8CEF-71CC1E671791}">
      <dgm:prSet/>
      <dgm:spPr/>
      <dgm:t>
        <a:bodyPr/>
        <a:lstStyle/>
        <a:p>
          <a:endParaRPr lang="en-US" sz="1800"/>
        </a:p>
      </dgm:t>
    </dgm:pt>
    <dgm:pt modelId="{29CADDF3-B38C-4661-89C5-4C30D6D1AF1D}">
      <dgm:prSet phldrT="[Text]" custT="1"/>
      <dgm:spPr/>
      <dgm:t>
        <a:bodyPr/>
        <a:lstStyle/>
        <a:p>
          <a:r>
            <a:rPr lang="en-US" sz="3200" dirty="0"/>
            <a:t>Food safety requirements</a:t>
          </a:r>
        </a:p>
      </dgm:t>
    </dgm:pt>
    <dgm:pt modelId="{5015DBD5-152C-47F0-AA2E-01E86C9FCBF7}" type="parTrans" cxnId="{3856B030-CCF7-4F6A-A36C-F5C3D7DD165A}">
      <dgm:prSet/>
      <dgm:spPr/>
      <dgm:t>
        <a:bodyPr/>
        <a:lstStyle/>
        <a:p>
          <a:endParaRPr lang="en-US" sz="1800"/>
        </a:p>
      </dgm:t>
    </dgm:pt>
    <dgm:pt modelId="{E36C4F52-0A89-431F-BE87-C07B76C17CA0}" type="sibTrans" cxnId="{3856B030-CCF7-4F6A-A36C-F5C3D7DD165A}">
      <dgm:prSet/>
      <dgm:spPr/>
      <dgm:t>
        <a:bodyPr/>
        <a:lstStyle/>
        <a:p>
          <a:endParaRPr lang="en-US" sz="1800"/>
        </a:p>
      </dgm:t>
    </dgm:pt>
    <dgm:pt modelId="{960CCFBB-AE1A-48DE-975C-611C8B4540FD}">
      <dgm:prSet phldrT="[Text]" custT="1"/>
      <dgm:spPr/>
      <dgm:t>
        <a:bodyPr/>
        <a:lstStyle/>
        <a:p>
          <a:r>
            <a:rPr lang="en-US" sz="3200" dirty="0"/>
            <a:t>Product quality</a:t>
          </a:r>
        </a:p>
      </dgm:t>
    </dgm:pt>
    <dgm:pt modelId="{13F52A54-0F3F-40EE-A567-99E3C8B05909}" type="parTrans" cxnId="{62CEDCBB-61FE-43DE-8901-7F3C799CEA02}">
      <dgm:prSet/>
      <dgm:spPr/>
      <dgm:t>
        <a:bodyPr/>
        <a:lstStyle/>
        <a:p>
          <a:endParaRPr lang="en-US" sz="1800"/>
        </a:p>
      </dgm:t>
    </dgm:pt>
    <dgm:pt modelId="{7C2D3F7F-EC77-4DE1-A089-6AC2964A904D}" type="sibTrans" cxnId="{62CEDCBB-61FE-43DE-8901-7F3C799CEA02}">
      <dgm:prSet/>
      <dgm:spPr/>
      <dgm:t>
        <a:bodyPr/>
        <a:lstStyle/>
        <a:p>
          <a:endParaRPr lang="en-US" sz="1800"/>
        </a:p>
      </dgm:t>
    </dgm:pt>
    <dgm:pt modelId="{8083B9BB-FC8C-4CEA-8A6A-BB1F40FFCEFC}">
      <dgm:prSet phldrT="[Text]" custT="1"/>
      <dgm:spPr/>
      <dgm:t>
        <a:bodyPr/>
        <a:lstStyle/>
        <a:p>
          <a:r>
            <a:rPr lang="en-US" sz="3200" dirty="0"/>
            <a:t>Ability to grow</a:t>
          </a:r>
        </a:p>
      </dgm:t>
    </dgm:pt>
    <dgm:pt modelId="{70D92BEF-08E8-4F5C-9CE7-FF985509F5B9}" type="parTrans" cxnId="{3E28BD94-7A5F-4341-9276-333BAA07C694}">
      <dgm:prSet/>
      <dgm:spPr/>
      <dgm:t>
        <a:bodyPr/>
        <a:lstStyle/>
        <a:p>
          <a:endParaRPr lang="en-US" sz="1800"/>
        </a:p>
      </dgm:t>
    </dgm:pt>
    <dgm:pt modelId="{C9C98E3C-083E-41BD-AEA1-67B5ECDE2E0F}" type="sibTrans" cxnId="{3E28BD94-7A5F-4341-9276-333BAA07C694}">
      <dgm:prSet/>
      <dgm:spPr/>
      <dgm:t>
        <a:bodyPr/>
        <a:lstStyle/>
        <a:p>
          <a:endParaRPr lang="en-US" sz="1800"/>
        </a:p>
      </dgm:t>
    </dgm:pt>
    <dgm:pt modelId="{6AC8CED1-3FBF-4CAB-95B4-789FE11DC20D}">
      <dgm:prSet phldrT="[Text]" custT="1"/>
      <dgm:spPr/>
      <dgm:t>
        <a:bodyPr/>
        <a:lstStyle/>
        <a:p>
          <a:r>
            <a:rPr lang="en-US" sz="3200" dirty="0"/>
            <a:t>Functional utilities</a:t>
          </a:r>
        </a:p>
      </dgm:t>
    </dgm:pt>
    <dgm:pt modelId="{C45B815A-1B67-4778-9EB4-D57CEB6CB91C}" type="parTrans" cxnId="{7511D7B9-BE64-4B7E-BE03-19F8F3433BEF}">
      <dgm:prSet/>
      <dgm:spPr/>
      <dgm:t>
        <a:bodyPr/>
        <a:lstStyle/>
        <a:p>
          <a:endParaRPr lang="en-US" sz="1800"/>
        </a:p>
      </dgm:t>
    </dgm:pt>
    <dgm:pt modelId="{93B43836-BB14-4BA9-97ED-1E160F43905D}" type="sibTrans" cxnId="{7511D7B9-BE64-4B7E-BE03-19F8F3433BEF}">
      <dgm:prSet/>
      <dgm:spPr/>
      <dgm:t>
        <a:bodyPr/>
        <a:lstStyle/>
        <a:p>
          <a:endParaRPr lang="en-US" sz="1800"/>
        </a:p>
      </dgm:t>
    </dgm:pt>
    <dgm:pt modelId="{1BBA4FF8-C60A-4303-81A6-6720C099C8B4}">
      <dgm:prSet phldrT="[Text]" custT="1"/>
      <dgm:spPr/>
      <dgm:t>
        <a:bodyPr/>
        <a:lstStyle/>
        <a:p>
          <a:r>
            <a:rPr lang="en-US" sz="3200" dirty="0"/>
            <a:t>Centralized services</a:t>
          </a:r>
        </a:p>
      </dgm:t>
    </dgm:pt>
    <dgm:pt modelId="{8C78341D-19AA-4774-BE8D-E92C59914BD1}" type="parTrans" cxnId="{2F7CC2BF-AD0B-4BAD-A759-338EE626867B}">
      <dgm:prSet/>
      <dgm:spPr/>
      <dgm:t>
        <a:bodyPr/>
        <a:lstStyle/>
        <a:p>
          <a:endParaRPr lang="en-US" sz="1800"/>
        </a:p>
      </dgm:t>
    </dgm:pt>
    <dgm:pt modelId="{00364DA5-F40F-4DCF-A2A5-5F885C5EF875}" type="sibTrans" cxnId="{2F7CC2BF-AD0B-4BAD-A759-338EE626867B}">
      <dgm:prSet/>
      <dgm:spPr/>
      <dgm:t>
        <a:bodyPr/>
        <a:lstStyle/>
        <a:p>
          <a:endParaRPr lang="en-US" sz="1800"/>
        </a:p>
      </dgm:t>
    </dgm:pt>
    <dgm:pt modelId="{55267456-F456-4893-8144-42630A12F2C4}" type="pres">
      <dgm:prSet presAssocID="{F662BB9C-E247-4B86-8BB8-13A96BBFD193}" presName="linearFlow" presStyleCnt="0">
        <dgm:presLayoutVars>
          <dgm:dir/>
          <dgm:resizeHandles val="exact"/>
        </dgm:presLayoutVars>
      </dgm:prSet>
      <dgm:spPr/>
    </dgm:pt>
    <dgm:pt modelId="{A4533445-2808-439E-9820-3CFF89137063}" type="pres">
      <dgm:prSet presAssocID="{BC8C3D65-66B1-4E54-B884-7327221995DE}" presName="composite" presStyleCnt="0"/>
      <dgm:spPr/>
    </dgm:pt>
    <dgm:pt modelId="{90D9AE8F-DB09-4568-A7B0-11BF1DB3D8BE}" type="pres">
      <dgm:prSet presAssocID="{BC8C3D65-66B1-4E54-B884-7327221995DE}" presName="imgShp"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xponential Graph with solid fill"/>
        </a:ext>
      </dgm:extLst>
    </dgm:pt>
    <dgm:pt modelId="{8AE6C0CA-B1BF-46BA-BDB9-1F0B0F2F3456}" type="pres">
      <dgm:prSet presAssocID="{BC8C3D65-66B1-4E54-B884-7327221995DE}" presName="txShp" presStyleLbl="node1" presStyleIdx="0" presStyleCnt="6">
        <dgm:presLayoutVars>
          <dgm:bulletEnabled val="1"/>
        </dgm:presLayoutVars>
      </dgm:prSet>
      <dgm:spPr/>
    </dgm:pt>
    <dgm:pt modelId="{2C98F53A-61BF-43E2-96C9-0AC1E4EA0FD1}" type="pres">
      <dgm:prSet presAssocID="{DE1BB6EA-5F80-4F8C-A996-3CC59574898A}" presName="spacing" presStyleCnt="0"/>
      <dgm:spPr/>
    </dgm:pt>
    <dgm:pt modelId="{3B1D0435-9661-4CCB-9AC2-31509EF987CB}" type="pres">
      <dgm:prSet presAssocID="{29CADDF3-B38C-4661-89C5-4C30D6D1AF1D}" presName="composite" presStyleCnt="0"/>
      <dgm:spPr/>
    </dgm:pt>
    <dgm:pt modelId="{D98F9E77-4BDA-4A35-80AE-3E449F85D19E}" type="pres">
      <dgm:prSet presAssocID="{29CADDF3-B38C-4661-89C5-4C30D6D1AF1D}" presName="imgShp"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ana Peel with solid fill"/>
        </a:ext>
      </dgm:extLst>
    </dgm:pt>
    <dgm:pt modelId="{1EB980DE-A474-4E2F-922B-EF86C9489066}" type="pres">
      <dgm:prSet presAssocID="{29CADDF3-B38C-4661-89C5-4C30D6D1AF1D}" presName="txShp" presStyleLbl="node1" presStyleIdx="1" presStyleCnt="6">
        <dgm:presLayoutVars>
          <dgm:bulletEnabled val="1"/>
        </dgm:presLayoutVars>
      </dgm:prSet>
      <dgm:spPr/>
    </dgm:pt>
    <dgm:pt modelId="{AA5F4FC0-48E3-4D7F-9602-DEC2AFDFF4A3}" type="pres">
      <dgm:prSet presAssocID="{E36C4F52-0A89-431F-BE87-C07B76C17CA0}" presName="spacing" presStyleCnt="0"/>
      <dgm:spPr/>
    </dgm:pt>
    <dgm:pt modelId="{4C0DD7EB-706B-463D-83AD-623769330EEA}" type="pres">
      <dgm:prSet presAssocID="{960CCFBB-AE1A-48DE-975C-611C8B4540FD}" presName="composite" presStyleCnt="0"/>
      <dgm:spPr/>
    </dgm:pt>
    <dgm:pt modelId="{2EA4B1E7-FDFD-4079-85FA-28ED806F5273}" type="pres">
      <dgm:prSet presAssocID="{960CCFBB-AE1A-48DE-975C-611C8B4540FD}" presName="imgShp"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pple with solid fill"/>
        </a:ext>
      </dgm:extLst>
    </dgm:pt>
    <dgm:pt modelId="{307784A0-D4C8-4DAD-B975-06A658EAD522}" type="pres">
      <dgm:prSet presAssocID="{960CCFBB-AE1A-48DE-975C-611C8B4540FD}" presName="txShp" presStyleLbl="node1" presStyleIdx="2" presStyleCnt="6">
        <dgm:presLayoutVars>
          <dgm:bulletEnabled val="1"/>
        </dgm:presLayoutVars>
      </dgm:prSet>
      <dgm:spPr/>
    </dgm:pt>
    <dgm:pt modelId="{C837E910-FFFD-4E53-A50C-BAFC7BF2B6F3}" type="pres">
      <dgm:prSet presAssocID="{7C2D3F7F-EC77-4DE1-A089-6AC2964A904D}" presName="spacing" presStyleCnt="0"/>
      <dgm:spPr/>
    </dgm:pt>
    <dgm:pt modelId="{E8098B19-1957-42E9-9C8D-35A7F75BEEB3}" type="pres">
      <dgm:prSet presAssocID="{8083B9BB-FC8C-4CEA-8A6A-BB1F40FFCEFC}" presName="composite" presStyleCnt="0"/>
      <dgm:spPr/>
    </dgm:pt>
    <dgm:pt modelId="{A77F4F09-4033-4B3D-95A9-6F1C51B0C7A2}" type="pres">
      <dgm:prSet presAssocID="{8083B9BB-FC8C-4CEA-8A6A-BB1F40FFCEFC}" presName="imgShp"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od Delivery with solid fill"/>
        </a:ext>
      </dgm:extLst>
    </dgm:pt>
    <dgm:pt modelId="{87483559-2E3C-4840-BAB2-B62A696EA151}" type="pres">
      <dgm:prSet presAssocID="{8083B9BB-FC8C-4CEA-8A6A-BB1F40FFCEFC}" presName="txShp" presStyleLbl="node1" presStyleIdx="3" presStyleCnt="6">
        <dgm:presLayoutVars>
          <dgm:bulletEnabled val="1"/>
        </dgm:presLayoutVars>
      </dgm:prSet>
      <dgm:spPr/>
    </dgm:pt>
    <dgm:pt modelId="{D66526F3-B6BA-4A4F-B6B3-047F9A5D3333}" type="pres">
      <dgm:prSet presAssocID="{C9C98E3C-083E-41BD-AEA1-67B5ECDE2E0F}" presName="spacing" presStyleCnt="0"/>
      <dgm:spPr/>
    </dgm:pt>
    <dgm:pt modelId="{C14D4366-7BDF-47AF-8C77-BF2D7D5D2352}" type="pres">
      <dgm:prSet presAssocID="{6AC8CED1-3FBF-4CAB-95B4-789FE11DC20D}" presName="composite" presStyleCnt="0"/>
      <dgm:spPr/>
    </dgm:pt>
    <dgm:pt modelId="{2B9188D0-11E1-44CE-AE6B-F803B6537DF1}" type="pres">
      <dgm:prSet presAssocID="{6AC8CED1-3FBF-4CAB-95B4-789FE11DC20D}" presName="imgShp"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olar Panels with solid fill"/>
        </a:ext>
      </dgm:extLst>
    </dgm:pt>
    <dgm:pt modelId="{8E6BE3C5-2C77-4259-866B-DE9E3B6B9E6C}" type="pres">
      <dgm:prSet presAssocID="{6AC8CED1-3FBF-4CAB-95B4-789FE11DC20D}" presName="txShp" presStyleLbl="node1" presStyleIdx="4" presStyleCnt="6">
        <dgm:presLayoutVars>
          <dgm:bulletEnabled val="1"/>
        </dgm:presLayoutVars>
      </dgm:prSet>
      <dgm:spPr/>
    </dgm:pt>
    <dgm:pt modelId="{D7B43383-A932-4480-9567-4B801D4C115B}" type="pres">
      <dgm:prSet presAssocID="{93B43836-BB14-4BA9-97ED-1E160F43905D}" presName="spacing" presStyleCnt="0"/>
      <dgm:spPr/>
    </dgm:pt>
    <dgm:pt modelId="{A3D0B9C8-0F76-4989-B2B6-B99272E57FC6}" type="pres">
      <dgm:prSet presAssocID="{1BBA4FF8-C60A-4303-81A6-6720C099C8B4}" presName="composite" presStyleCnt="0"/>
      <dgm:spPr/>
    </dgm:pt>
    <dgm:pt modelId="{A9E9EFF6-7419-4703-A5C6-F0E392FB1C09}" type="pres">
      <dgm:prSet presAssocID="{1BBA4FF8-C60A-4303-81A6-6720C099C8B4}" presName="imgShp"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Recycle with solid fill"/>
        </a:ext>
      </dgm:extLst>
    </dgm:pt>
    <dgm:pt modelId="{BCEC9A8A-8A8A-4A9C-BE31-E7DED8D3605B}" type="pres">
      <dgm:prSet presAssocID="{1BBA4FF8-C60A-4303-81A6-6720C099C8B4}" presName="txShp" presStyleLbl="node1" presStyleIdx="5" presStyleCnt="6">
        <dgm:presLayoutVars>
          <dgm:bulletEnabled val="1"/>
        </dgm:presLayoutVars>
      </dgm:prSet>
      <dgm:spPr/>
    </dgm:pt>
  </dgm:ptLst>
  <dgm:cxnLst>
    <dgm:cxn modelId="{8AB4630D-B8E7-480B-9E28-362D6A3BEC30}" type="presOf" srcId="{8083B9BB-FC8C-4CEA-8A6A-BB1F40FFCEFC}" destId="{87483559-2E3C-4840-BAB2-B62A696EA151}" srcOrd="0" destOrd="0" presId="urn:microsoft.com/office/officeart/2005/8/layout/vList3"/>
    <dgm:cxn modelId="{3856B030-CCF7-4F6A-A36C-F5C3D7DD165A}" srcId="{F662BB9C-E247-4B86-8BB8-13A96BBFD193}" destId="{29CADDF3-B38C-4661-89C5-4C30D6D1AF1D}" srcOrd="1" destOrd="0" parTransId="{5015DBD5-152C-47F0-AA2E-01E86C9FCBF7}" sibTransId="{E36C4F52-0A89-431F-BE87-C07B76C17CA0}"/>
    <dgm:cxn modelId="{054A4448-6094-4DE3-BE3F-B326881793B0}" type="presOf" srcId="{960CCFBB-AE1A-48DE-975C-611C8B4540FD}" destId="{307784A0-D4C8-4DAD-B975-06A658EAD522}" srcOrd="0" destOrd="0" presId="urn:microsoft.com/office/officeart/2005/8/layout/vList3"/>
    <dgm:cxn modelId="{1A2B167A-A64B-4665-B337-0959367374AB}" type="presOf" srcId="{29CADDF3-B38C-4661-89C5-4C30D6D1AF1D}" destId="{1EB980DE-A474-4E2F-922B-EF86C9489066}" srcOrd="0" destOrd="0" presId="urn:microsoft.com/office/officeart/2005/8/layout/vList3"/>
    <dgm:cxn modelId="{3E28BD94-7A5F-4341-9276-333BAA07C694}" srcId="{F662BB9C-E247-4B86-8BB8-13A96BBFD193}" destId="{8083B9BB-FC8C-4CEA-8A6A-BB1F40FFCEFC}" srcOrd="3" destOrd="0" parTransId="{70D92BEF-08E8-4F5C-9CE7-FF985509F5B9}" sibTransId="{C9C98E3C-083E-41BD-AEA1-67B5ECDE2E0F}"/>
    <dgm:cxn modelId="{4C481F9E-E867-48E7-B017-98E9D39E438D}" type="presOf" srcId="{1BBA4FF8-C60A-4303-81A6-6720C099C8B4}" destId="{BCEC9A8A-8A8A-4A9C-BE31-E7DED8D3605B}" srcOrd="0" destOrd="0" presId="urn:microsoft.com/office/officeart/2005/8/layout/vList3"/>
    <dgm:cxn modelId="{0A0405A8-E46C-4742-8CEF-71CC1E671791}" srcId="{F662BB9C-E247-4B86-8BB8-13A96BBFD193}" destId="{BC8C3D65-66B1-4E54-B884-7327221995DE}" srcOrd="0" destOrd="0" parTransId="{F8E157A9-C23B-4BA5-8110-68ECB0924BF5}" sibTransId="{DE1BB6EA-5F80-4F8C-A996-3CC59574898A}"/>
    <dgm:cxn modelId="{B5C79AAC-FFEE-4C7E-880A-50CE24801DC0}" type="presOf" srcId="{6AC8CED1-3FBF-4CAB-95B4-789FE11DC20D}" destId="{8E6BE3C5-2C77-4259-866B-DE9E3B6B9E6C}" srcOrd="0" destOrd="0" presId="urn:microsoft.com/office/officeart/2005/8/layout/vList3"/>
    <dgm:cxn modelId="{B9A688B1-B83A-4630-9103-0D477A858579}" type="presOf" srcId="{BC8C3D65-66B1-4E54-B884-7327221995DE}" destId="{8AE6C0CA-B1BF-46BA-BDB9-1F0B0F2F3456}" srcOrd="0" destOrd="0" presId="urn:microsoft.com/office/officeart/2005/8/layout/vList3"/>
    <dgm:cxn modelId="{7511D7B9-BE64-4B7E-BE03-19F8F3433BEF}" srcId="{F662BB9C-E247-4B86-8BB8-13A96BBFD193}" destId="{6AC8CED1-3FBF-4CAB-95B4-789FE11DC20D}" srcOrd="4" destOrd="0" parTransId="{C45B815A-1B67-4778-9EB4-D57CEB6CB91C}" sibTransId="{93B43836-BB14-4BA9-97ED-1E160F43905D}"/>
    <dgm:cxn modelId="{4EB809BB-903D-4D55-85A1-E9F3634491C1}" type="presOf" srcId="{F662BB9C-E247-4B86-8BB8-13A96BBFD193}" destId="{55267456-F456-4893-8144-42630A12F2C4}" srcOrd="0" destOrd="0" presId="urn:microsoft.com/office/officeart/2005/8/layout/vList3"/>
    <dgm:cxn modelId="{62CEDCBB-61FE-43DE-8901-7F3C799CEA02}" srcId="{F662BB9C-E247-4B86-8BB8-13A96BBFD193}" destId="{960CCFBB-AE1A-48DE-975C-611C8B4540FD}" srcOrd="2" destOrd="0" parTransId="{13F52A54-0F3F-40EE-A567-99E3C8B05909}" sibTransId="{7C2D3F7F-EC77-4DE1-A089-6AC2964A904D}"/>
    <dgm:cxn modelId="{2F7CC2BF-AD0B-4BAD-A759-338EE626867B}" srcId="{F662BB9C-E247-4B86-8BB8-13A96BBFD193}" destId="{1BBA4FF8-C60A-4303-81A6-6720C099C8B4}" srcOrd="5" destOrd="0" parTransId="{8C78341D-19AA-4774-BE8D-E92C59914BD1}" sibTransId="{00364DA5-F40F-4DCF-A2A5-5F885C5EF875}"/>
    <dgm:cxn modelId="{20F94ECC-689C-46E2-865F-ABF756C3A3B6}" type="presParOf" srcId="{55267456-F456-4893-8144-42630A12F2C4}" destId="{A4533445-2808-439E-9820-3CFF89137063}" srcOrd="0" destOrd="0" presId="urn:microsoft.com/office/officeart/2005/8/layout/vList3"/>
    <dgm:cxn modelId="{63458AC7-2E66-4308-9A68-091AFC0E475F}" type="presParOf" srcId="{A4533445-2808-439E-9820-3CFF89137063}" destId="{90D9AE8F-DB09-4568-A7B0-11BF1DB3D8BE}" srcOrd="0" destOrd="0" presId="urn:microsoft.com/office/officeart/2005/8/layout/vList3"/>
    <dgm:cxn modelId="{E3AB8DC1-D4B6-4E8D-82C3-A1CE8D8F51E8}" type="presParOf" srcId="{A4533445-2808-439E-9820-3CFF89137063}" destId="{8AE6C0CA-B1BF-46BA-BDB9-1F0B0F2F3456}" srcOrd="1" destOrd="0" presId="urn:microsoft.com/office/officeart/2005/8/layout/vList3"/>
    <dgm:cxn modelId="{F8F9A035-1957-4A37-A82A-6C6FD8E4DEF6}" type="presParOf" srcId="{55267456-F456-4893-8144-42630A12F2C4}" destId="{2C98F53A-61BF-43E2-96C9-0AC1E4EA0FD1}" srcOrd="1" destOrd="0" presId="urn:microsoft.com/office/officeart/2005/8/layout/vList3"/>
    <dgm:cxn modelId="{CAFBFF94-4B01-405D-B0CD-6B8DF05487AD}" type="presParOf" srcId="{55267456-F456-4893-8144-42630A12F2C4}" destId="{3B1D0435-9661-4CCB-9AC2-31509EF987CB}" srcOrd="2" destOrd="0" presId="urn:microsoft.com/office/officeart/2005/8/layout/vList3"/>
    <dgm:cxn modelId="{3C66E158-D88E-43FA-AAB3-9792AE0D481A}" type="presParOf" srcId="{3B1D0435-9661-4CCB-9AC2-31509EF987CB}" destId="{D98F9E77-4BDA-4A35-80AE-3E449F85D19E}" srcOrd="0" destOrd="0" presId="urn:microsoft.com/office/officeart/2005/8/layout/vList3"/>
    <dgm:cxn modelId="{103163F6-C82A-4E5C-86C6-3EA1BFC37177}" type="presParOf" srcId="{3B1D0435-9661-4CCB-9AC2-31509EF987CB}" destId="{1EB980DE-A474-4E2F-922B-EF86C9489066}" srcOrd="1" destOrd="0" presId="urn:microsoft.com/office/officeart/2005/8/layout/vList3"/>
    <dgm:cxn modelId="{B1A05627-0AAB-442D-94A8-CBF9FD55D97E}" type="presParOf" srcId="{55267456-F456-4893-8144-42630A12F2C4}" destId="{AA5F4FC0-48E3-4D7F-9602-DEC2AFDFF4A3}" srcOrd="3" destOrd="0" presId="urn:microsoft.com/office/officeart/2005/8/layout/vList3"/>
    <dgm:cxn modelId="{B49CF6A5-C26D-4DBD-A890-E60355728B92}" type="presParOf" srcId="{55267456-F456-4893-8144-42630A12F2C4}" destId="{4C0DD7EB-706B-463D-83AD-623769330EEA}" srcOrd="4" destOrd="0" presId="urn:microsoft.com/office/officeart/2005/8/layout/vList3"/>
    <dgm:cxn modelId="{721B1692-DFF6-4D64-8B5C-9C60C099C1BC}" type="presParOf" srcId="{4C0DD7EB-706B-463D-83AD-623769330EEA}" destId="{2EA4B1E7-FDFD-4079-85FA-28ED806F5273}" srcOrd="0" destOrd="0" presId="urn:microsoft.com/office/officeart/2005/8/layout/vList3"/>
    <dgm:cxn modelId="{1524F87E-24F9-4822-8530-9FCAC6A2E787}" type="presParOf" srcId="{4C0DD7EB-706B-463D-83AD-623769330EEA}" destId="{307784A0-D4C8-4DAD-B975-06A658EAD522}" srcOrd="1" destOrd="0" presId="urn:microsoft.com/office/officeart/2005/8/layout/vList3"/>
    <dgm:cxn modelId="{14325B4F-E951-4381-93E5-4927184D0A9D}" type="presParOf" srcId="{55267456-F456-4893-8144-42630A12F2C4}" destId="{C837E910-FFFD-4E53-A50C-BAFC7BF2B6F3}" srcOrd="5" destOrd="0" presId="urn:microsoft.com/office/officeart/2005/8/layout/vList3"/>
    <dgm:cxn modelId="{20148D61-9689-4B96-9370-199A5BEC97ED}" type="presParOf" srcId="{55267456-F456-4893-8144-42630A12F2C4}" destId="{E8098B19-1957-42E9-9C8D-35A7F75BEEB3}" srcOrd="6" destOrd="0" presId="urn:microsoft.com/office/officeart/2005/8/layout/vList3"/>
    <dgm:cxn modelId="{078AEFB2-A635-4A6B-8823-B4FF4C91C1A5}" type="presParOf" srcId="{E8098B19-1957-42E9-9C8D-35A7F75BEEB3}" destId="{A77F4F09-4033-4B3D-95A9-6F1C51B0C7A2}" srcOrd="0" destOrd="0" presId="urn:microsoft.com/office/officeart/2005/8/layout/vList3"/>
    <dgm:cxn modelId="{E6DF9B89-21C2-476E-A6C6-0E1BB2F79CDD}" type="presParOf" srcId="{E8098B19-1957-42E9-9C8D-35A7F75BEEB3}" destId="{87483559-2E3C-4840-BAB2-B62A696EA151}" srcOrd="1" destOrd="0" presId="urn:microsoft.com/office/officeart/2005/8/layout/vList3"/>
    <dgm:cxn modelId="{123A0805-3E4D-49CE-8F88-AA07F325D469}" type="presParOf" srcId="{55267456-F456-4893-8144-42630A12F2C4}" destId="{D66526F3-B6BA-4A4F-B6B3-047F9A5D3333}" srcOrd="7" destOrd="0" presId="urn:microsoft.com/office/officeart/2005/8/layout/vList3"/>
    <dgm:cxn modelId="{70356E65-92CD-4C58-AD21-B6E2F7CE8C85}" type="presParOf" srcId="{55267456-F456-4893-8144-42630A12F2C4}" destId="{C14D4366-7BDF-47AF-8C77-BF2D7D5D2352}" srcOrd="8" destOrd="0" presId="urn:microsoft.com/office/officeart/2005/8/layout/vList3"/>
    <dgm:cxn modelId="{320D8979-E2F5-4C45-885E-6F4A9C1C4D92}" type="presParOf" srcId="{C14D4366-7BDF-47AF-8C77-BF2D7D5D2352}" destId="{2B9188D0-11E1-44CE-AE6B-F803B6537DF1}" srcOrd="0" destOrd="0" presId="urn:microsoft.com/office/officeart/2005/8/layout/vList3"/>
    <dgm:cxn modelId="{3711E985-D3FA-462C-A9AE-D00628AEEC96}" type="presParOf" srcId="{C14D4366-7BDF-47AF-8C77-BF2D7D5D2352}" destId="{8E6BE3C5-2C77-4259-866B-DE9E3B6B9E6C}" srcOrd="1" destOrd="0" presId="urn:microsoft.com/office/officeart/2005/8/layout/vList3"/>
    <dgm:cxn modelId="{EE1EC7AA-FC1E-4D09-A1D8-0C3D53F07DFB}" type="presParOf" srcId="{55267456-F456-4893-8144-42630A12F2C4}" destId="{D7B43383-A932-4480-9567-4B801D4C115B}" srcOrd="9" destOrd="0" presId="urn:microsoft.com/office/officeart/2005/8/layout/vList3"/>
    <dgm:cxn modelId="{BD64D374-96DE-4D0D-B2C8-3D4ECC11AEE2}" type="presParOf" srcId="{55267456-F456-4893-8144-42630A12F2C4}" destId="{A3D0B9C8-0F76-4989-B2B6-B99272E57FC6}" srcOrd="10" destOrd="0" presId="urn:microsoft.com/office/officeart/2005/8/layout/vList3"/>
    <dgm:cxn modelId="{DFBA904F-7C6D-4D2B-8708-F678351EE8ED}" type="presParOf" srcId="{A3D0B9C8-0F76-4989-B2B6-B99272E57FC6}" destId="{A9E9EFF6-7419-4703-A5C6-F0E392FB1C09}" srcOrd="0" destOrd="0" presId="urn:microsoft.com/office/officeart/2005/8/layout/vList3"/>
    <dgm:cxn modelId="{9FC741C5-D42D-4A46-B261-23F3659ADF2F}" type="presParOf" srcId="{A3D0B9C8-0F76-4989-B2B6-B99272E57FC6}" destId="{BCEC9A8A-8A8A-4A9C-BE31-E7DED8D360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59652-EC89-42DC-9F42-30B21158A1CB}">
      <dsp:nvSpPr>
        <dsp:cNvPr id="0" name=""/>
        <dsp:cNvSpPr/>
      </dsp:nvSpPr>
      <dsp:spPr>
        <a:xfrm>
          <a:off x="319593" y="606633"/>
          <a:ext cx="1072561" cy="1072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8DF97C-FBA3-442E-99A7-51389DCCC414}">
      <dsp:nvSpPr>
        <dsp:cNvPr id="0" name=""/>
        <dsp:cNvSpPr/>
      </dsp:nvSpPr>
      <dsp:spPr>
        <a:xfrm>
          <a:off x="0" y="2045908"/>
          <a:ext cx="2383470" cy="109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u="sng" kern="1200" dirty="0">
              <a:solidFill>
                <a:srgbClr val="C00000"/>
              </a:solidFill>
            </a:rPr>
            <a:t>Purpose of the study:</a:t>
          </a:r>
          <a:endParaRPr lang="en-US" sz="3200" kern="1200" dirty="0">
            <a:solidFill>
              <a:srgbClr val="C00000"/>
            </a:solidFill>
          </a:endParaRPr>
        </a:p>
      </dsp:txBody>
      <dsp:txXfrm>
        <a:off x="0" y="2045908"/>
        <a:ext cx="2383470" cy="1095740"/>
      </dsp:txXfrm>
    </dsp:sp>
    <dsp:sp modelId="{056171EF-655E-461D-AC12-16B0F923FDDC}">
      <dsp:nvSpPr>
        <dsp:cNvPr id="0" name=""/>
        <dsp:cNvSpPr/>
      </dsp:nvSpPr>
      <dsp:spPr>
        <a:xfrm>
          <a:off x="3269330" y="606085"/>
          <a:ext cx="1072561" cy="1072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7C2231-F23B-40C0-A106-848C61C1CD31}">
      <dsp:nvSpPr>
        <dsp:cNvPr id="0" name=""/>
        <dsp:cNvSpPr/>
      </dsp:nvSpPr>
      <dsp:spPr>
        <a:xfrm>
          <a:off x="2591354" y="1973544"/>
          <a:ext cx="2640217" cy="105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What are the factors (or attributes) that influence a grower’s adoption decision?</a:t>
          </a:r>
        </a:p>
      </dsp:txBody>
      <dsp:txXfrm>
        <a:off x="2591354" y="1973544"/>
        <a:ext cx="2640217" cy="1058890"/>
      </dsp:txXfrm>
    </dsp:sp>
    <dsp:sp modelId="{C04F0C42-A307-4AEE-90DC-E414EB78BD69}">
      <dsp:nvSpPr>
        <dsp:cNvPr id="0" name=""/>
        <dsp:cNvSpPr/>
      </dsp:nvSpPr>
      <dsp:spPr>
        <a:xfrm>
          <a:off x="6560142" y="615996"/>
          <a:ext cx="1072561" cy="1072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6844A0-4DB0-43A0-B344-4F7CB635574E}">
      <dsp:nvSpPr>
        <dsp:cNvPr id="0" name=""/>
        <dsp:cNvSpPr/>
      </dsp:nvSpPr>
      <dsp:spPr>
        <a:xfrm>
          <a:off x="5904687" y="2064915"/>
          <a:ext cx="2383470" cy="105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What is the demand among growers for clean plant material?</a:t>
          </a:r>
          <a:br>
            <a:rPr lang="en-US" sz="2000" kern="1200" dirty="0"/>
          </a:br>
          <a:endParaRPr lang="en-US" sz="2000" kern="1200" dirty="0"/>
        </a:p>
      </dsp:txBody>
      <dsp:txXfrm>
        <a:off x="5904687" y="2064915"/>
        <a:ext cx="2383470" cy="1058890"/>
      </dsp:txXfrm>
    </dsp:sp>
    <dsp:sp modelId="{DC36CD1B-8FAB-4A77-9BF3-1C1F65F24EF8}">
      <dsp:nvSpPr>
        <dsp:cNvPr id="0" name=""/>
        <dsp:cNvSpPr/>
      </dsp:nvSpPr>
      <dsp:spPr>
        <a:xfrm>
          <a:off x="9360719" y="615996"/>
          <a:ext cx="1072561" cy="1072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6CD231-3E52-46E7-B5B8-D118A020DD53}">
      <dsp:nvSpPr>
        <dsp:cNvPr id="0" name=""/>
        <dsp:cNvSpPr/>
      </dsp:nvSpPr>
      <dsp:spPr>
        <a:xfrm>
          <a:off x="8705265" y="2064915"/>
          <a:ext cx="2383470" cy="105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Why do (or do not) growers adopt? </a:t>
          </a:r>
        </a:p>
      </dsp:txBody>
      <dsp:txXfrm>
        <a:off x="8705265" y="2064915"/>
        <a:ext cx="2383470" cy="1058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E83A9-099A-439A-8210-4E93A9F8041B}">
      <dsp:nvSpPr>
        <dsp:cNvPr id="0" name=""/>
        <dsp:cNvSpPr/>
      </dsp:nvSpPr>
      <dsp:spPr>
        <a:xfrm>
          <a:off x="0" y="0"/>
          <a:ext cx="9017391" cy="1856064"/>
        </a:xfrm>
        <a:prstGeom prst="roundRect">
          <a:avLst>
            <a:gd name="adj" fmla="val 10000"/>
          </a:avLst>
        </a:prstGeom>
        <a:solidFill>
          <a:srgbClr val="FF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chemeClr val="tx1"/>
            </a:solidFill>
          </a:endParaRPr>
        </a:p>
        <a:p>
          <a:pPr marL="0" lvl="0" indent="0" algn="l" defTabSz="977900">
            <a:lnSpc>
              <a:spcPct val="90000"/>
            </a:lnSpc>
            <a:spcBef>
              <a:spcPct val="0"/>
            </a:spcBef>
            <a:spcAft>
              <a:spcPct val="35000"/>
            </a:spcAft>
            <a:buNone/>
          </a:pPr>
          <a:r>
            <a:rPr lang="en-US" sz="2200" b="1" kern="1200" dirty="0">
              <a:solidFill>
                <a:schemeClr val="tx1"/>
              </a:solidFill>
            </a:rPr>
            <a:t>Quality and Trust in Certified Vines (35%)</a:t>
          </a:r>
        </a:p>
        <a:p>
          <a:pPr marL="228600" lvl="1" indent="-228600" algn="l" defTabSz="977900">
            <a:lnSpc>
              <a:spcPct val="90000"/>
            </a:lnSpc>
            <a:spcBef>
              <a:spcPct val="0"/>
            </a:spcBef>
            <a:spcAft>
              <a:spcPct val="15000"/>
            </a:spcAft>
            <a:buChar char="•"/>
          </a:pPr>
          <a:r>
            <a:rPr lang="en-US" sz="2200" kern="1200" dirty="0">
              <a:solidFill>
                <a:schemeClr val="tx1"/>
              </a:solidFill>
            </a:rPr>
            <a:t>Quality of Certified Vines (15%)</a:t>
          </a:r>
        </a:p>
        <a:p>
          <a:pPr marL="228600" lvl="1" indent="-228600" algn="l" defTabSz="977900">
            <a:lnSpc>
              <a:spcPct val="90000"/>
            </a:lnSpc>
            <a:spcBef>
              <a:spcPct val="0"/>
            </a:spcBef>
            <a:spcAft>
              <a:spcPct val="15000"/>
            </a:spcAft>
            <a:buChar char="•"/>
          </a:pPr>
          <a:r>
            <a:rPr lang="en-US" sz="2200" kern="1200" dirty="0">
              <a:solidFill>
                <a:schemeClr val="tx1"/>
              </a:solidFill>
            </a:rPr>
            <a:t>Nursery Trust and Standards (20%)</a:t>
          </a:r>
        </a:p>
      </dsp:txBody>
      <dsp:txXfrm>
        <a:off x="1948368" y="0"/>
        <a:ext cx="7069022" cy="1856064"/>
      </dsp:txXfrm>
    </dsp:sp>
    <dsp:sp modelId="{6639A8A2-F5E2-4DE5-A286-0C780F8B6B83}">
      <dsp:nvSpPr>
        <dsp:cNvPr id="0" name=""/>
        <dsp:cNvSpPr/>
      </dsp:nvSpPr>
      <dsp:spPr>
        <a:xfrm>
          <a:off x="144890" y="215036"/>
          <a:ext cx="1803478" cy="142599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84" t="-9774" r="4084" b="-9774"/>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718F5ED-102C-4867-80BB-012A2CCFB2EA}">
      <dsp:nvSpPr>
        <dsp:cNvPr id="0" name=""/>
        <dsp:cNvSpPr/>
      </dsp:nvSpPr>
      <dsp:spPr>
        <a:xfrm>
          <a:off x="0" y="2000955"/>
          <a:ext cx="9017391" cy="1448906"/>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Cost and Economic Sustainability (30%)</a:t>
          </a:r>
        </a:p>
        <a:p>
          <a:pPr marL="228600" lvl="1" indent="-228600" algn="l" defTabSz="889000">
            <a:lnSpc>
              <a:spcPct val="90000"/>
            </a:lnSpc>
            <a:spcBef>
              <a:spcPct val="0"/>
            </a:spcBef>
            <a:spcAft>
              <a:spcPct val="15000"/>
            </a:spcAft>
            <a:buChar char="•"/>
          </a:pPr>
          <a:r>
            <a:rPr lang="en-US" sz="2000" kern="1200" dirty="0">
              <a:solidFill>
                <a:schemeClr val="tx1"/>
              </a:solidFill>
            </a:rPr>
            <a:t>Cost Concerns (20%)</a:t>
          </a:r>
        </a:p>
        <a:p>
          <a:pPr marL="228600" lvl="1" indent="-228600" algn="l" defTabSz="889000">
            <a:lnSpc>
              <a:spcPct val="90000"/>
            </a:lnSpc>
            <a:spcBef>
              <a:spcPct val="0"/>
            </a:spcBef>
            <a:spcAft>
              <a:spcPct val="15000"/>
            </a:spcAft>
            <a:buChar char="•"/>
          </a:pPr>
          <a:r>
            <a:rPr lang="en-US" sz="2000" kern="1200">
              <a:solidFill>
                <a:schemeClr val="tx1"/>
              </a:solidFill>
            </a:rPr>
            <a:t>Economic impace of virues (10%) </a:t>
          </a:r>
        </a:p>
      </dsp:txBody>
      <dsp:txXfrm>
        <a:off x="1948368" y="2000955"/>
        <a:ext cx="7069022" cy="1448906"/>
      </dsp:txXfrm>
    </dsp:sp>
    <dsp:sp modelId="{8662B25F-E57B-4AD8-9748-DAE1442E477D}">
      <dsp:nvSpPr>
        <dsp:cNvPr id="0" name=""/>
        <dsp:cNvSpPr/>
      </dsp:nvSpPr>
      <dsp:spPr>
        <a:xfrm>
          <a:off x="144890" y="2145845"/>
          <a:ext cx="1803478" cy="1159125"/>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7463CB1-E5C4-47F1-A9B8-DF29E9DD229C}">
      <dsp:nvSpPr>
        <dsp:cNvPr id="0" name=""/>
        <dsp:cNvSpPr/>
      </dsp:nvSpPr>
      <dsp:spPr>
        <a:xfrm>
          <a:off x="0" y="3594752"/>
          <a:ext cx="9017391" cy="1448906"/>
        </a:xfrm>
        <a:prstGeom prst="roundRect">
          <a:avLst>
            <a:gd name="adj" fmla="val 10000"/>
          </a:avLst>
        </a:prstGeom>
        <a:solidFill>
          <a:srgbClr val="FFFEC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Virus Management and Spread (30%)</a:t>
          </a:r>
        </a:p>
        <a:p>
          <a:pPr marL="228600" lvl="1" indent="-228600" algn="l" defTabSz="889000">
            <a:lnSpc>
              <a:spcPct val="90000"/>
            </a:lnSpc>
            <a:spcBef>
              <a:spcPct val="0"/>
            </a:spcBef>
            <a:spcAft>
              <a:spcPct val="15000"/>
            </a:spcAft>
            <a:buChar char="•"/>
          </a:pPr>
          <a:r>
            <a:rPr lang="en-US" sz="2000" kern="1200" dirty="0">
              <a:solidFill>
                <a:schemeClr val="tx1"/>
              </a:solidFill>
            </a:rPr>
            <a:t>Virus Management Challenges</a:t>
          </a:r>
        </a:p>
        <a:p>
          <a:pPr marL="228600" lvl="1" indent="-228600" algn="l" defTabSz="889000">
            <a:lnSpc>
              <a:spcPct val="90000"/>
            </a:lnSpc>
            <a:spcBef>
              <a:spcPct val="0"/>
            </a:spcBef>
            <a:spcAft>
              <a:spcPct val="15000"/>
            </a:spcAft>
            <a:buChar char="•"/>
          </a:pPr>
          <a:r>
            <a:rPr lang="en-US" sz="2000" kern="1200" dirty="0">
              <a:solidFill>
                <a:schemeClr val="tx1"/>
              </a:solidFill>
            </a:rPr>
            <a:t>What they propose for future solutions</a:t>
          </a:r>
        </a:p>
      </dsp:txBody>
      <dsp:txXfrm>
        <a:off x="1948368" y="3594752"/>
        <a:ext cx="7069022" cy="1448906"/>
      </dsp:txXfrm>
    </dsp:sp>
    <dsp:sp modelId="{21920136-1551-4688-B575-F0233FA3F6EC}">
      <dsp:nvSpPr>
        <dsp:cNvPr id="0" name=""/>
        <dsp:cNvSpPr/>
      </dsp:nvSpPr>
      <dsp:spPr>
        <a:xfrm>
          <a:off x="144890" y="3739643"/>
          <a:ext cx="1803478" cy="115912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BF4947B-D472-46E5-8E75-51A72717C309}">
      <dsp:nvSpPr>
        <dsp:cNvPr id="0" name=""/>
        <dsp:cNvSpPr/>
      </dsp:nvSpPr>
      <dsp:spPr>
        <a:xfrm>
          <a:off x="0" y="5109787"/>
          <a:ext cx="9017391" cy="727003"/>
        </a:xfrm>
        <a:prstGeom prst="roundRect">
          <a:avLst>
            <a:gd name="adj" fmla="val 10000"/>
          </a:avLst>
        </a:prstGeom>
        <a:solidFill>
          <a:srgbClr val="AAFFF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Environmental and Regional Challenges (5%)</a:t>
          </a:r>
        </a:p>
      </dsp:txBody>
      <dsp:txXfrm>
        <a:off x="1948368" y="5109787"/>
        <a:ext cx="7069022" cy="727003"/>
      </dsp:txXfrm>
    </dsp:sp>
    <dsp:sp modelId="{D3944371-E7FD-4060-8A9B-1F550A5F3915}">
      <dsp:nvSpPr>
        <dsp:cNvPr id="0" name=""/>
        <dsp:cNvSpPr/>
      </dsp:nvSpPr>
      <dsp:spPr>
        <a:xfrm>
          <a:off x="175847" y="5203045"/>
          <a:ext cx="1635375" cy="55064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E0A43-7822-4D76-86FC-64EC5D8302F7}">
      <dsp:nvSpPr>
        <dsp:cNvPr id="0" name=""/>
        <dsp:cNvSpPr/>
      </dsp:nvSpPr>
      <dsp:spPr>
        <a:xfrm>
          <a:off x="4331533" y="806647"/>
          <a:ext cx="1702956" cy="3784402"/>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75" tIns="53975" rIns="53975" bIns="53975" numCol="1" spcCol="1270" anchor="t" anchorCtr="0">
          <a:noAutofit/>
        </a:bodyPr>
        <a:lstStyle/>
        <a:p>
          <a:pPr marL="0" lvl="0" indent="0" algn="r" defTabSz="755650">
            <a:lnSpc>
              <a:spcPct val="90000"/>
            </a:lnSpc>
            <a:spcBef>
              <a:spcPct val="0"/>
            </a:spcBef>
            <a:spcAft>
              <a:spcPct val="35000"/>
            </a:spcAft>
            <a:buNone/>
          </a:pPr>
          <a:r>
            <a:rPr lang="en-US" sz="1700" kern="1200" dirty="0"/>
            <a:t>23% of increase in new sales specifically related to TNY.</a:t>
          </a:r>
        </a:p>
        <a:p>
          <a:pPr marL="0" lvl="0" indent="0" algn="r" defTabSz="755650">
            <a:lnSpc>
              <a:spcPct val="90000"/>
            </a:lnSpc>
            <a:spcBef>
              <a:spcPct val="0"/>
            </a:spcBef>
            <a:spcAft>
              <a:spcPct val="35000"/>
            </a:spcAft>
            <a:buNone/>
          </a:pPr>
          <a:r>
            <a:rPr lang="en-US" sz="1700" kern="1200" dirty="0"/>
            <a:t>Overall, 5.8% increase in new demand.</a:t>
          </a:r>
        </a:p>
      </dsp:txBody>
      <dsp:txXfrm>
        <a:off x="4547660" y="806647"/>
        <a:ext cx="1486829" cy="3784402"/>
      </dsp:txXfrm>
    </dsp:sp>
    <dsp:sp modelId="{B4DAA7B4-3341-4F1E-A3F6-94F6E2E71E09}">
      <dsp:nvSpPr>
        <dsp:cNvPr id="0" name=""/>
        <dsp:cNvSpPr/>
      </dsp:nvSpPr>
      <dsp:spPr>
        <a:xfrm>
          <a:off x="4331533" y="0"/>
          <a:ext cx="1702956" cy="8080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dirty="0"/>
            <a:t>BCR = 0.28</a:t>
          </a:r>
        </a:p>
      </dsp:txBody>
      <dsp:txXfrm>
        <a:off x="4331533" y="0"/>
        <a:ext cx="1702956" cy="808024"/>
      </dsp:txXfrm>
    </dsp:sp>
    <dsp:sp modelId="{0E70F683-77EF-451F-BCD7-CA824E229CDA}">
      <dsp:nvSpPr>
        <dsp:cNvPr id="0" name=""/>
        <dsp:cNvSpPr/>
      </dsp:nvSpPr>
      <dsp:spPr>
        <a:xfrm>
          <a:off x="2628066" y="806647"/>
          <a:ext cx="1702956" cy="3514448"/>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75" tIns="53975" rIns="53975" bIns="53975" numCol="1" spcCol="1270" anchor="t" anchorCtr="0">
          <a:noAutofit/>
        </a:bodyPr>
        <a:lstStyle/>
        <a:p>
          <a:pPr marL="0" lvl="0" indent="0" algn="r" defTabSz="755650">
            <a:lnSpc>
              <a:spcPct val="90000"/>
            </a:lnSpc>
            <a:spcBef>
              <a:spcPct val="0"/>
            </a:spcBef>
            <a:spcAft>
              <a:spcPct val="35000"/>
            </a:spcAft>
            <a:buNone/>
          </a:pPr>
          <a:r>
            <a:rPr lang="en-US" sz="1700" kern="1200" dirty="0"/>
            <a:t>50% of producers had no change in total sales volume (reallocation).</a:t>
          </a:r>
        </a:p>
        <a:p>
          <a:pPr marL="0" lvl="0" indent="0" algn="r" defTabSz="755650">
            <a:lnSpc>
              <a:spcPct val="90000"/>
            </a:lnSpc>
            <a:spcBef>
              <a:spcPct val="0"/>
            </a:spcBef>
            <a:spcAft>
              <a:spcPct val="35000"/>
            </a:spcAft>
            <a:buNone/>
          </a:pPr>
          <a:r>
            <a:rPr lang="en-US" sz="1700" kern="1200" dirty="0"/>
            <a:t>Overall, 25% increase in new demand.</a:t>
          </a:r>
        </a:p>
      </dsp:txBody>
      <dsp:txXfrm>
        <a:off x="2844193" y="806647"/>
        <a:ext cx="1486829" cy="3514448"/>
      </dsp:txXfrm>
    </dsp:sp>
    <dsp:sp modelId="{173E075B-FC37-4EEF-88D8-C9D4522ADA90}">
      <dsp:nvSpPr>
        <dsp:cNvPr id="0" name=""/>
        <dsp:cNvSpPr/>
      </dsp:nvSpPr>
      <dsp:spPr>
        <a:xfrm>
          <a:off x="2628066" y="130844"/>
          <a:ext cx="1702956" cy="675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dirty="0"/>
            <a:t>BCR = 1.17</a:t>
          </a:r>
        </a:p>
      </dsp:txBody>
      <dsp:txXfrm>
        <a:off x="2628066" y="130844"/>
        <a:ext cx="1702956" cy="675802"/>
      </dsp:txXfrm>
    </dsp:sp>
    <dsp:sp modelId="{ADAE306C-0BD7-46A9-902F-B6BD1F67E01D}">
      <dsp:nvSpPr>
        <dsp:cNvPr id="0" name=""/>
        <dsp:cNvSpPr/>
      </dsp:nvSpPr>
      <dsp:spPr>
        <a:xfrm>
          <a:off x="925110" y="806647"/>
          <a:ext cx="1702956" cy="3244035"/>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75" tIns="53975" rIns="53975" bIns="53975" numCol="1" spcCol="1270" anchor="t" anchorCtr="0">
          <a:noAutofit/>
        </a:bodyPr>
        <a:lstStyle/>
        <a:p>
          <a:pPr marL="0" lvl="0" indent="0" algn="r" defTabSz="755650">
            <a:lnSpc>
              <a:spcPct val="90000"/>
            </a:lnSpc>
            <a:spcBef>
              <a:spcPct val="0"/>
            </a:spcBef>
            <a:spcAft>
              <a:spcPct val="35000"/>
            </a:spcAft>
            <a:buNone/>
          </a:pPr>
          <a:r>
            <a:rPr lang="en-US" sz="1700" kern="1200" dirty="0"/>
            <a:t>All sales are new demand</a:t>
          </a:r>
        </a:p>
      </dsp:txBody>
      <dsp:txXfrm>
        <a:off x="1141236" y="806647"/>
        <a:ext cx="1486829" cy="3244035"/>
      </dsp:txXfrm>
    </dsp:sp>
    <dsp:sp modelId="{92AEF02F-065E-43D6-93CC-94A6C60F3A0B}">
      <dsp:nvSpPr>
        <dsp:cNvPr id="0" name=""/>
        <dsp:cNvSpPr/>
      </dsp:nvSpPr>
      <dsp:spPr>
        <a:xfrm>
          <a:off x="925110" y="265821"/>
          <a:ext cx="1702956" cy="5408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dirty="0"/>
            <a:t>BCR = 3.66</a:t>
          </a:r>
        </a:p>
      </dsp:txBody>
      <dsp:txXfrm>
        <a:off x="925110" y="265821"/>
        <a:ext cx="1702956" cy="540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6C0CA-B1BF-46BA-BDB9-1F0B0F2F3456}">
      <dsp:nvSpPr>
        <dsp:cNvPr id="0" name=""/>
        <dsp:cNvSpPr/>
      </dsp:nvSpPr>
      <dsp:spPr>
        <a:xfrm rot="10800000">
          <a:off x="2120747" y="1594"/>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Efficiency</a:t>
          </a:r>
        </a:p>
      </dsp:txBody>
      <dsp:txXfrm rot="10800000">
        <a:off x="2301443" y="1594"/>
        <a:ext cx="7521600" cy="722783"/>
      </dsp:txXfrm>
    </dsp:sp>
    <dsp:sp modelId="{90D9AE8F-DB09-4568-A7B0-11BF1DB3D8BE}">
      <dsp:nvSpPr>
        <dsp:cNvPr id="0" name=""/>
        <dsp:cNvSpPr/>
      </dsp:nvSpPr>
      <dsp:spPr>
        <a:xfrm>
          <a:off x="1759356" y="1594"/>
          <a:ext cx="722783" cy="72278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B980DE-A474-4E2F-922B-EF86C9489066}">
      <dsp:nvSpPr>
        <dsp:cNvPr id="0" name=""/>
        <dsp:cNvSpPr/>
      </dsp:nvSpPr>
      <dsp:spPr>
        <a:xfrm rot="10800000">
          <a:off x="2120747" y="940133"/>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Food safety requirements</a:t>
          </a:r>
        </a:p>
      </dsp:txBody>
      <dsp:txXfrm rot="10800000">
        <a:off x="2301443" y="940133"/>
        <a:ext cx="7521600" cy="722783"/>
      </dsp:txXfrm>
    </dsp:sp>
    <dsp:sp modelId="{D98F9E77-4BDA-4A35-80AE-3E449F85D19E}">
      <dsp:nvSpPr>
        <dsp:cNvPr id="0" name=""/>
        <dsp:cNvSpPr/>
      </dsp:nvSpPr>
      <dsp:spPr>
        <a:xfrm>
          <a:off x="1759356" y="940133"/>
          <a:ext cx="722783" cy="72278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7784A0-D4C8-4DAD-B975-06A658EAD522}">
      <dsp:nvSpPr>
        <dsp:cNvPr id="0" name=""/>
        <dsp:cNvSpPr/>
      </dsp:nvSpPr>
      <dsp:spPr>
        <a:xfrm rot="10800000">
          <a:off x="2120747" y="1878672"/>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Product quality</a:t>
          </a:r>
        </a:p>
      </dsp:txBody>
      <dsp:txXfrm rot="10800000">
        <a:off x="2301443" y="1878672"/>
        <a:ext cx="7521600" cy="722783"/>
      </dsp:txXfrm>
    </dsp:sp>
    <dsp:sp modelId="{2EA4B1E7-FDFD-4079-85FA-28ED806F5273}">
      <dsp:nvSpPr>
        <dsp:cNvPr id="0" name=""/>
        <dsp:cNvSpPr/>
      </dsp:nvSpPr>
      <dsp:spPr>
        <a:xfrm>
          <a:off x="1759356" y="1878672"/>
          <a:ext cx="722783" cy="72278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483559-2E3C-4840-BAB2-B62A696EA151}">
      <dsp:nvSpPr>
        <dsp:cNvPr id="0" name=""/>
        <dsp:cNvSpPr/>
      </dsp:nvSpPr>
      <dsp:spPr>
        <a:xfrm rot="10800000">
          <a:off x="2120747" y="2817211"/>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Ability to grow</a:t>
          </a:r>
        </a:p>
      </dsp:txBody>
      <dsp:txXfrm rot="10800000">
        <a:off x="2301443" y="2817211"/>
        <a:ext cx="7521600" cy="722783"/>
      </dsp:txXfrm>
    </dsp:sp>
    <dsp:sp modelId="{A77F4F09-4033-4B3D-95A9-6F1C51B0C7A2}">
      <dsp:nvSpPr>
        <dsp:cNvPr id="0" name=""/>
        <dsp:cNvSpPr/>
      </dsp:nvSpPr>
      <dsp:spPr>
        <a:xfrm>
          <a:off x="1759356" y="2817211"/>
          <a:ext cx="722783" cy="72278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6BE3C5-2C77-4259-866B-DE9E3B6B9E6C}">
      <dsp:nvSpPr>
        <dsp:cNvPr id="0" name=""/>
        <dsp:cNvSpPr/>
      </dsp:nvSpPr>
      <dsp:spPr>
        <a:xfrm rot="10800000">
          <a:off x="2120747" y="3755750"/>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Functional utilities</a:t>
          </a:r>
        </a:p>
      </dsp:txBody>
      <dsp:txXfrm rot="10800000">
        <a:off x="2301443" y="3755750"/>
        <a:ext cx="7521600" cy="722783"/>
      </dsp:txXfrm>
    </dsp:sp>
    <dsp:sp modelId="{2B9188D0-11E1-44CE-AE6B-F803B6537DF1}">
      <dsp:nvSpPr>
        <dsp:cNvPr id="0" name=""/>
        <dsp:cNvSpPr/>
      </dsp:nvSpPr>
      <dsp:spPr>
        <a:xfrm>
          <a:off x="1759356" y="3755750"/>
          <a:ext cx="722783" cy="722783"/>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EC9A8A-8A8A-4A9C-BE31-E7DED8D3605B}">
      <dsp:nvSpPr>
        <dsp:cNvPr id="0" name=""/>
        <dsp:cNvSpPr/>
      </dsp:nvSpPr>
      <dsp:spPr>
        <a:xfrm rot="10800000">
          <a:off x="2120747" y="4694289"/>
          <a:ext cx="7702296" cy="7227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727"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Centralized services</a:t>
          </a:r>
        </a:p>
      </dsp:txBody>
      <dsp:txXfrm rot="10800000">
        <a:off x="2301443" y="4694289"/>
        <a:ext cx="7521600" cy="722783"/>
      </dsp:txXfrm>
    </dsp:sp>
    <dsp:sp modelId="{A9E9EFF6-7419-4703-A5C6-F0E392FB1C09}">
      <dsp:nvSpPr>
        <dsp:cNvPr id="0" name=""/>
        <dsp:cNvSpPr/>
      </dsp:nvSpPr>
      <dsp:spPr>
        <a:xfrm>
          <a:off x="1759356" y="4694289"/>
          <a:ext cx="722783" cy="722783"/>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charset="0"/>
                <a:ea typeface="ヒラギノ角ゴ ProN W3" charset="0"/>
                <a:cs typeface="ヒラギノ角ゴ ProN W3" charset="0"/>
                <a:sym typeface="Gill Sans"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9852C4E-3E03-46FE-BFC6-8647C58D929C}" type="datetimeFigureOut">
              <a:rPr lang="en-US"/>
              <a:pPr>
                <a:defRPr/>
              </a:pPr>
              <a:t>1/16/2025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charset="0"/>
                <a:ea typeface="ヒラギノ角ゴ ProN W3" charset="0"/>
                <a:cs typeface="ヒラギノ角ゴ ProN W3" charset="0"/>
                <a:sym typeface="Gill Sans"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C9D22F9-63DF-414D-913E-B1714DEB0054}" type="slidenum">
              <a:rPr lang="en-US"/>
              <a:pPr>
                <a:defRPr/>
              </a:pPr>
              <a:t>‹#›</a:t>
            </a:fld>
            <a:endParaRPr lang="en-US"/>
          </a:p>
        </p:txBody>
      </p:sp>
    </p:spTree>
    <p:extLst>
      <p:ext uri="{BB962C8B-B14F-4D97-AF65-F5344CB8AC3E}">
        <p14:creationId xmlns:p14="http://schemas.microsoft.com/office/powerpoint/2010/main" val="7957476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ily.sevenfifty.com/5-wine-industry-trends-to-watch-in-2025/?utm_source=chatgpt.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aily.sevenfifty.com/the-no-and-low-alcohol-wine-category-is-booming-and-retailers-should-pay-attention/?utm_source=chatgpt.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drinksbusiness.com/2024/12/record-no-and-low-alcohol-beer-sales-predicted-for-202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Volume Declines:</a:t>
            </a:r>
            <a:r>
              <a:rPr lang="en-US" dirty="0"/>
              <a:t> U.S. wine market volumes fell by 5%, continuing multi-year downward trends.</a:t>
            </a:r>
          </a:p>
          <a:p>
            <a:r>
              <a:rPr lang="en-US" b="1" dirty="0"/>
              <a:t>Consumer Exploration:</a:t>
            </a:r>
            <a:r>
              <a:rPr lang="en-US" dirty="0"/>
              <a:t> Younger demographics demonstrated loyalty challenges, exploring alternatives like craft beer, spirits, and seltzers.</a:t>
            </a:r>
          </a:p>
          <a:p>
            <a:r>
              <a:rPr lang="en-US" b="1" dirty="0"/>
              <a:t>Health and Lifestyle Impacts:</a:t>
            </a:r>
            <a:r>
              <a:rPr lang="en-US" dirty="0"/>
              <a:t> Neo-prohibitionist messaging and “mindful drinking” trends reduced casual wine consumption.</a:t>
            </a:r>
          </a:p>
          <a:p>
            <a:r>
              <a:rPr lang="en-US" b="1" dirty="0"/>
              <a:t>Economic Pressures:</a:t>
            </a:r>
            <a:r>
              <a:rPr lang="en-US" dirty="0"/>
              <a:t> Inflation and rising costs affected both consumer spending and operational efficiency for wineries.</a:t>
            </a:r>
          </a:p>
          <a:p>
            <a:r>
              <a:rPr lang="en-US" b="1" dirty="0"/>
              <a:t>Oversupply Challenges:</a:t>
            </a:r>
            <a:r>
              <a:rPr lang="en-US" dirty="0"/>
              <a:t> Storage costs increased as excess inventory strained producers, particularly in entry-level segments.</a:t>
            </a:r>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2</a:t>
            </a:fld>
            <a:endParaRPr lang="en-US"/>
          </a:p>
        </p:txBody>
      </p:sp>
    </p:spTree>
    <p:extLst>
      <p:ext uri="{BB962C8B-B14F-4D97-AF65-F5344CB8AC3E}">
        <p14:creationId xmlns:p14="http://schemas.microsoft.com/office/powerpoint/2010/main" val="78273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13C63-D893-1FDF-CF1E-0A0CB2F43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8E4A8-77F9-C29F-AD11-CEEAD0A7B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7840A-75CC-241A-D0CE-3079CFC78C3A}"/>
              </a:ext>
            </a:extLst>
          </p:cNvPr>
          <p:cNvSpPr>
            <a:spLocks noGrp="1"/>
          </p:cNvSpPr>
          <p:nvPr>
            <p:ph type="body" idx="1"/>
          </p:nvPr>
        </p:nvSpPr>
        <p:spPr/>
        <p:txBody>
          <a:bodyPr/>
          <a:lstStyle/>
          <a:p>
            <a:r>
              <a:rPr lang="en-US" dirty="0"/>
              <a:t>U.S. production is projected up nearly 200,000 tons in 2023 to 845,000 in 2024 as California makes a full</a:t>
            </a:r>
          </a:p>
          <a:p>
            <a:r>
              <a:rPr lang="en-US" dirty="0"/>
              <a:t>recovery from last year’s damage from Hurricane Hilary. NASS surveyed industry and</a:t>
            </a:r>
          </a:p>
          <a:p>
            <a:r>
              <a:rPr lang="en-US" dirty="0"/>
              <a:t>published a U.S. forecast for table grapes production in the August 2024 Crop Production</a:t>
            </a:r>
          </a:p>
          <a:p>
            <a:r>
              <a:rPr lang="en-US" dirty="0"/>
              <a:t>report. Higher supplies are expected to push exports up 35 percent to 245,000 tons.</a:t>
            </a:r>
          </a:p>
          <a:p>
            <a:r>
              <a:rPr lang="en-US" dirty="0"/>
              <a:t>Imports are forecast down more than 30,000 tons to 760,000 on greater domestic</a:t>
            </a:r>
          </a:p>
          <a:p>
            <a:r>
              <a:rPr lang="en-US" dirty="0"/>
              <a:t>production, but the United States is expected to remain the top table grape importer. In</a:t>
            </a:r>
          </a:p>
          <a:p>
            <a:r>
              <a:rPr lang="en-US" dirty="0"/>
              <a:t>July 2024, USDA approved three regions in Chile to export table grapes to the United States</a:t>
            </a:r>
          </a:p>
          <a:p>
            <a:r>
              <a:rPr lang="en-US" dirty="0"/>
              <a:t>via a systems approach instead of methyl bromide fumigation which should allow higher</a:t>
            </a:r>
          </a:p>
          <a:p>
            <a:r>
              <a:rPr lang="en-US" dirty="0"/>
              <a:t>quality grapes to reach the U.S. market.</a:t>
            </a:r>
          </a:p>
        </p:txBody>
      </p:sp>
      <p:sp>
        <p:nvSpPr>
          <p:cNvPr id="4" name="Slide Number Placeholder 3">
            <a:extLst>
              <a:ext uri="{FF2B5EF4-FFF2-40B4-BE49-F238E27FC236}">
                <a16:creationId xmlns:a16="http://schemas.microsoft.com/office/drawing/2014/main" id="{1209BF22-716D-40F5-3B22-5AE509AF41AF}"/>
              </a:ext>
            </a:extLst>
          </p:cNvPr>
          <p:cNvSpPr>
            <a:spLocks noGrp="1"/>
          </p:cNvSpPr>
          <p:nvPr>
            <p:ph type="sldNum" sz="quarter" idx="5"/>
          </p:nvPr>
        </p:nvSpPr>
        <p:spPr/>
        <p:txBody>
          <a:bodyPr/>
          <a:lstStyle/>
          <a:p>
            <a:pPr>
              <a:defRPr/>
            </a:pPr>
            <a:fld id="{BC9D22F9-63DF-414D-913E-B1714DEB0054}" type="slidenum">
              <a:rPr lang="en-US" smtClean="0"/>
              <a:pPr>
                <a:defRPr/>
              </a:pPr>
              <a:t>11</a:t>
            </a:fld>
            <a:endParaRPr lang="en-US"/>
          </a:p>
        </p:txBody>
      </p:sp>
    </p:spTree>
    <p:extLst>
      <p:ext uri="{BB962C8B-B14F-4D97-AF65-F5344CB8AC3E}">
        <p14:creationId xmlns:p14="http://schemas.microsoft.com/office/powerpoint/2010/main" val="45487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6683A-9E15-25EE-1384-3F104CDC5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07B62-0766-B04C-2735-DB384AD6F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2D42B-92D8-4577-0B1D-C8CEB16A30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91378A-0AE1-A2E9-DCA6-62F357F02995}"/>
              </a:ext>
            </a:extLst>
          </p:cNvPr>
          <p:cNvSpPr>
            <a:spLocks noGrp="1"/>
          </p:cNvSpPr>
          <p:nvPr>
            <p:ph type="sldNum" sz="quarter" idx="5"/>
          </p:nvPr>
        </p:nvSpPr>
        <p:spPr/>
        <p:txBody>
          <a:bodyPr/>
          <a:lstStyle/>
          <a:p>
            <a:pPr>
              <a:defRPr/>
            </a:pPr>
            <a:fld id="{BC9D22F9-63DF-414D-913E-B1714DEB0054}" type="slidenum">
              <a:rPr lang="en-US" smtClean="0"/>
              <a:pPr>
                <a:defRPr/>
              </a:pPr>
              <a:t>12</a:t>
            </a:fld>
            <a:endParaRPr lang="en-US"/>
          </a:p>
        </p:txBody>
      </p:sp>
    </p:spTree>
    <p:extLst>
      <p:ext uri="{BB962C8B-B14F-4D97-AF65-F5344CB8AC3E}">
        <p14:creationId xmlns:p14="http://schemas.microsoft.com/office/powerpoint/2010/main" val="3415445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BE100E-9F08-43EF-9760-EC720C097521}" type="slidenum">
              <a:rPr lang="en-US" smtClean="0"/>
              <a:t>16</a:t>
            </a:fld>
            <a:endParaRPr lang="en-US"/>
          </a:p>
        </p:txBody>
      </p:sp>
    </p:spTree>
    <p:extLst>
      <p:ext uri="{BB962C8B-B14F-4D97-AF65-F5344CB8AC3E}">
        <p14:creationId xmlns:p14="http://schemas.microsoft.com/office/powerpoint/2010/main" val="98076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C370-7665-9DDB-9D50-5D8B3AADE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54F7-A3C0-668F-24F4-3C3EDE691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0944F-02B2-8C26-D9CC-CAA468735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Certified vines are not always reliable, with issues like poor graft acceptance, trunk diseases, and inconsistencies in quality assurance.</a:t>
            </a:r>
          </a:p>
          <a:p>
            <a:endParaRPr lang="en-US" dirty="0"/>
          </a:p>
        </p:txBody>
      </p:sp>
      <p:sp>
        <p:nvSpPr>
          <p:cNvPr id="4" name="Slide Number Placeholder 3">
            <a:extLst>
              <a:ext uri="{FF2B5EF4-FFF2-40B4-BE49-F238E27FC236}">
                <a16:creationId xmlns:a16="http://schemas.microsoft.com/office/drawing/2014/main" id="{CEAE00D2-A29F-0B5E-FF08-3391A3F36E84}"/>
              </a:ext>
            </a:extLst>
          </p:cNvPr>
          <p:cNvSpPr>
            <a:spLocks noGrp="1"/>
          </p:cNvSpPr>
          <p:nvPr>
            <p:ph type="sldNum" sz="quarter" idx="5"/>
          </p:nvPr>
        </p:nvSpPr>
        <p:spPr/>
        <p:txBody>
          <a:bodyPr/>
          <a:lstStyle/>
          <a:p>
            <a:fld id="{27BE100E-9F08-43EF-9760-EC720C097521}" type="slidenum">
              <a:rPr lang="en-US" smtClean="0"/>
              <a:t>17</a:t>
            </a:fld>
            <a:endParaRPr lang="en-US"/>
          </a:p>
        </p:txBody>
      </p:sp>
    </p:spTree>
    <p:extLst>
      <p:ext uri="{BB962C8B-B14F-4D97-AF65-F5344CB8AC3E}">
        <p14:creationId xmlns:p14="http://schemas.microsoft.com/office/powerpoint/2010/main" val="377561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FCC5-2BAE-28E7-D1F5-148D17CA7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9194B-6D63-7D70-7387-3B35DE5CF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82E00-7F18-FE16-A7E3-2956F0A5D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B7BAAE-128B-4BAB-0431-6AFF2149586F}"/>
              </a:ext>
            </a:extLst>
          </p:cNvPr>
          <p:cNvSpPr>
            <a:spLocks noGrp="1"/>
          </p:cNvSpPr>
          <p:nvPr>
            <p:ph type="sldNum" sz="quarter" idx="5"/>
          </p:nvPr>
        </p:nvSpPr>
        <p:spPr/>
        <p:txBody>
          <a:bodyPr/>
          <a:lstStyle/>
          <a:p>
            <a:pPr>
              <a:defRPr/>
            </a:pPr>
            <a:fld id="{BC9D22F9-63DF-414D-913E-B1714DEB0054}" type="slidenum">
              <a:rPr lang="en-US" smtClean="0"/>
              <a:pPr>
                <a:defRPr/>
              </a:pPr>
              <a:t>18</a:t>
            </a:fld>
            <a:endParaRPr lang="en-US"/>
          </a:p>
        </p:txBody>
      </p:sp>
    </p:spTree>
    <p:extLst>
      <p:ext uri="{BB962C8B-B14F-4D97-AF65-F5344CB8AC3E}">
        <p14:creationId xmlns:p14="http://schemas.microsoft.com/office/powerpoint/2010/main" val="4046523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52539-8C94-EFD6-9EE5-CB50351F5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C7243-A2A3-604C-CBF1-3A1804590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0CA73-462E-1354-3D60-4807DC9CC1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B50BCF-427A-D1A8-09FE-8E59C5ABA1AC}"/>
              </a:ext>
            </a:extLst>
          </p:cNvPr>
          <p:cNvSpPr>
            <a:spLocks noGrp="1"/>
          </p:cNvSpPr>
          <p:nvPr>
            <p:ph type="sldNum" sz="quarter" idx="5"/>
          </p:nvPr>
        </p:nvSpPr>
        <p:spPr/>
        <p:txBody>
          <a:bodyPr/>
          <a:lstStyle/>
          <a:p>
            <a:pPr>
              <a:defRPr/>
            </a:pPr>
            <a:fld id="{BC9D22F9-63DF-414D-913E-B1714DEB0054}" type="slidenum">
              <a:rPr lang="en-US" smtClean="0"/>
              <a:pPr>
                <a:defRPr/>
              </a:pPr>
              <a:t>22</a:t>
            </a:fld>
            <a:endParaRPr lang="en-US"/>
          </a:p>
        </p:txBody>
      </p:sp>
    </p:spTree>
    <p:extLst>
      <p:ext uri="{BB962C8B-B14F-4D97-AF65-F5344CB8AC3E}">
        <p14:creationId xmlns:p14="http://schemas.microsoft.com/office/powerpoint/2010/main" val="130630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67D05-FB44-5606-CF72-B26D8A207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68D93-1E30-68C3-A79D-DF160C6B0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ED231-9EF7-DF9F-02D2-089D12C8C7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7AD472-9BD9-1A5A-46BB-295A1A1F1A68}"/>
              </a:ext>
            </a:extLst>
          </p:cNvPr>
          <p:cNvSpPr>
            <a:spLocks noGrp="1"/>
          </p:cNvSpPr>
          <p:nvPr>
            <p:ph type="sldNum" sz="quarter" idx="5"/>
          </p:nvPr>
        </p:nvSpPr>
        <p:spPr/>
        <p:txBody>
          <a:bodyPr/>
          <a:lstStyle/>
          <a:p>
            <a:pPr>
              <a:defRPr/>
            </a:pPr>
            <a:fld id="{BC9D22F9-63DF-414D-913E-B1714DEB0054}" type="slidenum">
              <a:rPr lang="en-US" smtClean="0"/>
              <a:pPr>
                <a:defRPr/>
              </a:pPr>
              <a:t>27</a:t>
            </a:fld>
            <a:endParaRPr lang="en-US"/>
          </a:p>
        </p:txBody>
      </p:sp>
    </p:spTree>
    <p:extLst>
      <p:ext uri="{BB962C8B-B14F-4D97-AF65-F5344CB8AC3E}">
        <p14:creationId xmlns:p14="http://schemas.microsoft.com/office/powerpoint/2010/main" val="258971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notes"/>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6:notes"/>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dirty="0"/>
          </a:p>
        </p:txBody>
      </p:sp>
      <p:sp>
        <p:nvSpPr>
          <p:cNvPr id="296" name="Google Shape;296;p6:notes"/>
          <p:cNvSpPr txBox="1">
            <a:spLocks noGrp="1"/>
          </p:cNvSpPr>
          <p:nvPr>
            <p:ph type="sldNum" idx="12"/>
          </p:nvPr>
        </p:nvSpPr>
        <p:spPr>
          <a:xfrm>
            <a:off x="4143587" y="9119474"/>
            <a:ext cx="3169920" cy="480060"/>
          </a:xfrm>
          <a:prstGeom prst="rect">
            <a:avLst/>
          </a:prstGeom>
          <a:noFill/>
          <a:ln>
            <a:noFill/>
          </a:ln>
        </p:spPr>
        <p:txBody>
          <a:bodyPr spcFirstLastPara="1" wrap="square" lIns="95175" tIns="47575" rIns="9517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Global wine consumption has been on a decline since 2014, with only a brief pause in 2020, and vineyards are being reduced worldwide, while the anticipated boost from Chinese consumption has fallen due to a long-term decline following a crackdown on wealth display, leading to speculation about India as the next potential market.</a:t>
            </a:r>
          </a:p>
          <a:p>
            <a:endParaRPr lang="en-US" b="0" i="0" dirty="0">
              <a:solidFill>
                <a:srgbClr val="374151"/>
              </a:solidFill>
              <a:effectLst/>
              <a:latin typeface="Söhne"/>
            </a:endParaRPr>
          </a:p>
          <a:p>
            <a:r>
              <a:rPr lang="en-US" dirty="0"/>
              <a:t>The unit on Y axis (left side) is million hectoliter, a </a:t>
            </a:r>
            <a:r>
              <a:rPr lang="en-US" dirty="0" err="1"/>
              <a:t>hectolitre</a:t>
            </a:r>
            <a:r>
              <a:rPr lang="en-US" dirty="0"/>
              <a:t> (</a:t>
            </a:r>
            <a:r>
              <a:rPr lang="en-US" dirty="0" err="1"/>
              <a:t>hL</a:t>
            </a:r>
            <a:r>
              <a:rPr lang="en-US" dirty="0"/>
              <a:t> or hl) is volume measure and a metric unit equal to 100 </a:t>
            </a:r>
            <a:r>
              <a:rPr lang="en-US" dirty="0" err="1"/>
              <a:t>litres</a:t>
            </a:r>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3</a:t>
            </a:fld>
            <a:endParaRPr lang="en-US"/>
          </a:p>
        </p:txBody>
      </p:sp>
    </p:spTree>
    <p:extLst>
      <p:ext uri="{BB962C8B-B14F-4D97-AF65-F5344CB8AC3E}">
        <p14:creationId xmlns:p14="http://schemas.microsoft.com/office/powerpoint/2010/main" val="2451789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2:notes"/>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2:notes"/>
          <p:cNvSpPr txBox="1">
            <a:spLocks noGrp="1"/>
          </p:cNvSpPr>
          <p:nvPr>
            <p:ph type="sldNum" idx="12"/>
          </p:nvPr>
        </p:nvSpPr>
        <p:spPr>
          <a:xfrm>
            <a:off x="4143587" y="9119474"/>
            <a:ext cx="3169920" cy="480060"/>
          </a:xfrm>
          <a:prstGeom prst="rect">
            <a:avLst/>
          </a:prstGeom>
          <a:noFill/>
          <a:ln>
            <a:noFill/>
          </a:ln>
        </p:spPr>
        <p:txBody>
          <a:bodyPr spcFirstLastPara="1" wrap="square" lIns="95175" tIns="47575" rIns="9517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4:notes"/>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dirty="0"/>
          </a:p>
        </p:txBody>
      </p:sp>
      <p:sp>
        <p:nvSpPr>
          <p:cNvPr id="459" name="Google Shape;459;p24:notes"/>
          <p:cNvSpPr txBox="1">
            <a:spLocks noGrp="1"/>
          </p:cNvSpPr>
          <p:nvPr>
            <p:ph type="sldNum" idx="12"/>
          </p:nvPr>
        </p:nvSpPr>
        <p:spPr>
          <a:xfrm>
            <a:off x="4143587" y="9119474"/>
            <a:ext cx="3169920" cy="480060"/>
          </a:xfrm>
          <a:prstGeom prst="rect">
            <a:avLst/>
          </a:prstGeom>
          <a:noFill/>
          <a:ln>
            <a:noFill/>
          </a:ln>
        </p:spPr>
        <p:txBody>
          <a:bodyPr spcFirstLastPara="1" wrap="square" lIns="95175" tIns="47575" rIns="9517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a:extLst>
            <a:ext uri="{FF2B5EF4-FFF2-40B4-BE49-F238E27FC236}">
              <a16:creationId xmlns:a16="http://schemas.microsoft.com/office/drawing/2014/main" id="{7F70BE2B-3E0B-1535-E7E8-9271A0E23376}"/>
            </a:ext>
          </a:extLst>
        </p:cNvPr>
        <p:cNvGrpSpPr/>
        <p:nvPr/>
      </p:nvGrpSpPr>
      <p:grpSpPr>
        <a:xfrm>
          <a:off x="0" y="0"/>
          <a:ext cx="0" cy="0"/>
          <a:chOff x="0" y="0"/>
          <a:chExt cx="0" cy="0"/>
        </a:xfrm>
      </p:grpSpPr>
      <p:sp>
        <p:nvSpPr>
          <p:cNvPr id="487" name="Google Shape;487;p28:notes">
            <a:extLst>
              <a:ext uri="{FF2B5EF4-FFF2-40B4-BE49-F238E27FC236}">
                <a16:creationId xmlns:a16="http://schemas.microsoft.com/office/drawing/2014/main" id="{CA3E153E-95F8-BAEE-891C-A2FAB032062C}"/>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8:notes">
            <a:extLst>
              <a:ext uri="{FF2B5EF4-FFF2-40B4-BE49-F238E27FC236}">
                <a16:creationId xmlns:a16="http://schemas.microsoft.com/office/drawing/2014/main" id="{7D09B882-2196-ACDC-CF8A-D085FBBFFCE6}"/>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8:notes">
            <a:extLst>
              <a:ext uri="{FF2B5EF4-FFF2-40B4-BE49-F238E27FC236}">
                <a16:creationId xmlns:a16="http://schemas.microsoft.com/office/drawing/2014/main" id="{9CF0897F-BE9E-946B-3FB8-02F42E9AA3B9}"/>
              </a:ext>
            </a:extLst>
          </p:cNvPr>
          <p:cNvSpPr txBox="1">
            <a:spLocks noGrp="1"/>
          </p:cNvSpPr>
          <p:nvPr>
            <p:ph type="sldNum" idx="12"/>
          </p:nvPr>
        </p:nvSpPr>
        <p:spPr>
          <a:xfrm>
            <a:off x="4143587" y="9119474"/>
            <a:ext cx="3169920" cy="480060"/>
          </a:xfrm>
          <a:prstGeom prst="rect">
            <a:avLst/>
          </a:prstGeom>
          <a:noFill/>
          <a:ln>
            <a:noFill/>
          </a:ln>
        </p:spPr>
        <p:txBody>
          <a:bodyPr spcFirstLastPara="1" wrap="square" lIns="95175" tIns="47575" rIns="9517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98949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a:extLst>
            <a:ext uri="{FF2B5EF4-FFF2-40B4-BE49-F238E27FC236}">
              <a16:creationId xmlns:a16="http://schemas.microsoft.com/office/drawing/2014/main" id="{C5AA0DFC-110D-4F9A-36E5-6072F1F49DD3}"/>
            </a:ext>
          </a:extLst>
        </p:cNvPr>
        <p:cNvGrpSpPr/>
        <p:nvPr/>
      </p:nvGrpSpPr>
      <p:grpSpPr>
        <a:xfrm>
          <a:off x="0" y="0"/>
          <a:ext cx="0" cy="0"/>
          <a:chOff x="0" y="0"/>
          <a:chExt cx="0" cy="0"/>
        </a:xfrm>
      </p:grpSpPr>
      <p:sp>
        <p:nvSpPr>
          <p:cNvPr id="487" name="Google Shape;487;p28:notes">
            <a:extLst>
              <a:ext uri="{FF2B5EF4-FFF2-40B4-BE49-F238E27FC236}">
                <a16:creationId xmlns:a16="http://schemas.microsoft.com/office/drawing/2014/main" id="{DD9309B0-5C24-4E97-9DA9-BFF522733C1C}"/>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8:notes">
            <a:extLst>
              <a:ext uri="{FF2B5EF4-FFF2-40B4-BE49-F238E27FC236}">
                <a16:creationId xmlns:a16="http://schemas.microsoft.com/office/drawing/2014/main" id="{5FA4B34F-3620-452E-98A5-E1D04906E3E2}"/>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5175" tIns="47575" rIns="95175" bIns="47575" anchor="t" anchorCtr="0">
            <a:noAutofit/>
          </a:bodyPr>
          <a:lstStyle/>
          <a:p>
            <a:pPr marL="0" lvl="0" indent="0" algn="l" rtl="0">
              <a:lnSpc>
                <a:spcPct val="100000"/>
              </a:lnSpc>
              <a:spcBef>
                <a:spcPts val="0"/>
              </a:spcBef>
              <a:spcAft>
                <a:spcPts val="0"/>
              </a:spcAft>
              <a:buSzPts val="1400"/>
              <a:buNone/>
            </a:pPr>
            <a:endParaRPr/>
          </a:p>
        </p:txBody>
      </p:sp>
      <p:sp>
        <p:nvSpPr>
          <p:cNvPr id="489" name="Google Shape;489;p28:notes">
            <a:extLst>
              <a:ext uri="{FF2B5EF4-FFF2-40B4-BE49-F238E27FC236}">
                <a16:creationId xmlns:a16="http://schemas.microsoft.com/office/drawing/2014/main" id="{2DA7CFA0-92C8-70F6-9B6E-64DEAE3F396D}"/>
              </a:ext>
            </a:extLst>
          </p:cNvPr>
          <p:cNvSpPr txBox="1">
            <a:spLocks noGrp="1"/>
          </p:cNvSpPr>
          <p:nvPr>
            <p:ph type="sldNum" idx="12"/>
          </p:nvPr>
        </p:nvSpPr>
        <p:spPr>
          <a:xfrm>
            <a:off x="4143587" y="9119474"/>
            <a:ext cx="3169920" cy="480060"/>
          </a:xfrm>
          <a:prstGeom prst="rect">
            <a:avLst/>
          </a:prstGeom>
          <a:noFill/>
          <a:ln>
            <a:noFill/>
          </a:ln>
        </p:spPr>
        <p:txBody>
          <a:bodyPr spcFirstLastPara="1" wrap="square" lIns="95175" tIns="47575" rIns="95175" bIns="47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085094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E04A6-5264-26C2-31D4-FC428CF7A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B82C8-0C57-9805-0593-64972FD87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392A9-43DE-BE4A-51D6-78207BCB61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87249-EECF-C4DE-FDF6-6473433B102C}"/>
              </a:ext>
            </a:extLst>
          </p:cNvPr>
          <p:cNvSpPr>
            <a:spLocks noGrp="1"/>
          </p:cNvSpPr>
          <p:nvPr>
            <p:ph type="sldNum" sz="quarter" idx="5"/>
          </p:nvPr>
        </p:nvSpPr>
        <p:spPr/>
        <p:txBody>
          <a:bodyPr/>
          <a:lstStyle/>
          <a:p>
            <a:pPr>
              <a:defRPr/>
            </a:pPr>
            <a:fld id="{BC9D22F9-63DF-414D-913E-B1714DEB0054}" type="slidenum">
              <a:rPr lang="en-US" smtClean="0"/>
              <a:pPr>
                <a:defRPr/>
              </a:pPr>
              <a:t>35</a:t>
            </a:fld>
            <a:endParaRPr lang="en-US"/>
          </a:p>
        </p:txBody>
      </p:sp>
    </p:spTree>
    <p:extLst>
      <p:ext uri="{BB962C8B-B14F-4D97-AF65-F5344CB8AC3E}">
        <p14:creationId xmlns:p14="http://schemas.microsoft.com/office/powerpoint/2010/main" val="3302771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37</a:t>
            </a:fld>
            <a:endParaRPr lang="en-US"/>
          </a:p>
        </p:txBody>
      </p:sp>
    </p:spTree>
    <p:extLst>
      <p:ext uri="{BB962C8B-B14F-4D97-AF65-F5344CB8AC3E}">
        <p14:creationId xmlns:p14="http://schemas.microsoft.com/office/powerpoint/2010/main" val="2980107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AC9DF-1B85-C3F2-64FE-4D8CC9A9E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DC406-6BFC-9F07-3B88-DC1B5041B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5124F-4B81-55DA-B4E1-6CE42C10C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1F862-A4BB-C8E2-77CE-6BE15DC41B38}"/>
              </a:ext>
            </a:extLst>
          </p:cNvPr>
          <p:cNvSpPr>
            <a:spLocks noGrp="1"/>
          </p:cNvSpPr>
          <p:nvPr>
            <p:ph type="sldNum" sz="quarter" idx="5"/>
          </p:nvPr>
        </p:nvSpPr>
        <p:spPr/>
        <p:txBody>
          <a:bodyPr/>
          <a:lstStyle/>
          <a:p>
            <a:pPr>
              <a:defRPr/>
            </a:pPr>
            <a:fld id="{BC9D22F9-63DF-414D-913E-B1714DEB0054}" type="slidenum">
              <a:rPr lang="en-US" smtClean="0"/>
              <a:pPr>
                <a:defRPr/>
              </a:pPr>
              <a:t>38</a:t>
            </a:fld>
            <a:endParaRPr lang="en-US"/>
          </a:p>
        </p:txBody>
      </p:sp>
    </p:spTree>
    <p:extLst>
      <p:ext uri="{BB962C8B-B14F-4D97-AF65-F5344CB8AC3E}">
        <p14:creationId xmlns:p14="http://schemas.microsoft.com/office/powerpoint/2010/main" val="2601916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0" baseline="0" dirty="0"/>
              <a:t>USDA was </a:t>
            </a:r>
            <a:r>
              <a:rPr lang="en-US" b="1" baseline="0" dirty="0"/>
              <a:t>directed</a:t>
            </a:r>
            <a:r>
              <a:rPr lang="en-US" b="0" baseline="0" dirty="0"/>
              <a:t> by Congress to provide a report on </a:t>
            </a:r>
            <a:r>
              <a:rPr lang="en-US" b="1" baseline="0" dirty="0"/>
              <a:t> infrastructure needs  and supply chain shortfalls at wholesale produce markets.</a:t>
            </a:r>
            <a:r>
              <a:rPr lang="en-US" b="0" baseline="0" dirty="0"/>
              <a:t> As a result, AMS Local and Regional Foods and Cornell have a cooperative agreement to study these markets. </a:t>
            </a:r>
            <a:endParaRPr lang="en-US" b="1"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Acknowledge team developed survey and the support </a:t>
            </a:r>
            <a:r>
              <a:rPr lang="en-US"/>
              <a:t>of the NAPMM.</a:t>
            </a:r>
            <a:endParaRPr lang="en-US" dirty="0"/>
          </a:p>
          <a:p>
            <a:endParaRPr lang="en-US" b="1" baseline="0" dirty="0"/>
          </a:p>
        </p:txBody>
      </p:sp>
      <p:sp>
        <p:nvSpPr>
          <p:cNvPr id="4" name="Slide Number Placeholder 3"/>
          <p:cNvSpPr>
            <a:spLocks noGrp="1"/>
          </p:cNvSpPr>
          <p:nvPr>
            <p:ph type="sldNum" sz="quarter" idx="10"/>
          </p:nvPr>
        </p:nvSpPr>
        <p:spPr/>
        <p:txBody>
          <a:bodyPr/>
          <a:lstStyle/>
          <a:p>
            <a:fld id="{C7E1D924-92EB-4B21-857E-7A8BCCBF405D}" type="slidenum">
              <a:rPr lang="en-US" smtClean="0"/>
              <a:t>40</a:t>
            </a:fld>
            <a:endParaRPr lang="en-US"/>
          </a:p>
        </p:txBody>
      </p:sp>
    </p:spTree>
    <p:extLst>
      <p:ext uri="{BB962C8B-B14F-4D97-AF65-F5344CB8AC3E}">
        <p14:creationId xmlns:p14="http://schemas.microsoft.com/office/powerpoint/2010/main" val="27884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study needed? Most of the current markets were built 50-100 years ago with support from public and civic leaders. While some have been maintained, there are some major infrastructures that need addressing.</a:t>
            </a:r>
          </a:p>
        </p:txBody>
      </p:sp>
      <p:sp>
        <p:nvSpPr>
          <p:cNvPr id="4" name="Slide Number Placeholder 3"/>
          <p:cNvSpPr>
            <a:spLocks noGrp="1"/>
          </p:cNvSpPr>
          <p:nvPr>
            <p:ph type="sldNum" sz="quarter" idx="5"/>
          </p:nvPr>
        </p:nvSpPr>
        <p:spPr/>
        <p:txBody>
          <a:bodyPr/>
          <a:lstStyle/>
          <a:p>
            <a:fld id="{C7E1D924-92EB-4B21-857E-7A8BCCBF405D}" type="slidenum">
              <a:rPr lang="en-US" smtClean="0"/>
              <a:t>41</a:t>
            </a:fld>
            <a:endParaRPr lang="en-US"/>
          </a:p>
        </p:txBody>
      </p:sp>
    </p:spTree>
    <p:extLst>
      <p:ext uri="{BB962C8B-B14F-4D97-AF65-F5344CB8AC3E}">
        <p14:creationId xmlns:p14="http://schemas.microsoft.com/office/powerpoint/2010/main" val="390621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rPr>
              <a:t>Governed by authorities or state departments with directives to support agricultural commerce in their regions</a:t>
            </a:r>
          </a:p>
          <a:p>
            <a:pPr marL="171450" marR="0" indent="-171450">
              <a:lnSpc>
                <a:spcPct val="107000"/>
              </a:lnSpc>
              <a:spcBef>
                <a:spcPts val="0"/>
              </a:spcBef>
              <a:spcAft>
                <a:spcPts val="80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rPr>
              <a:t>A few markets are held within the </a:t>
            </a:r>
            <a:r>
              <a:rPr lang="en-US" dirty="0">
                <a:latin typeface="Times New Roman" panose="02020603050405020304" pitchFamily="18" charset="0"/>
                <a:ea typeface="Calibri" panose="020F0502020204030204" pitchFamily="34" charset="0"/>
              </a:rPr>
              <a:t>city government and </a:t>
            </a:r>
            <a:r>
              <a:rPr lang="en-US" sz="1200" dirty="0">
                <a:effectLst/>
                <a:latin typeface="Times New Roman" panose="02020603050405020304" pitchFamily="18" charset="0"/>
                <a:ea typeface="Calibri" panose="020F0502020204030204" pitchFamily="34" charset="0"/>
              </a:rPr>
              <a:t>operate closely with their urban food environment and have missions that align with the broader food community</a:t>
            </a:r>
          </a:p>
          <a:p>
            <a:pPr marL="171450" indent="-171450">
              <a:buFont typeface="Arial" panose="020B0604020202020204" pitchFamily="34" charset="0"/>
              <a:buChar char="•"/>
            </a:pPr>
            <a:r>
              <a:rPr lang="en-US" dirty="0">
                <a:latin typeface="Times New Roman" panose="02020603050405020304" pitchFamily="18" charset="0"/>
                <a:ea typeface="Calibri" panose="020F0502020204030204" pitchFamily="34" charset="0"/>
              </a:rPr>
              <a:t>C</a:t>
            </a:r>
            <a:r>
              <a:rPr lang="en-US" sz="1200" dirty="0">
                <a:effectLst/>
                <a:latin typeface="Times New Roman" panose="02020603050405020304" pitchFamily="18" charset="0"/>
                <a:ea typeface="Calibri" panose="020F0502020204030204" pitchFamily="34" charset="0"/>
              </a:rPr>
              <a:t>orporations or cooperatives made up of tenant wholesalers</a:t>
            </a:r>
            <a:endParaRPr lang="en-US" dirty="0"/>
          </a:p>
          <a:p>
            <a:endParaRPr lang="en-US" dirty="0"/>
          </a:p>
          <a:p>
            <a:r>
              <a:rPr lang="en-US" dirty="0"/>
              <a:t>I note these differences in ownership structure because I think it is relevant when we start talking about find the decision making and funding for improvements.</a:t>
            </a:r>
          </a:p>
          <a:p>
            <a:endParaRPr lang="en-US" dirty="0"/>
          </a:p>
          <a:p>
            <a:r>
              <a:rPr lang="en-US" dirty="0"/>
              <a:t>Dock improvements are by far the most common priority. As described it includes, “</a:t>
            </a:r>
            <a:r>
              <a:rPr lang="en-US" sz="1200" dirty="0">
                <a:effectLst/>
                <a:latin typeface="Times New Roman" panose="02020603050405020304" pitchFamily="18" charset="0"/>
                <a:ea typeface="Times New Roman" panose="02020603050405020304" pitchFamily="18" charset="0"/>
              </a:rPr>
              <a:t>dock levelers, additional dock space, temperature controlled docks, etc.” We worked with the AMS architect to develop this list and the descriptions.</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rPr>
              <a:t>Building: exterior walls, roofs, flooring</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rPr>
              <a:t>Remember that a need mentioned by fewer people may be as great but in a different area, such as security.</a:t>
            </a:r>
            <a:endParaRPr lang="en-US" dirty="0"/>
          </a:p>
          <a:p>
            <a:endParaRPr lang="en-US" dirty="0"/>
          </a:p>
        </p:txBody>
      </p:sp>
      <p:sp>
        <p:nvSpPr>
          <p:cNvPr id="4" name="Slide Number Placeholder 3"/>
          <p:cNvSpPr>
            <a:spLocks noGrp="1"/>
          </p:cNvSpPr>
          <p:nvPr>
            <p:ph type="sldNum" sz="quarter" idx="5"/>
          </p:nvPr>
        </p:nvSpPr>
        <p:spPr/>
        <p:txBody>
          <a:bodyPr/>
          <a:lstStyle/>
          <a:p>
            <a:fld id="{C7E1D924-92EB-4B21-857E-7A8BCCBF405D}" type="slidenum">
              <a:rPr lang="en-US" smtClean="0"/>
              <a:t>42</a:t>
            </a:fld>
            <a:endParaRPr lang="en-US"/>
          </a:p>
        </p:txBody>
      </p:sp>
    </p:spTree>
    <p:extLst>
      <p:ext uri="{BB962C8B-B14F-4D97-AF65-F5344CB8AC3E}">
        <p14:creationId xmlns:p14="http://schemas.microsoft.com/office/powerpoint/2010/main" val="191009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err="1"/>
              <a:t>Shanken</a:t>
            </a:r>
            <a:r>
              <a:rPr lang="en-US" dirty="0"/>
              <a:t>, 2023 will mark the third year of negative volume growth for the wine category and the first time in 45 years that the spirits market will surpass the wine market in total volume sales. In the US, full-category sales growth is declining and is forecasted to decline further by volume, according to almost every data source.</a:t>
            </a:r>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4</a:t>
            </a:fld>
            <a:endParaRPr lang="en-US"/>
          </a:p>
        </p:txBody>
      </p:sp>
    </p:spTree>
    <p:extLst>
      <p:ext uri="{BB962C8B-B14F-4D97-AF65-F5344CB8AC3E}">
        <p14:creationId xmlns:p14="http://schemas.microsoft.com/office/powerpoint/2010/main" val="113794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interviewed the markets we asked how </a:t>
            </a:r>
            <a:r>
              <a:rPr lang="en-US" b="1" dirty="0"/>
              <a:t>current infrastructure </a:t>
            </a:r>
            <a:r>
              <a:rPr lang="en-US" dirty="0"/>
              <a:t>is impacting their tenants’ businesses. We heard many of the same themes, efficiency and handling, food safety, and maintaining product quality emerged as the leading issues.</a:t>
            </a:r>
          </a:p>
          <a:p>
            <a:endParaRPr lang="en-US" dirty="0"/>
          </a:p>
          <a:p>
            <a:r>
              <a:rPr lang="en-US" dirty="0"/>
              <a:t>If you remember this [dock] picture, you can see it all. Congestion, ambient temperatures. Somehow they are doing the dance every day, moving product in and out, but they know they can do better and want to do better and they want to be able to grow. </a:t>
            </a:r>
          </a:p>
          <a:p>
            <a:endParaRPr lang="en-US" dirty="0"/>
          </a:p>
          <a:p>
            <a:r>
              <a:rPr lang="en-US" dirty="0"/>
              <a:t>Many of them are also interested in centralizing some business services to make them more efficient. these include waste handling (packaging waste) and food waste and food recovery systems.</a:t>
            </a:r>
          </a:p>
        </p:txBody>
      </p:sp>
      <p:sp>
        <p:nvSpPr>
          <p:cNvPr id="4" name="Slide Number Placeholder 3"/>
          <p:cNvSpPr>
            <a:spLocks noGrp="1"/>
          </p:cNvSpPr>
          <p:nvPr>
            <p:ph type="sldNum" sz="quarter" idx="5"/>
          </p:nvPr>
        </p:nvSpPr>
        <p:spPr/>
        <p:txBody>
          <a:bodyPr/>
          <a:lstStyle/>
          <a:p>
            <a:fld id="{C7E1D924-92EB-4B21-857E-7A8BCCBF405D}" type="slidenum">
              <a:rPr lang="en-US" smtClean="0"/>
              <a:t>43</a:t>
            </a:fld>
            <a:endParaRPr lang="en-US"/>
          </a:p>
        </p:txBody>
      </p:sp>
    </p:spTree>
    <p:extLst>
      <p:ext uri="{BB962C8B-B14F-4D97-AF65-F5344CB8AC3E}">
        <p14:creationId xmlns:p14="http://schemas.microsoft.com/office/powerpoint/2010/main" val="333370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may be a critical tipping point for markets. Those who do not have a plan for investments, need a plan. Food Safety Modernization Act impacts the whole supply chain. And suppliers need to be able to comply with customer food safety requirements. otherwise they are no longer competitive. They need improved efficiency and need to be able to integrate technology as needed. </a:t>
            </a:r>
          </a:p>
          <a:p>
            <a:endParaRPr lang="en-US" dirty="0"/>
          </a:p>
          <a:p>
            <a:r>
              <a:rPr lang="en-US" dirty="0"/>
              <a:t>Open for questions or comments…</a:t>
            </a:r>
          </a:p>
        </p:txBody>
      </p:sp>
      <p:sp>
        <p:nvSpPr>
          <p:cNvPr id="4" name="Slide Number Placeholder 3"/>
          <p:cNvSpPr>
            <a:spLocks noGrp="1"/>
          </p:cNvSpPr>
          <p:nvPr>
            <p:ph type="sldNum" sz="quarter" idx="5"/>
          </p:nvPr>
        </p:nvSpPr>
        <p:spPr/>
        <p:txBody>
          <a:bodyPr/>
          <a:lstStyle/>
          <a:p>
            <a:fld id="{C7E1D924-92EB-4B21-857E-7A8BCCBF405D}" type="slidenum">
              <a:rPr lang="en-US" smtClean="0"/>
              <a:t>44</a:t>
            </a:fld>
            <a:endParaRPr lang="en-US"/>
          </a:p>
        </p:txBody>
      </p:sp>
    </p:spTree>
    <p:extLst>
      <p:ext uri="{BB962C8B-B14F-4D97-AF65-F5344CB8AC3E}">
        <p14:creationId xmlns:p14="http://schemas.microsoft.com/office/powerpoint/2010/main" val="41393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B18D-C2F5-ECC0-AC14-0C90017E1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D0167-889B-07F6-1A41-F32E5D83B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DAB3E-9CB8-6286-D4F7-57B97FACC4CB}"/>
              </a:ext>
            </a:extLst>
          </p:cNvPr>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Wine off premise sale accounts for 36% and on premise sale accounts for 67% in 2022. From Sep. 2023 to August 2024, off and on premise wine sales decline each month with a slightly increase from </a:t>
            </a:r>
            <a:r>
              <a:rPr lang="en-US" b="1" i="0" dirty="0">
                <a:solidFill>
                  <a:srgbClr val="FF0000"/>
                </a:solidFill>
                <a:effectLst/>
                <a:latin typeface="Georgia" panose="02040502050405020303" pitchFamily="18" charset="0"/>
              </a:rPr>
              <a:t>March 2024 to April 2024</a:t>
            </a:r>
            <a:r>
              <a:rPr lang="en-US" b="0" i="0" dirty="0">
                <a:solidFill>
                  <a:srgbClr val="333333"/>
                </a:solidFill>
                <a:effectLst/>
                <a:latin typeface="Georgia" panose="02040502050405020303" pitchFamily="18" charset="0"/>
              </a:rPr>
              <a:t>.</a:t>
            </a:r>
          </a:p>
          <a:p>
            <a:pPr algn="l"/>
            <a:endParaRPr lang="en-US" b="0" i="0" dirty="0">
              <a:solidFill>
                <a:srgbClr val="333333"/>
              </a:solidFill>
              <a:effectLst/>
              <a:latin typeface="Georgia" panose="02040502050405020303" pitchFamily="18" charset="0"/>
            </a:endParaRPr>
          </a:p>
          <a:p>
            <a:pPr algn="l"/>
            <a:r>
              <a:rPr lang="en-US" b="0" i="0" dirty="0">
                <a:solidFill>
                  <a:srgbClr val="333333"/>
                </a:solidFill>
                <a:effectLst/>
                <a:latin typeface="Georgia" panose="02040502050405020303" pitchFamily="18" charset="0"/>
              </a:rPr>
              <a:t>The post-COVID decline in wine and spirits consumption appears to be accelerating</a:t>
            </a:r>
            <a:r>
              <a:rPr lang="en-US" b="1"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More troubling for the beverage industry is that premium-priced products, once a sales driver, are underperforming overall sales. Moreover, the latest data from the Wine and Spirits Wholesalers of America (</a:t>
            </a:r>
            <a:r>
              <a:rPr lang="en-US" b="0" i="0" dirty="0" err="1">
                <a:solidFill>
                  <a:srgbClr val="333333"/>
                </a:solidFill>
                <a:effectLst/>
                <a:latin typeface="Georgia" panose="02040502050405020303" pitchFamily="18" charset="0"/>
              </a:rPr>
              <a:t>WSWA</a:t>
            </a:r>
            <a:r>
              <a:rPr lang="en-US" b="0" i="0" dirty="0">
                <a:solidFill>
                  <a:srgbClr val="333333"/>
                </a:solidFill>
                <a:effectLst/>
                <a:latin typeface="Georgia" panose="02040502050405020303" pitchFamily="18" charset="0"/>
              </a:rPr>
              <a:t>) indicated that the current trends will likely continue for the foreseeable future.</a:t>
            </a:r>
          </a:p>
          <a:p>
            <a:br>
              <a:rPr lang="en-US" dirty="0"/>
            </a:br>
            <a:r>
              <a:rPr lang="en-US" b="0" i="0" dirty="0">
                <a:solidFill>
                  <a:srgbClr val="333333"/>
                </a:solidFill>
                <a:effectLst/>
                <a:latin typeface="Georgia" panose="02040502050405020303" pitchFamily="18" charset="0"/>
              </a:rPr>
              <a:t>The $8-$10.99 table wine price tier experienced a double-digit drop of 12.7% across combined on- and off-premise channels. </a:t>
            </a:r>
            <a:r>
              <a:rPr lang="en-US" b="0" i="1" dirty="0">
                <a:solidFill>
                  <a:srgbClr val="333333"/>
                </a:solidFill>
                <a:effectLst/>
                <a:latin typeface="Georgia" panose="02040502050405020303" pitchFamily="18" charset="0"/>
              </a:rPr>
              <a:t>changing consumption patterns, economic and inflationary pressures, and reduced shelf space” were all contributing factors.</a:t>
            </a:r>
          </a:p>
          <a:p>
            <a:endParaRPr lang="en-US" b="0" i="1" dirty="0">
              <a:solidFill>
                <a:srgbClr val="333333"/>
              </a:solidFill>
              <a:effectLst/>
              <a:latin typeface="Georgia" panose="02040502050405020303" pitchFamily="18" charset="0"/>
            </a:endParaRPr>
          </a:p>
          <a:p>
            <a:r>
              <a:rPr lang="en-US" dirty="0"/>
              <a:t>However, Prosecco remains the top performer in the wine category. Prosecco's growth is moderate but still up +2.6% in the latest June-ending data. </a:t>
            </a:r>
          </a:p>
        </p:txBody>
      </p:sp>
      <p:sp>
        <p:nvSpPr>
          <p:cNvPr id="4" name="Slide Number Placeholder 3">
            <a:extLst>
              <a:ext uri="{FF2B5EF4-FFF2-40B4-BE49-F238E27FC236}">
                <a16:creationId xmlns:a16="http://schemas.microsoft.com/office/drawing/2014/main" id="{012AA0C3-5E62-B17C-9EF5-CC7C20FA96F3}"/>
              </a:ext>
            </a:extLst>
          </p:cNvPr>
          <p:cNvSpPr>
            <a:spLocks noGrp="1"/>
          </p:cNvSpPr>
          <p:nvPr>
            <p:ph type="sldNum" sz="quarter" idx="5"/>
          </p:nvPr>
        </p:nvSpPr>
        <p:spPr/>
        <p:txBody>
          <a:bodyPr/>
          <a:lstStyle/>
          <a:p>
            <a:pPr>
              <a:defRPr/>
            </a:pPr>
            <a:fld id="{BC9D22F9-63DF-414D-913E-B1714DEB0054}" type="slidenum">
              <a:rPr lang="en-US" smtClean="0"/>
              <a:pPr>
                <a:defRPr/>
              </a:pPr>
              <a:t>5</a:t>
            </a:fld>
            <a:endParaRPr lang="en-US"/>
          </a:p>
        </p:txBody>
      </p:sp>
    </p:spTree>
    <p:extLst>
      <p:ext uri="{BB962C8B-B14F-4D97-AF65-F5344CB8AC3E}">
        <p14:creationId xmlns:p14="http://schemas.microsoft.com/office/powerpoint/2010/main" val="375884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E33"/>
                </a:solidFill>
                <a:effectLst/>
                <a:latin typeface="Inter"/>
              </a:rPr>
              <a:t>The latest data for the U.S. wine </a:t>
            </a:r>
            <a:r>
              <a:rPr lang="en-US" b="0" i="0" dirty="0" err="1">
                <a:solidFill>
                  <a:srgbClr val="0A0E33"/>
                </a:solidFill>
                <a:effectLst/>
                <a:latin typeface="Inter"/>
              </a:rPr>
              <a:t>DtC</a:t>
            </a:r>
            <a:r>
              <a:rPr lang="en-US" b="0" i="0" dirty="0">
                <a:solidFill>
                  <a:srgbClr val="0A0E33"/>
                </a:solidFill>
                <a:effectLst/>
                <a:latin typeface="Inter"/>
              </a:rPr>
              <a:t> shipping market reveals shipment data trending downward. Nationwide, shipment volume has declined by 11% for the January-June 2024 period, </a:t>
            </a:r>
          </a:p>
          <a:p>
            <a:endParaRPr lang="en-US" b="0" i="0" dirty="0">
              <a:solidFill>
                <a:srgbClr val="0A0E33"/>
              </a:solidFill>
              <a:effectLst/>
              <a:latin typeface="Inter"/>
            </a:endParaRPr>
          </a:p>
          <a:p>
            <a:r>
              <a:rPr lang="en-US" b="0" i="0" dirty="0">
                <a:solidFill>
                  <a:srgbClr val="0A0E33"/>
                </a:solidFill>
                <a:effectLst/>
                <a:latin typeface="Inter"/>
              </a:rPr>
              <a:t>Miguel, slide 5 and 6 tell a similar story, so you do not need to present slide 6 if you do not have time.</a:t>
            </a:r>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6</a:t>
            </a:fld>
            <a:endParaRPr lang="en-US"/>
          </a:p>
        </p:txBody>
      </p:sp>
    </p:spTree>
    <p:extLst>
      <p:ext uri="{BB962C8B-B14F-4D97-AF65-F5344CB8AC3E}">
        <p14:creationId xmlns:p14="http://schemas.microsoft.com/office/powerpoint/2010/main" val="24395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E33"/>
                </a:solidFill>
                <a:effectLst/>
                <a:latin typeface="Inter"/>
              </a:rPr>
              <a:t>The latest data for the U.S. wine </a:t>
            </a:r>
            <a:r>
              <a:rPr lang="en-US" b="0" i="0" dirty="0" err="1">
                <a:solidFill>
                  <a:srgbClr val="0A0E33"/>
                </a:solidFill>
                <a:effectLst/>
                <a:latin typeface="Inter"/>
              </a:rPr>
              <a:t>DtC</a:t>
            </a:r>
            <a:r>
              <a:rPr lang="en-US" b="0" i="0" dirty="0">
                <a:solidFill>
                  <a:srgbClr val="0A0E33"/>
                </a:solidFill>
                <a:effectLst/>
                <a:latin typeface="Inter"/>
              </a:rPr>
              <a:t> shipping market reveals shipment data trending downward. Nationwide, shipment volume has declined by 11% for the January-June 2024 period, amounting to 3.1 million in cases sold, while the overall value of these shipments has decreased by 5%, totaling $1.8 billion. Amidst these declines, the average bottle price has increased by 6%, reaching $48.96. All regions across the country experienced losses in both shipment volume and value, reflecting the broader challenges faced by the industry. </a:t>
            </a:r>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7</a:t>
            </a:fld>
            <a:endParaRPr lang="en-US"/>
          </a:p>
        </p:txBody>
      </p:sp>
    </p:spTree>
    <p:extLst>
      <p:ext uri="{BB962C8B-B14F-4D97-AF65-F5344CB8AC3E}">
        <p14:creationId xmlns:p14="http://schemas.microsoft.com/office/powerpoint/2010/main" val="119951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Impact of the Second Trump Term on Trade</a:t>
            </a:r>
            <a:endParaRPr lang="en-US" dirty="0"/>
          </a:p>
          <a:p>
            <a:pPr marL="457200" lvl="1" indent="0">
              <a:buFont typeface="+mj-lt"/>
              <a:buNone/>
            </a:pPr>
            <a:r>
              <a:rPr lang="en-US" dirty="0"/>
              <a:t>The reelection of Donald Trump introduces the possibility of new tariffs on European wine imports. This could lead to increased prices and decreased availability of imported wines in the U.S., while American wine exports may face retaliatory tariffs from the EU, potentially reducing their competitiveness abroad. </a:t>
            </a:r>
            <a:r>
              <a:rPr lang="en-US" dirty="0" err="1">
                <a:hlinkClick r:id="rId3"/>
              </a:rPr>
              <a:t>SevenFifty</a:t>
            </a:r>
            <a:r>
              <a:rPr lang="en-US" dirty="0">
                <a:hlinkClick r:id="rId3"/>
              </a:rPr>
              <a:t> Daily</a:t>
            </a:r>
            <a:endParaRPr lang="en-US" dirty="0"/>
          </a:p>
          <a:p>
            <a:pPr>
              <a:buFont typeface="+mj-lt"/>
              <a:buAutoNum type="arabicPeriod"/>
            </a:pPr>
            <a:r>
              <a:rPr lang="en-US" b="1" dirty="0"/>
              <a:t>Climate Change Challenges</a:t>
            </a:r>
            <a:endParaRPr lang="en-US" dirty="0"/>
          </a:p>
          <a:p>
            <a:pPr marL="457200" lvl="1" indent="0">
              <a:buFont typeface="+mj-lt"/>
              <a:buNone/>
            </a:pPr>
            <a:r>
              <a:rPr lang="en-US" dirty="0"/>
              <a:t>The wine industry continues to grapple with climate-related issues, including unpredictable weather patterns and natural disasters. These challenges affect grape production and quality, prompting producers to adopt more resilient and sustainable practices to mitigate the impact of climate change. </a:t>
            </a:r>
            <a:r>
              <a:rPr lang="en-US" dirty="0" err="1">
                <a:hlinkClick r:id="rId3"/>
              </a:rPr>
              <a:t>SevenFifty</a:t>
            </a:r>
            <a:r>
              <a:rPr lang="en-US" dirty="0">
                <a:hlinkClick r:id="rId3"/>
              </a:rPr>
              <a:t> Daily</a:t>
            </a:r>
            <a:endParaRPr lang="en-US" dirty="0"/>
          </a:p>
          <a:p>
            <a:pPr>
              <a:buFont typeface="+mj-lt"/>
              <a:buAutoNum type="arabicPeriod"/>
            </a:pPr>
            <a:r>
              <a:rPr lang="en-US" b="1" dirty="0"/>
              <a:t>Shifts in Consumer Preferences</a:t>
            </a:r>
            <a:endParaRPr lang="en-US" dirty="0"/>
          </a:p>
          <a:p>
            <a:pPr marL="457200" lvl="1" indent="0">
              <a:buFont typeface="+mj-lt"/>
              <a:buNone/>
            </a:pPr>
            <a:r>
              <a:rPr lang="en-US" dirty="0"/>
              <a:t>There is a growing consumer interest in low-alcohol and non-alcoholic wines, driven by health consciousness and moderation trends. Producers are responding by innovating and expanding their offerings in the no- and low-alcohol (NOLO) category to meet this demand. </a:t>
            </a:r>
            <a:r>
              <a:rPr lang="en-US" dirty="0" err="1">
                <a:hlinkClick r:id="rId4"/>
              </a:rPr>
              <a:t>SevenFifty</a:t>
            </a:r>
            <a:r>
              <a:rPr lang="en-US" dirty="0">
                <a:hlinkClick r:id="rId4"/>
              </a:rPr>
              <a:t> Daily</a:t>
            </a:r>
            <a:endParaRPr lang="en-US" dirty="0"/>
          </a:p>
          <a:p>
            <a:pPr>
              <a:buFont typeface="+mj-lt"/>
              <a:buAutoNum type="arabicPeriod"/>
            </a:pPr>
            <a:r>
              <a:rPr lang="en-US" b="1" dirty="0"/>
              <a:t>Economic Pressures and Inflation</a:t>
            </a:r>
            <a:endParaRPr lang="en-US" dirty="0"/>
          </a:p>
          <a:p>
            <a:pPr marL="457200" lvl="1" indent="0">
              <a:buFont typeface="+mj-lt"/>
              <a:buNone/>
            </a:pPr>
            <a:r>
              <a:rPr lang="en-US" dirty="0"/>
              <a:t>Inflation and economic uncertainties are influencing consumer spending habits, with a tendency towards more affordable wine options. This shift pressures producers and retailers to balance quality with price competitiveness to attract cost-conscious consumers. </a:t>
            </a:r>
            <a:r>
              <a:rPr lang="en-US" dirty="0" err="1">
                <a:hlinkClick r:id="rId3"/>
              </a:rPr>
              <a:t>SevenFifty</a:t>
            </a:r>
            <a:r>
              <a:rPr lang="en-US" dirty="0">
                <a:hlinkClick r:id="rId3"/>
              </a:rPr>
              <a:t> Daily</a:t>
            </a:r>
            <a:endParaRPr lang="en-US" dirty="0"/>
          </a:p>
          <a:p>
            <a:pPr>
              <a:buFont typeface="+mj-lt"/>
              <a:buAutoNum type="arabicPeriod"/>
            </a:pPr>
            <a:r>
              <a:rPr lang="en-US" b="1" dirty="0"/>
              <a:t>Advancements in Sustainable Practices</a:t>
            </a:r>
          </a:p>
          <a:p>
            <a:pPr>
              <a:buFont typeface="+mj-lt"/>
              <a:buNone/>
            </a:pPr>
            <a:r>
              <a:rPr lang="en-US" b="1" dirty="0"/>
              <a:t>	</a:t>
            </a:r>
            <a:r>
              <a:rPr lang="en-US" dirty="0"/>
              <a:t>The industry is increasingly focusing on sustainability, with a rise in organic and biodynamic wine production. Consumers are more environmentally conscious, leading producers to 	adopt eco-friendly practices and certifications to appeal to this market segment. </a:t>
            </a:r>
            <a:r>
              <a:rPr lang="en-US" dirty="0" err="1">
                <a:hlinkClick r:id="rId3"/>
              </a:rPr>
              <a:t>SevenFifty</a:t>
            </a:r>
            <a:r>
              <a:rPr lang="en-US" dirty="0">
                <a:hlinkClick r:id="rId3"/>
              </a:rPr>
              <a:t> Daily</a:t>
            </a:r>
            <a:endParaRPr lang="en-US" dirty="0"/>
          </a:p>
          <a:p>
            <a:r>
              <a:rPr lang="en-US" dirty="0"/>
              <a:t>	These trends highlight the dynamic nature </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8</a:t>
            </a:fld>
            <a:endParaRPr lang="en-US"/>
          </a:p>
        </p:txBody>
      </p:sp>
    </p:spTree>
    <p:extLst>
      <p:ext uri="{BB962C8B-B14F-4D97-AF65-F5344CB8AC3E}">
        <p14:creationId xmlns:p14="http://schemas.microsoft.com/office/powerpoint/2010/main" val="226789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www.thedrinksbusiness.com</a:t>
            </a:r>
            <a:r>
              <a:rPr lang="en-US" dirty="0"/>
              <a:t>/2024/12/vina-concha-y-toro-enters-non-alcoholic-wine-into-</a:t>
            </a:r>
            <a:r>
              <a:rPr lang="en-US" dirty="0" err="1"/>
              <a:t>uk</a:t>
            </a:r>
            <a:r>
              <a:rPr lang="en-US" dirty="0"/>
              <a:t>-market/</a:t>
            </a:r>
          </a:p>
          <a:p>
            <a:endParaRPr lang="en-US" dirty="0"/>
          </a:p>
          <a:p>
            <a:pPr algn="l">
              <a:spcAft>
                <a:spcPts val="2025"/>
              </a:spcAft>
            </a:pPr>
            <a:r>
              <a:rPr lang="en-US" b="0" i="0" dirty="0">
                <a:solidFill>
                  <a:srgbClr val="1D2B38"/>
                </a:solidFill>
                <a:effectLst/>
                <a:latin typeface="nimbus-sans"/>
              </a:rPr>
              <a:t>Chilean wine brand </a:t>
            </a:r>
            <a:r>
              <a:rPr lang="en-US" b="0" i="0" dirty="0" err="1">
                <a:solidFill>
                  <a:srgbClr val="1D2B38"/>
                </a:solidFill>
                <a:effectLst/>
                <a:latin typeface="nimbus-sans"/>
              </a:rPr>
              <a:t>Casillero</a:t>
            </a:r>
            <a:r>
              <a:rPr lang="en-US" b="0" i="0" dirty="0">
                <a:solidFill>
                  <a:srgbClr val="1D2B38"/>
                </a:solidFill>
                <a:effectLst/>
                <a:latin typeface="nimbus-sans"/>
              </a:rPr>
              <a:t> del Diablo, owned by Concha y Toro, has launched its first alcohol-free wine in the UK market with the introduction of a de-</a:t>
            </a:r>
            <a:r>
              <a:rPr lang="en-US" b="0" i="0" dirty="0" err="1">
                <a:solidFill>
                  <a:srgbClr val="1D2B38"/>
                </a:solidFill>
                <a:effectLst/>
                <a:latin typeface="nimbus-sans"/>
              </a:rPr>
              <a:t>alcoholised</a:t>
            </a:r>
            <a:r>
              <a:rPr lang="en-US" b="0" i="0" dirty="0">
                <a:solidFill>
                  <a:srgbClr val="1D2B38"/>
                </a:solidFill>
                <a:effectLst/>
                <a:latin typeface="nimbus-sans"/>
              </a:rPr>
              <a:t> sparkling wine. </a:t>
            </a:r>
            <a:r>
              <a:rPr lang="en-US" b="0" i="0" dirty="0" err="1">
                <a:solidFill>
                  <a:srgbClr val="1D2B38"/>
                </a:solidFill>
                <a:effectLst/>
                <a:latin typeface="nimbus-sans"/>
              </a:rPr>
              <a:t>Casillero</a:t>
            </a:r>
            <a:r>
              <a:rPr lang="en-US" b="0" i="0" dirty="0">
                <a:solidFill>
                  <a:srgbClr val="1D2B38"/>
                </a:solidFill>
                <a:effectLst/>
                <a:latin typeface="nimbus-sans"/>
              </a:rPr>
              <a:t> del Diablo Zero is made from 100% early-harvested Chardonnay grapes sourced from the Central Valley of Chile.</a:t>
            </a:r>
          </a:p>
          <a:p>
            <a:pPr algn="l">
              <a:spcAft>
                <a:spcPts val="2025"/>
              </a:spcAft>
            </a:pPr>
            <a:r>
              <a:rPr lang="en-US" b="0" i="0" dirty="0">
                <a:solidFill>
                  <a:srgbClr val="1D2B38"/>
                </a:solidFill>
                <a:effectLst/>
                <a:latin typeface="nimbus-sans"/>
              </a:rPr>
              <a:t>The wine, which is gently de-</a:t>
            </a:r>
            <a:r>
              <a:rPr lang="en-US" b="0" i="0" dirty="0" err="1">
                <a:solidFill>
                  <a:srgbClr val="1D2B38"/>
                </a:solidFill>
                <a:effectLst/>
                <a:latin typeface="nimbus-sans"/>
              </a:rPr>
              <a:t>alcoholised</a:t>
            </a:r>
            <a:r>
              <a:rPr lang="en-US" b="0" i="0" dirty="0">
                <a:solidFill>
                  <a:srgbClr val="1D2B38"/>
                </a:solidFill>
                <a:effectLst/>
                <a:latin typeface="nimbus-sans"/>
              </a:rPr>
              <a:t> to retain the brand’s characteristic quality, is being released ahead of the festive season at a recommended retail price of £6 for a </a:t>
            </a:r>
            <a:r>
              <a:rPr lang="en-US" b="0" i="0" dirty="0" err="1">
                <a:solidFill>
                  <a:srgbClr val="1D2B38"/>
                </a:solidFill>
                <a:effectLst/>
                <a:latin typeface="nimbus-sans"/>
              </a:rPr>
              <a:t>75cl</a:t>
            </a:r>
            <a:r>
              <a:rPr lang="en-US" b="0" i="0" dirty="0">
                <a:solidFill>
                  <a:srgbClr val="1D2B38"/>
                </a:solidFill>
                <a:effectLst/>
                <a:latin typeface="nimbus-sans"/>
              </a:rPr>
              <a:t> bottle.</a:t>
            </a:r>
          </a:p>
          <a:p>
            <a:pPr algn="l">
              <a:spcAft>
                <a:spcPts val="2025"/>
              </a:spcAft>
            </a:pPr>
            <a:r>
              <a:rPr lang="en-US" b="0" i="0" dirty="0">
                <a:solidFill>
                  <a:srgbClr val="1D2B38"/>
                </a:solidFill>
                <a:effectLst/>
                <a:latin typeface="nimbus-sans"/>
              </a:rPr>
              <a:t>This move marks a significant step for the brand as it expands into the growing no- and low-alcohol category, which has been </a:t>
            </a:r>
            <a:r>
              <a:rPr lang="en-US" b="0" i="0" u="none" strike="noStrike" dirty="0">
                <a:solidFill>
                  <a:srgbClr val="D73D39"/>
                </a:solidFill>
                <a:effectLst/>
                <a:latin typeface="nimbus-sans"/>
                <a:hlinkClick r:id="rId3"/>
              </a:rPr>
              <a:t>gaining momentum in recent years across all alcoholic drinks</a:t>
            </a:r>
            <a:r>
              <a:rPr lang="en-US" b="0" i="0" dirty="0">
                <a:solidFill>
                  <a:srgbClr val="1D2B38"/>
                </a:solidFill>
                <a:effectLst/>
                <a:latin typeface="nimbus-sans"/>
              </a:rPr>
              <a:t>, not just wine.</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9</a:t>
            </a:fld>
            <a:endParaRPr lang="en-US"/>
          </a:p>
        </p:txBody>
      </p:sp>
    </p:spTree>
    <p:extLst>
      <p:ext uri="{BB962C8B-B14F-4D97-AF65-F5344CB8AC3E}">
        <p14:creationId xmlns:p14="http://schemas.microsoft.com/office/powerpoint/2010/main" val="246210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10</a:t>
            </a:fld>
            <a:endParaRPr lang="en-US"/>
          </a:p>
        </p:txBody>
      </p:sp>
    </p:spTree>
    <p:extLst>
      <p:ext uri="{BB962C8B-B14F-4D97-AF65-F5344CB8AC3E}">
        <p14:creationId xmlns:p14="http://schemas.microsoft.com/office/powerpoint/2010/main" val="69488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BEAF365-071E-414C-80DD-55CAD6D31EB3}" type="slidenum">
              <a:rPr lang="en-US"/>
              <a:pPr>
                <a:defRPr/>
              </a:pPr>
              <a:t>‹#›</a:t>
            </a:fld>
            <a:endParaRPr lang="en-US"/>
          </a:p>
        </p:txBody>
      </p:sp>
    </p:spTree>
    <p:extLst>
      <p:ext uri="{BB962C8B-B14F-4D97-AF65-F5344CB8AC3E}">
        <p14:creationId xmlns:p14="http://schemas.microsoft.com/office/powerpoint/2010/main" val="4517592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C22DF4-AE45-4089-A965-DE816D5A9754}" type="slidenum">
              <a:rPr lang="en-US"/>
              <a:pPr>
                <a:defRPr/>
              </a:pPr>
              <a:t>‹#›</a:t>
            </a:fld>
            <a:endParaRPr lang="en-US"/>
          </a:p>
        </p:txBody>
      </p:sp>
    </p:spTree>
    <p:extLst>
      <p:ext uri="{BB962C8B-B14F-4D97-AF65-F5344CB8AC3E}">
        <p14:creationId xmlns:p14="http://schemas.microsoft.com/office/powerpoint/2010/main" val="39135125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844676"/>
            <a:ext cx="2590800" cy="5013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844676"/>
            <a:ext cx="7569200" cy="5013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864FC-0FFD-4B12-9893-8B4655DD187A}" type="slidenum">
              <a:rPr lang="en-US"/>
              <a:pPr>
                <a:defRPr/>
              </a:pPr>
              <a:t>‹#›</a:t>
            </a:fld>
            <a:endParaRPr lang="en-US"/>
          </a:p>
        </p:txBody>
      </p:sp>
    </p:spTree>
    <p:extLst>
      <p:ext uri="{BB962C8B-B14F-4D97-AF65-F5344CB8AC3E}">
        <p14:creationId xmlns:p14="http://schemas.microsoft.com/office/powerpoint/2010/main" val="125874178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16"/>
        <p:cNvGrpSpPr/>
        <p:nvPr/>
      </p:nvGrpSpPr>
      <p:grpSpPr>
        <a:xfrm>
          <a:off x="0" y="0"/>
          <a:ext cx="0" cy="0"/>
          <a:chOff x="0" y="0"/>
          <a:chExt cx="0" cy="0"/>
        </a:xfrm>
      </p:grpSpPr>
      <p:sp>
        <p:nvSpPr>
          <p:cNvPr id="17" name="Google Shape;17;p3"/>
          <p:cNvSpPr/>
          <p:nvPr/>
        </p:nvSpPr>
        <p:spPr>
          <a:xfrm>
            <a:off x="0" y="952500"/>
            <a:ext cx="12192000" cy="520800"/>
          </a:xfrm>
          <a:prstGeom prst="rect">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933542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C543E43-6348-4BE0-A778-6170C0CA2483}" type="slidenum">
              <a:rPr lang="en-US"/>
              <a:pPr>
                <a:defRPr/>
              </a:pPr>
              <a:t>‹#›</a:t>
            </a:fld>
            <a:endParaRPr lang="en-US"/>
          </a:p>
        </p:txBody>
      </p:sp>
    </p:spTree>
    <p:extLst>
      <p:ext uri="{BB962C8B-B14F-4D97-AF65-F5344CB8AC3E}">
        <p14:creationId xmlns:p14="http://schemas.microsoft.com/office/powerpoint/2010/main" val="34442754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835165-69CD-4B6E-BFC3-43C80B616FAC}" type="slidenum">
              <a:rPr lang="en-US"/>
              <a:pPr>
                <a:defRPr/>
              </a:pPr>
              <a:t>‹#›</a:t>
            </a:fld>
            <a:endParaRPr lang="en-US"/>
          </a:p>
        </p:txBody>
      </p:sp>
    </p:spTree>
    <p:extLst>
      <p:ext uri="{BB962C8B-B14F-4D97-AF65-F5344CB8AC3E}">
        <p14:creationId xmlns:p14="http://schemas.microsoft.com/office/powerpoint/2010/main" val="25987557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12686-E869-4B63-9F18-6CBF8B702500}" type="slidenum">
              <a:rPr lang="en-US"/>
              <a:pPr>
                <a:defRPr/>
              </a:pPr>
              <a:t>‹#›</a:t>
            </a:fld>
            <a:endParaRPr lang="en-US"/>
          </a:p>
        </p:txBody>
      </p:sp>
    </p:spTree>
    <p:extLst>
      <p:ext uri="{BB962C8B-B14F-4D97-AF65-F5344CB8AC3E}">
        <p14:creationId xmlns:p14="http://schemas.microsoft.com/office/powerpoint/2010/main" val="4005689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98614"/>
            <a:ext cx="53848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8614"/>
            <a:ext cx="53848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230B888-0A81-4A80-AC2E-27C66658DA37}" type="slidenum">
              <a:rPr lang="en-US"/>
              <a:pPr>
                <a:defRPr/>
              </a:pPr>
              <a:t>‹#›</a:t>
            </a:fld>
            <a:endParaRPr lang="en-US"/>
          </a:p>
        </p:txBody>
      </p:sp>
    </p:spTree>
    <p:extLst>
      <p:ext uri="{BB962C8B-B14F-4D97-AF65-F5344CB8AC3E}">
        <p14:creationId xmlns:p14="http://schemas.microsoft.com/office/powerpoint/2010/main" val="17581912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26E5EC-7575-45A7-B134-4B45A7A05E1B}" type="slidenum">
              <a:rPr lang="en-US"/>
              <a:pPr>
                <a:defRPr/>
              </a:pPr>
              <a:t>‹#›</a:t>
            </a:fld>
            <a:endParaRPr lang="en-US"/>
          </a:p>
        </p:txBody>
      </p:sp>
    </p:spTree>
    <p:extLst>
      <p:ext uri="{BB962C8B-B14F-4D97-AF65-F5344CB8AC3E}">
        <p14:creationId xmlns:p14="http://schemas.microsoft.com/office/powerpoint/2010/main" val="8370479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F2DCE5B-DCE3-4E89-AF35-0670C1821DF1}" type="slidenum">
              <a:rPr lang="en-US"/>
              <a:pPr>
                <a:defRPr/>
              </a:pPr>
              <a:t>‹#›</a:t>
            </a:fld>
            <a:endParaRPr lang="en-US"/>
          </a:p>
        </p:txBody>
      </p:sp>
    </p:spTree>
    <p:extLst>
      <p:ext uri="{BB962C8B-B14F-4D97-AF65-F5344CB8AC3E}">
        <p14:creationId xmlns:p14="http://schemas.microsoft.com/office/powerpoint/2010/main" val="364091914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2228C75-5E23-4767-A47B-5820529CB29D}" type="slidenum">
              <a:rPr lang="en-US"/>
              <a:pPr>
                <a:defRPr/>
              </a:pPr>
              <a:t>‹#›</a:t>
            </a:fld>
            <a:endParaRPr lang="en-US"/>
          </a:p>
        </p:txBody>
      </p:sp>
    </p:spTree>
    <p:extLst>
      <p:ext uri="{BB962C8B-B14F-4D97-AF65-F5344CB8AC3E}">
        <p14:creationId xmlns:p14="http://schemas.microsoft.com/office/powerpoint/2010/main" val="8673252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14AD1A-3E2D-4889-8392-3CFA1D43892B}" type="slidenum">
              <a:rPr lang="en-US"/>
              <a:pPr>
                <a:defRPr/>
              </a:pPr>
              <a:t>‹#›</a:t>
            </a:fld>
            <a:endParaRPr lang="en-US"/>
          </a:p>
        </p:txBody>
      </p:sp>
    </p:spTree>
    <p:extLst>
      <p:ext uri="{BB962C8B-B14F-4D97-AF65-F5344CB8AC3E}">
        <p14:creationId xmlns:p14="http://schemas.microsoft.com/office/powerpoint/2010/main" val="306093952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98BDE72-AFDF-48AA-99C6-E0C2654DC87E}" type="slidenum">
              <a:rPr lang="en-US"/>
              <a:pPr>
                <a:defRPr/>
              </a:pPr>
              <a:t>‹#›</a:t>
            </a:fld>
            <a:endParaRPr lang="en-US"/>
          </a:p>
        </p:txBody>
      </p:sp>
    </p:spTree>
    <p:extLst>
      <p:ext uri="{BB962C8B-B14F-4D97-AF65-F5344CB8AC3E}">
        <p14:creationId xmlns:p14="http://schemas.microsoft.com/office/powerpoint/2010/main" val="3682595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2678D5-9A27-4FC9-BD97-335920977458}" type="slidenum">
              <a:rPr lang="en-US"/>
              <a:pPr>
                <a:defRPr/>
              </a:pPr>
              <a:t>‹#›</a:t>
            </a:fld>
            <a:endParaRPr lang="en-US"/>
          </a:p>
        </p:txBody>
      </p:sp>
    </p:spTree>
    <p:extLst>
      <p:ext uri="{BB962C8B-B14F-4D97-AF65-F5344CB8AC3E}">
        <p14:creationId xmlns:p14="http://schemas.microsoft.com/office/powerpoint/2010/main" val="19648491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A49A5F-9DE1-4CC4-B041-757CC7ED0DC6}" type="slidenum">
              <a:rPr lang="en-US"/>
              <a:pPr>
                <a:defRPr/>
              </a:pPr>
              <a:t>‹#›</a:t>
            </a:fld>
            <a:endParaRPr lang="en-US"/>
          </a:p>
        </p:txBody>
      </p:sp>
    </p:spTree>
    <p:extLst>
      <p:ext uri="{BB962C8B-B14F-4D97-AF65-F5344CB8AC3E}">
        <p14:creationId xmlns:p14="http://schemas.microsoft.com/office/powerpoint/2010/main" val="3267767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876"/>
            <a:ext cx="2743200" cy="6842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876"/>
            <a:ext cx="8026400" cy="6842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AEB6074-763A-4C6A-95AE-122B2FDD9147}" type="slidenum">
              <a:rPr lang="en-US"/>
              <a:pPr>
                <a:defRPr/>
              </a:pPr>
              <a:t>‹#›</a:t>
            </a:fld>
            <a:endParaRPr lang="en-US"/>
          </a:p>
        </p:txBody>
      </p:sp>
    </p:spTree>
    <p:extLst>
      <p:ext uri="{BB962C8B-B14F-4D97-AF65-F5344CB8AC3E}">
        <p14:creationId xmlns:p14="http://schemas.microsoft.com/office/powerpoint/2010/main" val="9626524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EFA84-7480-773D-6433-D238A7A8B41A}"/>
              </a:ext>
              <a:ext uri="{C183D7F6-B498-43B3-948B-1728B52AA6E4}">
                <adec:decorative xmlns:adec="http://schemas.microsoft.com/office/drawing/2017/decorative" val="1"/>
              </a:ext>
            </a:extLst>
          </p:cNvPr>
          <p:cNvSpPr/>
          <p:nvPr userDrawn="1"/>
        </p:nvSpPr>
        <p:spPr>
          <a:xfrm>
            <a:off x="1" y="0"/>
            <a:ext cx="12192000" cy="3257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Rectangle 28">
            <a:extLst>
              <a:ext uri="{FF2B5EF4-FFF2-40B4-BE49-F238E27FC236}">
                <a16:creationId xmlns:a16="http://schemas.microsoft.com/office/drawing/2014/main" id="{26781FA1-E450-FC85-A1D5-F1AC260B0A5D}"/>
              </a:ext>
              <a:ext uri="{C183D7F6-B498-43B3-948B-1728B52AA6E4}">
                <adec:decorative xmlns:adec="http://schemas.microsoft.com/office/drawing/2017/decorative" val="1"/>
              </a:ext>
            </a:extLst>
          </p:cNvPr>
          <p:cNvSpPr/>
          <p:nvPr userDrawn="1"/>
        </p:nvSpPr>
        <p:spPr>
          <a:xfrm>
            <a:off x="427028" y="422101"/>
            <a:ext cx="11337946"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0" name="Group 29">
            <a:extLst>
              <a:ext uri="{FF2B5EF4-FFF2-40B4-BE49-F238E27FC236}">
                <a16:creationId xmlns:a16="http://schemas.microsoft.com/office/drawing/2014/main" id="{3ACEDB6D-CD7F-BC8F-1749-3054098DA730}"/>
              </a:ext>
              <a:ext uri="{C183D7F6-B498-43B3-948B-1728B52AA6E4}">
                <adec:decorative xmlns:adec="http://schemas.microsoft.com/office/drawing/2017/decorative" val="1"/>
              </a:ext>
            </a:extLst>
          </p:cNvPr>
          <p:cNvGrpSpPr/>
          <p:nvPr userDrawn="1"/>
        </p:nvGrpSpPr>
        <p:grpSpPr>
          <a:xfrm>
            <a:off x="0" y="661036"/>
            <a:ext cx="2013474" cy="1396365"/>
            <a:chOff x="0" y="0"/>
            <a:chExt cx="928687" cy="643890"/>
          </a:xfrm>
        </p:grpSpPr>
        <p:sp>
          <p:nvSpPr>
            <p:cNvPr id="31" name="Freeform 4">
              <a:extLst>
                <a:ext uri="{FF2B5EF4-FFF2-40B4-BE49-F238E27FC236}">
                  <a16:creationId xmlns:a16="http://schemas.microsoft.com/office/drawing/2014/main" id="{E303553F-133A-F707-E39C-3BE7F82305FD}"/>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2" name="Freeform 5">
              <a:extLst>
                <a:ext uri="{FF2B5EF4-FFF2-40B4-BE49-F238E27FC236}">
                  <a16:creationId xmlns:a16="http://schemas.microsoft.com/office/drawing/2014/main" id="{7546C055-E6C6-8706-8118-879148E4544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3" name="Freeform 6">
              <a:extLst>
                <a:ext uri="{FF2B5EF4-FFF2-40B4-BE49-F238E27FC236}">
                  <a16:creationId xmlns:a16="http://schemas.microsoft.com/office/drawing/2014/main" id="{84C4BAEB-FEF0-1228-C43B-C62695711216}"/>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4" name="Freeform 7">
              <a:extLst>
                <a:ext uri="{FF2B5EF4-FFF2-40B4-BE49-F238E27FC236}">
                  <a16:creationId xmlns:a16="http://schemas.microsoft.com/office/drawing/2014/main" id="{AAB11ED3-708A-3C7C-2B0C-576AAA63E0EC}"/>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cxnSp>
        <p:nvCxnSpPr>
          <p:cNvPr id="35" name="Straight Connector 34">
            <a:extLst>
              <a:ext uri="{FF2B5EF4-FFF2-40B4-BE49-F238E27FC236}">
                <a16:creationId xmlns:a16="http://schemas.microsoft.com/office/drawing/2014/main" id="{CF11CF44-2C9F-6FBA-19F4-FDFFDAE92D62}"/>
              </a:ext>
              <a:ext uri="{C183D7F6-B498-43B3-948B-1728B52AA6E4}">
                <adec:decorative xmlns:adec="http://schemas.microsoft.com/office/drawing/2017/decorative" val="1"/>
              </a:ext>
            </a:extLst>
          </p:cNvPr>
          <p:cNvCxnSpPr>
            <a:cxnSpLocks/>
          </p:cNvCxnSpPr>
          <p:nvPr userDrawn="1"/>
        </p:nvCxnSpPr>
        <p:spPr>
          <a:xfrm>
            <a:off x="6095999" y="834550"/>
            <a:ext cx="0" cy="51889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73D5B8A-C79C-911E-98CB-14151FDE937D}"/>
              </a:ext>
            </a:extLst>
          </p:cNvPr>
          <p:cNvSpPr>
            <a:spLocks noGrp="1"/>
          </p:cNvSpPr>
          <p:nvPr>
            <p:ph type="title" hasCustomPrompt="1"/>
          </p:nvPr>
        </p:nvSpPr>
        <p:spPr>
          <a:xfrm>
            <a:off x="608170" y="2582012"/>
            <a:ext cx="4649411" cy="3666388"/>
          </a:xfrm>
          <a:noFill/>
        </p:spPr>
        <p:txBody>
          <a:bodyPr anchor="b">
            <a:normAutofit/>
          </a:bodyPr>
          <a:lstStyle>
            <a:lvl1pPr algn="l">
              <a:lnSpc>
                <a:spcPts val="6000"/>
              </a:lnSpc>
              <a:spcAft>
                <a:spcPts val="0"/>
              </a:spcAft>
              <a:defRPr sz="4800" cap="all" spc="100" baseline="0">
                <a:solidFill>
                  <a:schemeClr val="accent1"/>
                </a:solidFill>
              </a:defRPr>
            </a:lvl1pPr>
          </a:lstStyle>
          <a:p>
            <a:r>
              <a:rPr lang="en-US" dirty="0"/>
              <a:t>ADD TITLE HERE</a:t>
            </a:r>
          </a:p>
        </p:txBody>
      </p:sp>
      <p:sp>
        <p:nvSpPr>
          <p:cNvPr id="16" name="Text Placeholder 125">
            <a:extLst>
              <a:ext uri="{FF2B5EF4-FFF2-40B4-BE49-F238E27FC236}">
                <a16:creationId xmlns:a16="http://schemas.microsoft.com/office/drawing/2014/main" id="{49D1D9C0-0B12-47B2-E4DC-A1F8457D866A}"/>
              </a:ext>
            </a:extLst>
          </p:cNvPr>
          <p:cNvSpPr>
            <a:spLocks noGrp="1"/>
          </p:cNvSpPr>
          <p:nvPr>
            <p:ph type="body" sz="quarter" idx="11" hasCustomPrompt="1"/>
          </p:nvPr>
        </p:nvSpPr>
        <p:spPr>
          <a:xfrm>
            <a:off x="6380051" y="80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7" name="Text Placeholder 125">
            <a:extLst>
              <a:ext uri="{FF2B5EF4-FFF2-40B4-BE49-F238E27FC236}">
                <a16:creationId xmlns:a16="http://schemas.microsoft.com/office/drawing/2014/main" id="{D507759E-A24F-583B-4693-0B2EE5298A01}"/>
              </a:ext>
            </a:extLst>
          </p:cNvPr>
          <p:cNvSpPr>
            <a:spLocks noGrp="1"/>
          </p:cNvSpPr>
          <p:nvPr>
            <p:ph type="body" sz="quarter" idx="17" hasCustomPrompt="1"/>
          </p:nvPr>
        </p:nvSpPr>
        <p:spPr>
          <a:xfrm>
            <a:off x="6380051" y="1108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 name="Text Placeholder 125">
            <a:extLst>
              <a:ext uri="{FF2B5EF4-FFF2-40B4-BE49-F238E27FC236}">
                <a16:creationId xmlns:a16="http://schemas.microsoft.com/office/drawing/2014/main" id="{845025F0-F7C6-A8E6-49C9-12DA5E80481E}"/>
              </a:ext>
            </a:extLst>
          </p:cNvPr>
          <p:cNvSpPr>
            <a:spLocks noGrp="1"/>
          </p:cNvSpPr>
          <p:nvPr>
            <p:ph type="body" sz="quarter" idx="12" hasCustomPrompt="1"/>
          </p:nvPr>
        </p:nvSpPr>
        <p:spPr>
          <a:xfrm>
            <a:off x="6380051" y="1752601"/>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9" name="Text Placeholder 125">
            <a:extLst>
              <a:ext uri="{FF2B5EF4-FFF2-40B4-BE49-F238E27FC236}">
                <a16:creationId xmlns:a16="http://schemas.microsoft.com/office/drawing/2014/main" id="{781EBEF0-7A65-5718-3905-B1449171D147}"/>
              </a:ext>
            </a:extLst>
          </p:cNvPr>
          <p:cNvSpPr>
            <a:spLocks noGrp="1"/>
          </p:cNvSpPr>
          <p:nvPr>
            <p:ph type="body" sz="quarter" idx="18" hasCustomPrompt="1"/>
          </p:nvPr>
        </p:nvSpPr>
        <p:spPr>
          <a:xfrm>
            <a:off x="6380051" y="2057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0" name="Text Placeholder 125">
            <a:extLst>
              <a:ext uri="{FF2B5EF4-FFF2-40B4-BE49-F238E27FC236}">
                <a16:creationId xmlns:a16="http://schemas.microsoft.com/office/drawing/2014/main" id="{87CF0D35-536A-EBF7-5AE4-543FC5CDF3E1}"/>
              </a:ext>
            </a:extLst>
          </p:cNvPr>
          <p:cNvSpPr>
            <a:spLocks noGrp="1"/>
          </p:cNvSpPr>
          <p:nvPr>
            <p:ph type="body" sz="quarter" idx="13" hasCustomPrompt="1"/>
          </p:nvPr>
        </p:nvSpPr>
        <p:spPr>
          <a:xfrm>
            <a:off x="6380051" y="2708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1" name="Text Placeholder 125">
            <a:extLst>
              <a:ext uri="{FF2B5EF4-FFF2-40B4-BE49-F238E27FC236}">
                <a16:creationId xmlns:a16="http://schemas.microsoft.com/office/drawing/2014/main" id="{16203404-C949-62A1-9158-E4F9C82FD9AE}"/>
              </a:ext>
            </a:extLst>
          </p:cNvPr>
          <p:cNvSpPr>
            <a:spLocks noGrp="1"/>
          </p:cNvSpPr>
          <p:nvPr>
            <p:ph type="body" sz="quarter" idx="19" hasCustomPrompt="1"/>
          </p:nvPr>
        </p:nvSpPr>
        <p:spPr>
          <a:xfrm>
            <a:off x="6380051" y="3013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2" name="Text Placeholder 125">
            <a:extLst>
              <a:ext uri="{FF2B5EF4-FFF2-40B4-BE49-F238E27FC236}">
                <a16:creationId xmlns:a16="http://schemas.microsoft.com/office/drawing/2014/main" id="{23CA1EEC-2EE1-747A-9E70-12FB1B08FC87}"/>
              </a:ext>
            </a:extLst>
          </p:cNvPr>
          <p:cNvSpPr>
            <a:spLocks noGrp="1"/>
          </p:cNvSpPr>
          <p:nvPr>
            <p:ph type="body" sz="quarter" idx="14" hasCustomPrompt="1"/>
          </p:nvPr>
        </p:nvSpPr>
        <p:spPr>
          <a:xfrm>
            <a:off x="6380051" y="3657600"/>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3" name="Text Placeholder 125">
            <a:extLst>
              <a:ext uri="{FF2B5EF4-FFF2-40B4-BE49-F238E27FC236}">
                <a16:creationId xmlns:a16="http://schemas.microsoft.com/office/drawing/2014/main" id="{A0762784-788D-8B36-4EAC-36178B679EC4}"/>
              </a:ext>
            </a:extLst>
          </p:cNvPr>
          <p:cNvSpPr>
            <a:spLocks noGrp="1"/>
          </p:cNvSpPr>
          <p:nvPr>
            <p:ph type="body" sz="quarter" idx="20" hasCustomPrompt="1"/>
          </p:nvPr>
        </p:nvSpPr>
        <p:spPr>
          <a:xfrm>
            <a:off x="6380051" y="3962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C56C5598-C733-0493-45F4-A0FCE7688698}"/>
              </a:ext>
            </a:extLst>
          </p:cNvPr>
          <p:cNvSpPr>
            <a:spLocks noGrp="1"/>
          </p:cNvSpPr>
          <p:nvPr>
            <p:ph type="body" sz="quarter" idx="15" hasCustomPrompt="1"/>
          </p:nvPr>
        </p:nvSpPr>
        <p:spPr>
          <a:xfrm>
            <a:off x="6380051" y="461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5" name="Text Placeholder 125">
            <a:extLst>
              <a:ext uri="{FF2B5EF4-FFF2-40B4-BE49-F238E27FC236}">
                <a16:creationId xmlns:a16="http://schemas.microsoft.com/office/drawing/2014/main" id="{32893736-E1A5-0220-9334-570F9A96C24A}"/>
              </a:ext>
            </a:extLst>
          </p:cNvPr>
          <p:cNvSpPr>
            <a:spLocks noGrp="1"/>
          </p:cNvSpPr>
          <p:nvPr>
            <p:ph type="body" sz="quarter" idx="21" hasCustomPrompt="1"/>
          </p:nvPr>
        </p:nvSpPr>
        <p:spPr>
          <a:xfrm>
            <a:off x="6380051" y="48768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6F3EB529-5BA3-6A73-23A2-7F13B0324553}"/>
              </a:ext>
            </a:extLst>
          </p:cNvPr>
          <p:cNvSpPr>
            <a:spLocks noGrp="1"/>
          </p:cNvSpPr>
          <p:nvPr>
            <p:ph type="body" sz="quarter" idx="16" hasCustomPrompt="1"/>
          </p:nvPr>
        </p:nvSpPr>
        <p:spPr>
          <a:xfrm>
            <a:off x="6380051" y="55280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7" name="Text Placeholder 125">
            <a:extLst>
              <a:ext uri="{FF2B5EF4-FFF2-40B4-BE49-F238E27FC236}">
                <a16:creationId xmlns:a16="http://schemas.microsoft.com/office/drawing/2014/main" id="{9308D2F4-4C82-FEFA-7D67-466EDA6CBB65}"/>
              </a:ext>
            </a:extLst>
          </p:cNvPr>
          <p:cNvSpPr>
            <a:spLocks noGrp="1"/>
          </p:cNvSpPr>
          <p:nvPr>
            <p:ph type="body" sz="quarter" idx="22" hasCustomPrompt="1"/>
          </p:nvPr>
        </p:nvSpPr>
        <p:spPr>
          <a:xfrm>
            <a:off x="6380051" y="58328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2D2E5123-BD72-4DF7-BA1E-362AA467C471}" type="slidenum">
              <a:rPr lang="en-US"/>
              <a:pPr>
                <a:defRPr/>
              </a:pPr>
              <a:t>‹#›</a:t>
            </a:fld>
            <a:endParaRPr lang="en-US"/>
          </a:p>
        </p:txBody>
      </p:sp>
    </p:spTree>
    <p:extLst>
      <p:ext uri="{BB962C8B-B14F-4D97-AF65-F5344CB8AC3E}">
        <p14:creationId xmlns:p14="http://schemas.microsoft.com/office/powerpoint/2010/main" val="17306723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8D9E5-4403-4A23-B71E-2BB51C5E7AD1}" type="slidenum">
              <a:rPr lang="en-US"/>
              <a:pPr>
                <a:defRPr/>
              </a:pPr>
              <a:t>‹#›</a:t>
            </a:fld>
            <a:endParaRPr lang="en-US"/>
          </a:p>
        </p:txBody>
      </p:sp>
    </p:spTree>
    <p:extLst>
      <p:ext uri="{BB962C8B-B14F-4D97-AF65-F5344CB8AC3E}">
        <p14:creationId xmlns:p14="http://schemas.microsoft.com/office/powerpoint/2010/main" val="41605850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0BD6824-C2EE-4D76-AC6C-7D5E2E12AD45}" type="slidenum">
              <a:rPr lang="en-US"/>
              <a:pPr>
                <a:defRPr/>
              </a:pPr>
              <a:t>‹#›</a:t>
            </a:fld>
            <a:endParaRPr lang="en-US"/>
          </a:p>
        </p:txBody>
      </p:sp>
    </p:spTree>
    <p:extLst>
      <p:ext uri="{BB962C8B-B14F-4D97-AF65-F5344CB8AC3E}">
        <p14:creationId xmlns:p14="http://schemas.microsoft.com/office/powerpoint/2010/main" val="41781406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A351EAB-4966-4E86-896E-E18EB410A472}" type="slidenum">
              <a:rPr lang="en-US"/>
              <a:pPr>
                <a:defRPr/>
              </a:pPr>
              <a:t>‹#›</a:t>
            </a:fld>
            <a:endParaRPr lang="en-US"/>
          </a:p>
        </p:txBody>
      </p:sp>
    </p:spTree>
    <p:extLst>
      <p:ext uri="{BB962C8B-B14F-4D97-AF65-F5344CB8AC3E}">
        <p14:creationId xmlns:p14="http://schemas.microsoft.com/office/powerpoint/2010/main" val="9795904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6BB08D3-6472-4DE0-8DEE-63C4F98AA78E}" type="slidenum">
              <a:rPr lang="en-US"/>
              <a:pPr>
                <a:defRPr/>
              </a:pPr>
              <a:t>‹#›</a:t>
            </a:fld>
            <a:endParaRPr lang="en-US"/>
          </a:p>
        </p:txBody>
      </p:sp>
    </p:spTree>
    <p:extLst>
      <p:ext uri="{BB962C8B-B14F-4D97-AF65-F5344CB8AC3E}">
        <p14:creationId xmlns:p14="http://schemas.microsoft.com/office/powerpoint/2010/main" val="221476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A001307-808A-4E67-B203-C5A6D20DFDCE}" type="slidenum">
              <a:rPr lang="en-US"/>
              <a:pPr>
                <a:defRPr/>
              </a:pPr>
              <a:t>‹#›</a:t>
            </a:fld>
            <a:endParaRPr lang="en-US"/>
          </a:p>
        </p:txBody>
      </p:sp>
    </p:spTree>
    <p:extLst>
      <p:ext uri="{BB962C8B-B14F-4D97-AF65-F5344CB8AC3E}">
        <p14:creationId xmlns:p14="http://schemas.microsoft.com/office/powerpoint/2010/main" val="22566300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BE23B3A-E26C-45C5-B4C4-C7405262CA9C}" type="slidenum">
              <a:rPr lang="en-US"/>
              <a:pPr>
                <a:defRPr/>
              </a:pPr>
              <a:t>‹#›</a:t>
            </a:fld>
            <a:endParaRPr lang="en-US"/>
          </a:p>
        </p:txBody>
      </p:sp>
    </p:spTree>
    <p:extLst>
      <p:ext uri="{BB962C8B-B14F-4D97-AF65-F5344CB8AC3E}">
        <p14:creationId xmlns:p14="http://schemas.microsoft.com/office/powerpoint/2010/main" val="21030759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0" y="1844676"/>
            <a:ext cx="103632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ctr"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1828800" y="3886200"/>
            <a:ext cx="85344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11199285" y="6442075"/>
            <a:ext cx="383116"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ea typeface="MS PGothic" pitchFamily="34" charset="-128"/>
                <a:sym typeface="Arial" pitchFamily="34"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defRPr/>
            </a:pPr>
            <a:fld id="{54698AFE-9B0E-4CEB-91D2-F8161CC744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6" r:id="rId12"/>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Arial" pitchFamily="34" charset="0"/>
        </a:defRPr>
      </a:lvl1pPr>
      <a:lvl2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2pPr>
      <a:lvl3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3pPr>
      <a:lvl4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4pPr>
      <a:lvl5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5pPr>
      <a:lvl6pPr marL="4572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42900" indent="-342900" algn="ctr" rtl="0" eaLnBrk="0" fontAlgn="base" hangingPunct="0">
        <a:spcBef>
          <a:spcPts val="800"/>
        </a:spcBef>
        <a:spcAft>
          <a:spcPct val="0"/>
        </a:spcAft>
        <a:defRPr sz="3200">
          <a:solidFill>
            <a:schemeClr val="tx1"/>
          </a:solidFill>
          <a:latin typeface="+mn-lt"/>
          <a:ea typeface="+mn-ea"/>
          <a:cs typeface="+mn-cs"/>
          <a:sym typeface="Arial" pitchFamily="34" charset="0"/>
        </a:defRPr>
      </a:lvl1pPr>
      <a:lvl2pPr marL="419100" indent="38100" algn="ctr" rtl="0" eaLnBrk="0" fontAlgn="base" hangingPunct="0">
        <a:spcBef>
          <a:spcPts val="700"/>
        </a:spcBef>
        <a:spcAft>
          <a:spcPct val="0"/>
        </a:spcAft>
        <a:defRPr sz="2800">
          <a:solidFill>
            <a:schemeClr val="tx1"/>
          </a:solidFill>
          <a:latin typeface="+mn-lt"/>
          <a:ea typeface="+mn-ea"/>
          <a:cs typeface="+mn-cs"/>
          <a:sym typeface="Arial" pitchFamily="34" charset="0"/>
        </a:defRPr>
      </a:lvl2pPr>
      <a:lvl3pPr marL="876300" indent="38100" algn="ctr" rtl="0" eaLnBrk="0" fontAlgn="base" hangingPunct="0">
        <a:spcBef>
          <a:spcPts val="600"/>
        </a:spcBef>
        <a:spcAft>
          <a:spcPct val="0"/>
        </a:spcAft>
        <a:defRPr sz="2400">
          <a:solidFill>
            <a:schemeClr val="tx1"/>
          </a:solidFill>
          <a:latin typeface="+mn-lt"/>
          <a:ea typeface="+mn-ea"/>
          <a:cs typeface="+mn-cs"/>
          <a:sym typeface="Arial" pitchFamily="34" charset="0"/>
        </a:defRPr>
      </a:lvl3pPr>
      <a:lvl4pPr marL="13335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4pPr>
      <a:lvl5pPr marL="17907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5pPr>
      <a:lvl6pPr marL="2247900" algn="ctr" rtl="0" fontAlgn="base">
        <a:spcBef>
          <a:spcPts val="500"/>
        </a:spcBef>
        <a:spcAft>
          <a:spcPct val="0"/>
        </a:spcAft>
        <a:defRPr sz="2000">
          <a:solidFill>
            <a:schemeClr val="tx1"/>
          </a:solidFill>
          <a:latin typeface="+mn-lt"/>
          <a:ea typeface="+mn-ea"/>
          <a:cs typeface="+mn-cs"/>
          <a:sym typeface="Arial" charset="0"/>
        </a:defRPr>
      </a:lvl6pPr>
      <a:lvl7pPr marL="2705100" algn="ctr" rtl="0" fontAlgn="base">
        <a:spcBef>
          <a:spcPts val="500"/>
        </a:spcBef>
        <a:spcAft>
          <a:spcPct val="0"/>
        </a:spcAft>
        <a:defRPr sz="2000">
          <a:solidFill>
            <a:schemeClr val="tx1"/>
          </a:solidFill>
          <a:latin typeface="+mn-lt"/>
          <a:ea typeface="+mn-ea"/>
          <a:cs typeface="+mn-cs"/>
          <a:sym typeface="Arial" charset="0"/>
        </a:defRPr>
      </a:lvl7pPr>
      <a:lvl8pPr marL="3162300" algn="ctr" rtl="0" fontAlgn="base">
        <a:spcBef>
          <a:spcPts val="500"/>
        </a:spcBef>
        <a:spcAft>
          <a:spcPct val="0"/>
        </a:spcAft>
        <a:defRPr sz="2000">
          <a:solidFill>
            <a:schemeClr val="tx1"/>
          </a:solidFill>
          <a:latin typeface="+mn-lt"/>
          <a:ea typeface="+mn-ea"/>
          <a:cs typeface="+mn-cs"/>
          <a:sym typeface="Arial" charset="0"/>
        </a:defRPr>
      </a:lvl8pPr>
      <a:lvl9pPr marL="3619500" algn="ctr" rtl="0" fontAlgn="base">
        <a:spcBef>
          <a:spcPts val="500"/>
        </a:spcBef>
        <a:spcAft>
          <a:spcPct val="0"/>
        </a:spcAft>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09600" y="15876"/>
            <a:ext cx="10972800" cy="166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ctr" anchorCtr="0" compatLnSpc="1">
            <a:prstTxWarp prst="textNoShape">
              <a:avLst/>
            </a:prstTxWarp>
          </a:bodyPr>
          <a:lstStyle/>
          <a:p>
            <a:pPr lvl="0"/>
            <a:r>
              <a:rPr lang="en-US">
                <a:sym typeface="Arial" charset="0"/>
              </a:rPr>
              <a:t>Click to edit Master title style</a:t>
            </a:r>
          </a:p>
        </p:txBody>
      </p:sp>
      <p:sp>
        <p:nvSpPr>
          <p:cNvPr id="3074" name="Rectangle 2"/>
          <p:cNvSpPr>
            <a:spLocks noGrp="1" noChangeArrowheads="1"/>
          </p:cNvSpPr>
          <p:nvPr>
            <p:ph type="body" idx="1"/>
          </p:nvPr>
        </p:nvSpPr>
        <p:spPr bwMode="auto">
          <a:xfrm>
            <a:off x="609600" y="1598614"/>
            <a:ext cx="10972800" cy="525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5" name="Text Box 3"/>
          <p:cNvSpPr txBox="1">
            <a:spLocks noGrp="1" noChangeArrowheads="1"/>
          </p:cNvSpPr>
          <p:nvPr>
            <p:ph type="sldNum" sz="quarter" idx="4"/>
          </p:nvPr>
        </p:nvSpPr>
        <p:spPr bwMode="auto">
          <a:xfrm>
            <a:off x="11199285" y="6442075"/>
            <a:ext cx="383116"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ea typeface="MS PGothic" pitchFamily="34" charset="-128"/>
                <a:sym typeface="Arial" pitchFamily="34"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defRPr/>
            </a:pPr>
            <a:fld id="{C6CB0F4D-531D-42C6-B713-9464472AF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Arial" pitchFamily="34" charset="0"/>
        </a:defRPr>
      </a:lvl1pPr>
      <a:lvl2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2pPr>
      <a:lvl3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3pPr>
      <a:lvl4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4pPr>
      <a:lvl5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5pPr>
      <a:lvl6pPr marL="4572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42900" indent="-342900" algn="l" rtl="0" eaLnBrk="0" fontAlgn="base" hangingPunct="0">
        <a:spcBef>
          <a:spcPts val="800"/>
        </a:spcBef>
        <a:spcAft>
          <a:spcPct val="0"/>
        </a:spcAft>
        <a:buClr>
          <a:srgbClr val="000000"/>
        </a:buClr>
        <a:buSzPct val="100000"/>
        <a:buFont typeface="Arial" pitchFamily="34" charset="0"/>
        <a:buChar char="•"/>
        <a:defRPr sz="3200">
          <a:solidFill>
            <a:schemeClr val="tx1"/>
          </a:solidFill>
          <a:latin typeface="+mn-lt"/>
          <a:ea typeface="+mn-ea"/>
          <a:cs typeface="+mn-cs"/>
          <a:sym typeface="Arial" pitchFamily="34" charset="0"/>
        </a:defRPr>
      </a:lvl1pPr>
      <a:lvl2pPr marL="704850" indent="-285750"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Arial" pitchFamily="34" charset="0"/>
        </a:defRPr>
      </a:lvl2pPr>
      <a:lvl3pPr marL="1104900" indent="-228600" algn="l" rtl="0" eaLnBrk="0" fontAlgn="base" hangingPunct="0">
        <a:spcBef>
          <a:spcPts val="600"/>
        </a:spcBef>
        <a:spcAft>
          <a:spcPct val="0"/>
        </a:spcAft>
        <a:buClr>
          <a:srgbClr val="000000"/>
        </a:buClr>
        <a:buSzPct val="100000"/>
        <a:buFont typeface="Arial" pitchFamily="34" charset="0"/>
        <a:buChar char="•"/>
        <a:defRPr sz="2400">
          <a:solidFill>
            <a:schemeClr val="tx1"/>
          </a:solidFill>
          <a:latin typeface="+mn-lt"/>
          <a:ea typeface="+mn-ea"/>
          <a:cs typeface="+mn-cs"/>
          <a:sym typeface="Arial" pitchFamily="34" charset="0"/>
        </a:defRPr>
      </a:lvl3pPr>
      <a:lvl4pPr marL="15621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Arial" pitchFamily="34" charset="0"/>
        </a:defRPr>
      </a:lvl4pPr>
      <a:lvl5pPr marL="20193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Arial" pitchFamily="34"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1"/>
            <a:ext cx="10972801" cy="944561"/>
          </a:xfrm>
          <a:prstGeom prst="rect">
            <a:avLst/>
          </a:prstGeom>
        </p:spPr>
        <p:txBody>
          <a:bodyPr vert="horz" lIns="121899" tIns="60949" rIns="121899" bIns="60949" rtlCol="0" anchor="ctr">
            <a:normAutofit/>
          </a:bodyPr>
          <a:lstStyle/>
          <a:p>
            <a:r>
              <a:rPr lang="en-US" dirty="0"/>
              <a:t>CLICK TO EDIT MASTER TITLE</a:t>
            </a:r>
          </a:p>
        </p:txBody>
      </p:sp>
      <p:sp>
        <p:nvSpPr>
          <p:cNvPr id="3" name="Text Placeholder 2"/>
          <p:cNvSpPr>
            <a:spLocks noGrp="1"/>
          </p:cNvSpPr>
          <p:nvPr>
            <p:ph type="body" idx="1"/>
          </p:nvPr>
        </p:nvSpPr>
        <p:spPr>
          <a:xfrm>
            <a:off x="609600" y="1447800"/>
            <a:ext cx="10972801"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07444" y="6264276"/>
            <a:ext cx="2844800"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1218987" rtl="0" eaLnBrk="1" latinLnBrk="0" hangingPunct="1">
        <a:lnSpc>
          <a:spcPct val="85000"/>
        </a:lnSpc>
        <a:spcBef>
          <a:spcPts val="0"/>
        </a:spcBef>
        <a:spcAft>
          <a:spcPts val="600"/>
        </a:spcAft>
        <a:buNone/>
        <a:defRPr sz="4800" b="0" i="0" kern="1200" cap="all" spc="100" baseline="0">
          <a:solidFill>
            <a:schemeClr val="accent1"/>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50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50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50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4/relationships/chartEx" Target="../charts/chartEx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447800" y="1295400"/>
            <a:ext cx="960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C00000"/>
                </a:solidFill>
                <a:latin typeface="Arial" panose="020B0604020202020204" pitchFamily="34" charset="0"/>
                <a:ea typeface="宋体" charset="-122"/>
                <a:cs typeface="Arial" pitchFamily="34" charset="0"/>
              </a:rPr>
              <a:t>The Grape, and Wine Situation and Outlook 2025 </a:t>
            </a:r>
            <a:r>
              <a:rPr lang="en-US" altLang="zh-CN" sz="4400" dirty="0">
                <a:solidFill>
                  <a:srgbClr val="C00000"/>
                </a:solidFill>
                <a:ea typeface="宋体" charset="-122"/>
                <a:cs typeface="Arial" pitchFamily="34" charset="0"/>
              </a:rPr>
              <a:t>a</a:t>
            </a:r>
            <a:r>
              <a:rPr lang="en-US" altLang="zh-CN" sz="4400" dirty="0">
                <a:solidFill>
                  <a:srgbClr val="C00000"/>
                </a:solidFill>
                <a:latin typeface="Arial" panose="020B0604020202020204" pitchFamily="34" charset="0"/>
                <a:ea typeface="宋体" charset="-122"/>
                <a:cs typeface="Arial" pitchFamily="34" charset="0"/>
              </a:rPr>
              <a:t>nd Research Update</a:t>
            </a:r>
            <a:endParaRPr lang="en-US" altLang="en-US" sz="4400" dirty="0">
              <a:solidFill>
                <a:srgbClr val="7575D1"/>
              </a:solidFill>
              <a:ea typeface="MS PGothic" pitchFamily="34" charset="-128"/>
            </a:endParaRPr>
          </a:p>
        </p:txBody>
      </p:sp>
      <p:sp>
        <p:nvSpPr>
          <p:cNvPr id="5" name="TextBox 4">
            <a:extLst>
              <a:ext uri="{FF2B5EF4-FFF2-40B4-BE49-F238E27FC236}">
                <a16:creationId xmlns:a16="http://schemas.microsoft.com/office/drawing/2014/main" id="{A9252A70-9EFE-6873-9BAD-8FE503C90FF5}"/>
              </a:ext>
            </a:extLst>
          </p:cNvPr>
          <p:cNvSpPr txBox="1"/>
          <p:nvPr/>
        </p:nvSpPr>
        <p:spPr>
          <a:xfrm>
            <a:off x="2133600" y="3215804"/>
            <a:ext cx="8458200" cy="1800493"/>
          </a:xfrm>
          <a:prstGeom prst="rect">
            <a:avLst/>
          </a:prstGeom>
          <a:noFill/>
        </p:spPr>
        <p:txBody>
          <a:bodyPr wrap="square">
            <a:spAutoFit/>
          </a:bodyPr>
          <a:lstStyle/>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Miguel I. Gómez, Jie Li, Allan F. Pinto, Kristen Park, Mauricio Guerra</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Dyson School of Applied Economics and Management</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Cornell University</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endParaRPr kumimoji="0" lang="en-US" altLang="zh-CN" sz="9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endPar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Cornell Agribusiness Economic Outlook Conference</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Ithaca, January </a:t>
            </a:r>
            <a:r>
              <a:rPr lang="en-US" altLang="zh-CN" sz="1400" i="1" dirty="0">
                <a:solidFill>
                  <a:prstClr val="black"/>
                </a:solidFill>
                <a:latin typeface="Arial" pitchFamily="34" charset="0"/>
                <a:ea typeface="宋体" charset="-122"/>
                <a:cs typeface="Arial" pitchFamily="34" charset="0"/>
              </a:rPr>
              <a:t>17</a:t>
            </a: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 202</a:t>
            </a:r>
            <a:r>
              <a:rPr lang="en-US" altLang="zh-CN" sz="1400" i="1" dirty="0">
                <a:solidFill>
                  <a:prstClr val="black"/>
                </a:solidFill>
                <a:latin typeface="Arial" pitchFamily="34" charset="0"/>
                <a:ea typeface="宋体" charset="-122"/>
                <a:cs typeface="Arial" pitchFamily="34" charset="0"/>
              </a:rPr>
              <a:t>5</a:t>
            </a:r>
            <a:endPar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p:txBody>
      </p:sp>
    </p:spTree>
    <p:extLst>
      <p:ext uri="{BB962C8B-B14F-4D97-AF65-F5344CB8AC3E}">
        <p14:creationId xmlns:p14="http://schemas.microsoft.com/office/powerpoint/2010/main" val="5562682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533400" y="304801"/>
            <a:ext cx="1051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Grapes Growing situation and outlook</a:t>
            </a:r>
          </a:p>
        </p:txBody>
      </p:sp>
      <p:sp>
        <p:nvSpPr>
          <p:cNvPr id="4" name="TextBox 3">
            <a:extLst>
              <a:ext uri="{FF2B5EF4-FFF2-40B4-BE49-F238E27FC236}">
                <a16:creationId xmlns:a16="http://schemas.microsoft.com/office/drawing/2014/main" id="{7919C72C-615B-97D0-EBD5-FC7F1A2BA2DB}"/>
              </a:ext>
            </a:extLst>
          </p:cNvPr>
          <p:cNvSpPr txBox="1"/>
          <p:nvPr/>
        </p:nvSpPr>
        <p:spPr>
          <a:xfrm>
            <a:off x="0" y="6553200"/>
            <a:ext cx="6237948" cy="307777"/>
          </a:xfrm>
          <a:prstGeom prst="rect">
            <a:avLst/>
          </a:prstGeom>
          <a:noFill/>
        </p:spPr>
        <p:txBody>
          <a:bodyPr wrap="square" rtlCol="0">
            <a:spAutoFit/>
          </a:bodyPr>
          <a:lstStyle/>
          <a:p>
            <a:r>
              <a:rPr lang="en-US" sz="1400" dirty="0"/>
              <a:t>Source: https://</a:t>
            </a:r>
            <a:r>
              <a:rPr lang="en-US" sz="1400" dirty="0" err="1"/>
              <a:t>www.ers.usda.gov</a:t>
            </a:r>
            <a:r>
              <a:rPr lang="en-US" sz="1400" dirty="0"/>
              <a:t>/topics/crops/fruit-and-tree-nuts/market-outlook</a:t>
            </a:r>
          </a:p>
        </p:txBody>
      </p:sp>
      <p:pic>
        <p:nvPicPr>
          <p:cNvPr id="3" name="Picture 2">
            <a:extLst>
              <a:ext uri="{FF2B5EF4-FFF2-40B4-BE49-F238E27FC236}">
                <a16:creationId xmlns:a16="http://schemas.microsoft.com/office/drawing/2014/main" id="{639468ED-6D2B-29EC-3609-6646578CC542}"/>
              </a:ext>
            </a:extLst>
          </p:cNvPr>
          <p:cNvPicPr>
            <a:picLocks noChangeAspect="1"/>
          </p:cNvPicPr>
          <p:nvPr/>
        </p:nvPicPr>
        <p:blipFill>
          <a:blip r:embed="rId4"/>
          <a:stretch>
            <a:fillRect/>
          </a:stretch>
        </p:blipFill>
        <p:spPr>
          <a:xfrm>
            <a:off x="76200" y="1828800"/>
            <a:ext cx="5793971" cy="3886200"/>
          </a:xfrm>
          <a:prstGeom prst="rect">
            <a:avLst/>
          </a:prstGeom>
        </p:spPr>
      </p:pic>
      <p:pic>
        <p:nvPicPr>
          <p:cNvPr id="4100" name="Picture 4" descr="A clustered bar chart showing year-to-year production changes for selected fruit and tree nuts with table grapes and peaches showing the greatest increase">
            <a:extLst>
              <a:ext uri="{FF2B5EF4-FFF2-40B4-BE49-F238E27FC236}">
                <a16:creationId xmlns:a16="http://schemas.microsoft.com/office/drawing/2014/main" id="{8D05E48C-1266-653C-4572-FC70811C5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948" y="1828800"/>
            <a:ext cx="5793971" cy="45336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1A9A4D-34AA-4720-953E-7CAFFB92F5E1}"/>
              </a:ext>
            </a:extLst>
          </p:cNvPr>
          <p:cNvSpPr/>
          <p:nvPr/>
        </p:nvSpPr>
        <p:spPr bwMode="auto">
          <a:xfrm>
            <a:off x="2973185" y="3733800"/>
            <a:ext cx="379615" cy="2286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Rounded Corners 5">
            <a:extLst>
              <a:ext uri="{FF2B5EF4-FFF2-40B4-BE49-F238E27FC236}">
                <a16:creationId xmlns:a16="http://schemas.microsoft.com/office/drawing/2014/main" id="{48098E5D-73B0-5456-FE17-9AB52DF56250}"/>
              </a:ext>
            </a:extLst>
          </p:cNvPr>
          <p:cNvSpPr/>
          <p:nvPr/>
        </p:nvSpPr>
        <p:spPr bwMode="auto">
          <a:xfrm>
            <a:off x="10896600" y="3124200"/>
            <a:ext cx="6858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Rounded Corners 7">
            <a:extLst>
              <a:ext uri="{FF2B5EF4-FFF2-40B4-BE49-F238E27FC236}">
                <a16:creationId xmlns:a16="http://schemas.microsoft.com/office/drawing/2014/main" id="{4D5FE57C-1208-0E9B-ED6C-CECC0352B7C6}"/>
              </a:ext>
            </a:extLst>
          </p:cNvPr>
          <p:cNvSpPr/>
          <p:nvPr/>
        </p:nvSpPr>
        <p:spPr bwMode="auto">
          <a:xfrm>
            <a:off x="8991600" y="4648200"/>
            <a:ext cx="6858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Rounded Corners 4">
            <a:extLst>
              <a:ext uri="{FF2B5EF4-FFF2-40B4-BE49-F238E27FC236}">
                <a16:creationId xmlns:a16="http://schemas.microsoft.com/office/drawing/2014/main" id="{AF34083F-5909-47F4-E541-0307ABD28154}"/>
              </a:ext>
            </a:extLst>
          </p:cNvPr>
          <p:cNvSpPr/>
          <p:nvPr/>
        </p:nvSpPr>
        <p:spPr bwMode="auto">
          <a:xfrm>
            <a:off x="4648200" y="1676400"/>
            <a:ext cx="990600" cy="533400"/>
          </a:xfrm>
          <a:prstGeom prst="round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Rounded Corners 6">
            <a:extLst>
              <a:ext uri="{FF2B5EF4-FFF2-40B4-BE49-F238E27FC236}">
                <a16:creationId xmlns:a16="http://schemas.microsoft.com/office/drawing/2014/main" id="{946C7E84-EDF2-4E94-0C61-12EC8A2DAD36}"/>
              </a:ext>
            </a:extLst>
          </p:cNvPr>
          <p:cNvSpPr/>
          <p:nvPr/>
        </p:nvSpPr>
        <p:spPr bwMode="auto">
          <a:xfrm>
            <a:off x="10442171" y="1676400"/>
            <a:ext cx="990600" cy="533400"/>
          </a:xfrm>
          <a:prstGeom prst="round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435248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F43D-EEF0-3EDA-C273-422AAEE6CD34}"/>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4A0D40C7-33C1-7D00-7EEE-53C4EC33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DFC34EBE-D725-B423-02EA-4EF000FE912A}"/>
              </a:ext>
            </a:extLst>
          </p:cNvPr>
          <p:cNvSpPr>
            <a:spLocks noChangeArrowheads="1"/>
          </p:cNvSpPr>
          <p:nvPr/>
        </p:nvSpPr>
        <p:spPr bwMode="auto">
          <a:xfrm>
            <a:off x="533400" y="304801"/>
            <a:ext cx="10515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Table Grapes growing situation and outlook</a:t>
            </a:r>
          </a:p>
        </p:txBody>
      </p:sp>
      <p:sp>
        <p:nvSpPr>
          <p:cNvPr id="4" name="TextBox 3">
            <a:extLst>
              <a:ext uri="{FF2B5EF4-FFF2-40B4-BE49-F238E27FC236}">
                <a16:creationId xmlns:a16="http://schemas.microsoft.com/office/drawing/2014/main" id="{648A6185-09EE-BFE6-FD76-9D7CB660447E}"/>
              </a:ext>
            </a:extLst>
          </p:cNvPr>
          <p:cNvSpPr txBox="1"/>
          <p:nvPr/>
        </p:nvSpPr>
        <p:spPr>
          <a:xfrm>
            <a:off x="-76200" y="6553199"/>
            <a:ext cx="4953000" cy="307777"/>
          </a:xfrm>
          <a:prstGeom prst="rect">
            <a:avLst/>
          </a:prstGeom>
          <a:noFill/>
        </p:spPr>
        <p:txBody>
          <a:bodyPr wrap="square" rtlCol="0">
            <a:spAutoFit/>
          </a:bodyPr>
          <a:lstStyle/>
          <a:p>
            <a:r>
              <a:rPr lang="en-US" sz="1400" dirty="0"/>
              <a:t>Source: https://</a:t>
            </a:r>
            <a:r>
              <a:rPr lang="en-US" sz="1400" dirty="0" err="1"/>
              <a:t>apps.fas.usda.gov</a:t>
            </a:r>
            <a:r>
              <a:rPr lang="en-US" sz="1400" dirty="0"/>
              <a:t>/</a:t>
            </a:r>
            <a:r>
              <a:rPr lang="en-US" sz="1400" dirty="0" err="1"/>
              <a:t>psdonline</a:t>
            </a:r>
            <a:r>
              <a:rPr lang="en-US" sz="1400" dirty="0"/>
              <a:t>/circulars/</a:t>
            </a:r>
            <a:r>
              <a:rPr lang="en-US" sz="1400" dirty="0" err="1"/>
              <a:t>fruit.pdf</a:t>
            </a:r>
            <a:endParaRPr lang="en-US" sz="1400" dirty="0"/>
          </a:p>
        </p:txBody>
      </p:sp>
      <p:pic>
        <p:nvPicPr>
          <p:cNvPr id="7" name="Picture 6">
            <a:extLst>
              <a:ext uri="{FF2B5EF4-FFF2-40B4-BE49-F238E27FC236}">
                <a16:creationId xmlns:a16="http://schemas.microsoft.com/office/drawing/2014/main" id="{9AD98543-81A9-6BEF-8659-BBE1F69795C8}"/>
              </a:ext>
            </a:extLst>
          </p:cNvPr>
          <p:cNvPicPr>
            <a:picLocks noChangeAspect="1"/>
          </p:cNvPicPr>
          <p:nvPr/>
        </p:nvPicPr>
        <p:blipFill>
          <a:blip r:embed="rId4"/>
          <a:stretch>
            <a:fillRect/>
          </a:stretch>
        </p:blipFill>
        <p:spPr>
          <a:xfrm>
            <a:off x="2874666" y="1738034"/>
            <a:ext cx="6442668" cy="4710113"/>
          </a:xfrm>
          <a:prstGeom prst="rect">
            <a:avLst/>
          </a:prstGeom>
        </p:spPr>
      </p:pic>
    </p:spTree>
    <p:extLst>
      <p:ext uri="{BB962C8B-B14F-4D97-AF65-F5344CB8AC3E}">
        <p14:creationId xmlns:p14="http://schemas.microsoft.com/office/powerpoint/2010/main" val="15619966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E5F3-5A47-06F8-1DE5-A3EE9B51C1D4}"/>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359C452-86FC-CA0A-7595-BEFDE64E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1C14871B-8A06-4BBD-43D2-2166EC2D2AAA}"/>
              </a:ext>
            </a:extLst>
          </p:cNvPr>
          <p:cNvSpPr>
            <a:spLocks noChangeArrowheads="1"/>
          </p:cNvSpPr>
          <p:nvPr/>
        </p:nvSpPr>
        <p:spPr bwMode="auto">
          <a:xfrm>
            <a:off x="1943100" y="17526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Factors affecting grower adoption clean plant vines</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41688238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B08E-709C-216F-1E1C-25A69E9E20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76EA4E-D8FF-9ADB-8B43-A4A39BE6433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7FAF832-5490-C315-11C0-CF55962B866E}"/>
              </a:ext>
            </a:extLst>
          </p:cNvPr>
          <p:cNvSpPr>
            <a:spLocks noGrp="1"/>
          </p:cNvSpPr>
          <p:nvPr>
            <p:ph type="sldNum" sz="quarter" idx="10"/>
          </p:nvPr>
        </p:nvSpPr>
        <p:spPr/>
        <p:txBody>
          <a:bodyPr/>
          <a:lstStyle/>
          <a:p>
            <a:pPr>
              <a:defRPr/>
            </a:pPr>
            <a:fld id="{F514AD1A-3E2D-4889-8392-3CFA1D43892B}" type="slidenum">
              <a:rPr lang="en-US" smtClean="0"/>
              <a:pPr>
                <a:defRPr/>
              </a:pPr>
              <a:t>13</a:t>
            </a:fld>
            <a:endParaRPr lang="en-US"/>
          </a:p>
        </p:txBody>
      </p:sp>
      <p:pic>
        <p:nvPicPr>
          <p:cNvPr id="5" name="Picture 4" descr="A row of vines in a vineyard&#10;&#10;Description automatically generated">
            <a:extLst>
              <a:ext uri="{FF2B5EF4-FFF2-40B4-BE49-F238E27FC236}">
                <a16:creationId xmlns:a16="http://schemas.microsoft.com/office/drawing/2014/main" id="{EF63D209-A694-82E0-1A5E-08219C4D0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 y="0"/>
            <a:ext cx="12194377" cy="6856663"/>
          </a:xfrm>
          <a:prstGeom prst="rect">
            <a:avLst/>
          </a:prstGeom>
        </p:spPr>
      </p:pic>
      <p:sp>
        <p:nvSpPr>
          <p:cNvPr id="6" name="Flowchart: Punched Tape 5">
            <a:extLst>
              <a:ext uri="{FF2B5EF4-FFF2-40B4-BE49-F238E27FC236}">
                <a16:creationId xmlns:a16="http://schemas.microsoft.com/office/drawing/2014/main" id="{08E33537-B12B-DF6C-B54F-98A37145441A}"/>
              </a:ext>
            </a:extLst>
          </p:cNvPr>
          <p:cNvSpPr/>
          <p:nvPr/>
        </p:nvSpPr>
        <p:spPr>
          <a:xfrm rot="5400000">
            <a:off x="6051531" y="728934"/>
            <a:ext cx="6856664" cy="5396126"/>
          </a:xfrm>
          <a:prstGeom prst="flowChartPunchedTape">
            <a:avLst/>
          </a:prstGeom>
          <a:solidFill>
            <a:srgbClr val="FFFEC4"/>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24A0552-3FBE-D3FB-7F8C-A2AE70F4FC10}"/>
              </a:ext>
            </a:extLst>
          </p:cNvPr>
          <p:cNvSpPr txBox="1"/>
          <p:nvPr/>
        </p:nvSpPr>
        <p:spPr>
          <a:xfrm>
            <a:off x="7086599" y="609600"/>
            <a:ext cx="4112685" cy="3046988"/>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t>Viruses cost the grape industry billions annually if uncontrolled.</a:t>
            </a: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altLang="zh-CN" sz="2400" dirty="0"/>
              <a:t>The National </a:t>
            </a:r>
            <a:r>
              <a:rPr lang="en-US" sz="2400" dirty="0"/>
              <a:t>Clean Plant Network provides virus-tested vine stocks to reduce vineyard disease spread.</a:t>
            </a:r>
          </a:p>
        </p:txBody>
      </p:sp>
      <p:sp>
        <p:nvSpPr>
          <p:cNvPr id="8" name="TextBox 7">
            <a:extLst>
              <a:ext uri="{FF2B5EF4-FFF2-40B4-BE49-F238E27FC236}">
                <a16:creationId xmlns:a16="http://schemas.microsoft.com/office/drawing/2014/main" id="{DD969941-AB5E-7D91-C649-8AD149EBFCCA}"/>
              </a:ext>
            </a:extLst>
          </p:cNvPr>
          <p:cNvSpPr txBox="1"/>
          <p:nvPr/>
        </p:nvSpPr>
        <p:spPr>
          <a:xfrm>
            <a:off x="7848600" y="4086918"/>
            <a:ext cx="4112685" cy="1569660"/>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t>However, growers' adoption for virus-test vines is not as expected.</a:t>
            </a:r>
          </a:p>
          <a:p>
            <a:pPr algn="l"/>
            <a:endParaRPr lang="en-US" sz="2400" dirty="0"/>
          </a:p>
        </p:txBody>
      </p:sp>
    </p:spTree>
    <p:extLst>
      <p:ext uri="{BB962C8B-B14F-4D97-AF65-F5344CB8AC3E}">
        <p14:creationId xmlns:p14="http://schemas.microsoft.com/office/powerpoint/2010/main" val="41835530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9445-F8A3-7C39-AE60-502B029A443B}"/>
              </a:ext>
            </a:extLst>
          </p:cNvPr>
          <p:cNvSpPr>
            <a:spLocks noGrp="1"/>
          </p:cNvSpPr>
          <p:nvPr>
            <p:ph type="title"/>
          </p:nvPr>
        </p:nvSpPr>
        <p:spPr>
          <a:xfrm>
            <a:off x="959004" y="900114"/>
            <a:ext cx="10437541" cy="1068387"/>
          </a:xfrm>
        </p:spPr>
        <p:txBody>
          <a:bodyPr wrap="square" anchor="ctr">
            <a:noAutofit/>
          </a:bodyPr>
          <a:lstStyle/>
          <a:p>
            <a:pPr>
              <a:lnSpc>
                <a:spcPts val="4100"/>
              </a:lnSpc>
            </a:pPr>
            <a:r>
              <a:rPr lang="en-US" dirty="0">
                <a:solidFill>
                  <a:srgbClr val="C00000"/>
                </a:solidFill>
              </a:rPr>
              <a:t>Investigating growers’ demand for clean grape plant material</a:t>
            </a:r>
          </a:p>
        </p:txBody>
      </p:sp>
      <p:graphicFrame>
        <p:nvGraphicFramePr>
          <p:cNvPr id="5" name="Content Placeholder 2">
            <a:extLst>
              <a:ext uri="{FF2B5EF4-FFF2-40B4-BE49-F238E27FC236}">
                <a16:creationId xmlns:a16="http://schemas.microsoft.com/office/drawing/2014/main" id="{B7981879-70AC-538A-0F3B-A12319DD713B}"/>
              </a:ext>
            </a:extLst>
          </p:cNvPr>
          <p:cNvGraphicFramePr>
            <a:graphicFrameLocks noGrp="1"/>
          </p:cNvGraphicFramePr>
          <p:nvPr>
            <p:ph idx="1"/>
          </p:nvPr>
        </p:nvGraphicFramePr>
        <p:xfrm>
          <a:off x="769433" y="2386361"/>
          <a:ext cx="11135521" cy="3739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5">
            <a:extLst>
              <a:ext uri="{FF2B5EF4-FFF2-40B4-BE49-F238E27FC236}">
                <a16:creationId xmlns:a16="http://schemas.microsoft.com/office/drawing/2014/main" id="{0D55E49C-44D3-B499-2F4C-FAF43B70D8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6279" y="6239224"/>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8535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2" name="Chart 1">
                <a:extLst>
                  <a:ext uri="{FF2B5EF4-FFF2-40B4-BE49-F238E27FC236}">
                    <a16:creationId xmlns:a16="http://schemas.microsoft.com/office/drawing/2014/main" id="{0420DFEC-0C26-0221-F178-1D667A2C5A41}"/>
                  </a:ext>
                </a:extLst>
              </p:cNvPr>
              <p:cNvGraphicFramePr/>
              <p:nvPr>
                <p:extLst>
                  <p:ext uri="{D42A27DB-BD31-4B8C-83A1-F6EECF244321}">
                    <p14:modId xmlns:p14="http://schemas.microsoft.com/office/powerpoint/2010/main" val="2807725988"/>
                  </p:ext>
                </p:extLst>
              </p:nvPr>
            </p:nvGraphicFramePr>
            <p:xfrm>
              <a:off x="643467" y="643467"/>
              <a:ext cx="10905066" cy="557106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Chart 1">
                <a:extLst>
                  <a:ext uri="{FF2B5EF4-FFF2-40B4-BE49-F238E27FC236}">
                    <a16:creationId xmlns:a16="http://schemas.microsoft.com/office/drawing/2014/main" id="{0420DFEC-0C26-0221-F178-1D667A2C5A41}"/>
                  </a:ext>
                </a:extLst>
              </p:cNvPr>
              <p:cNvPicPr>
                <a:picLocks noGrp="1" noRot="1" noChangeAspect="1" noMove="1" noResize="1" noEditPoints="1" noAdjustHandles="1" noChangeArrowheads="1" noChangeShapeType="1"/>
              </p:cNvPicPr>
              <p:nvPr/>
            </p:nvPicPr>
            <p:blipFill>
              <a:blip r:embed="rId3"/>
              <a:stretch>
                <a:fillRect/>
              </a:stretch>
            </p:blipFill>
            <p:spPr>
              <a:xfrm>
                <a:off x="643467" y="643467"/>
                <a:ext cx="10905066" cy="5571065"/>
              </a:xfrm>
              <a:prstGeom prst="rect">
                <a:avLst/>
              </a:prstGeom>
            </p:spPr>
          </p:pic>
        </mc:Fallback>
      </mc:AlternateContent>
    </p:spTree>
    <p:extLst>
      <p:ext uri="{BB962C8B-B14F-4D97-AF65-F5344CB8AC3E}">
        <p14:creationId xmlns:p14="http://schemas.microsoft.com/office/powerpoint/2010/main" val="40245703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6D91894-AC52-4882-9290-785ED18E8F2F}"/>
              </a:ext>
            </a:extLst>
          </p:cNvPr>
          <p:cNvGraphicFramePr/>
          <p:nvPr>
            <p:extLst>
              <p:ext uri="{D42A27DB-BD31-4B8C-83A1-F6EECF244321}">
                <p14:modId xmlns:p14="http://schemas.microsoft.com/office/powerpoint/2010/main" val="3518349147"/>
              </p:ext>
            </p:extLst>
          </p:nvPr>
        </p:nvGraphicFramePr>
        <p:xfrm>
          <a:off x="3024552" y="647114"/>
          <a:ext cx="9017391" cy="5916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CBFD8BA-5C72-CB3A-5FE5-BB43E5BF70B3}"/>
              </a:ext>
            </a:extLst>
          </p:cNvPr>
          <p:cNvSpPr/>
          <p:nvPr/>
        </p:nvSpPr>
        <p:spPr>
          <a:xfrm>
            <a:off x="150057" y="1295400"/>
            <a:ext cx="2724441" cy="5078313"/>
          </a:xfrm>
          <a:prstGeom prst="rect">
            <a:avLst/>
          </a:prstGeom>
          <a:solidFill>
            <a:srgbClr val="AAFFFC"/>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dirty="0">
                <a:ln w="0"/>
                <a:solidFill>
                  <a:schemeClr val="accent2"/>
                </a:solidFill>
                <a:effectLst>
                  <a:outerShdw blurRad="50800" dist="38100" dir="2700000" algn="tl" rotWithShape="0">
                    <a:prstClr val="black">
                      <a:alpha val="40000"/>
                    </a:prstClr>
                  </a:outerShdw>
                </a:effectLst>
              </a:rPr>
              <a:t>What growers are  concerned  about</a:t>
            </a:r>
          </a:p>
        </p:txBody>
      </p:sp>
    </p:spTree>
    <p:extLst>
      <p:ext uri="{BB962C8B-B14F-4D97-AF65-F5344CB8AC3E}">
        <p14:creationId xmlns:p14="http://schemas.microsoft.com/office/powerpoint/2010/main" val="22788258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5643B-0B23-D6E9-1449-188E818774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DF9002-CD0B-33A9-2E6D-A520B2FB07CB}"/>
              </a:ext>
            </a:extLst>
          </p:cNvPr>
          <p:cNvPicPr>
            <a:picLocks noChangeAspect="1"/>
          </p:cNvPicPr>
          <p:nvPr/>
        </p:nvPicPr>
        <p:blipFill>
          <a:blip r:embed="rId3"/>
          <a:stretch>
            <a:fillRect/>
          </a:stretch>
        </p:blipFill>
        <p:spPr>
          <a:xfrm>
            <a:off x="0" y="-5268"/>
            <a:ext cx="12191999" cy="6863267"/>
          </a:xfrm>
          <a:prstGeom prst="rect">
            <a:avLst/>
          </a:prstGeom>
        </p:spPr>
      </p:pic>
      <p:sp>
        <p:nvSpPr>
          <p:cNvPr id="2" name="Title 1">
            <a:extLst>
              <a:ext uri="{FF2B5EF4-FFF2-40B4-BE49-F238E27FC236}">
                <a16:creationId xmlns:a16="http://schemas.microsoft.com/office/drawing/2014/main" id="{3C00177D-C426-945B-9B01-970FBD8DCC3E}"/>
              </a:ext>
            </a:extLst>
          </p:cNvPr>
          <p:cNvSpPr>
            <a:spLocks noGrp="1"/>
          </p:cNvSpPr>
          <p:nvPr>
            <p:ph type="title"/>
          </p:nvPr>
        </p:nvSpPr>
        <p:spPr>
          <a:xfrm>
            <a:off x="609600" y="838200"/>
            <a:ext cx="10363200" cy="593724"/>
          </a:xfrm>
        </p:spPr>
        <p:txBody>
          <a:bodyPr/>
          <a:lstStyle/>
          <a:p>
            <a:r>
              <a:rPr lang="en-US" b="1" dirty="0"/>
              <a:t>Main takeaway</a:t>
            </a:r>
          </a:p>
        </p:txBody>
      </p:sp>
      <p:sp>
        <p:nvSpPr>
          <p:cNvPr id="8" name="Content Placeholder 7">
            <a:extLst>
              <a:ext uri="{FF2B5EF4-FFF2-40B4-BE49-F238E27FC236}">
                <a16:creationId xmlns:a16="http://schemas.microsoft.com/office/drawing/2014/main" id="{7B4BB1D6-4477-4BCC-0DE2-F939D1E4DA90}"/>
              </a:ext>
            </a:extLst>
          </p:cNvPr>
          <p:cNvSpPr>
            <a:spLocks noGrp="1"/>
          </p:cNvSpPr>
          <p:nvPr>
            <p:ph idx="1"/>
          </p:nvPr>
        </p:nvSpPr>
        <p:spPr>
          <a:xfrm>
            <a:off x="762000" y="1828800"/>
            <a:ext cx="10515600" cy="2971800"/>
          </a:xfrm>
        </p:spPr>
        <p:txBody>
          <a:bodyPr/>
          <a:lstStyle/>
          <a:p>
            <a:pPr marL="457200" indent="-457200" algn="l">
              <a:buFont typeface="Arial" panose="020B0604020202020204" pitchFamily="34" charset="0"/>
              <a:buChar char="•"/>
            </a:pPr>
            <a:r>
              <a:rPr lang="en-US" sz="2800" dirty="0"/>
              <a:t>The main barriers to adopting clean vines are </a:t>
            </a:r>
            <a:r>
              <a:rPr lang="en-US" sz="2800" u="sng" dirty="0">
                <a:solidFill>
                  <a:schemeClr val="accent2">
                    <a:lumMod val="75000"/>
                  </a:schemeClr>
                </a:solidFill>
              </a:rPr>
              <a:t>no guarantees of cleanliness</a:t>
            </a:r>
            <a:r>
              <a:rPr lang="en-US" sz="2800" dirty="0"/>
              <a:t>, </a:t>
            </a:r>
            <a:r>
              <a:rPr lang="en-US" sz="2800" u="sng" dirty="0">
                <a:solidFill>
                  <a:schemeClr val="accent2">
                    <a:lumMod val="75000"/>
                  </a:schemeClr>
                </a:solidFill>
              </a:rPr>
              <a:t>lack of trust in nurseries</a:t>
            </a:r>
            <a:r>
              <a:rPr lang="en-US" sz="2800" dirty="0"/>
              <a:t>, and </a:t>
            </a:r>
            <a:r>
              <a:rPr lang="en-US" sz="2800" u="sng" dirty="0">
                <a:solidFill>
                  <a:schemeClr val="accent2">
                    <a:lumMod val="75000"/>
                  </a:schemeClr>
                </a:solidFill>
              </a:rPr>
              <a:t>limited availability</a:t>
            </a:r>
            <a:r>
              <a:rPr lang="en-US" sz="2800" dirty="0"/>
              <a:t>.</a:t>
            </a:r>
          </a:p>
          <a:p>
            <a:pPr algn="l"/>
            <a:endParaRPr lang="en-US" sz="2800" dirty="0"/>
          </a:p>
          <a:p>
            <a:pPr marL="457200" indent="-457200" algn="l">
              <a:buFont typeface="Arial" panose="020B0604020202020204" pitchFamily="34" charset="0"/>
              <a:buChar char="•"/>
            </a:pPr>
            <a:r>
              <a:rPr lang="en-US" sz="2800" dirty="0"/>
              <a:t>Growers would pay high premium for clean vine ONLY IF the vines are clean.</a:t>
            </a:r>
          </a:p>
          <a:p>
            <a:pPr algn="l"/>
            <a:endParaRPr lang="en-US" sz="2800" dirty="0"/>
          </a:p>
          <a:p>
            <a:pPr marL="457200" indent="-457200" algn="l">
              <a:buFont typeface="Arial" panose="020B0604020202020204" pitchFamily="34" charset="0"/>
              <a:buChar char="•"/>
            </a:pPr>
            <a:r>
              <a:rPr lang="en-US" sz="2800" dirty="0"/>
              <a:t>Clear call with industry standard and certification program</a:t>
            </a:r>
          </a:p>
        </p:txBody>
      </p:sp>
    </p:spTree>
    <p:extLst>
      <p:ext uri="{BB962C8B-B14F-4D97-AF65-F5344CB8AC3E}">
        <p14:creationId xmlns:p14="http://schemas.microsoft.com/office/powerpoint/2010/main" val="1809867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2B4F-B694-95DC-897A-52379821E3BE}"/>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8EA9A248-008A-742D-1347-FA6539912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3BE56738-59D2-479B-A8B6-8CA9BB900764}"/>
              </a:ext>
            </a:extLst>
          </p:cNvPr>
          <p:cNvSpPr>
            <a:spLocks noChangeArrowheads="1"/>
          </p:cNvSpPr>
          <p:nvPr/>
        </p:nvSpPr>
        <p:spPr bwMode="auto">
          <a:xfrm>
            <a:off x="1828800" y="21336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Economic Impact of Spotted Lanternfly on the NYS grape-wine industry</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1916765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Spotted Lanternfly (SLF)</a:t>
            </a:r>
            <a:endParaRPr lang="en-US" altLang="en-US" sz="4400" dirty="0">
              <a:solidFill>
                <a:srgbClr val="7575D1"/>
              </a:solidFill>
              <a:ea typeface="MS PGothic" pitchFamily="34" charset="-128"/>
            </a:endParaRPr>
          </a:p>
        </p:txBody>
      </p:sp>
      <p:pic>
        <p:nvPicPr>
          <p:cNvPr id="5" name="Picture 4" descr="A map of the united states&#10;&#10;Description automatically generated">
            <a:extLst>
              <a:ext uri="{FF2B5EF4-FFF2-40B4-BE49-F238E27FC236}">
                <a16:creationId xmlns:a16="http://schemas.microsoft.com/office/drawing/2014/main" id="{8CFAE2CA-C084-C011-B623-5E76C1119FA0}"/>
              </a:ext>
            </a:extLst>
          </p:cNvPr>
          <p:cNvPicPr>
            <a:picLocks noChangeAspect="1"/>
          </p:cNvPicPr>
          <p:nvPr/>
        </p:nvPicPr>
        <p:blipFill>
          <a:blip r:embed="rId3"/>
          <a:stretch>
            <a:fillRect/>
          </a:stretch>
        </p:blipFill>
        <p:spPr>
          <a:xfrm>
            <a:off x="18773" y="1676400"/>
            <a:ext cx="5925059" cy="5118101"/>
          </a:xfrm>
          <a:prstGeom prst="rect">
            <a:avLst/>
          </a:prstGeom>
        </p:spPr>
      </p:pic>
      <p:pic>
        <p:nvPicPr>
          <p:cNvPr id="8" name="Picture 7" descr="A graphic of a bug&#10;&#10;Description automatically generated with medium confidence">
            <a:extLst>
              <a:ext uri="{FF2B5EF4-FFF2-40B4-BE49-F238E27FC236}">
                <a16:creationId xmlns:a16="http://schemas.microsoft.com/office/drawing/2014/main" id="{A4F0406D-9758-9795-D65C-C9CA9F627A8E}"/>
              </a:ext>
            </a:extLst>
          </p:cNvPr>
          <p:cNvPicPr>
            <a:picLocks noChangeAspect="1"/>
          </p:cNvPicPr>
          <p:nvPr/>
        </p:nvPicPr>
        <p:blipFill>
          <a:blip r:embed="rId4"/>
          <a:stretch>
            <a:fillRect/>
          </a:stretch>
        </p:blipFill>
        <p:spPr>
          <a:xfrm>
            <a:off x="6553200" y="970343"/>
            <a:ext cx="5400000" cy="5562600"/>
          </a:xfrm>
          <a:prstGeom prst="rect">
            <a:avLst/>
          </a:prstGeom>
        </p:spPr>
      </p:pic>
    </p:spTree>
    <p:extLst>
      <p:ext uri="{BB962C8B-B14F-4D97-AF65-F5344CB8AC3E}">
        <p14:creationId xmlns:p14="http://schemas.microsoft.com/office/powerpoint/2010/main" val="35243879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DD9F5B7-FF75-FB9C-B60F-CA650D9FD829}"/>
              </a:ext>
            </a:extLst>
          </p:cNvPr>
          <p:cNvSpPr>
            <a:spLocks noGrp="1"/>
          </p:cNvSpPr>
          <p:nvPr>
            <p:ph type="title"/>
          </p:nvPr>
        </p:nvSpPr>
        <p:spPr>
          <a:xfrm>
            <a:off x="608170" y="2396710"/>
            <a:ext cx="4649411" cy="3851690"/>
          </a:xfrm>
        </p:spPr>
        <p:txBody>
          <a:bodyPr>
            <a:normAutofit/>
          </a:bodyPr>
          <a:lstStyle/>
          <a:p>
            <a:r>
              <a:rPr lang="en-US" dirty="0"/>
              <a:t>US Wine Industry –Lessons from 2024</a:t>
            </a:r>
          </a:p>
        </p:txBody>
      </p:sp>
      <p:sp>
        <p:nvSpPr>
          <p:cNvPr id="81" name="Text Placeholder 80">
            <a:extLst>
              <a:ext uri="{FF2B5EF4-FFF2-40B4-BE49-F238E27FC236}">
                <a16:creationId xmlns:a16="http://schemas.microsoft.com/office/drawing/2014/main" id="{856EF6AA-075A-F11E-7AB6-72584D5E8E7B}"/>
              </a:ext>
            </a:extLst>
          </p:cNvPr>
          <p:cNvSpPr>
            <a:spLocks noGrp="1"/>
          </p:cNvSpPr>
          <p:nvPr>
            <p:ph type="body" sz="quarter" idx="11"/>
          </p:nvPr>
        </p:nvSpPr>
        <p:spPr>
          <a:xfrm>
            <a:off x="6094228" y="1294255"/>
            <a:ext cx="5487829" cy="567908"/>
          </a:xfrm>
        </p:spPr>
        <p:txBody>
          <a:bodyPr/>
          <a:lstStyle/>
          <a:p>
            <a:pPr marL="457200" indent="-457200">
              <a:buFont typeface="Arial" panose="020B0604020202020204" pitchFamily="34" charset="0"/>
              <a:buChar char="•"/>
            </a:pPr>
            <a:r>
              <a:rPr lang="en-US" sz="2800" dirty="0">
                <a:solidFill>
                  <a:srgbClr val="374151"/>
                </a:solidFill>
                <a:latin typeface="Söhne"/>
              </a:rPr>
              <a:t>Volume declines</a:t>
            </a:r>
            <a:endParaRPr lang="en-US" sz="2800" dirty="0"/>
          </a:p>
        </p:txBody>
      </p:sp>
      <p:sp>
        <p:nvSpPr>
          <p:cNvPr id="14" name="Text Placeholder 85">
            <a:extLst>
              <a:ext uri="{FF2B5EF4-FFF2-40B4-BE49-F238E27FC236}">
                <a16:creationId xmlns:a16="http://schemas.microsoft.com/office/drawing/2014/main" id="{DD3FDB65-AAF4-A88A-4B95-9D6DB3D20FFD}"/>
              </a:ext>
            </a:extLst>
          </p:cNvPr>
          <p:cNvSpPr txBox="1">
            <a:spLocks/>
          </p:cNvSpPr>
          <p:nvPr/>
        </p:nvSpPr>
        <p:spPr>
          <a:xfrm>
            <a:off x="6172200" y="5029200"/>
            <a:ext cx="5640572" cy="1295400"/>
          </a:xfrm>
          <a:prstGeom prst="rect">
            <a:avLst/>
          </a:prstGeom>
        </p:spPr>
        <p:txBody>
          <a:bodyPr vert="horz" lIns="121899" tIns="60949" rIns="121899" bIns="60949" rtlCol="0">
            <a:noAutofit/>
          </a:bodyPr>
          <a:lstStyle>
            <a:defPPr>
              <a:defRPr lang="en-US"/>
            </a:defPPr>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342900" indent="-342900">
              <a:buFont typeface="Arial" panose="020B0604020202020204" pitchFamily="34" charset="0"/>
              <a:buChar char="•"/>
            </a:pPr>
            <a:r>
              <a:rPr lang="en-US" sz="2800" dirty="0"/>
              <a:t>Oversupply challenges                       continue  </a:t>
            </a:r>
          </a:p>
        </p:txBody>
      </p:sp>
      <p:sp>
        <p:nvSpPr>
          <p:cNvPr id="13" name="TextBox 12">
            <a:extLst>
              <a:ext uri="{FF2B5EF4-FFF2-40B4-BE49-F238E27FC236}">
                <a16:creationId xmlns:a16="http://schemas.microsoft.com/office/drawing/2014/main" id="{91EE694B-1D4E-FEAA-E2CB-9654B6840AD7}"/>
              </a:ext>
            </a:extLst>
          </p:cNvPr>
          <p:cNvSpPr txBox="1"/>
          <p:nvPr/>
        </p:nvSpPr>
        <p:spPr>
          <a:xfrm>
            <a:off x="6094228" y="2315747"/>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342900" indent="-342900">
              <a:buFont typeface="Arial" panose="020B0604020202020204" pitchFamily="34" charset="0"/>
              <a:buChar char="•"/>
            </a:pPr>
            <a:r>
              <a:rPr lang="en-US" sz="2800" dirty="0"/>
              <a:t> Consumer exploration</a:t>
            </a:r>
          </a:p>
        </p:txBody>
      </p:sp>
      <p:sp>
        <p:nvSpPr>
          <p:cNvPr id="6" name="TextBox 5">
            <a:extLst>
              <a:ext uri="{FF2B5EF4-FFF2-40B4-BE49-F238E27FC236}">
                <a16:creationId xmlns:a16="http://schemas.microsoft.com/office/drawing/2014/main" id="{5ED49457-ADA4-7C0C-AF80-E8F2DFA9BF09}"/>
              </a:ext>
            </a:extLst>
          </p:cNvPr>
          <p:cNvSpPr txBox="1"/>
          <p:nvPr/>
        </p:nvSpPr>
        <p:spPr>
          <a:xfrm>
            <a:off x="6094228" y="3108691"/>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457200" indent="-457200">
              <a:buFont typeface="Arial" panose="020B0604020202020204" pitchFamily="34" charset="0"/>
              <a:buChar char="•"/>
            </a:pPr>
            <a:r>
              <a:rPr lang="en-US" altLang="zh-CN" sz="2800" dirty="0"/>
              <a:t>Health and lifestyle impacts</a:t>
            </a:r>
            <a:endParaRPr lang="en-US" sz="2800" dirty="0"/>
          </a:p>
        </p:txBody>
      </p:sp>
      <p:sp>
        <p:nvSpPr>
          <p:cNvPr id="2" name="TextBox 1">
            <a:extLst>
              <a:ext uri="{FF2B5EF4-FFF2-40B4-BE49-F238E27FC236}">
                <a16:creationId xmlns:a16="http://schemas.microsoft.com/office/drawing/2014/main" id="{57140E08-E14F-788E-8BB7-B2CF24259CD9}"/>
              </a:ext>
            </a:extLst>
          </p:cNvPr>
          <p:cNvSpPr txBox="1"/>
          <p:nvPr/>
        </p:nvSpPr>
        <p:spPr>
          <a:xfrm>
            <a:off x="6094228" y="4183844"/>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457200" indent="-457200">
              <a:buFont typeface="Arial" panose="020B0604020202020204" pitchFamily="34" charset="0"/>
              <a:buChar char="•"/>
            </a:pPr>
            <a:r>
              <a:rPr lang="en-US" altLang="zh-CN" sz="2800" dirty="0"/>
              <a:t>Economic pressures</a:t>
            </a:r>
            <a:endParaRPr lang="en-US" sz="2800" dirty="0"/>
          </a:p>
        </p:txBody>
      </p:sp>
    </p:spTree>
    <p:extLst>
      <p:ext uri="{BB962C8B-B14F-4D97-AF65-F5344CB8AC3E}">
        <p14:creationId xmlns:p14="http://schemas.microsoft.com/office/powerpoint/2010/main" val="3178722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SLF Scenario Assumptions</a:t>
            </a:r>
            <a:endParaRPr lang="en-US" altLang="en-US" sz="4400" dirty="0">
              <a:solidFill>
                <a:srgbClr val="7575D1"/>
              </a:solidFill>
              <a:ea typeface="MS PGothic" pitchFamily="34" charset="-128"/>
            </a:endParaRPr>
          </a:p>
        </p:txBody>
      </p:sp>
      <p:graphicFrame>
        <p:nvGraphicFramePr>
          <p:cNvPr id="2" name="Table 1">
            <a:extLst>
              <a:ext uri="{FF2B5EF4-FFF2-40B4-BE49-F238E27FC236}">
                <a16:creationId xmlns:a16="http://schemas.microsoft.com/office/drawing/2014/main" id="{A584D7E5-BCD0-2B40-31FE-52A5A94D2003}"/>
              </a:ext>
            </a:extLst>
          </p:cNvPr>
          <p:cNvGraphicFramePr>
            <a:graphicFrameLocks noGrp="1"/>
          </p:cNvGraphicFramePr>
          <p:nvPr>
            <p:extLst>
              <p:ext uri="{D42A27DB-BD31-4B8C-83A1-F6EECF244321}">
                <p14:modId xmlns:p14="http://schemas.microsoft.com/office/powerpoint/2010/main" val="1150482394"/>
              </p:ext>
            </p:extLst>
          </p:nvPr>
        </p:nvGraphicFramePr>
        <p:xfrm>
          <a:off x="1219200" y="1176679"/>
          <a:ext cx="8845827" cy="5376519"/>
        </p:xfrm>
        <a:graphic>
          <a:graphicData uri="http://schemas.openxmlformats.org/drawingml/2006/table">
            <a:tbl>
              <a:tblPr firstRow="1" firstCol="1" bandRow="1">
                <a:tableStyleId>{85BE263C-DBD7-4A20-BB59-AAB30ACAA65A}</a:tableStyleId>
              </a:tblPr>
              <a:tblGrid>
                <a:gridCol w="2568766">
                  <a:extLst>
                    <a:ext uri="{9D8B030D-6E8A-4147-A177-3AD203B41FA5}">
                      <a16:colId xmlns:a16="http://schemas.microsoft.com/office/drawing/2014/main" val="3760924921"/>
                    </a:ext>
                  </a:extLst>
                </a:gridCol>
                <a:gridCol w="6277061">
                  <a:extLst>
                    <a:ext uri="{9D8B030D-6E8A-4147-A177-3AD203B41FA5}">
                      <a16:colId xmlns:a16="http://schemas.microsoft.com/office/drawing/2014/main" val="1704920214"/>
                    </a:ext>
                  </a:extLst>
                </a:gridCol>
              </a:tblGrid>
              <a:tr h="443304">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Regions/places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Finger Lakes and Chautauqua-Lake Erie</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008426"/>
                  </a:ext>
                </a:extLst>
              </a:tr>
              <a:tr h="1174515">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Grapes varieties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Red: Pinot Noir, Cabernet Franc, Concord, Frontenac, and Marquette.</a:t>
                      </a:r>
                      <a:endParaRPr lang="en-US" sz="2400" kern="100">
                        <a:effectLst/>
                        <a:latin typeface="Times New Roman" panose="02020603050405020304" pitchFamily="18" charset="0"/>
                        <a:cs typeface="Times New Roman" panose="02020603050405020304" pitchFamily="18" charset="0"/>
                      </a:endParaRPr>
                    </a:p>
                    <a:p>
                      <a:pPr marL="0" marR="0" algn="just">
                        <a:lnSpc>
                          <a:spcPct val="200000"/>
                        </a:lnSpc>
                      </a:pPr>
                      <a:r>
                        <a:rPr lang="en-US" sz="1600" kern="100">
                          <a:effectLst/>
                          <a:latin typeface="Times New Roman" panose="02020603050405020304" pitchFamily="18" charset="0"/>
                          <a:cs typeface="Times New Roman" panose="02020603050405020304" pitchFamily="18" charset="0"/>
                        </a:rPr>
                        <a:t>White: Chardonnay and Riesling</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7336412"/>
                  </a:ext>
                </a:extLst>
              </a:tr>
              <a:tr h="443304">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Years for the analysis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1</a:t>
                      </a:r>
                      <a:r>
                        <a:rPr lang="en-US" sz="1600" kern="100" baseline="30000">
                          <a:effectLst/>
                          <a:latin typeface="Times New Roman" panose="02020603050405020304" pitchFamily="18" charset="0"/>
                          <a:cs typeface="Times New Roman" panose="02020603050405020304" pitchFamily="18" charset="0"/>
                        </a:rPr>
                        <a:t>st</a:t>
                      </a:r>
                      <a:r>
                        <a:rPr lang="en-US" sz="1600" kern="100">
                          <a:effectLst/>
                          <a:latin typeface="Times New Roman" panose="02020603050405020304" pitchFamily="18" charset="0"/>
                          <a:cs typeface="Times New Roman" panose="02020603050405020304" pitchFamily="18" charset="0"/>
                        </a:rPr>
                        <a:t> year, 2</a:t>
                      </a:r>
                      <a:r>
                        <a:rPr lang="en-US" sz="1600" kern="100" baseline="30000">
                          <a:effectLst/>
                          <a:latin typeface="Times New Roman" panose="02020603050405020304" pitchFamily="18" charset="0"/>
                          <a:cs typeface="Times New Roman" panose="02020603050405020304" pitchFamily="18" charset="0"/>
                        </a:rPr>
                        <a:t>nd</a:t>
                      </a:r>
                      <a:r>
                        <a:rPr lang="en-US" sz="1600" kern="100">
                          <a:effectLst/>
                          <a:latin typeface="Times New Roman" panose="02020603050405020304" pitchFamily="18" charset="0"/>
                          <a:cs typeface="Times New Roman" panose="02020603050405020304" pitchFamily="18" charset="0"/>
                        </a:rPr>
                        <a:t> year, and subsequent years (3</a:t>
                      </a:r>
                      <a:r>
                        <a:rPr lang="en-US" sz="1600" kern="100" baseline="30000">
                          <a:effectLst/>
                          <a:latin typeface="Times New Roman" panose="02020603050405020304" pitchFamily="18" charset="0"/>
                          <a:cs typeface="Times New Roman" panose="02020603050405020304" pitchFamily="18" charset="0"/>
                        </a:rPr>
                        <a:t>rd </a:t>
                      </a:r>
                      <a:r>
                        <a:rPr lang="en-US" sz="1600" kern="100">
                          <a:effectLst/>
                          <a:latin typeface="Times New Roman" panose="02020603050405020304" pitchFamily="18" charset="0"/>
                          <a:cs typeface="Times New Roman" panose="02020603050405020304" pitchFamily="18" charset="0"/>
                        </a:rPr>
                        <a:t>,… n</a:t>
                      </a:r>
                      <a:r>
                        <a:rPr lang="en-US" sz="1600" kern="100" baseline="30000">
                          <a:effectLst/>
                          <a:latin typeface="Times New Roman" panose="02020603050405020304" pitchFamily="18" charset="0"/>
                          <a:cs typeface="Times New Roman" panose="02020603050405020304" pitchFamily="18" charset="0"/>
                        </a:rPr>
                        <a:t>n</a:t>
                      </a:r>
                      <a:r>
                        <a:rPr lang="en-US" sz="1600" kern="100">
                          <a:effectLst/>
                          <a:latin typeface="Times New Roman" panose="02020603050405020304" pitchFamily="18" charset="0"/>
                          <a:cs typeface="Times New Roman" panose="02020603050405020304" pitchFamily="18" charset="0"/>
                        </a:rPr>
                        <a:t>)</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1621350"/>
                  </a:ext>
                </a:extLst>
              </a:tr>
              <a:tr h="762038">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Pesticides applications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Farmers do not increase applications to control for SLF</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249675"/>
                  </a:ext>
                </a:extLst>
              </a:tr>
              <a:tr h="966280">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SLF feeding preferences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effectLst/>
                          <a:latin typeface="Times New Roman" panose="02020603050405020304" pitchFamily="18" charset="0"/>
                          <a:cs typeface="Times New Roman" panose="02020603050405020304" pitchFamily="18" charset="0"/>
                        </a:rPr>
                        <a:t>For this analysis, we assumed no preference or differential impact of SLF across Vitis species or grape varieties.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8180823"/>
                  </a:ext>
                </a:extLst>
              </a:tr>
              <a:tr h="1587078">
                <a:tc>
                  <a:txBody>
                    <a:bodyPr/>
                    <a:lstStyle/>
                    <a:p>
                      <a:pPr marL="0" marR="0" algn="just">
                        <a:lnSpc>
                          <a:spcPct val="200000"/>
                        </a:lnSpc>
                      </a:pPr>
                      <a:r>
                        <a:rPr lang="en-US" sz="1600" kern="100" dirty="0">
                          <a:effectLst/>
                          <a:latin typeface="Times New Roman" panose="02020603050405020304" pitchFamily="18" charset="0"/>
                          <a:cs typeface="Times New Roman" panose="02020603050405020304" pitchFamily="18" charset="0"/>
                        </a:rPr>
                        <a:t>SLF impact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dirty="0">
                          <a:effectLst/>
                          <a:latin typeface="Times New Roman" panose="02020603050405020304" pitchFamily="18" charset="0"/>
                          <a:cs typeface="Times New Roman" panose="02020603050405020304" pitchFamily="18" charset="0"/>
                        </a:rPr>
                        <a:t>1</a:t>
                      </a:r>
                      <a:r>
                        <a:rPr lang="en-US" sz="1600" kern="100" baseline="30000" dirty="0">
                          <a:effectLst/>
                          <a:latin typeface="Times New Roman" panose="02020603050405020304" pitchFamily="18" charset="0"/>
                          <a:cs typeface="Times New Roman" panose="02020603050405020304" pitchFamily="18" charset="0"/>
                        </a:rPr>
                        <a:t>st</a:t>
                      </a:r>
                      <a:r>
                        <a:rPr lang="en-US" sz="1600" kern="100" dirty="0">
                          <a:effectLst/>
                          <a:latin typeface="Times New Roman" panose="02020603050405020304" pitchFamily="18" charset="0"/>
                          <a:cs typeface="Times New Roman" panose="02020603050405020304" pitchFamily="18" charset="0"/>
                        </a:rPr>
                        <a:t> year: Reduction in price (3%)</a:t>
                      </a:r>
                      <a:endParaRPr lang="en-US" sz="2400" kern="100" dirty="0">
                        <a:effectLst/>
                        <a:latin typeface="Times New Roman" panose="02020603050405020304" pitchFamily="18" charset="0"/>
                        <a:cs typeface="Times New Roman" panose="02020603050405020304" pitchFamily="18" charset="0"/>
                      </a:endParaRPr>
                    </a:p>
                    <a:p>
                      <a:pPr marL="0" marR="0" algn="just">
                        <a:lnSpc>
                          <a:spcPct val="200000"/>
                        </a:lnSpc>
                      </a:pPr>
                      <a:r>
                        <a:rPr lang="en-US" sz="1600" kern="100" dirty="0">
                          <a:effectLst/>
                          <a:latin typeface="Times New Roman" panose="02020603050405020304" pitchFamily="18" charset="0"/>
                          <a:cs typeface="Times New Roman" panose="02020603050405020304" pitchFamily="18" charset="0"/>
                        </a:rPr>
                        <a:t>2</a:t>
                      </a:r>
                      <a:r>
                        <a:rPr lang="en-US" sz="1600" kern="100" baseline="30000" dirty="0">
                          <a:effectLst/>
                          <a:latin typeface="Times New Roman" panose="02020603050405020304" pitchFamily="18" charset="0"/>
                          <a:cs typeface="Times New Roman" panose="02020603050405020304" pitchFamily="18" charset="0"/>
                        </a:rPr>
                        <a:t>nd</a:t>
                      </a:r>
                      <a:r>
                        <a:rPr lang="en-US" sz="1600" kern="100" dirty="0">
                          <a:effectLst/>
                          <a:latin typeface="Times New Roman" panose="02020603050405020304" pitchFamily="18" charset="0"/>
                          <a:cs typeface="Times New Roman" panose="02020603050405020304" pitchFamily="18" charset="0"/>
                        </a:rPr>
                        <a:t> year: Reduction in production (3%) and price (5%)</a:t>
                      </a:r>
                      <a:endParaRPr lang="en-US" sz="2400" kern="100" dirty="0">
                        <a:effectLst/>
                        <a:latin typeface="Times New Roman" panose="02020603050405020304" pitchFamily="18" charset="0"/>
                        <a:cs typeface="Times New Roman" panose="02020603050405020304" pitchFamily="18" charset="0"/>
                      </a:endParaRPr>
                    </a:p>
                    <a:p>
                      <a:pPr marL="0" marR="0" algn="just">
                        <a:lnSpc>
                          <a:spcPct val="200000"/>
                        </a:lnSpc>
                      </a:pPr>
                      <a:r>
                        <a:rPr lang="en-US" sz="1600" kern="100" dirty="0">
                          <a:effectLst/>
                          <a:latin typeface="Times New Roman" panose="02020603050405020304" pitchFamily="18" charset="0"/>
                          <a:cs typeface="Times New Roman" panose="02020603050405020304" pitchFamily="18" charset="0"/>
                        </a:rPr>
                        <a:t>Subsequent years: Reduction in production (8%) and price (10%)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6379710"/>
                  </a:ext>
                </a:extLst>
              </a:tr>
            </a:tbl>
          </a:graphicData>
        </a:graphic>
      </p:graphicFrame>
    </p:spTree>
    <p:extLst>
      <p:ext uri="{BB962C8B-B14F-4D97-AF65-F5344CB8AC3E}">
        <p14:creationId xmlns:p14="http://schemas.microsoft.com/office/powerpoint/2010/main" val="20517926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676400" y="304801"/>
            <a:ext cx="9067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SLF Potential </a:t>
            </a:r>
          </a:p>
          <a:p>
            <a:pPr eaLnBrk="1" hangingPunct="1">
              <a:spcBef>
                <a:spcPct val="0"/>
              </a:spcBef>
            </a:pPr>
            <a:r>
              <a:rPr lang="en-US" altLang="en-US" sz="4400" dirty="0">
                <a:solidFill>
                  <a:srgbClr val="C00000"/>
                </a:solidFill>
                <a:ea typeface="MS PGothic" pitchFamily="34" charset="-128"/>
              </a:rPr>
              <a:t>Economic Damage</a:t>
            </a:r>
            <a:endParaRPr lang="en-US" altLang="en-US" sz="4400" dirty="0">
              <a:solidFill>
                <a:srgbClr val="7575D1"/>
              </a:solidFill>
              <a:ea typeface="MS PGothic" pitchFamily="34" charset="-128"/>
            </a:endParaRPr>
          </a:p>
        </p:txBody>
      </p:sp>
      <p:graphicFrame>
        <p:nvGraphicFramePr>
          <p:cNvPr id="8" name="Table 7">
            <a:extLst>
              <a:ext uri="{FF2B5EF4-FFF2-40B4-BE49-F238E27FC236}">
                <a16:creationId xmlns:a16="http://schemas.microsoft.com/office/drawing/2014/main" id="{A543F865-D0FA-D902-9879-5AADA9BF2377}"/>
              </a:ext>
            </a:extLst>
          </p:cNvPr>
          <p:cNvGraphicFramePr>
            <a:graphicFrameLocks noGrp="1"/>
          </p:cNvGraphicFramePr>
          <p:nvPr>
            <p:extLst>
              <p:ext uri="{D42A27DB-BD31-4B8C-83A1-F6EECF244321}">
                <p14:modId xmlns:p14="http://schemas.microsoft.com/office/powerpoint/2010/main" val="132002554"/>
              </p:ext>
            </p:extLst>
          </p:nvPr>
        </p:nvGraphicFramePr>
        <p:xfrm>
          <a:off x="685800" y="2431198"/>
          <a:ext cx="10820400" cy="3664803"/>
        </p:xfrm>
        <a:graphic>
          <a:graphicData uri="http://schemas.openxmlformats.org/drawingml/2006/table">
            <a:tbl>
              <a:tblPr firstRow="1" firstCol="1" bandRow="1">
                <a:tableStyleId>{85BE263C-DBD7-4A20-BB59-AAB30ACAA65A}</a:tableStyleId>
              </a:tblPr>
              <a:tblGrid>
                <a:gridCol w="1362180">
                  <a:extLst>
                    <a:ext uri="{9D8B030D-6E8A-4147-A177-3AD203B41FA5}">
                      <a16:colId xmlns:a16="http://schemas.microsoft.com/office/drawing/2014/main" val="240440666"/>
                    </a:ext>
                  </a:extLst>
                </a:gridCol>
                <a:gridCol w="1368017">
                  <a:extLst>
                    <a:ext uri="{9D8B030D-6E8A-4147-A177-3AD203B41FA5}">
                      <a16:colId xmlns:a16="http://schemas.microsoft.com/office/drawing/2014/main" val="1425006284"/>
                    </a:ext>
                  </a:extLst>
                </a:gridCol>
                <a:gridCol w="1364514">
                  <a:extLst>
                    <a:ext uri="{9D8B030D-6E8A-4147-A177-3AD203B41FA5}">
                      <a16:colId xmlns:a16="http://schemas.microsoft.com/office/drawing/2014/main" val="73100058"/>
                    </a:ext>
                  </a:extLst>
                </a:gridCol>
                <a:gridCol w="1188260">
                  <a:extLst>
                    <a:ext uri="{9D8B030D-6E8A-4147-A177-3AD203B41FA5}">
                      <a16:colId xmlns:a16="http://schemas.microsoft.com/office/drawing/2014/main" val="3621311464"/>
                    </a:ext>
                  </a:extLst>
                </a:gridCol>
                <a:gridCol w="1371517">
                  <a:extLst>
                    <a:ext uri="{9D8B030D-6E8A-4147-A177-3AD203B41FA5}">
                      <a16:colId xmlns:a16="http://schemas.microsoft.com/office/drawing/2014/main" val="3932904644"/>
                    </a:ext>
                  </a:extLst>
                </a:gridCol>
                <a:gridCol w="1223277">
                  <a:extLst>
                    <a:ext uri="{9D8B030D-6E8A-4147-A177-3AD203B41FA5}">
                      <a16:colId xmlns:a16="http://schemas.microsoft.com/office/drawing/2014/main" val="272819660"/>
                    </a:ext>
                  </a:extLst>
                </a:gridCol>
                <a:gridCol w="1368017">
                  <a:extLst>
                    <a:ext uri="{9D8B030D-6E8A-4147-A177-3AD203B41FA5}">
                      <a16:colId xmlns:a16="http://schemas.microsoft.com/office/drawing/2014/main" val="113354766"/>
                    </a:ext>
                  </a:extLst>
                </a:gridCol>
                <a:gridCol w="1574618">
                  <a:extLst>
                    <a:ext uri="{9D8B030D-6E8A-4147-A177-3AD203B41FA5}">
                      <a16:colId xmlns:a16="http://schemas.microsoft.com/office/drawing/2014/main" val="1667789120"/>
                    </a:ext>
                  </a:extLst>
                </a:gridCol>
              </a:tblGrid>
              <a:tr h="1308858">
                <a:tc>
                  <a:txBody>
                    <a:bodyPr/>
                    <a:lstStyle/>
                    <a:p>
                      <a:pPr marL="0" marR="0"/>
                      <a:r>
                        <a:rPr lang="en-US" sz="1400" kern="100" dirty="0">
                          <a:effectLst/>
                        </a:rPr>
                        <a:t>Region</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effectLst/>
                        </a:rPr>
                        <a:t>Production (ton)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effectLst/>
                        </a:rPr>
                        <a:t>Value ($/ton)</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effectLst/>
                        </a:rPr>
                        <a:t>Value lost after 1</a:t>
                      </a:r>
                      <a:r>
                        <a:rPr lang="en-US" sz="1400" kern="100" baseline="30000" dirty="0">
                          <a:effectLst/>
                        </a:rPr>
                        <a:t>st</a:t>
                      </a:r>
                      <a:r>
                        <a:rPr lang="en-US" sz="1400" kern="100" dirty="0">
                          <a:effectLst/>
                        </a:rPr>
                        <a:t> year ($/ton)</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effectLst/>
                        </a:rPr>
                        <a:t>Production lost in 2</a:t>
                      </a:r>
                      <a:r>
                        <a:rPr lang="en-US" sz="1400" kern="100" baseline="30000">
                          <a:effectLst/>
                        </a:rPr>
                        <a:t>nd</a:t>
                      </a:r>
                      <a:r>
                        <a:rPr lang="en-US" sz="1400" kern="100">
                          <a:effectLst/>
                        </a:rPr>
                        <a:t> year (ton)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effectLst/>
                        </a:rPr>
                        <a:t>Value lost after 2</a:t>
                      </a:r>
                      <a:r>
                        <a:rPr lang="en-US" sz="1400" kern="100" baseline="30000" dirty="0">
                          <a:effectLst/>
                        </a:rPr>
                        <a:t>nd</a:t>
                      </a:r>
                      <a:r>
                        <a:rPr lang="en-US" sz="1400" kern="100" dirty="0">
                          <a:effectLst/>
                        </a:rPr>
                        <a:t> year ($/ton)</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effectLst/>
                        </a:rPr>
                        <a:t>Production lost in subsequent years (ton)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effectLst/>
                        </a:rPr>
                        <a:t>Value lost in subsequent years ($/ton)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5026934"/>
                  </a:ext>
                </a:extLst>
              </a:tr>
              <a:tr h="785315">
                <a:tc>
                  <a:txBody>
                    <a:bodyPr/>
                    <a:lstStyle/>
                    <a:p>
                      <a:pPr marL="0" marR="0"/>
                      <a:r>
                        <a:rPr lang="en-US" sz="1400" kern="100">
                          <a:effectLst/>
                        </a:rPr>
                        <a:t>Finger Lakes</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         7,352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12,091,847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362,755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          221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949,210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          588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2,079,798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2265304"/>
                  </a:ext>
                </a:extLst>
              </a:tr>
              <a:tr h="785315">
                <a:tc>
                  <a:txBody>
                    <a:bodyPr/>
                    <a:lstStyle/>
                    <a:p>
                      <a:pPr marL="0" marR="0"/>
                      <a:r>
                        <a:rPr lang="en-US" sz="1400" kern="100">
                          <a:effectLst/>
                        </a:rPr>
                        <a:t>Lake Erie</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121,545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39,064,034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1,171,921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         3,646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3,066,527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effectLst/>
                        </a:rPr>
                        <a:t>          9,724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effectLst/>
                        </a:rPr>
                        <a:t>      6,719,014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8330802"/>
                  </a:ext>
                </a:extLst>
              </a:tr>
              <a:tr h="785315">
                <a:tc>
                  <a:txBody>
                    <a:bodyPr/>
                    <a:lstStyle/>
                    <a:p>
                      <a:pPr marL="0" marR="0"/>
                      <a:r>
                        <a:rPr lang="en-US" sz="1400" kern="100" dirty="0">
                          <a:effectLst/>
                        </a:rPr>
                        <a:t>Total NYS</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effectLst/>
                        </a:rPr>
                        <a:t>        128,897 </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effectLst/>
                        </a:rPr>
                        <a:t>      51,155,882 </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effectLst/>
                        </a:rPr>
                        <a:t>     1,534,676 </a:t>
                      </a:r>
                      <a:endPar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effectLst/>
                        </a:rPr>
                        <a:t>         3,867 </a:t>
                      </a:r>
                      <a:endPar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effectLst/>
                        </a:rPr>
                        <a:t>      4,015,737 </a:t>
                      </a:r>
                      <a:endPar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effectLst/>
                        </a:rPr>
                        <a:t>          10,210 </a:t>
                      </a:r>
                      <a:endPar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effectLst/>
                        </a:rPr>
                        <a:t>      8,798,812 </a:t>
                      </a:r>
                      <a:endPar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3788836"/>
                  </a:ext>
                </a:extLst>
              </a:tr>
            </a:tbl>
          </a:graphicData>
        </a:graphic>
      </p:graphicFrame>
      <p:sp>
        <p:nvSpPr>
          <p:cNvPr id="10" name="TextBox 9">
            <a:extLst>
              <a:ext uri="{FF2B5EF4-FFF2-40B4-BE49-F238E27FC236}">
                <a16:creationId xmlns:a16="http://schemas.microsoft.com/office/drawing/2014/main" id="{6E5325AD-10A3-0F16-B8B4-AEF3A24D8794}"/>
              </a:ext>
            </a:extLst>
          </p:cNvPr>
          <p:cNvSpPr txBox="1"/>
          <p:nvPr/>
        </p:nvSpPr>
        <p:spPr>
          <a:xfrm>
            <a:off x="652041" y="1600200"/>
            <a:ext cx="10591800" cy="830997"/>
          </a:xfrm>
          <a:prstGeom prst="rect">
            <a:avLst/>
          </a:prstGeom>
          <a:noFill/>
        </p:spPr>
        <p:txBody>
          <a:bodyPr wrap="square">
            <a:spAutoFit/>
          </a:bodyPr>
          <a:lstStyle/>
          <a:p>
            <a:pPr marL="0" marR="0" algn="l"/>
            <a:r>
              <a:rPr lang="en-US" sz="2400" dirty="0">
                <a:effectLst/>
                <a:latin typeface="Times New Roman" panose="02020603050405020304" pitchFamily="18" charset="0"/>
                <a:ea typeface="Calibri" panose="020F0502020204030204" pitchFamily="34" charset="0"/>
              </a:rPr>
              <a:t>Table 1. Potential total economic losses due to SLF infestation in the Finger Lakes, Lake Erie region, and NYS.</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92960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77D1-A44A-4968-F087-F7A90DAAE877}"/>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13DB80E0-F4BA-9FBE-664C-46F479FC4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3659F181-A2A7-48D0-A55C-3E3D1A148E70}"/>
              </a:ext>
            </a:extLst>
          </p:cNvPr>
          <p:cNvSpPr>
            <a:spLocks noChangeArrowheads="1"/>
          </p:cNvSpPr>
          <p:nvPr/>
        </p:nvSpPr>
        <p:spPr bwMode="auto">
          <a:xfrm>
            <a:off x="1828800" y="2133600"/>
            <a:ext cx="8305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Apple Growers Preferences for Crop Load Technologies</a:t>
            </a:r>
          </a:p>
          <a:p>
            <a:pPr eaLnBrk="1" hangingPunct="1">
              <a:spcBef>
                <a:spcPct val="0"/>
              </a:spcBef>
            </a:pP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37615779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592B861C-48C8-9AFD-EBBA-51448A9D404D}"/>
              </a:ext>
            </a:extLst>
          </p:cNvPr>
          <p:cNvSpPr txBox="1">
            <a:spLocks/>
          </p:cNvSpPr>
          <p:nvPr/>
        </p:nvSpPr>
        <p:spPr>
          <a:xfrm>
            <a:off x="87121" y="304800"/>
            <a:ext cx="8535202" cy="1289790"/>
          </a:xfrm>
          <a:prstGeom prst="rect">
            <a:avLst/>
          </a:prstGeom>
          <a:ln>
            <a:solidFill>
              <a:schemeClr val="accent1"/>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400" b="1" i="1" dirty="0"/>
              <a:t>Topic:</a:t>
            </a:r>
          </a:p>
          <a:p>
            <a:pPr algn="just"/>
            <a:r>
              <a:rPr lang="en-US" sz="2500" b="1" i="1" dirty="0">
                <a:solidFill>
                  <a:srgbClr val="C00000"/>
                </a:solidFill>
              </a:rPr>
              <a:t>Apple Growers Preferences for Crop Load Technologies</a:t>
            </a:r>
          </a:p>
          <a:p>
            <a:pPr algn="just"/>
            <a:endParaRPr lang="en-US" sz="2000" b="1" i="1" dirty="0"/>
          </a:p>
          <a:p>
            <a:pPr algn="just"/>
            <a:r>
              <a:rPr lang="en-US" sz="1600" dirty="0"/>
              <a:t>SCRI Precision Crop Load Management For Apples</a:t>
            </a:r>
            <a:endParaRPr lang="en-US" sz="1600" b="1" dirty="0"/>
          </a:p>
        </p:txBody>
      </p:sp>
      <p:sp>
        <p:nvSpPr>
          <p:cNvPr id="5" name="Text Placeholder 3">
            <a:extLst>
              <a:ext uri="{FF2B5EF4-FFF2-40B4-BE49-F238E27FC236}">
                <a16:creationId xmlns:a16="http://schemas.microsoft.com/office/drawing/2014/main" id="{C31038B6-027A-F118-BE3A-202665794C2D}"/>
              </a:ext>
            </a:extLst>
          </p:cNvPr>
          <p:cNvSpPr txBox="1">
            <a:spLocks/>
          </p:cNvSpPr>
          <p:nvPr/>
        </p:nvSpPr>
        <p:spPr>
          <a:xfrm>
            <a:off x="106660" y="2084512"/>
            <a:ext cx="7132340" cy="3048000"/>
          </a:xfrm>
          <a:prstGeom prst="rect">
            <a:avLst/>
          </a:prstGeom>
        </p:spPr>
        <p:txBody>
          <a:bodyPr vert="horz" lIns="91440" tIns="45720" rIns="91440" bIns="45720" numCol="1" rtlCol="0">
            <a:normAutofit lnSpcReduction="10000"/>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sng" strike="noStrike" kern="1200" cap="none" spc="0" normalizeH="0" baseline="0" noProof="0" dirty="0">
              <a:ln>
                <a:noFill/>
              </a:ln>
              <a:solidFill>
                <a:srgbClr val="4D4F53"/>
              </a:solidFill>
              <a:effectLst/>
              <a:uLnTx/>
              <a:uFillTx/>
              <a:latin typeface="Times"/>
              <a:ea typeface="+mn-ea"/>
              <a:cs typeface="+mn-cs"/>
            </a:endParaRP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4D4F53"/>
                </a:solidFill>
                <a:effectLst/>
                <a:uLnTx/>
                <a:uFillTx/>
                <a:latin typeface="Times"/>
                <a:ea typeface="+mn-ea"/>
                <a:cs typeface="+mn-cs"/>
              </a:rPr>
              <a:t>Project Objective:</a:t>
            </a:r>
            <a:endParaRPr kumimoji="0" lang="en-US" sz="1800" b="0" i="0" u="none" strike="noStrike" kern="1200" cap="none" spc="0" normalizeH="0" baseline="0" noProof="0" dirty="0">
              <a:ln>
                <a:noFill/>
              </a:ln>
              <a:solidFill>
                <a:srgbClr val="4D4F53"/>
              </a:solidFill>
              <a:effectLst/>
              <a:uLnTx/>
              <a:uFillTx/>
              <a:latin typeface="Times"/>
              <a:ea typeface="+mn-ea"/>
              <a:cs typeface="+mn-cs"/>
            </a:endParaRP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D4F53"/>
                </a:solidFill>
                <a:effectLst/>
                <a:uLnTx/>
                <a:uFillTx/>
                <a:latin typeface="Times"/>
                <a:ea typeface="+mn-ea"/>
                <a:cs typeface="+mn-cs"/>
              </a:rPr>
              <a:t>Add insight regarding grower behavior to identify effective ways to increase the adoption of Precision Crop Load Management Technologies in Apple Production</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D4F53"/>
              </a:solidFill>
              <a:effectLst/>
              <a:uLnTx/>
              <a:uFillTx/>
              <a:latin typeface="Times"/>
              <a:ea typeface="+mn-ea"/>
              <a:cs typeface="+mn-cs"/>
            </a:endParaRP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D4F53"/>
              </a:solidFill>
              <a:effectLst/>
              <a:uLnTx/>
              <a:uFillTx/>
              <a:latin typeface="Times"/>
              <a:ea typeface="+mn-ea"/>
              <a:cs typeface="+mn-cs"/>
            </a:endParaRP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4D4F53"/>
                </a:solidFill>
                <a:effectLst/>
                <a:uLnTx/>
                <a:uFillTx/>
                <a:latin typeface="Times"/>
                <a:ea typeface="+mn-ea"/>
                <a:cs typeface="+mn-cs"/>
              </a:rPr>
              <a:t>Research Question</a:t>
            </a:r>
            <a:r>
              <a:rPr kumimoji="0" lang="en-US" sz="1800" b="0" i="0" u="none" strike="noStrike" kern="1200" cap="none" spc="0" normalizeH="0" baseline="0" noProof="0" dirty="0">
                <a:ln>
                  <a:noFill/>
                </a:ln>
                <a:solidFill>
                  <a:srgbClr val="4D4F53"/>
                </a:solidFill>
                <a:effectLst/>
                <a:uLnTx/>
                <a:uFillTx/>
                <a:latin typeface="Times"/>
                <a:ea typeface="+mn-ea"/>
                <a:cs typeface="+mn-cs"/>
              </a:rPr>
              <a:t>:</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D4F53"/>
                </a:solidFill>
                <a:effectLst/>
                <a:uLnTx/>
                <a:uFillTx/>
                <a:latin typeface="Times"/>
                <a:ea typeface="+mn-ea"/>
                <a:cs typeface="+mn-cs"/>
              </a:rPr>
              <a:t>Which attributes of Apple crop load technology are important to growers’ adoption decisions</a:t>
            </a:r>
          </a:p>
        </p:txBody>
      </p:sp>
      <p:pic>
        <p:nvPicPr>
          <p:cNvPr id="6" name="Picture 5">
            <a:extLst>
              <a:ext uri="{FF2B5EF4-FFF2-40B4-BE49-F238E27FC236}">
                <a16:creationId xmlns:a16="http://schemas.microsoft.com/office/drawing/2014/main" id="{EF21DAE6-F1D7-535D-AC30-56BBE3623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970608"/>
            <a:ext cx="3577761" cy="2171701"/>
          </a:xfrm>
          <a:prstGeom prst="rect">
            <a:avLst/>
          </a:prstGeom>
        </p:spPr>
      </p:pic>
      <p:pic>
        <p:nvPicPr>
          <p:cNvPr id="7" name="Picture 6">
            <a:extLst>
              <a:ext uri="{FF2B5EF4-FFF2-40B4-BE49-F238E27FC236}">
                <a16:creationId xmlns:a16="http://schemas.microsoft.com/office/drawing/2014/main" id="{1F4199E0-2D27-1B14-B856-24C6E5AF5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600" y="1409699"/>
            <a:ext cx="3098801" cy="2324101"/>
          </a:xfrm>
          <a:prstGeom prst="rect">
            <a:avLst/>
          </a:prstGeom>
        </p:spPr>
      </p:pic>
      <p:pic>
        <p:nvPicPr>
          <p:cNvPr id="8" name="Picture 7">
            <a:extLst>
              <a:ext uri="{FF2B5EF4-FFF2-40B4-BE49-F238E27FC236}">
                <a16:creationId xmlns:a16="http://schemas.microsoft.com/office/drawing/2014/main" id="{0CECA7A5-B0B7-4185-C9EB-F7AFC226E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228" y="4134440"/>
            <a:ext cx="1007173" cy="2007869"/>
          </a:xfrm>
          <a:prstGeom prst="rect">
            <a:avLst/>
          </a:prstGeom>
        </p:spPr>
      </p:pic>
    </p:spTree>
    <p:extLst>
      <p:ext uri="{BB962C8B-B14F-4D97-AF65-F5344CB8AC3E}">
        <p14:creationId xmlns:p14="http://schemas.microsoft.com/office/powerpoint/2010/main" val="30664901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B70B-16CF-927D-2F5F-7C04C7AC902C}"/>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252F0CE9-E8EC-1EB4-1BF9-F673F6104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2">
            <a:extLst>
              <a:ext uri="{FF2B5EF4-FFF2-40B4-BE49-F238E27FC236}">
                <a16:creationId xmlns:a16="http://schemas.microsoft.com/office/drawing/2014/main" id="{5439E707-C833-CBC1-8150-494A10D702FD}"/>
              </a:ext>
            </a:extLst>
          </p:cNvPr>
          <p:cNvSpPr txBox="1">
            <a:spLocks/>
          </p:cNvSpPr>
          <p:nvPr/>
        </p:nvSpPr>
        <p:spPr>
          <a:xfrm>
            <a:off x="296427" y="457200"/>
            <a:ext cx="7011989" cy="838200"/>
          </a:xfrm>
          <a:prstGeom prst="rect">
            <a:avLst/>
          </a:prstGeom>
        </p:spPr>
        <p:txBody>
          <a:bodyPr vert="horz" lIns="91440" tIns="45720" rIns="91440" bIns="45720" rtlCol="0" anchor="ctr">
            <a:normAutofit fontScale="97500"/>
          </a:bodyPr>
          <a:lstStyle>
            <a:lvl1pPr algn="ctr" defTabSz="914377" rtl="0" eaLnBrk="1" latinLnBrk="0" hangingPunct="1">
              <a:spcBef>
                <a:spcPct val="0"/>
              </a:spcBef>
              <a:buNone/>
              <a:defRPr sz="3200" kern="1200">
                <a:solidFill>
                  <a:schemeClr val="accent3"/>
                </a:solidFill>
                <a:latin typeface="+mj-lt"/>
                <a:ea typeface="+mj-ea"/>
                <a:cs typeface="+mj-cs"/>
              </a:defRPr>
            </a:lvl1pPr>
          </a:lstStyle>
          <a:p>
            <a:pPr algn="l"/>
            <a:r>
              <a:rPr lang="en-US" b="1" dirty="0">
                <a:solidFill>
                  <a:schemeClr val="tx1">
                    <a:lumMod val="50000"/>
                    <a:lumOff val="50000"/>
                  </a:schemeClr>
                </a:solidFill>
              </a:rPr>
              <a:t>Method &amp; Experimental Design:</a:t>
            </a:r>
          </a:p>
        </p:txBody>
      </p:sp>
      <p:sp>
        <p:nvSpPr>
          <p:cNvPr id="4" name="TextBox 3">
            <a:extLst>
              <a:ext uri="{FF2B5EF4-FFF2-40B4-BE49-F238E27FC236}">
                <a16:creationId xmlns:a16="http://schemas.microsoft.com/office/drawing/2014/main" id="{A3886C56-DA80-64F8-1CAC-177789C08CFA}"/>
              </a:ext>
            </a:extLst>
          </p:cNvPr>
          <p:cNvSpPr txBox="1"/>
          <p:nvPr/>
        </p:nvSpPr>
        <p:spPr>
          <a:xfrm>
            <a:off x="296427" y="1905000"/>
            <a:ext cx="8566218" cy="3539430"/>
          </a:xfrm>
          <a:prstGeom prst="rect">
            <a:avLst/>
          </a:prstGeom>
          <a:noFill/>
        </p:spPr>
        <p:txBody>
          <a:bodyPr wrap="square" rtlCol="0">
            <a:spAutoFit/>
          </a:bodyPr>
          <a:lstStyle/>
          <a:p>
            <a:endParaRPr lang="en-US" sz="2400" dirty="0"/>
          </a:p>
          <a:p>
            <a:pPr marL="285750" indent="-28575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Discrete Choice Experiment</a:t>
            </a:r>
          </a:p>
          <a:p>
            <a:pPr marL="285750" indent="-285750"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Unlabeled D-Optimal Design balanced Fractional Factorial Design (2 blocks -randomly assigned by Qualtrics)</a:t>
            </a:r>
          </a:p>
          <a:p>
            <a:pPr algn="l"/>
            <a:endParaRPr lang="en-US" sz="2000" dirty="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Attribute level combinations done using JMP</a:t>
            </a:r>
            <a:r>
              <a:rPr lang="en-US" sz="2000" baseline="30000" dirty="0">
                <a:latin typeface="Times New Roman" panose="02020603050405020304" pitchFamily="18" charset="0"/>
                <a:cs typeface="Times New Roman" panose="02020603050405020304" pitchFamily="18" charset="0"/>
              </a:rPr>
              <a:t>TM</a:t>
            </a:r>
            <a:r>
              <a:rPr lang="en-US" sz="2000" dirty="0">
                <a:latin typeface="Times New Roman" panose="02020603050405020304" pitchFamily="18" charset="0"/>
                <a:cs typeface="Times New Roman" panose="02020603050405020304" pitchFamily="18" charset="0"/>
              </a:rPr>
              <a:t>. </a:t>
            </a:r>
          </a:p>
          <a:p>
            <a:pPr marL="285750" indent="-285750"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8 Choice Sets (occasions per respondent) </a:t>
            </a:r>
          </a:p>
          <a:p>
            <a:pPr marL="285750" indent="-285750"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Analyzed using Mixed Logit Model</a:t>
            </a:r>
          </a:p>
        </p:txBody>
      </p:sp>
      <p:pic>
        <p:nvPicPr>
          <p:cNvPr id="9" name="Picture 8">
            <a:extLst>
              <a:ext uri="{FF2B5EF4-FFF2-40B4-BE49-F238E27FC236}">
                <a16:creationId xmlns:a16="http://schemas.microsoft.com/office/drawing/2014/main" id="{CD3C5515-9A4A-7C24-3450-4274AB4CC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685800"/>
            <a:ext cx="2698819" cy="5389256"/>
          </a:xfrm>
          <a:prstGeom prst="rect">
            <a:avLst/>
          </a:prstGeom>
        </p:spPr>
      </p:pic>
    </p:spTree>
    <p:extLst>
      <p:ext uri="{BB962C8B-B14F-4D97-AF65-F5344CB8AC3E}">
        <p14:creationId xmlns:p14="http://schemas.microsoft.com/office/powerpoint/2010/main" val="2836110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E0646-69C9-C7DF-1C6D-80A09B1E109F}"/>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D8D8C78F-EFF5-9E02-22B8-B1DE6DE4F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2">
            <a:extLst>
              <a:ext uri="{FF2B5EF4-FFF2-40B4-BE49-F238E27FC236}">
                <a16:creationId xmlns:a16="http://schemas.microsoft.com/office/drawing/2014/main" id="{66F3ADA5-7AC6-FE25-5942-F16FC5B804EF}"/>
              </a:ext>
            </a:extLst>
          </p:cNvPr>
          <p:cNvSpPr>
            <a:spLocks noGrp="1"/>
          </p:cNvSpPr>
          <p:nvPr>
            <p:ph type="title"/>
          </p:nvPr>
        </p:nvSpPr>
        <p:spPr>
          <a:xfrm>
            <a:off x="228600" y="1289823"/>
            <a:ext cx="4038600" cy="452582"/>
          </a:xfrm>
        </p:spPr>
        <p:txBody>
          <a:bodyPr>
            <a:noAutofit/>
          </a:bodyPr>
          <a:lstStyle/>
          <a:p>
            <a:pPr algn="ctr"/>
            <a:r>
              <a:rPr lang="en-US" sz="2600" b="1" dirty="0">
                <a:solidFill>
                  <a:schemeClr val="tx1">
                    <a:lumMod val="50000"/>
                    <a:lumOff val="50000"/>
                  </a:schemeClr>
                </a:solidFill>
              </a:rPr>
              <a:t>Relative </a:t>
            </a:r>
            <a:r>
              <a:rPr lang="en-US" sz="2400" b="1" dirty="0">
                <a:solidFill>
                  <a:schemeClr val="tx1">
                    <a:lumMod val="50000"/>
                    <a:lumOff val="50000"/>
                  </a:schemeClr>
                </a:solidFill>
              </a:rPr>
              <a:t>Attribute</a:t>
            </a:r>
            <a:r>
              <a:rPr lang="en-US" sz="2600" b="1" dirty="0">
                <a:solidFill>
                  <a:schemeClr val="tx1">
                    <a:lumMod val="50000"/>
                    <a:lumOff val="50000"/>
                  </a:schemeClr>
                </a:solidFill>
              </a:rPr>
              <a:t> Importance</a:t>
            </a:r>
          </a:p>
        </p:txBody>
      </p:sp>
      <p:graphicFrame>
        <p:nvGraphicFramePr>
          <p:cNvPr id="3" name="Table 2">
            <a:extLst>
              <a:ext uri="{FF2B5EF4-FFF2-40B4-BE49-F238E27FC236}">
                <a16:creationId xmlns:a16="http://schemas.microsoft.com/office/drawing/2014/main" id="{DF7F9F14-DF26-E32F-E975-6CB69C6F77AF}"/>
              </a:ext>
            </a:extLst>
          </p:cNvPr>
          <p:cNvGraphicFramePr>
            <a:graphicFrameLocks noGrp="1"/>
          </p:cNvGraphicFramePr>
          <p:nvPr/>
        </p:nvGraphicFramePr>
        <p:xfrm>
          <a:off x="304800" y="1905646"/>
          <a:ext cx="4495800" cy="3046708"/>
        </p:xfrm>
        <a:graphic>
          <a:graphicData uri="http://schemas.openxmlformats.org/drawingml/2006/table">
            <a:tbl>
              <a:tblPr firstRow="1" firstCol="1" bandRow="1"/>
              <a:tblGrid>
                <a:gridCol w="1960934">
                  <a:extLst>
                    <a:ext uri="{9D8B030D-6E8A-4147-A177-3AD203B41FA5}">
                      <a16:colId xmlns:a16="http://schemas.microsoft.com/office/drawing/2014/main" val="1490634629"/>
                    </a:ext>
                  </a:extLst>
                </a:gridCol>
                <a:gridCol w="2534866">
                  <a:extLst>
                    <a:ext uri="{9D8B030D-6E8A-4147-A177-3AD203B41FA5}">
                      <a16:colId xmlns:a16="http://schemas.microsoft.com/office/drawing/2014/main" val="2260662722"/>
                    </a:ext>
                  </a:extLst>
                </a:gridCol>
              </a:tblGrid>
              <a:tr h="569955">
                <a:tc>
                  <a:txBody>
                    <a:bodyPr/>
                    <a:lstStyle/>
                    <a:p>
                      <a:r>
                        <a:rPr lang="en-US"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Attribute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noFill/>
                  </a:tcPr>
                </a:tc>
                <a:tc>
                  <a:txBody>
                    <a:bodyPr/>
                    <a:lstStyle/>
                    <a:p>
                      <a:pPr algn="ctr"/>
                      <a:r>
                        <a:rPr lang="en-US" sz="18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Relative Importance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519411742"/>
                  </a:ext>
                </a:extLst>
              </a:tr>
              <a:tr h="519813">
                <a:tc>
                  <a:txBody>
                    <a:bodyPr/>
                    <a:lstStyle/>
                    <a:p>
                      <a:r>
                        <a:rPr lang="en-US" sz="18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Service Availability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noFill/>
                  </a:tcPr>
                </a:tc>
                <a:tc>
                  <a:txBody>
                    <a:bodyPr/>
                    <a:lstStyle/>
                    <a:p>
                      <a:pPr algn="ctr"/>
                      <a:r>
                        <a:rPr lang="en-US" sz="18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75657696"/>
                  </a:ext>
                </a:extLst>
              </a:tr>
              <a:tr h="489235">
                <a:tc>
                  <a:txBody>
                    <a:bodyPr/>
                    <a:lstStyle/>
                    <a:p>
                      <a:r>
                        <a:rPr lang="en-US" sz="18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Ease of </a:t>
                      </a:r>
                      <a:r>
                        <a:rPr lang="en-US" sz="1800" b="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Use</a:t>
                      </a: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8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675553771"/>
                  </a:ext>
                </a:extLst>
              </a:tr>
              <a:tr h="489235">
                <a:tc>
                  <a:txBody>
                    <a:bodyPr/>
                    <a:lstStyle/>
                    <a:p>
                      <a:r>
                        <a:rPr lang="en-US" sz="18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Precision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8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09312802"/>
                  </a:ext>
                </a:extLst>
              </a:tr>
              <a:tr h="489235">
                <a:tc>
                  <a:txBody>
                    <a:bodyPr/>
                    <a:lstStyle/>
                    <a:p>
                      <a:r>
                        <a:rPr lang="en-US" sz="18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Price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8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962032942"/>
                  </a:ext>
                </a:extLst>
              </a:tr>
              <a:tr h="489235">
                <a:tc>
                  <a:txBody>
                    <a:bodyPr/>
                    <a:lstStyle/>
                    <a:p>
                      <a:r>
                        <a:rPr lang="en-US" sz="18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Savings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8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0.9%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980036102"/>
                  </a:ext>
                </a:extLst>
              </a:tr>
            </a:tbl>
          </a:graphicData>
        </a:graphic>
      </p:graphicFrame>
      <p:sp>
        <p:nvSpPr>
          <p:cNvPr id="4" name="Title 2">
            <a:extLst>
              <a:ext uri="{FF2B5EF4-FFF2-40B4-BE49-F238E27FC236}">
                <a16:creationId xmlns:a16="http://schemas.microsoft.com/office/drawing/2014/main" id="{58F5ED15-BB2E-4067-9765-2C73BBE17558}"/>
              </a:ext>
            </a:extLst>
          </p:cNvPr>
          <p:cNvSpPr txBox="1">
            <a:spLocks/>
          </p:cNvSpPr>
          <p:nvPr/>
        </p:nvSpPr>
        <p:spPr>
          <a:xfrm>
            <a:off x="7350263" y="1236927"/>
            <a:ext cx="3352800" cy="452582"/>
          </a:xfrm>
          <a:prstGeom prst="rect">
            <a:avLst/>
          </a:prstGeom>
        </p:spPr>
        <p:txBody>
          <a:bodyPr vert="horz" lIns="91440" tIns="45720" rIns="91440" bIns="45720" rtlCol="0" anchor="ctr">
            <a:normAutofit fontScale="82500" lnSpcReduction="10000"/>
          </a:bodyPr>
          <a:lstStyle>
            <a:lvl1pPr algn="l" defTabSz="914377"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tx1">
                    <a:lumMod val="50000"/>
                    <a:lumOff val="50000"/>
                  </a:schemeClr>
                </a:solidFill>
              </a:rPr>
              <a:t>WTP </a:t>
            </a:r>
            <a:r>
              <a:rPr lang="en-US" b="1" baseline="-25000" dirty="0">
                <a:solidFill>
                  <a:schemeClr val="tx1">
                    <a:lumMod val="50000"/>
                    <a:lumOff val="50000"/>
                  </a:schemeClr>
                </a:solidFill>
              </a:rPr>
              <a:t>(willingness to pay)</a:t>
            </a:r>
          </a:p>
        </p:txBody>
      </p:sp>
      <p:graphicFrame>
        <p:nvGraphicFramePr>
          <p:cNvPr id="5" name="Table 4">
            <a:extLst>
              <a:ext uri="{FF2B5EF4-FFF2-40B4-BE49-F238E27FC236}">
                <a16:creationId xmlns:a16="http://schemas.microsoft.com/office/drawing/2014/main" id="{155E4E4C-545B-AEFE-B42C-5518191FA2B0}"/>
              </a:ext>
            </a:extLst>
          </p:cNvPr>
          <p:cNvGraphicFramePr>
            <a:graphicFrameLocks noGrp="1"/>
          </p:cNvGraphicFramePr>
          <p:nvPr/>
        </p:nvGraphicFramePr>
        <p:xfrm>
          <a:off x="6324600" y="2209800"/>
          <a:ext cx="5562600" cy="4038601"/>
        </p:xfrm>
        <a:graphic>
          <a:graphicData uri="http://schemas.openxmlformats.org/drawingml/2006/table">
            <a:tbl>
              <a:tblPr firstRow="1" firstCol="1" bandRow="1"/>
              <a:tblGrid>
                <a:gridCol w="4133587">
                  <a:extLst>
                    <a:ext uri="{9D8B030D-6E8A-4147-A177-3AD203B41FA5}">
                      <a16:colId xmlns:a16="http://schemas.microsoft.com/office/drawing/2014/main" val="2585432763"/>
                    </a:ext>
                  </a:extLst>
                </a:gridCol>
                <a:gridCol w="1429013">
                  <a:extLst>
                    <a:ext uri="{9D8B030D-6E8A-4147-A177-3AD203B41FA5}">
                      <a16:colId xmlns:a16="http://schemas.microsoft.com/office/drawing/2014/main" val="3617038273"/>
                    </a:ext>
                  </a:extLst>
                </a:gridCol>
              </a:tblGrid>
              <a:tr h="253548">
                <a:tc>
                  <a:txBody>
                    <a:bodyPr/>
                    <a:lstStyle/>
                    <a:p>
                      <a:pPr algn="ctr"/>
                      <a:r>
                        <a:rPr lang="en-US" sz="16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attribute level trade-offs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noFill/>
                  </a:tcPr>
                </a:tc>
                <a:tc>
                  <a:txBody>
                    <a:bodyPr/>
                    <a:lstStyle/>
                    <a:p>
                      <a:pPr algn="ctr"/>
                      <a:r>
                        <a:rPr lang="en-US" sz="1600" b="1"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(USD) /Acre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w="28575"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468714887"/>
                  </a:ext>
                </a:extLst>
              </a:tr>
              <a:tr h="253469">
                <a:tc>
                  <a:txBody>
                    <a:bodyPr/>
                    <a:lstStyle/>
                    <a:p>
                      <a:endParaRPr lang="en-US" sz="1200" kern="100">
                        <a:effectLst/>
                        <a:latin typeface="Aptos" panose="020B0004020202020204" pitchFamily="34"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noFill/>
                  </a:tcPr>
                </a:tc>
                <a:tc>
                  <a:txBody>
                    <a:bodyPr/>
                    <a:lstStyle/>
                    <a:p>
                      <a:endParaRPr lang="en-US" sz="1200" kern="100">
                        <a:effectLst/>
                        <a:latin typeface="Aptos" panose="020B0004020202020204" pitchFamily="34"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84874813"/>
                  </a:ext>
                </a:extLst>
              </a:tr>
              <a:tr h="504512">
                <a:tc>
                  <a:txBody>
                    <a:bodyPr/>
                    <a:lstStyle/>
                    <a:p>
                      <a:r>
                        <a:rPr lang="en-US" sz="12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having local service available relative to no service available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41.5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992158107"/>
                  </a:ext>
                </a:extLst>
              </a:tr>
              <a:tr h="504512">
                <a:tc>
                  <a:txBody>
                    <a:bodyPr/>
                    <a:lstStyle/>
                    <a:p>
                      <a:r>
                        <a:rPr lang="en-US" sz="12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local service available relative to online remote service only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26.7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476239505"/>
                  </a:ext>
                </a:extLst>
              </a:tr>
              <a:tr h="252256">
                <a:tc>
                  <a:txBody>
                    <a:bodyPr/>
                    <a:lstStyle/>
                    <a:p>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remote online service vs. no service available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872327036"/>
                  </a:ext>
                </a:extLst>
              </a:tr>
              <a:tr h="252256">
                <a:tc>
                  <a:txBody>
                    <a:bodyPr/>
                    <a:lstStyle/>
                    <a:p>
                      <a:endParaRPr lang="en-US" sz="1200" kern="100">
                        <a:effectLst/>
                        <a:latin typeface="Aptos" panose="020B0004020202020204" pitchFamily="34" charset="0"/>
                      </a:endParaRPr>
                    </a:p>
                  </a:txBody>
                  <a:tcPr marL="68580" marR="68580" marT="0" marB="0" anchor="b">
                    <a:lnL>
                      <a:noFill/>
                    </a:lnL>
                    <a:lnR>
                      <a:noFill/>
                    </a:lnR>
                    <a:lnT>
                      <a:noFill/>
                    </a:lnT>
                    <a:lnB>
                      <a:noFill/>
                    </a:lnB>
                    <a:noFill/>
                  </a:tcPr>
                </a:tc>
                <a:tc>
                  <a:txBody>
                    <a:bodyPr/>
                    <a:lstStyle/>
                    <a:p>
                      <a:endParaRPr lang="en-US" sz="1200" kern="100">
                        <a:effectLst/>
                        <a:latin typeface="Aptos" panose="020B00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668911806"/>
                  </a:ext>
                </a:extLst>
              </a:tr>
              <a:tr h="504512">
                <a:tc>
                  <a:txBody>
                    <a:bodyPr/>
                    <a:lstStyle/>
                    <a:p>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the Ease of Use of not requiring certified training to use the equipment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23.5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292810006"/>
                  </a:ext>
                </a:extLst>
              </a:tr>
              <a:tr h="252256">
                <a:tc>
                  <a:txBody>
                    <a:bodyPr/>
                    <a:lstStyle/>
                    <a:p>
                      <a:endParaRPr lang="en-US" sz="1200" kern="100">
                        <a:effectLst/>
                        <a:latin typeface="Aptos" panose="020B0004020202020204" pitchFamily="34" charset="0"/>
                      </a:endParaRPr>
                    </a:p>
                  </a:txBody>
                  <a:tcPr marL="68580" marR="68580" marT="0" marB="0" anchor="b">
                    <a:lnL>
                      <a:noFill/>
                    </a:lnL>
                    <a:lnR>
                      <a:noFill/>
                    </a:lnR>
                    <a:lnT>
                      <a:noFill/>
                    </a:lnT>
                    <a:lnB>
                      <a:noFill/>
                    </a:lnB>
                    <a:noFill/>
                  </a:tcPr>
                </a:tc>
                <a:tc>
                  <a:txBody>
                    <a:bodyPr/>
                    <a:lstStyle/>
                    <a:p>
                      <a:endParaRPr lang="en-US" sz="1200" kern="100">
                        <a:effectLst/>
                        <a:latin typeface="Aptos" panose="020B00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488852860"/>
                  </a:ext>
                </a:extLst>
              </a:tr>
              <a:tr h="504512">
                <a:tc>
                  <a:txBody>
                    <a:bodyPr/>
                    <a:lstStyle/>
                    <a:p>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having results at tree level precision vs. row level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065900769"/>
                  </a:ext>
                </a:extLst>
              </a:tr>
              <a:tr h="504512">
                <a:tc>
                  <a:txBody>
                    <a:bodyPr/>
                    <a:lstStyle/>
                    <a:p>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having results at tree level precision vs. block level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915999645"/>
                  </a:ext>
                </a:extLst>
              </a:tr>
              <a:tr h="252256">
                <a:tc>
                  <a:txBody>
                    <a:bodyPr/>
                    <a:lstStyle/>
                    <a:p>
                      <a:r>
                        <a:rPr lang="en-US" sz="12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WTP for having results at row  vs. block level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tc>
                  <a:txBody>
                    <a:bodyPr/>
                    <a:lstStyle/>
                    <a:p>
                      <a:pPr algn="ctr"/>
                      <a:r>
                        <a:rPr lang="en-US" sz="1200" kern="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810959875"/>
                  </a:ext>
                </a:extLst>
              </a:tr>
            </a:tbl>
          </a:graphicData>
        </a:graphic>
      </p:graphicFrame>
      <p:sp>
        <p:nvSpPr>
          <p:cNvPr id="6" name="TextBox 5">
            <a:extLst>
              <a:ext uri="{FF2B5EF4-FFF2-40B4-BE49-F238E27FC236}">
                <a16:creationId xmlns:a16="http://schemas.microsoft.com/office/drawing/2014/main" id="{C5DF578B-6076-03B3-3CCD-EB615447F08F}"/>
              </a:ext>
            </a:extLst>
          </p:cNvPr>
          <p:cNvSpPr txBox="1"/>
          <p:nvPr/>
        </p:nvSpPr>
        <p:spPr>
          <a:xfrm>
            <a:off x="2552700" y="285749"/>
            <a:ext cx="5791200" cy="461665"/>
          </a:xfrm>
          <a:prstGeom prst="rect">
            <a:avLst/>
          </a:prstGeom>
          <a:noFill/>
        </p:spPr>
        <p:txBody>
          <a:bodyPr wrap="square" rtlCol="0">
            <a:spAutoFit/>
          </a:bodyPr>
          <a:lstStyle/>
          <a:p>
            <a:pPr algn="ctr"/>
            <a:r>
              <a:rPr lang="en-US" sz="2400" b="1" u="sng" dirty="0">
                <a:highlight>
                  <a:srgbClr val="FFFF00"/>
                </a:highlight>
              </a:rPr>
              <a:t>Results</a:t>
            </a:r>
          </a:p>
        </p:txBody>
      </p:sp>
    </p:spTree>
    <p:extLst>
      <p:ext uri="{BB962C8B-B14F-4D97-AF65-F5344CB8AC3E}">
        <p14:creationId xmlns:p14="http://schemas.microsoft.com/office/powerpoint/2010/main" val="24329798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6A15-AB25-1287-5032-E0AD9CED9C8C}"/>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E79F7203-FE8C-C8AE-EAA0-332EB8733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2">
            <a:extLst>
              <a:ext uri="{FF2B5EF4-FFF2-40B4-BE49-F238E27FC236}">
                <a16:creationId xmlns:a16="http://schemas.microsoft.com/office/drawing/2014/main" id="{CD270F5D-7574-2AEA-DFDC-37AC06BCC189}"/>
              </a:ext>
            </a:extLst>
          </p:cNvPr>
          <p:cNvSpPr>
            <a:spLocks noGrp="1"/>
          </p:cNvSpPr>
          <p:nvPr>
            <p:ph type="title"/>
          </p:nvPr>
        </p:nvSpPr>
        <p:spPr>
          <a:xfrm>
            <a:off x="457477" y="889710"/>
            <a:ext cx="6554707" cy="452582"/>
          </a:xfrm>
        </p:spPr>
        <p:txBody>
          <a:bodyPr>
            <a:normAutofit fontScale="90000"/>
          </a:bodyPr>
          <a:lstStyle/>
          <a:p>
            <a:pPr algn="l"/>
            <a:r>
              <a:rPr lang="en-US" b="1" u="sng" dirty="0">
                <a:solidFill>
                  <a:schemeClr val="tx1">
                    <a:lumMod val="50000"/>
                    <a:lumOff val="50000"/>
                  </a:schemeClr>
                </a:solidFill>
              </a:rPr>
              <a:t>Implications</a:t>
            </a:r>
          </a:p>
        </p:txBody>
      </p:sp>
      <p:sp>
        <p:nvSpPr>
          <p:cNvPr id="3" name="Text Placeholder 3">
            <a:extLst>
              <a:ext uri="{FF2B5EF4-FFF2-40B4-BE49-F238E27FC236}">
                <a16:creationId xmlns:a16="http://schemas.microsoft.com/office/drawing/2014/main" id="{3D479D1C-AF0D-52E4-547A-DCBE1AB93E63}"/>
              </a:ext>
            </a:extLst>
          </p:cNvPr>
          <p:cNvSpPr txBox="1">
            <a:spLocks/>
          </p:cNvSpPr>
          <p:nvPr/>
        </p:nvSpPr>
        <p:spPr>
          <a:xfrm>
            <a:off x="457476" y="2209800"/>
            <a:ext cx="7391123" cy="3467100"/>
          </a:xfrm>
          <a:prstGeom prst="rect">
            <a:avLst/>
          </a:prstGeom>
        </p:spPr>
        <p:txBody>
          <a:bodyPr>
            <a:normAutofit/>
          </a:bodyPr>
          <a:lstStyle>
            <a:lvl1pPr marL="342900" indent="-342900" algn="ctr" rtl="0" eaLnBrk="0" fontAlgn="base" hangingPunct="0">
              <a:spcBef>
                <a:spcPts val="800"/>
              </a:spcBef>
              <a:spcAft>
                <a:spcPct val="0"/>
              </a:spcAft>
              <a:defRPr sz="3200">
                <a:solidFill>
                  <a:schemeClr val="tx1"/>
                </a:solidFill>
                <a:latin typeface="+mn-lt"/>
                <a:ea typeface="+mn-ea"/>
                <a:cs typeface="+mn-cs"/>
                <a:sym typeface="Arial" pitchFamily="34" charset="0"/>
              </a:defRPr>
            </a:lvl1pPr>
            <a:lvl2pPr marL="419100" indent="38100" algn="ctr" rtl="0" eaLnBrk="0" fontAlgn="base" hangingPunct="0">
              <a:spcBef>
                <a:spcPts val="700"/>
              </a:spcBef>
              <a:spcAft>
                <a:spcPct val="0"/>
              </a:spcAft>
              <a:defRPr sz="2800">
                <a:solidFill>
                  <a:schemeClr val="tx1"/>
                </a:solidFill>
                <a:latin typeface="+mn-lt"/>
                <a:ea typeface="+mn-ea"/>
                <a:cs typeface="+mn-cs"/>
                <a:sym typeface="Arial" pitchFamily="34" charset="0"/>
              </a:defRPr>
            </a:lvl2pPr>
            <a:lvl3pPr marL="876300" indent="38100" algn="ctr" rtl="0" eaLnBrk="0" fontAlgn="base" hangingPunct="0">
              <a:spcBef>
                <a:spcPts val="600"/>
              </a:spcBef>
              <a:spcAft>
                <a:spcPct val="0"/>
              </a:spcAft>
              <a:defRPr sz="2400">
                <a:solidFill>
                  <a:schemeClr val="tx1"/>
                </a:solidFill>
                <a:latin typeface="+mn-lt"/>
                <a:ea typeface="+mn-ea"/>
                <a:cs typeface="+mn-cs"/>
                <a:sym typeface="Arial" pitchFamily="34" charset="0"/>
              </a:defRPr>
            </a:lvl3pPr>
            <a:lvl4pPr marL="13335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4pPr>
            <a:lvl5pPr marL="17907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5pPr>
            <a:lvl6pPr marL="2247900" algn="ctr" rtl="0" fontAlgn="base">
              <a:spcBef>
                <a:spcPts val="500"/>
              </a:spcBef>
              <a:spcAft>
                <a:spcPct val="0"/>
              </a:spcAft>
              <a:defRPr sz="2000">
                <a:solidFill>
                  <a:schemeClr val="tx1"/>
                </a:solidFill>
                <a:latin typeface="+mn-lt"/>
                <a:ea typeface="+mn-ea"/>
                <a:cs typeface="+mn-cs"/>
                <a:sym typeface="Arial" charset="0"/>
              </a:defRPr>
            </a:lvl6pPr>
            <a:lvl7pPr marL="2705100" algn="ctr" rtl="0" fontAlgn="base">
              <a:spcBef>
                <a:spcPts val="500"/>
              </a:spcBef>
              <a:spcAft>
                <a:spcPct val="0"/>
              </a:spcAft>
              <a:defRPr sz="2000">
                <a:solidFill>
                  <a:schemeClr val="tx1"/>
                </a:solidFill>
                <a:latin typeface="+mn-lt"/>
                <a:ea typeface="+mn-ea"/>
                <a:cs typeface="+mn-cs"/>
                <a:sym typeface="Arial" charset="0"/>
              </a:defRPr>
            </a:lvl7pPr>
            <a:lvl8pPr marL="3162300" algn="ctr" rtl="0" fontAlgn="base">
              <a:spcBef>
                <a:spcPts val="500"/>
              </a:spcBef>
              <a:spcAft>
                <a:spcPct val="0"/>
              </a:spcAft>
              <a:defRPr sz="2000">
                <a:solidFill>
                  <a:schemeClr val="tx1"/>
                </a:solidFill>
                <a:latin typeface="+mn-lt"/>
                <a:ea typeface="+mn-ea"/>
                <a:cs typeface="+mn-cs"/>
                <a:sym typeface="Arial" charset="0"/>
              </a:defRPr>
            </a:lvl8pPr>
            <a:lvl9pPr marL="3619500" algn="ctr" rtl="0" fontAlgn="base">
              <a:spcBef>
                <a:spcPts val="500"/>
              </a:spcBef>
              <a:spcAft>
                <a:spcPct val="0"/>
              </a:spcAft>
              <a:defRPr sz="2000">
                <a:solidFill>
                  <a:schemeClr val="tx1"/>
                </a:solidFill>
                <a:latin typeface="+mn-lt"/>
                <a:ea typeface="+mn-ea"/>
                <a:cs typeface="+mn-cs"/>
                <a:sym typeface="Arial" charset="0"/>
              </a:defRPr>
            </a:lvl9pPr>
          </a:lstStyle>
          <a:p>
            <a:pPr marL="514350" indent="-514350" algn="l">
              <a:buFont typeface="+mj-lt"/>
              <a:buAutoNum type="arabicPeriod"/>
            </a:pPr>
            <a:r>
              <a:rPr lang="en-US" sz="2600" b="1" kern="0" dirty="0"/>
              <a:t>Prioritize Service availability</a:t>
            </a:r>
          </a:p>
          <a:p>
            <a:pPr marL="514350" indent="-514350" algn="l">
              <a:buFont typeface="+mj-lt"/>
              <a:buAutoNum type="arabicPeriod"/>
            </a:pPr>
            <a:endParaRPr lang="en-US" sz="2600" b="1" kern="0" dirty="0"/>
          </a:p>
          <a:p>
            <a:pPr marL="514350" indent="-514350" algn="l">
              <a:buFont typeface="+mj-lt"/>
              <a:buAutoNum type="arabicPeriod"/>
            </a:pPr>
            <a:r>
              <a:rPr lang="en-US" sz="2600" b="1" kern="0" dirty="0"/>
              <a:t>Simpler to Operate</a:t>
            </a:r>
          </a:p>
          <a:p>
            <a:pPr marL="514350" indent="-514350" algn="l">
              <a:buFont typeface="+mj-lt"/>
              <a:buAutoNum type="arabicPeriod"/>
            </a:pPr>
            <a:endParaRPr lang="en-US" sz="2600" b="1" kern="0" dirty="0"/>
          </a:p>
          <a:p>
            <a:pPr marL="514350" indent="-514350" algn="l">
              <a:buFont typeface="+mj-lt"/>
              <a:buAutoNum type="arabicPeriod"/>
            </a:pPr>
            <a:r>
              <a:rPr lang="en-US" sz="2600" b="1" kern="0" dirty="0"/>
              <a:t>Growers are willing to pay for it</a:t>
            </a:r>
          </a:p>
        </p:txBody>
      </p:sp>
      <p:pic>
        <p:nvPicPr>
          <p:cNvPr id="4" name="Picture 3">
            <a:extLst>
              <a:ext uri="{FF2B5EF4-FFF2-40B4-BE49-F238E27FC236}">
                <a16:creationId xmlns:a16="http://schemas.microsoft.com/office/drawing/2014/main" id="{B86165F4-DE33-C399-B5DC-9969C548C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250" y="1371600"/>
            <a:ext cx="1605362" cy="3200400"/>
          </a:xfrm>
          <a:prstGeom prst="rect">
            <a:avLst/>
          </a:prstGeom>
        </p:spPr>
      </p:pic>
      <p:pic>
        <p:nvPicPr>
          <p:cNvPr id="5" name="Picture 4">
            <a:extLst>
              <a:ext uri="{FF2B5EF4-FFF2-40B4-BE49-F238E27FC236}">
                <a16:creationId xmlns:a16="http://schemas.microsoft.com/office/drawing/2014/main" id="{97475C3A-1D7C-D039-5BBB-098E8E842983}"/>
              </a:ext>
            </a:extLst>
          </p:cNvPr>
          <p:cNvPicPr>
            <a:picLocks noChangeAspect="1"/>
          </p:cNvPicPr>
          <p:nvPr/>
        </p:nvPicPr>
        <p:blipFill>
          <a:blip r:embed="rId4"/>
          <a:stretch>
            <a:fillRect/>
          </a:stretch>
        </p:blipFill>
        <p:spPr>
          <a:xfrm>
            <a:off x="10503730" y="5029200"/>
            <a:ext cx="1230793" cy="1085994"/>
          </a:xfrm>
          <a:prstGeom prst="rect">
            <a:avLst/>
          </a:prstGeom>
        </p:spPr>
      </p:pic>
    </p:spTree>
    <p:extLst>
      <p:ext uri="{BB962C8B-B14F-4D97-AF65-F5344CB8AC3E}">
        <p14:creationId xmlns:p14="http://schemas.microsoft.com/office/powerpoint/2010/main" val="1536941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360AE-BDF8-7FF8-638B-4D7C7CA77B57}"/>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C556F126-2F6D-E3C1-DCBC-17BB94217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9A697AD3-95DB-44E9-DE8B-965080B20000}"/>
              </a:ext>
            </a:extLst>
          </p:cNvPr>
          <p:cNvSpPr>
            <a:spLocks noChangeArrowheads="1"/>
          </p:cNvSpPr>
          <p:nvPr/>
        </p:nvSpPr>
        <p:spPr bwMode="auto">
          <a:xfrm>
            <a:off x="1828800" y="2133600"/>
            <a:ext cx="8305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Evaluating the Economic Impacts of Taste NY:  </a:t>
            </a:r>
          </a:p>
          <a:p>
            <a:pPr eaLnBrk="1" hangingPunct="1">
              <a:spcBef>
                <a:spcPct val="0"/>
              </a:spcBef>
            </a:pPr>
            <a:r>
              <a:rPr lang="en-US" altLang="zh-CN" sz="4400" dirty="0">
                <a:solidFill>
                  <a:srgbClr val="BD0000"/>
                </a:solidFill>
                <a:ea typeface="MS PGothic" pitchFamily="34" charset="-128"/>
              </a:rPr>
              <a:t>A Case Study of the Southern Tier Welcome Center Taste NY Store</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2138787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 name="Picture 1">
            <a:extLst>
              <a:ext uri="{FF2B5EF4-FFF2-40B4-BE49-F238E27FC236}">
                <a16:creationId xmlns:a16="http://schemas.microsoft.com/office/drawing/2014/main" id="{6226D9D1-F6F8-DED0-4EC2-1E08949C9EA4}"/>
              </a:ext>
            </a:extLst>
          </p:cNvPr>
          <p:cNvPicPr>
            <a:picLocks noChangeAspect="1"/>
          </p:cNvPicPr>
          <p:nvPr/>
        </p:nvPicPr>
        <p:blipFill>
          <a:blip r:embed="rId3"/>
          <a:stretch>
            <a:fillRect/>
          </a:stretch>
        </p:blipFill>
        <p:spPr>
          <a:xfrm>
            <a:off x="0" y="0"/>
            <a:ext cx="12192000" cy="7086600"/>
          </a:xfrm>
          <a:prstGeom prst="rect">
            <a:avLst/>
          </a:prstGeom>
        </p:spPr>
      </p:pic>
      <p:sp>
        <p:nvSpPr>
          <p:cNvPr id="50" name="Google Shape;50;p12"/>
          <p:cNvSpPr/>
          <p:nvPr/>
        </p:nvSpPr>
        <p:spPr>
          <a:xfrm>
            <a:off x="625500" y="3622242"/>
            <a:ext cx="10941000" cy="103331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000" b="1" i="0" u="none" strike="noStrike" cap="none" dirty="0">
                <a:solidFill>
                  <a:srgbClr val="000000"/>
                </a:solidFill>
                <a:latin typeface="Montserrat"/>
                <a:ea typeface="Montserrat"/>
                <a:cs typeface="Montserrat"/>
                <a:sym typeface="Montserrat"/>
              </a:rPr>
              <a:t>Todd Schmit, Kristen Park, Jeffry Clausen, Jr., &amp; Miguel Gómez</a:t>
            </a:r>
            <a:endParaRPr dirty="0">
              <a:latin typeface="Montserrat"/>
              <a:ea typeface="Montserrat"/>
              <a:cs typeface="Montserrat"/>
              <a:sym typeface="Montserrat"/>
            </a:endParaRPr>
          </a:p>
          <a:p>
            <a:pPr marL="0" marR="0" lvl="0" indent="0" rtl="0">
              <a:spcBef>
                <a:spcPts val="0"/>
              </a:spcBef>
              <a:spcAft>
                <a:spcPts val="0"/>
              </a:spcAft>
              <a:buNone/>
            </a:pPr>
            <a:r>
              <a:rPr lang="en-US" sz="2000" i="0" u="none" strike="noStrike" cap="none" dirty="0">
                <a:solidFill>
                  <a:srgbClr val="000000"/>
                </a:solidFill>
                <a:latin typeface="Montserrat"/>
                <a:ea typeface="Montserrat"/>
                <a:cs typeface="Montserrat"/>
                <a:sym typeface="Montserrat"/>
              </a:rPr>
              <a:t>Charles H. Dyson School of Applied Economics and Management</a:t>
            </a:r>
            <a:endParaRPr dirty="0">
              <a:latin typeface="Montserrat"/>
              <a:ea typeface="Montserrat"/>
              <a:cs typeface="Montserrat"/>
              <a:sym typeface="Montserrat"/>
            </a:endParaRPr>
          </a:p>
          <a:p>
            <a:pPr marL="0" marR="0" lvl="0" indent="0" rtl="0">
              <a:spcBef>
                <a:spcPts val="0"/>
              </a:spcBef>
              <a:spcAft>
                <a:spcPts val="0"/>
              </a:spcAft>
              <a:buNone/>
            </a:pPr>
            <a:endParaRPr sz="800" b="1" i="0" u="none" strike="noStrike" cap="none" dirty="0">
              <a:solidFill>
                <a:srgbClr val="000000"/>
              </a:solidFill>
              <a:latin typeface="Montserrat"/>
              <a:ea typeface="Montserrat"/>
              <a:cs typeface="Montserrat"/>
              <a:sym typeface="Montserrat"/>
            </a:endParaRPr>
          </a:p>
        </p:txBody>
      </p:sp>
      <p:sp>
        <p:nvSpPr>
          <p:cNvPr id="51" name="Google Shape;51;p12"/>
          <p:cNvSpPr txBox="1"/>
          <p:nvPr/>
        </p:nvSpPr>
        <p:spPr>
          <a:xfrm>
            <a:off x="513300" y="1384129"/>
            <a:ext cx="11165400" cy="1887300"/>
          </a:xfrm>
          <a:prstGeom prst="rect">
            <a:avLst/>
          </a:prstGeom>
          <a:noFill/>
          <a:ln>
            <a:noFill/>
          </a:ln>
        </p:spPr>
        <p:txBody>
          <a:bodyPr spcFirstLastPara="1" wrap="square" lIns="101875" tIns="50925" rIns="101875" bIns="50925" anchor="t" anchorCtr="0">
            <a:noAutofit/>
          </a:bodyPr>
          <a:lstStyle/>
          <a:p>
            <a:pPr marL="0" lvl="0" indent="0" algn="l" rtl="0">
              <a:spcBef>
                <a:spcPts val="0"/>
              </a:spcBef>
              <a:spcAft>
                <a:spcPts val="0"/>
              </a:spcAft>
              <a:buNone/>
            </a:pPr>
            <a:r>
              <a:rPr lang="en-US" sz="3200" b="1" dirty="0">
                <a:solidFill>
                  <a:schemeClr val="tx1"/>
                </a:solidFill>
                <a:effectLst/>
                <a:latin typeface="+mn-lt"/>
                <a:ea typeface="Calibri" panose="020F0502020204030204" pitchFamily="34" charset="0"/>
              </a:rPr>
              <a:t>Evaluating the Economic Impacts of Taste NY:  </a:t>
            </a:r>
          </a:p>
          <a:p>
            <a:pPr marL="0" lvl="0" indent="0" rtl="0">
              <a:spcBef>
                <a:spcPts val="0"/>
              </a:spcBef>
              <a:spcAft>
                <a:spcPts val="0"/>
              </a:spcAft>
              <a:buNone/>
            </a:pPr>
            <a:r>
              <a:rPr lang="en-US" sz="2400" b="1" dirty="0">
                <a:solidFill>
                  <a:schemeClr val="tx1"/>
                </a:solidFill>
                <a:effectLst/>
                <a:latin typeface="+mn-lt"/>
                <a:ea typeface="Calibri" panose="020F0502020204030204" pitchFamily="34" charset="0"/>
              </a:rPr>
              <a:t>A Case Study of the Southern Tier Welcome Center Taste NY Store</a:t>
            </a:r>
            <a:br>
              <a:rPr lang="en-US" sz="3200" b="1" dirty="0">
                <a:solidFill>
                  <a:schemeClr val="tx1"/>
                </a:solidFill>
                <a:latin typeface="+mn-lt"/>
                <a:ea typeface="Montserrat"/>
                <a:cs typeface="Montserrat"/>
                <a:sym typeface="Montserrat"/>
              </a:rPr>
            </a:br>
            <a:endParaRPr dirty="0">
              <a:solidFill>
                <a:schemeClr val="tx1"/>
              </a:solidFill>
              <a:latin typeface="Montserrat"/>
              <a:ea typeface="Montserrat"/>
              <a:cs typeface="Montserrat"/>
              <a:sym typeface="Montserrat"/>
            </a:endParaRPr>
          </a:p>
        </p:txBody>
      </p:sp>
      <p:pic>
        <p:nvPicPr>
          <p:cNvPr id="4" name="Google Shape;240;p34">
            <a:extLst>
              <a:ext uri="{FF2B5EF4-FFF2-40B4-BE49-F238E27FC236}">
                <a16:creationId xmlns:a16="http://schemas.microsoft.com/office/drawing/2014/main" id="{3DAD9FE4-C908-F656-9722-70E62E5D183C}"/>
              </a:ext>
            </a:extLst>
          </p:cNvPr>
          <p:cNvPicPr preferRelativeResize="0"/>
          <p:nvPr/>
        </p:nvPicPr>
        <p:blipFill rotWithShape="1">
          <a:blip r:embed="rId4">
            <a:alphaModFix/>
          </a:blip>
          <a:srcRect t="24868" b="24212"/>
          <a:stretch/>
        </p:blipFill>
        <p:spPr>
          <a:xfrm>
            <a:off x="9843675" y="5297938"/>
            <a:ext cx="2015075" cy="574600"/>
          </a:xfrm>
          <a:prstGeom prst="rect">
            <a:avLst/>
          </a:prstGeom>
          <a:noFill/>
          <a:ln>
            <a:noFill/>
          </a:ln>
        </p:spPr>
      </p:pic>
      <p:pic>
        <p:nvPicPr>
          <p:cNvPr id="5" name="Google Shape;241;p34">
            <a:extLst>
              <a:ext uri="{FF2B5EF4-FFF2-40B4-BE49-F238E27FC236}">
                <a16:creationId xmlns:a16="http://schemas.microsoft.com/office/drawing/2014/main" id="{6FEE0B47-43C9-1892-5367-F60AB5CBD08D}"/>
              </a:ext>
            </a:extLst>
          </p:cNvPr>
          <p:cNvPicPr preferRelativeResize="0"/>
          <p:nvPr/>
        </p:nvPicPr>
        <p:blipFill rotWithShape="1">
          <a:blip r:embed="rId5">
            <a:alphaModFix/>
          </a:blip>
          <a:srcRect t="10658" b="16782"/>
          <a:stretch/>
        </p:blipFill>
        <p:spPr>
          <a:xfrm>
            <a:off x="10023000" y="5872550"/>
            <a:ext cx="1656428" cy="721199"/>
          </a:xfrm>
          <a:prstGeom prst="rect">
            <a:avLst/>
          </a:prstGeom>
          <a:noFill/>
          <a:ln>
            <a:noFill/>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5" descr="A close-up of bottles of liquid&#10;&#10;Description automatically generated"/>
          <p:cNvPicPr preferRelativeResize="0"/>
          <p:nvPr/>
        </p:nvPicPr>
        <p:blipFill rotWithShape="1">
          <a:blip r:embed="rId3">
            <a:alphaModFix amt="24000"/>
          </a:blip>
          <a:srcRect t="55318" b="11664"/>
          <a:stretch/>
        </p:blipFill>
        <p:spPr>
          <a:xfrm>
            <a:off x="0" y="1486525"/>
            <a:ext cx="12191999" cy="5371476"/>
          </a:xfrm>
          <a:prstGeom prst="rect">
            <a:avLst/>
          </a:prstGeom>
          <a:noFill/>
          <a:ln>
            <a:noFill/>
          </a:ln>
        </p:spPr>
      </p:pic>
      <p:cxnSp>
        <p:nvCxnSpPr>
          <p:cNvPr id="247" name="Google Shape;247;p35"/>
          <p:cNvCxnSpPr/>
          <p:nvPr/>
        </p:nvCxnSpPr>
        <p:spPr>
          <a:xfrm>
            <a:off x="5105400" y="1790699"/>
            <a:ext cx="6096000" cy="0"/>
          </a:xfrm>
          <a:prstGeom prst="straightConnector1">
            <a:avLst/>
          </a:prstGeom>
          <a:solidFill>
            <a:srgbClr val="303099"/>
          </a:solidFill>
          <a:ln w="38100" cap="flat" cmpd="sng">
            <a:solidFill>
              <a:srgbClr val="44455A"/>
            </a:solidFill>
            <a:prstDash val="solid"/>
            <a:miter lim="800000"/>
            <a:headEnd type="none" w="sm" len="sm"/>
            <a:tailEnd type="none" w="sm" len="sm"/>
          </a:ln>
        </p:spPr>
      </p:cxnSp>
      <p:sp>
        <p:nvSpPr>
          <p:cNvPr id="248" name="Google Shape;248;p35"/>
          <p:cNvSpPr txBox="1"/>
          <p:nvPr/>
        </p:nvSpPr>
        <p:spPr>
          <a:xfrm>
            <a:off x="5048250" y="1790700"/>
            <a:ext cx="6534300" cy="2400300"/>
          </a:xfrm>
          <a:prstGeom prst="rect">
            <a:avLst/>
          </a:prstGeom>
          <a:noFill/>
          <a:ln>
            <a:noFill/>
          </a:ln>
        </p:spPr>
        <p:txBody>
          <a:bodyPr spcFirstLastPara="1" wrap="square" lIns="133350" tIns="133350" rIns="133350" bIns="133350" anchor="t" anchorCtr="0">
            <a:noAutofit/>
          </a:bodyPr>
          <a:lstStyle/>
          <a:p>
            <a:pPr marL="0" marR="0" lvl="0" indent="0" algn="l" rtl="0">
              <a:lnSpc>
                <a:spcPct val="90000"/>
              </a:lnSpc>
              <a:spcBef>
                <a:spcPts val="0"/>
              </a:spcBef>
              <a:spcAft>
                <a:spcPts val="0"/>
              </a:spcAft>
              <a:buClr>
                <a:srgbClr val="C00000"/>
              </a:buClr>
              <a:buSzPts val="3500"/>
              <a:buFont typeface="Calibri"/>
              <a:buNone/>
            </a:pPr>
            <a:r>
              <a:rPr lang="en-US" sz="3100" i="0" u="none" strike="noStrike" cap="none">
                <a:solidFill>
                  <a:srgbClr val="C00000"/>
                </a:solidFill>
                <a:latin typeface="Montserrat SemiBold"/>
                <a:ea typeface="Montserrat SemiBold"/>
                <a:cs typeface="Montserrat SemiBold"/>
                <a:sym typeface="Montserrat SemiBold"/>
              </a:rPr>
              <a:t>Evaluate the benefits</a:t>
            </a:r>
            <a:r>
              <a:rPr lang="en-US" sz="3100" i="0" u="none" strike="noStrike" cap="none">
                <a:solidFill>
                  <a:schemeClr val="dk1"/>
                </a:solidFill>
                <a:latin typeface="Montserrat"/>
                <a:ea typeface="Montserrat"/>
                <a:cs typeface="Montserrat"/>
                <a:sym typeface="Montserrat"/>
              </a:rPr>
              <a:t> </a:t>
            </a:r>
            <a:r>
              <a:rPr lang="en-US" sz="3100" i="0" u="none" strike="noStrike" cap="none">
                <a:solidFill>
                  <a:srgbClr val="44455A"/>
                </a:solidFill>
                <a:latin typeface="Montserrat"/>
                <a:ea typeface="Montserrat"/>
                <a:cs typeface="Montserrat"/>
                <a:sym typeface="Montserrat"/>
              </a:rPr>
              <a:t>of Taste NY Southern Tier Welcome Center retail outlet to producers with products sold at the store.</a:t>
            </a:r>
            <a:endParaRPr sz="3100" i="0" u="none" strike="noStrike" cap="none">
              <a:solidFill>
                <a:srgbClr val="44455A"/>
              </a:solidFill>
              <a:latin typeface="Montserrat"/>
              <a:ea typeface="Montserrat"/>
              <a:cs typeface="Montserrat"/>
              <a:sym typeface="Montserrat"/>
            </a:endParaRPr>
          </a:p>
        </p:txBody>
      </p:sp>
      <p:cxnSp>
        <p:nvCxnSpPr>
          <p:cNvPr id="249" name="Google Shape;249;p35"/>
          <p:cNvCxnSpPr/>
          <p:nvPr/>
        </p:nvCxnSpPr>
        <p:spPr>
          <a:xfrm>
            <a:off x="5105400" y="4267199"/>
            <a:ext cx="6096000" cy="0"/>
          </a:xfrm>
          <a:prstGeom prst="straightConnector1">
            <a:avLst/>
          </a:prstGeom>
          <a:solidFill>
            <a:srgbClr val="303099"/>
          </a:solidFill>
          <a:ln w="38100" cap="flat" cmpd="sng">
            <a:solidFill>
              <a:srgbClr val="44455A"/>
            </a:solidFill>
            <a:prstDash val="solid"/>
            <a:miter lim="800000"/>
            <a:headEnd type="none" w="sm" len="sm"/>
            <a:tailEnd type="none" w="sm" len="sm"/>
          </a:ln>
        </p:spPr>
      </p:cxnSp>
      <p:sp>
        <p:nvSpPr>
          <p:cNvPr id="250" name="Google Shape;250;p35"/>
          <p:cNvSpPr txBox="1"/>
          <p:nvPr/>
        </p:nvSpPr>
        <p:spPr>
          <a:xfrm>
            <a:off x="5048250" y="4343400"/>
            <a:ext cx="6534300" cy="1957800"/>
          </a:xfrm>
          <a:prstGeom prst="rect">
            <a:avLst/>
          </a:prstGeom>
          <a:noFill/>
          <a:ln>
            <a:noFill/>
          </a:ln>
        </p:spPr>
        <p:txBody>
          <a:bodyPr spcFirstLastPara="1" wrap="square" lIns="133350" tIns="133350" rIns="133350" bIns="133350" anchor="t" anchorCtr="0">
            <a:noAutofit/>
          </a:bodyPr>
          <a:lstStyle/>
          <a:p>
            <a:pPr marL="0" marR="0" lvl="0" indent="0" algn="l" rtl="0">
              <a:lnSpc>
                <a:spcPct val="90000"/>
              </a:lnSpc>
              <a:spcBef>
                <a:spcPts val="0"/>
              </a:spcBef>
              <a:spcAft>
                <a:spcPts val="0"/>
              </a:spcAft>
              <a:buClr>
                <a:srgbClr val="C00000"/>
              </a:buClr>
              <a:buSzPts val="3500"/>
              <a:buFont typeface="Calibri"/>
              <a:buNone/>
            </a:pPr>
            <a:r>
              <a:rPr lang="en-US" sz="3100" i="0" u="none" strike="noStrike" cap="none">
                <a:solidFill>
                  <a:srgbClr val="C00000"/>
                </a:solidFill>
                <a:latin typeface="Montserrat SemiBold"/>
                <a:ea typeface="Montserrat SemiBold"/>
                <a:cs typeface="Montserrat SemiBold"/>
                <a:sym typeface="Montserrat SemiBold"/>
              </a:rPr>
              <a:t>Develop methodologies</a:t>
            </a:r>
            <a:r>
              <a:rPr lang="en-US" sz="3100" i="0" u="none" strike="noStrike" cap="none">
                <a:solidFill>
                  <a:schemeClr val="dk1"/>
                </a:solidFill>
                <a:latin typeface="Montserrat"/>
                <a:ea typeface="Montserrat"/>
                <a:cs typeface="Montserrat"/>
                <a:sym typeface="Montserrat"/>
              </a:rPr>
              <a:t> </a:t>
            </a:r>
            <a:r>
              <a:rPr lang="en-US" sz="3100" i="0" u="none" strike="noStrike" cap="none">
                <a:solidFill>
                  <a:srgbClr val="44455A"/>
                </a:solidFill>
                <a:latin typeface="Montserrat"/>
                <a:ea typeface="Montserrat"/>
                <a:cs typeface="Montserrat"/>
                <a:sym typeface="Montserrat"/>
              </a:rPr>
              <a:t>to assess the economic impact of local, Taste NY vendors on the local economy</a:t>
            </a:r>
            <a:endParaRPr sz="3100" i="0" u="none" strike="noStrike" cap="none">
              <a:solidFill>
                <a:srgbClr val="44455A"/>
              </a:solidFill>
              <a:latin typeface="Montserrat"/>
              <a:ea typeface="Montserrat"/>
              <a:cs typeface="Montserrat"/>
              <a:sym typeface="Montserrat"/>
            </a:endParaRPr>
          </a:p>
        </p:txBody>
      </p:sp>
      <p:pic>
        <p:nvPicPr>
          <p:cNvPr id="251" name="Google Shape;251;p35" descr="A close-up of bottles of liquid&#10;&#10;Description automatically generated"/>
          <p:cNvPicPr preferRelativeResize="0"/>
          <p:nvPr/>
        </p:nvPicPr>
        <p:blipFill rotWithShape="1">
          <a:blip r:embed="rId3">
            <a:alphaModFix/>
          </a:blip>
          <a:srcRect b="9602"/>
          <a:stretch/>
        </p:blipFill>
        <p:spPr>
          <a:xfrm>
            <a:off x="283925" y="1657350"/>
            <a:ext cx="4089961" cy="4933951"/>
          </a:xfrm>
          <a:prstGeom prst="rect">
            <a:avLst/>
          </a:prstGeom>
          <a:noFill/>
          <a:ln>
            <a:noFill/>
          </a:ln>
        </p:spPr>
      </p:pic>
      <p:sp>
        <p:nvSpPr>
          <p:cNvPr id="252" name="Google Shape;252;p35"/>
          <p:cNvSpPr txBox="1">
            <a:spLocks noGrp="1"/>
          </p:cNvSpPr>
          <p:nvPr>
            <p:ph type="ctrTitle"/>
          </p:nvPr>
        </p:nvSpPr>
        <p:spPr>
          <a:xfrm>
            <a:off x="-1" y="927953"/>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Research Objectives</a:t>
            </a:r>
            <a:endParaRPr sz="2800" dirty="0">
              <a:solidFill>
                <a:srgbClr val="E9EFF7"/>
              </a:solidFill>
              <a:latin typeface="Montserrat SemiBold"/>
              <a:ea typeface="Montserrat SemiBold"/>
              <a:cs typeface="Montserrat SemiBold"/>
              <a:sym typeface="Montserrat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D9B0DAE-69CA-BC30-D19E-B324BED6C28E}"/>
              </a:ext>
            </a:extLst>
          </p:cNvPr>
          <p:cNvPicPr>
            <a:picLocks noChangeAspect="1"/>
          </p:cNvPicPr>
          <p:nvPr/>
        </p:nvPicPr>
        <p:blipFill>
          <a:blip r:embed="rId4"/>
          <a:stretch>
            <a:fillRect/>
          </a:stretch>
        </p:blipFill>
        <p:spPr>
          <a:xfrm>
            <a:off x="838200" y="78841"/>
            <a:ext cx="9829800" cy="6798180"/>
          </a:xfrm>
          <a:prstGeom prst="rect">
            <a:avLst/>
          </a:prstGeom>
        </p:spPr>
      </p:pic>
      <p:sp>
        <p:nvSpPr>
          <p:cNvPr id="6" name="TextBox 5">
            <a:extLst>
              <a:ext uri="{FF2B5EF4-FFF2-40B4-BE49-F238E27FC236}">
                <a16:creationId xmlns:a16="http://schemas.microsoft.com/office/drawing/2014/main" id="{8F242474-3871-09C3-65F8-32AE4D4B12EB}"/>
              </a:ext>
            </a:extLst>
          </p:cNvPr>
          <p:cNvSpPr txBox="1"/>
          <p:nvPr/>
        </p:nvSpPr>
        <p:spPr>
          <a:xfrm>
            <a:off x="-76200" y="6577311"/>
            <a:ext cx="2667000" cy="261610"/>
          </a:xfrm>
          <a:prstGeom prst="rect">
            <a:avLst/>
          </a:prstGeom>
          <a:noFill/>
        </p:spPr>
        <p:txBody>
          <a:bodyPr wrap="square" rtlCol="0">
            <a:spAutoFit/>
          </a:bodyPr>
          <a:lstStyle/>
          <a:p>
            <a:pPr algn="l"/>
            <a:r>
              <a:rPr lang="en-US" sz="1100" dirty="0"/>
              <a:t>Source: State of Wine Industry Report 2024</a:t>
            </a:r>
          </a:p>
        </p:txBody>
      </p:sp>
    </p:spTree>
    <p:extLst>
      <p:ext uri="{BB962C8B-B14F-4D97-AF65-F5344CB8AC3E}">
        <p14:creationId xmlns:p14="http://schemas.microsoft.com/office/powerpoint/2010/main" val="38091914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p:nvPr/>
        </p:nvSpPr>
        <p:spPr>
          <a:xfrm>
            <a:off x="3406805" y="1487919"/>
            <a:ext cx="6373200" cy="1020900"/>
          </a:xfrm>
          <a:prstGeom prst="rect">
            <a:avLst/>
          </a:prstGeom>
          <a:noFill/>
          <a:ln>
            <a:noFill/>
          </a:ln>
        </p:spPr>
        <p:txBody>
          <a:bodyPr spcFirstLastPara="1" wrap="square" lIns="691400" tIns="76200" rIns="76200" bIns="76200" anchor="ctr" anchorCtr="0">
            <a:noAutofit/>
          </a:bodyPr>
          <a:lstStyle/>
          <a:p>
            <a:pPr marL="0" marR="0" lvl="0" indent="0" algn="l" rtl="0">
              <a:lnSpc>
                <a:spcPct val="90000"/>
              </a:lnSpc>
              <a:spcBef>
                <a:spcPts val="0"/>
              </a:spcBef>
              <a:spcAft>
                <a:spcPts val="0"/>
              </a:spcAft>
              <a:buClr>
                <a:schemeClr val="dk1"/>
              </a:buClr>
              <a:buSzPts val="1500"/>
              <a:buFont typeface="Palatino"/>
              <a:buNone/>
            </a:pPr>
            <a:endParaRPr sz="2000" i="0" u="none" strike="noStrike" cap="none">
              <a:solidFill>
                <a:srgbClr val="B31B1B"/>
              </a:solidFill>
              <a:latin typeface="Montserrat ExtraBold"/>
              <a:ea typeface="Montserrat ExtraBold"/>
              <a:cs typeface="Montserrat ExtraBold"/>
              <a:sym typeface="Montserrat ExtraBold"/>
            </a:endParaRPr>
          </a:p>
        </p:txBody>
      </p:sp>
      <p:sp>
        <p:nvSpPr>
          <p:cNvPr id="299" name="Google Shape;299;p39"/>
          <p:cNvSpPr/>
          <p:nvPr/>
        </p:nvSpPr>
        <p:spPr>
          <a:xfrm>
            <a:off x="703340" y="1600200"/>
            <a:ext cx="3868660" cy="4144334"/>
          </a:xfrm>
          <a:prstGeom prst="star7">
            <a:avLst>
              <a:gd name="adj" fmla="val 34601"/>
              <a:gd name="hf" fmla="val 102572"/>
              <a:gd name="vf" fmla="val 105210"/>
            </a:avLst>
          </a:prstGeom>
          <a:solidFill>
            <a:srgbClr val="44455A"/>
          </a:solidFill>
          <a:ln w="12700" cap="flat" cmpd="sng">
            <a:solidFill>
              <a:srgbClr val="4445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000" b="1" i="0" u="none" strike="noStrike" cap="none" dirty="0">
                <a:solidFill>
                  <a:srgbClr val="E9EFF7"/>
                </a:solidFill>
                <a:latin typeface="Montserrat"/>
                <a:ea typeface="Montserrat"/>
                <a:cs typeface="Montserrat"/>
                <a:sym typeface="Montserrat"/>
              </a:rPr>
              <a:t>Total store sales in 2022</a:t>
            </a:r>
            <a:r>
              <a:rPr lang="en-US" sz="2000" i="0" u="none" strike="noStrike" cap="none" dirty="0">
                <a:solidFill>
                  <a:srgbClr val="E9EFF7"/>
                </a:solidFill>
                <a:latin typeface="Montserrat Black"/>
                <a:ea typeface="Montserrat Black"/>
                <a:cs typeface="Montserrat Black"/>
                <a:sym typeface="Montserrat Black"/>
              </a:rPr>
              <a:t> </a:t>
            </a:r>
            <a:endParaRPr sz="2000" i="0" u="none" strike="noStrike" cap="none" dirty="0">
              <a:solidFill>
                <a:srgbClr val="E9EFF7"/>
              </a:solidFill>
              <a:latin typeface="Montserrat Black"/>
              <a:ea typeface="Montserrat Black"/>
              <a:cs typeface="Montserrat Black"/>
              <a:sym typeface="Montserrat Black"/>
            </a:endParaRPr>
          </a:p>
          <a:p>
            <a:pPr marL="0" marR="0" lvl="0" indent="0" algn="ctr" rtl="0">
              <a:lnSpc>
                <a:spcPct val="100000"/>
              </a:lnSpc>
              <a:spcBef>
                <a:spcPts val="0"/>
              </a:spcBef>
              <a:spcAft>
                <a:spcPts val="0"/>
              </a:spcAft>
              <a:buClr>
                <a:srgbClr val="000000"/>
              </a:buClr>
              <a:buSzPts val="2800"/>
              <a:buFont typeface="Arial"/>
              <a:buNone/>
            </a:pPr>
            <a:endParaRPr sz="2000" dirty="0">
              <a:solidFill>
                <a:srgbClr val="E9EFF7"/>
              </a:solidFill>
              <a:latin typeface="Montserrat Black"/>
              <a:ea typeface="Montserrat Black"/>
              <a:cs typeface="Montserrat Black"/>
              <a:sym typeface="Montserrat Black"/>
            </a:endParaRPr>
          </a:p>
          <a:p>
            <a:pPr marL="0" marR="0" lvl="0" indent="0" algn="ctr" rtl="0">
              <a:lnSpc>
                <a:spcPct val="100000"/>
              </a:lnSpc>
              <a:spcBef>
                <a:spcPts val="0"/>
              </a:spcBef>
              <a:spcAft>
                <a:spcPts val="0"/>
              </a:spcAft>
              <a:buClr>
                <a:srgbClr val="000000"/>
              </a:buClr>
              <a:buSzPts val="2800"/>
              <a:buFont typeface="Arial"/>
              <a:buNone/>
            </a:pPr>
            <a:r>
              <a:rPr lang="en-US" sz="2000" i="0" u="none" strike="noStrike" cap="none" dirty="0">
                <a:solidFill>
                  <a:srgbClr val="E9EFF7"/>
                </a:solidFill>
                <a:latin typeface="Montserrat Black"/>
                <a:ea typeface="Montserrat Black"/>
                <a:cs typeface="Montserrat Black"/>
                <a:sym typeface="Montserrat Black"/>
              </a:rPr>
              <a:t>$692,060</a:t>
            </a:r>
          </a:p>
          <a:p>
            <a:pPr marL="0" marR="0" lvl="0" indent="0" algn="ctr" rtl="0">
              <a:lnSpc>
                <a:spcPct val="100000"/>
              </a:lnSpc>
              <a:spcBef>
                <a:spcPts val="0"/>
              </a:spcBef>
              <a:spcAft>
                <a:spcPts val="0"/>
              </a:spcAft>
              <a:buClr>
                <a:srgbClr val="000000"/>
              </a:buClr>
              <a:buSzPts val="2800"/>
              <a:buFont typeface="Arial"/>
              <a:buNone/>
            </a:pPr>
            <a:endParaRPr lang="en-US" sz="1600" dirty="0">
              <a:solidFill>
                <a:srgbClr val="E9EFF7"/>
              </a:solidFill>
              <a:latin typeface="Montserrat Black"/>
              <a:ea typeface="Montserrat Black"/>
              <a:cs typeface="Montserrat Black"/>
              <a:sym typeface="Montserrat Black"/>
            </a:endParaRPr>
          </a:p>
          <a:p>
            <a:pPr marL="0" marR="0" lvl="0" indent="0" algn="ctr" rtl="0">
              <a:lnSpc>
                <a:spcPct val="100000"/>
              </a:lnSpc>
              <a:spcBef>
                <a:spcPts val="0"/>
              </a:spcBef>
              <a:spcAft>
                <a:spcPts val="0"/>
              </a:spcAft>
              <a:buClr>
                <a:srgbClr val="000000"/>
              </a:buClr>
              <a:buSzPts val="2800"/>
              <a:buFont typeface="Arial"/>
              <a:buNone/>
            </a:pPr>
            <a:r>
              <a:rPr lang="en-US" sz="1800" dirty="0">
                <a:solidFill>
                  <a:srgbClr val="E9EFF7"/>
                </a:solidFill>
                <a:latin typeface="Montserrat Black"/>
                <a:ea typeface="Montserrat Black"/>
                <a:cs typeface="Montserrat Black"/>
                <a:sym typeface="Montserrat Black"/>
              </a:rPr>
              <a:t>174K </a:t>
            </a:r>
            <a:r>
              <a:rPr lang="en-US" sz="1600" dirty="0">
                <a:solidFill>
                  <a:srgbClr val="E9EFF7"/>
                </a:solidFill>
                <a:latin typeface="Montserrat Black"/>
                <a:ea typeface="Montserrat Black"/>
                <a:cs typeface="Montserrat Black"/>
                <a:sym typeface="Montserrat Black"/>
              </a:rPr>
              <a:t>customer transactions</a:t>
            </a:r>
            <a:endParaRPr sz="1800" i="0" u="none" strike="noStrike" cap="none" dirty="0">
              <a:solidFill>
                <a:srgbClr val="E9EFF7"/>
              </a:solidFill>
              <a:latin typeface="Montserrat Black"/>
              <a:ea typeface="Montserrat Black"/>
              <a:cs typeface="Montserrat Black"/>
              <a:sym typeface="Montserrat Black"/>
            </a:endParaRPr>
          </a:p>
        </p:txBody>
      </p:sp>
      <p:sp>
        <p:nvSpPr>
          <p:cNvPr id="300" name="Google Shape;300;p39"/>
          <p:cNvSpPr txBox="1">
            <a:spLocks noGrp="1"/>
          </p:cNvSpPr>
          <p:nvPr>
            <p:ph type="ctrTitle"/>
          </p:nvPr>
        </p:nvSpPr>
        <p:spPr>
          <a:xfrm>
            <a:off x="0" y="932250"/>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Store Performance Indicators</a:t>
            </a:r>
            <a:endParaRPr sz="2800" dirty="0">
              <a:solidFill>
                <a:srgbClr val="E9EFF7"/>
              </a:solidFill>
              <a:latin typeface="Montserrat SemiBold"/>
              <a:ea typeface="Montserrat SemiBold"/>
              <a:cs typeface="Montserrat SemiBold"/>
              <a:sym typeface="Montserrat SemiBold"/>
            </a:endParaRPr>
          </a:p>
        </p:txBody>
      </p:sp>
      <p:sp>
        <p:nvSpPr>
          <p:cNvPr id="301" name="Google Shape;301;p39"/>
          <p:cNvSpPr/>
          <p:nvPr/>
        </p:nvSpPr>
        <p:spPr>
          <a:xfrm>
            <a:off x="5220875" y="1842700"/>
            <a:ext cx="3216300" cy="2082600"/>
          </a:xfrm>
          <a:prstGeom prst="roundRect">
            <a:avLst>
              <a:gd name="adj" fmla="val 16667"/>
            </a:avLst>
          </a:prstGeom>
          <a:solidFill>
            <a:srgbClr val="B31B1B"/>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700"/>
              </a:spcBef>
              <a:spcAft>
                <a:spcPts val="0"/>
              </a:spcAft>
              <a:buNone/>
            </a:pPr>
            <a:r>
              <a:rPr lang="en-US" sz="1800" b="1" dirty="0">
                <a:solidFill>
                  <a:schemeClr val="lt1"/>
                </a:solidFill>
                <a:latin typeface="Montserrat"/>
                <a:ea typeface="Montserrat"/>
                <a:cs typeface="Montserrat"/>
                <a:sym typeface="Montserrat"/>
              </a:rPr>
              <a:t>145 </a:t>
            </a:r>
            <a:r>
              <a:rPr lang="en-US" sz="1800" dirty="0">
                <a:solidFill>
                  <a:schemeClr val="lt1"/>
                </a:solidFill>
                <a:latin typeface="Montserrat"/>
                <a:ea typeface="Montserrat"/>
                <a:cs typeface="Montserrat"/>
                <a:sym typeface="Montserrat"/>
              </a:rPr>
              <a:t>producers with 2022 product sales</a:t>
            </a:r>
            <a:endParaRPr sz="1800" dirty="0">
              <a:solidFill>
                <a:schemeClr val="lt1"/>
              </a:solidFill>
              <a:latin typeface="Montserrat"/>
              <a:ea typeface="Montserrat"/>
              <a:cs typeface="Montserrat"/>
              <a:sym typeface="Montserrat"/>
            </a:endParaRPr>
          </a:p>
        </p:txBody>
      </p:sp>
      <p:sp>
        <p:nvSpPr>
          <p:cNvPr id="302" name="Google Shape;302;p39"/>
          <p:cNvSpPr/>
          <p:nvPr/>
        </p:nvSpPr>
        <p:spPr>
          <a:xfrm>
            <a:off x="8649400" y="1842700"/>
            <a:ext cx="3216300" cy="2082600"/>
          </a:xfrm>
          <a:prstGeom prst="roundRect">
            <a:avLst>
              <a:gd name="adj" fmla="val 16667"/>
            </a:avLst>
          </a:prstGeom>
          <a:solidFill>
            <a:srgbClr val="B31B1B"/>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spcBef>
                <a:spcPts val="700"/>
              </a:spcBef>
            </a:pPr>
            <a:r>
              <a:rPr lang="en-US" sz="1800" dirty="0">
                <a:solidFill>
                  <a:schemeClr val="lt1"/>
                </a:solidFill>
                <a:latin typeface="Montserrat"/>
                <a:ea typeface="Montserrat"/>
                <a:cs typeface="Montserrat"/>
                <a:sym typeface="Montserrat"/>
              </a:rPr>
              <a:t>representing </a:t>
            </a:r>
            <a:r>
              <a:rPr lang="en-US" sz="1800" b="1" dirty="0">
                <a:solidFill>
                  <a:schemeClr val="lt1"/>
                </a:solidFill>
                <a:latin typeface="Montserrat"/>
                <a:ea typeface="Montserrat"/>
                <a:cs typeface="Montserrat"/>
                <a:sym typeface="Montserrat"/>
              </a:rPr>
              <a:t>730 </a:t>
            </a:r>
            <a:r>
              <a:rPr lang="en-US" sz="1800" dirty="0">
                <a:solidFill>
                  <a:schemeClr val="lt1"/>
                </a:solidFill>
                <a:latin typeface="Montserrat"/>
                <a:ea typeface="Montserrat"/>
                <a:cs typeface="Montserrat"/>
                <a:sym typeface="Montserrat"/>
              </a:rPr>
              <a:t>unique products sold</a:t>
            </a:r>
          </a:p>
        </p:txBody>
      </p:sp>
      <p:sp>
        <p:nvSpPr>
          <p:cNvPr id="303" name="Google Shape;303;p39"/>
          <p:cNvSpPr/>
          <p:nvPr/>
        </p:nvSpPr>
        <p:spPr>
          <a:xfrm>
            <a:off x="5220875" y="4141400"/>
            <a:ext cx="3216300" cy="2082600"/>
          </a:xfrm>
          <a:prstGeom prst="roundRect">
            <a:avLst>
              <a:gd name="adj" fmla="val 16667"/>
            </a:avLst>
          </a:prstGeom>
          <a:solidFill>
            <a:srgbClr val="B31B1B"/>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700"/>
              </a:spcBef>
              <a:spcAft>
                <a:spcPts val="0"/>
              </a:spcAft>
              <a:buNone/>
            </a:pPr>
            <a:r>
              <a:rPr lang="en-US" sz="1800" b="1" dirty="0">
                <a:solidFill>
                  <a:schemeClr val="lt1"/>
                </a:solidFill>
                <a:latin typeface="Montserrat"/>
                <a:ea typeface="Montserrat"/>
                <a:cs typeface="Montserrat"/>
                <a:sym typeface="Montserrat"/>
              </a:rPr>
              <a:t>61 </a:t>
            </a:r>
            <a:r>
              <a:rPr lang="en-US" sz="1800" dirty="0">
                <a:solidFill>
                  <a:schemeClr val="lt1"/>
                </a:solidFill>
                <a:latin typeface="Montserrat"/>
                <a:ea typeface="Montserrat"/>
                <a:cs typeface="Montserrat"/>
                <a:sym typeface="Montserrat"/>
              </a:rPr>
              <a:t>producers selling direct to the store</a:t>
            </a:r>
          </a:p>
        </p:txBody>
      </p:sp>
      <p:sp>
        <p:nvSpPr>
          <p:cNvPr id="304" name="Google Shape;304;p39"/>
          <p:cNvSpPr/>
          <p:nvPr/>
        </p:nvSpPr>
        <p:spPr>
          <a:xfrm>
            <a:off x="8649400" y="4141400"/>
            <a:ext cx="3216300" cy="2082600"/>
          </a:xfrm>
          <a:prstGeom prst="roundRect">
            <a:avLst>
              <a:gd name="adj" fmla="val 16667"/>
            </a:avLst>
          </a:prstGeom>
          <a:solidFill>
            <a:srgbClr val="B31B1B"/>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700"/>
              </a:spcBef>
              <a:spcAft>
                <a:spcPts val="0"/>
              </a:spcAft>
              <a:buNone/>
            </a:pPr>
            <a:r>
              <a:rPr lang="en-US" sz="1800" b="1" dirty="0">
                <a:solidFill>
                  <a:schemeClr val="lt1"/>
                </a:solidFill>
                <a:latin typeface="Montserrat"/>
                <a:ea typeface="Montserrat"/>
                <a:cs typeface="Montserrat"/>
                <a:sym typeface="Montserrat"/>
              </a:rPr>
              <a:t>84 </a:t>
            </a:r>
            <a:r>
              <a:rPr lang="en-US" sz="1800" dirty="0">
                <a:solidFill>
                  <a:schemeClr val="lt1"/>
                </a:solidFill>
                <a:latin typeface="Montserrat"/>
                <a:ea typeface="Montserrat"/>
                <a:cs typeface="Montserrat"/>
                <a:sym typeface="Montserrat"/>
              </a:rPr>
              <a:t>producers selling through wholesalers (7)</a:t>
            </a:r>
            <a:endParaRPr sz="1800" dirty="0">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45"/>
          <p:cNvSpPr txBox="1">
            <a:spLocks noGrp="1"/>
          </p:cNvSpPr>
          <p:nvPr>
            <p:ph type="ctrTitle"/>
          </p:nvPr>
        </p:nvSpPr>
        <p:spPr>
          <a:xfrm>
            <a:off x="0" y="932250"/>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Performance Indicators</a:t>
            </a:r>
            <a:endParaRPr sz="2800" dirty="0">
              <a:solidFill>
                <a:srgbClr val="E9EFF7"/>
              </a:solidFill>
              <a:latin typeface="Montserrat SemiBold"/>
              <a:ea typeface="Montserrat SemiBold"/>
              <a:cs typeface="Montserrat SemiBold"/>
              <a:sym typeface="Montserrat SemiBold"/>
            </a:endParaRPr>
          </a:p>
        </p:txBody>
      </p:sp>
      <p:sp>
        <p:nvSpPr>
          <p:cNvPr id="363" name="Google Shape;363;p45"/>
          <p:cNvSpPr/>
          <p:nvPr/>
        </p:nvSpPr>
        <p:spPr>
          <a:xfrm>
            <a:off x="8107680" y="2305233"/>
            <a:ext cx="1549428" cy="3783600"/>
          </a:xfrm>
          <a:prstGeom prst="roundRect">
            <a:avLst>
              <a:gd name="adj" fmla="val 16667"/>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E9EFF7"/>
                </a:solidFill>
                <a:latin typeface="Montserrat Medium"/>
                <a:ea typeface="Montserrat Medium"/>
                <a:cs typeface="Montserrat Medium"/>
                <a:sym typeface="Montserrat Medium"/>
              </a:rPr>
              <a:t>average store purchases per producer</a:t>
            </a:r>
            <a:r>
              <a:rPr lang="en-US" sz="1800" baseline="30000" dirty="0">
                <a:solidFill>
                  <a:srgbClr val="E9EFF7"/>
                </a:solidFill>
                <a:latin typeface="Montserrat Medium"/>
                <a:ea typeface="Montserrat Medium"/>
                <a:cs typeface="Montserrat Medium"/>
                <a:sym typeface="Montserrat Medium"/>
              </a:rPr>
              <a:t>1</a:t>
            </a:r>
            <a:r>
              <a:rPr lang="en-US" sz="1800" b="1" dirty="0">
                <a:solidFill>
                  <a:srgbClr val="E9EFF7"/>
                </a:solidFill>
                <a:latin typeface="Montserrat"/>
                <a:ea typeface="Montserrat"/>
                <a:cs typeface="Montserrat"/>
                <a:sym typeface="Montserrat"/>
              </a:rPr>
              <a:t> </a:t>
            </a:r>
            <a:endParaRPr sz="1800" b="1" dirty="0">
              <a:solidFill>
                <a:srgbClr val="E9EFF7"/>
              </a:solidFill>
              <a:latin typeface="Montserrat"/>
              <a:ea typeface="Montserrat"/>
              <a:cs typeface="Montserrat"/>
              <a:sym typeface="Montserrat"/>
            </a:endParaRPr>
          </a:p>
          <a:p>
            <a:pPr marL="0" lvl="0" indent="0" algn="ctr" rtl="0">
              <a:spcBef>
                <a:spcPts val="0"/>
              </a:spcBef>
              <a:spcAft>
                <a:spcPts val="0"/>
              </a:spcAft>
              <a:buNone/>
            </a:pPr>
            <a:endParaRPr sz="1800" b="1" dirty="0">
              <a:solidFill>
                <a:srgbClr val="E9EFF7"/>
              </a:solidFill>
              <a:latin typeface="Montserrat"/>
              <a:ea typeface="Montserrat"/>
              <a:cs typeface="Montserrat"/>
              <a:sym typeface="Montserrat"/>
            </a:endParaRPr>
          </a:p>
          <a:p>
            <a:pPr marL="0" lvl="0" indent="0" algn="ctr" rtl="0">
              <a:spcBef>
                <a:spcPts val="0"/>
              </a:spcBef>
              <a:spcAft>
                <a:spcPts val="0"/>
              </a:spcAft>
              <a:buNone/>
            </a:pPr>
            <a:r>
              <a:rPr lang="en-US" sz="1800" b="1" dirty="0">
                <a:solidFill>
                  <a:srgbClr val="E9EFF7"/>
                </a:solidFill>
                <a:latin typeface="Montserrat"/>
                <a:ea typeface="Montserrat"/>
                <a:cs typeface="Montserrat"/>
                <a:sym typeface="Montserrat"/>
              </a:rPr>
              <a:t>$2,797</a:t>
            </a:r>
            <a:endParaRPr sz="1800" b="1" dirty="0">
              <a:solidFill>
                <a:srgbClr val="E9EFF7"/>
              </a:solidFill>
              <a:latin typeface="Montserrat"/>
              <a:ea typeface="Montserrat"/>
              <a:cs typeface="Montserrat"/>
              <a:sym typeface="Montserrat"/>
            </a:endParaRPr>
          </a:p>
        </p:txBody>
      </p:sp>
      <p:sp>
        <p:nvSpPr>
          <p:cNvPr id="365" name="Google Shape;365;p45"/>
          <p:cNvSpPr/>
          <p:nvPr/>
        </p:nvSpPr>
        <p:spPr>
          <a:xfrm>
            <a:off x="10026427" y="2305233"/>
            <a:ext cx="1549428" cy="3783600"/>
          </a:xfrm>
          <a:prstGeom prst="roundRect">
            <a:avLst>
              <a:gd name="adj" fmla="val 16667"/>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E9EFF7"/>
                </a:solidFill>
                <a:latin typeface="Montserrat Medium"/>
                <a:ea typeface="Montserrat Medium"/>
                <a:cs typeface="Montserrat Medium"/>
                <a:sym typeface="Montserrat Medium"/>
              </a:rPr>
              <a:t>average  store purchases per supplier </a:t>
            </a: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r>
              <a:rPr lang="en-US" sz="1800" b="1" dirty="0">
                <a:solidFill>
                  <a:srgbClr val="E9EFF7"/>
                </a:solidFill>
                <a:latin typeface="Montserrat"/>
                <a:ea typeface="Montserrat"/>
                <a:cs typeface="Montserrat"/>
                <a:sym typeface="Montserrat"/>
              </a:rPr>
              <a:t>$5,181</a:t>
            </a:r>
            <a:endParaRPr sz="1800" b="1" dirty="0">
              <a:solidFill>
                <a:srgbClr val="E9EFF7"/>
              </a:solidFill>
              <a:latin typeface="Montserrat"/>
              <a:ea typeface="Montserrat"/>
              <a:cs typeface="Montserrat"/>
              <a:sym typeface="Montserrat"/>
            </a:endParaRPr>
          </a:p>
        </p:txBody>
      </p:sp>
      <p:sp>
        <p:nvSpPr>
          <p:cNvPr id="2" name="Google Shape;353;p44">
            <a:extLst>
              <a:ext uri="{FF2B5EF4-FFF2-40B4-BE49-F238E27FC236}">
                <a16:creationId xmlns:a16="http://schemas.microsoft.com/office/drawing/2014/main" id="{74BD55FA-6240-7ABB-2A71-0F258672BEE2}"/>
              </a:ext>
            </a:extLst>
          </p:cNvPr>
          <p:cNvSpPr/>
          <p:nvPr/>
        </p:nvSpPr>
        <p:spPr>
          <a:xfrm>
            <a:off x="519821" y="2258552"/>
            <a:ext cx="1439700" cy="3783600"/>
          </a:xfrm>
          <a:prstGeom prst="roundRect">
            <a:avLst>
              <a:gd name="adj" fmla="val 16667"/>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E9EFF7"/>
                </a:solidFill>
                <a:latin typeface="Montserrat Medium"/>
                <a:ea typeface="Montserrat Medium"/>
                <a:cs typeface="Montserrat Medium"/>
                <a:sym typeface="Montserrat Medium"/>
              </a:rPr>
              <a:t>average gross margin </a:t>
            </a: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endParaRPr lang="en-US" sz="1800" b="1" dirty="0">
              <a:solidFill>
                <a:srgbClr val="E9EFF7"/>
              </a:solidFill>
              <a:latin typeface="Montserrat"/>
              <a:ea typeface="Montserrat"/>
              <a:cs typeface="Montserrat"/>
              <a:sym typeface="Montserrat"/>
            </a:endParaRPr>
          </a:p>
          <a:p>
            <a:pPr marL="0" lvl="0" indent="0" algn="ctr" rtl="0">
              <a:spcBef>
                <a:spcPts val="0"/>
              </a:spcBef>
              <a:spcAft>
                <a:spcPts val="0"/>
              </a:spcAft>
              <a:buNone/>
            </a:pPr>
            <a:r>
              <a:rPr lang="en-US" sz="1800" b="1" dirty="0">
                <a:solidFill>
                  <a:srgbClr val="E9EFF7"/>
                </a:solidFill>
                <a:latin typeface="Montserrat"/>
                <a:ea typeface="Montserrat"/>
                <a:cs typeface="Montserrat"/>
                <a:sym typeface="Montserrat"/>
              </a:rPr>
              <a:t>34.8%</a:t>
            </a:r>
            <a:endParaRPr sz="1800" b="1" dirty="0">
              <a:solidFill>
                <a:srgbClr val="E9EFF7"/>
              </a:solidFill>
              <a:latin typeface="Montserrat"/>
              <a:ea typeface="Montserrat"/>
              <a:cs typeface="Montserrat"/>
              <a:sym typeface="Montserrat"/>
            </a:endParaRPr>
          </a:p>
        </p:txBody>
      </p:sp>
      <p:sp>
        <p:nvSpPr>
          <p:cNvPr id="3" name="Google Shape;355;p44">
            <a:extLst>
              <a:ext uri="{FF2B5EF4-FFF2-40B4-BE49-F238E27FC236}">
                <a16:creationId xmlns:a16="http://schemas.microsoft.com/office/drawing/2014/main" id="{B2B51C7D-3FB7-08DD-53D0-FEF201B03357}"/>
              </a:ext>
            </a:extLst>
          </p:cNvPr>
          <p:cNvSpPr/>
          <p:nvPr/>
        </p:nvSpPr>
        <p:spPr>
          <a:xfrm>
            <a:off x="2217148" y="2258552"/>
            <a:ext cx="1439700" cy="3783600"/>
          </a:xfrm>
          <a:prstGeom prst="roundRect">
            <a:avLst>
              <a:gd name="adj" fmla="val 16667"/>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E9EFF7"/>
                </a:solidFill>
                <a:latin typeface="Montserrat Medium"/>
                <a:ea typeface="Montserrat Medium"/>
                <a:cs typeface="Montserrat Medium"/>
                <a:sym typeface="Montserrat Medium"/>
              </a:rPr>
              <a:t>average selling price</a:t>
            </a: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endParaRPr lang="en-US" sz="1800" b="1" dirty="0">
              <a:solidFill>
                <a:srgbClr val="E9EFF7"/>
              </a:solidFill>
              <a:latin typeface="Montserrat"/>
              <a:ea typeface="Montserrat"/>
              <a:cs typeface="Montserrat"/>
              <a:sym typeface="Montserrat"/>
            </a:endParaRPr>
          </a:p>
          <a:p>
            <a:pPr marL="0" lvl="0" indent="0" algn="ctr" rtl="0">
              <a:spcBef>
                <a:spcPts val="0"/>
              </a:spcBef>
              <a:spcAft>
                <a:spcPts val="0"/>
              </a:spcAft>
              <a:buNone/>
            </a:pPr>
            <a:r>
              <a:rPr lang="en-US" sz="1800" b="1" dirty="0">
                <a:solidFill>
                  <a:srgbClr val="E9EFF7"/>
                </a:solidFill>
                <a:latin typeface="Montserrat"/>
                <a:ea typeface="Montserrat"/>
                <a:cs typeface="Montserrat"/>
                <a:sym typeface="Montserrat"/>
              </a:rPr>
              <a:t>$6.35</a:t>
            </a:r>
            <a:endParaRPr sz="1800" b="1" dirty="0">
              <a:solidFill>
                <a:srgbClr val="E9EFF7"/>
              </a:solidFill>
              <a:latin typeface="Montserrat"/>
              <a:ea typeface="Montserrat"/>
              <a:cs typeface="Montserrat"/>
              <a:sym typeface="Montserrat"/>
            </a:endParaRPr>
          </a:p>
        </p:txBody>
      </p:sp>
      <p:sp>
        <p:nvSpPr>
          <p:cNvPr id="4" name="Google Shape;364;p45">
            <a:extLst>
              <a:ext uri="{FF2B5EF4-FFF2-40B4-BE49-F238E27FC236}">
                <a16:creationId xmlns:a16="http://schemas.microsoft.com/office/drawing/2014/main" id="{6256F4FE-41C0-E3A8-C760-D7DE80AE9300}"/>
              </a:ext>
            </a:extLst>
          </p:cNvPr>
          <p:cNvSpPr/>
          <p:nvPr/>
        </p:nvSpPr>
        <p:spPr>
          <a:xfrm>
            <a:off x="3953907" y="2258552"/>
            <a:ext cx="1439700" cy="3783600"/>
          </a:xfrm>
          <a:prstGeom prst="roundRect">
            <a:avLst>
              <a:gd name="adj" fmla="val 16667"/>
            </a:avLst>
          </a:prstGeom>
          <a:solidFill>
            <a:srgbClr val="44455A"/>
          </a:solidFill>
          <a:ln w="19050" cap="flat" cmpd="sng">
            <a:solidFill>
              <a:srgbClr val="4445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E9EFF7"/>
                </a:solidFill>
                <a:latin typeface="Montserrat Medium"/>
                <a:ea typeface="Montserrat Medium"/>
                <a:cs typeface="Montserrat Medium"/>
                <a:sym typeface="Montserrat Medium"/>
              </a:rPr>
              <a:t>average store sales per product </a:t>
            </a: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endParaRPr sz="1800" dirty="0">
              <a:solidFill>
                <a:srgbClr val="E9EFF7"/>
              </a:solidFill>
              <a:latin typeface="Montserrat Medium"/>
              <a:ea typeface="Montserrat Medium"/>
              <a:cs typeface="Montserrat Medium"/>
              <a:sym typeface="Montserrat Medium"/>
            </a:endParaRPr>
          </a:p>
          <a:p>
            <a:pPr marL="0" lvl="0" indent="0" algn="ctr" rtl="0">
              <a:spcBef>
                <a:spcPts val="0"/>
              </a:spcBef>
              <a:spcAft>
                <a:spcPts val="0"/>
              </a:spcAft>
              <a:buNone/>
            </a:pPr>
            <a:r>
              <a:rPr lang="en-US" sz="1800" b="1" dirty="0">
                <a:solidFill>
                  <a:srgbClr val="E9EFF7"/>
                </a:solidFill>
                <a:latin typeface="Montserrat"/>
                <a:ea typeface="Montserrat"/>
                <a:cs typeface="Montserrat"/>
                <a:sym typeface="Montserrat"/>
              </a:rPr>
              <a:t>$948</a:t>
            </a:r>
            <a:endParaRPr sz="1800" b="1" dirty="0">
              <a:solidFill>
                <a:srgbClr val="E9EFF7"/>
              </a:solidFill>
              <a:latin typeface="Montserrat"/>
              <a:ea typeface="Montserrat"/>
              <a:cs typeface="Montserrat"/>
              <a:sym typeface="Montserrat"/>
            </a:endParaRPr>
          </a:p>
        </p:txBody>
      </p:sp>
      <p:sp>
        <p:nvSpPr>
          <p:cNvPr id="5" name="TextBox 4">
            <a:extLst>
              <a:ext uri="{FF2B5EF4-FFF2-40B4-BE49-F238E27FC236}">
                <a16:creationId xmlns:a16="http://schemas.microsoft.com/office/drawing/2014/main" id="{91D1E3A6-B67D-6329-802F-369813885F96}"/>
              </a:ext>
            </a:extLst>
          </p:cNvPr>
          <p:cNvSpPr txBox="1"/>
          <p:nvPr/>
        </p:nvSpPr>
        <p:spPr>
          <a:xfrm>
            <a:off x="8107680" y="6282547"/>
            <a:ext cx="3669792" cy="430887"/>
          </a:xfrm>
          <a:prstGeom prst="rect">
            <a:avLst/>
          </a:prstGeom>
          <a:noFill/>
        </p:spPr>
        <p:txBody>
          <a:bodyPr wrap="square" rtlCol="0">
            <a:spAutoFit/>
          </a:bodyPr>
          <a:lstStyle/>
          <a:p>
            <a:r>
              <a:rPr lang="en-US" sz="1100" baseline="30000" dirty="0">
                <a:effectLst/>
                <a:latin typeface="Montserrat" panose="00000500000000000000" pitchFamily="2" charset="0"/>
                <a:ea typeface="Calibri" panose="020F0502020204030204" pitchFamily="34" charset="0"/>
              </a:rPr>
              <a:t>1</a:t>
            </a:r>
            <a:r>
              <a:rPr lang="en-US" sz="1100" dirty="0">
                <a:effectLst/>
                <a:latin typeface="Montserrat" panose="00000500000000000000" pitchFamily="2" charset="0"/>
                <a:ea typeface="Calibri" panose="020F0502020204030204" pitchFamily="34" charset="0"/>
              </a:rPr>
              <a:t> Excludes wholesale and transport margins from producers selling through wholesalers.</a:t>
            </a:r>
            <a:endParaRPr lang="en-US" sz="1000" dirty="0">
              <a:latin typeface="Montserrat" panose="00000500000000000000" pitchFamily="2" charset="0"/>
            </a:endParaRPr>
          </a:p>
        </p:txBody>
      </p:sp>
      <p:sp>
        <p:nvSpPr>
          <p:cNvPr id="6" name="TextBox 5">
            <a:extLst>
              <a:ext uri="{FF2B5EF4-FFF2-40B4-BE49-F238E27FC236}">
                <a16:creationId xmlns:a16="http://schemas.microsoft.com/office/drawing/2014/main" id="{E78003F4-7614-853B-9767-166168DF9BBA}"/>
              </a:ext>
            </a:extLst>
          </p:cNvPr>
          <p:cNvSpPr txBox="1"/>
          <p:nvPr/>
        </p:nvSpPr>
        <p:spPr>
          <a:xfrm>
            <a:off x="519821" y="1560473"/>
            <a:ext cx="4873786" cy="738664"/>
          </a:xfrm>
          <a:prstGeom prst="rect">
            <a:avLst/>
          </a:prstGeom>
          <a:noFill/>
        </p:spPr>
        <p:txBody>
          <a:bodyPr wrap="square" rtlCol="0">
            <a:spAutoFit/>
          </a:bodyPr>
          <a:lstStyle/>
          <a:p>
            <a:r>
              <a:rPr lang="en-US" dirty="0"/>
              <a:t>Store performance:</a:t>
            </a:r>
          </a:p>
        </p:txBody>
      </p:sp>
      <p:sp>
        <p:nvSpPr>
          <p:cNvPr id="7" name="TextBox 6">
            <a:extLst>
              <a:ext uri="{FF2B5EF4-FFF2-40B4-BE49-F238E27FC236}">
                <a16:creationId xmlns:a16="http://schemas.microsoft.com/office/drawing/2014/main" id="{C844A562-54AC-F812-8F99-A2F0F9517C16}"/>
              </a:ext>
            </a:extLst>
          </p:cNvPr>
          <p:cNvSpPr txBox="1"/>
          <p:nvPr/>
        </p:nvSpPr>
        <p:spPr>
          <a:xfrm>
            <a:off x="6980812" y="1560473"/>
            <a:ext cx="5352591" cy="738664"/>
          </a:xfrm>
          <a:prstGeom prst="rect">
            <a:avLst/>
          </a:prstGeom>
          <a:noFill/>
        </p:spPr>
        <p:txBody>
          <a:bodyPr wrap="square" rtlCol="0">
            <a:spAutoFit/>
          </a:bodyPr>
          <a:lstStyle/>
          <a:p>
            <a:r>
              <a:rPr lang="en-US" dirty="0"/>
              <a:t>Supplier performance: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7"/>
          <p:cNvSpPr txBox="1">
            <a:spLocks noGrp="1"/>
          </p:cNvSpPr>
          <p:nvPr>
            <p:ph type="body" idx="4294967295"/>
          </p:nvPr>
        </p:nvSpPr>
        <p:spPr>
          <a:xfrm>
            <a:off x="4011075" y="1825625"/>
            <a:ext cx="7651800" cy="4812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Taste NY stores can act as </a:t>
            </a:r>
            <a:r>
              <a:rPr lang="en-US" sz="2200" b="1" dirty="0">
                <a:solidFill>
                  <a:srgbClr val="44455A"/>
                </a:solidFill>
              </a:rPr>
              <a:t>incubators for new producers and/or new products</a:t>
            </a:r>
            <a:endParaRPr sz="2200" b="1" dirty="0">
              <a:solidFill>
                <a:srgbClr val="44455A"/>
              </a:solidFill>
            </a:endParaRPr>
          </a:p>
          <a:p>
            <a:pPr marL="0" lvl="0" indent="0" algn="l" rtl="0">
              <a:lnSpc>
                <a:spcPct val="100000"/>
              </a:lnSpc>
              <a:spcBef>
                <a:spcPts val="0"/>
              </a:spcBef>
              <a:spcAft>
                <a:spcPts val="0"/>
              </a:spcAft>
              <a:buNone/>
            </a:pPr>
            <a:endParaRPr sz="2200" dirty="0">
              <a:solidFill>
                <a:srgbClr val="44455A"/>
              </a:solidFill>
              <a:latin typeface="Montserrat Medium"/>
              <a:ea typeface="Montserrat Medium"/>
              <a:cs typeface="Montserrat Medium"/>
              <a:sym typeface="Montserrat Medium"/>
            </a:endParaRPr>
          </a:p>
          <a:p>
            <a:pPr marL="457200" lvl="0" indent="-368300" algn="l" rtl="0">
              <a:lnSpc>
                <a:spcPct val="100000"/>
              </a:lnSpc>
              <a:spcBef>
                <a:spcPts val="100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The Southern Tier Welcome Center store provides significant </a:t>
            </a:r>
            <a:r>
              <a:rPr lang="en-US" sz="2200" b="1" dirty="0">
                <a:solidFill>
                  <a:srgbClr val="44455A"/>
                </a:solidFill>
              </a:rPr>
              <a:t>educational programming</a:t>
            </a:r>
            <a:r>
              <a:rPr lang="en-US" sz="2200" dirty="0">
                <a:solidFill>
                  <a:srgbClr val="44455A"/>
                </a:solidFill>
                <a:latin typeface="Montserrat Medium"/>
                <a:ea typeface="Montserrat Medium"/>
                <a:cs typeface="Montserrat Medium"/>
                <a:sym typeface="Montserrat Medium"/>
              </a:rPr>
              <a:t>, advice, and training beyond retail operations. </a:t>
            </a:r>
            <a:endParaRPr sz="2200" dirty="0">
              <a:solidFill>
                <a:srgbClr val="44455A"/>
              </a:solidFill>
              <a:latin typeface="Montserrat Medium"/>
              <a:ea typeface="Montserrat Medium"/>
              <a:cs typeface="Montserrat Medium"/>
              <a:sym typeface="Montserrat Medium"/>
            </a:endParaRPr>
          </a:p>
          <a:p>
            <a:pPr marL="0" lvl="0" indent="0" algn="l" rtl="0">
              <a:lnSpc>
                <a:spcPct val="100000"/>
              </a:lnSpc>
              <a:spcBef>
                <a:spcPts val="1000"/>
              </a:spcBef>
              <a:spcAft>
                <a:spcPts val="0"/>
              </a:spcAft>
              <a:buNone/>
            </a:pPr>
            <a:endParaRPr sz="1300" dirty="0">
              <a:solidFill>
                <a:srgbClr val="44455A"/>
              </a:solidFill>
              <a:latin typeface="Montserrat Medium"/>
              <a:ea typeface="Montserrat Medium"/>
              <a:cs typeface="Montserrat Medium"/>
              <a:sym typeface="Montserrat Medium"/>
            </a:endParaRPr>
          </a:p>
          <a:p>
            <a:pPr marL="457200" lvl="0" indent="-368300" algn="l" rtl="0">
              <a:lnSpc>
                <a:spcPct val="100000"/>
              </a:lnSpc>
              <a:spcBef>
                <a:spcPts val="1000"/>
              </a:spcBef>
              <a:spcAft>
                <a:spcPts val="0"/>
              </a:spcAft>
              <a:buClr>
                <a:srgbClr val="44455A"/>
              </a:buClr>
              <a:buSzPts val="2200"/>
              <a:buChar char="•"/>
            </a:pPr>
            <a:r>
              <a:rPr lang="en-US" sz="2200" b="1" dirty="0">
                <a:solidFill>
                  <a:srgbClr val="44455A"/>
                </a:solidFill>
              </a:rPr>
              <a:t>Aid to producers can include:</a:t>
            </a:r>
            <a:endParaRPr sz="2200" b="1" dirty="0">
              <a:solidFill>
                <a:srgbClr val="44455A"/>
              </a:solidFill>
            </a:endParaRPr>
          </a:p>
          <a:p>
            <a:pPr marL="914400" lvl="1" indent="-368300" algn="l" rtl="0">
              <a:lnSpc>
                <a:spcPct val="100000"/>
              </a:lnSpc>
              <a:spcBef>
                <a:spcPts val="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packaging</a:t>
            </a:r>
            <a:endParaRPr sz="2200" dirty="0">
              <a:solidFill>
                <a:srgbClr val="44455A"/>
              </a:solidFill>
              <a:latin typeface="Montserrat Medium"/>
              <a:ea typeface="Montserrat Medium"/>
              <a:cs typeface="Montserrat Medium"/>
              <a:sym typeface="Montserrat Medium"/>
            </a:endParaRPr>
          </a:p>
          <a:p>
            <a:pPr marL="914400" lvl="1" indent="-368300" algn="l" rtl="0">
              <a:lnSpc>
                <a:spcPct val="100000"/>
              </a:lnSpc>
              <a:spcBef>
                <a:spcPts val="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labels</a:t>
            </a:r>
            <a:endParaRPr sz="2200" dirty="0">
              <a:solidFill>
                <a:srgbClr val="44455A"/>
              </a:solidFill>
              <a:latin typeface="Montserrat Medium"/>
              <a:ea typeface="Montserrat Medium"/>
              <a:cs typeface="Montserrat Medium"/>
              <a:sym typeface="Montserrat Medium"/>
            </a:endParaRPr>
          </a:p>
          <a:p>
            <a:pPr marL="914400" lvl="1" indent="-368300" algn="l" rtl="0">
              <a:lnSpc>
                <a:spcPct val="100000"/>
              </a:lnSpc>
              <a:spcBef>
                <a:spcPts val="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pricing</a:t>
            </a:r>
            <a:endParaRPr sz="2200" dirty="0">
              <a:solidFill>
                <a:srgbClr val="44455A"/>
              </a:solidFill>
              <a:latin typeface="Montserrat Medium"/>
              <a:ea typeface="Montserrat Medium"/>
              <a:cs typeface="Montserrat Medium"/>
              <a:sym typeface="Montserrat Medium"/>
            </a:endParaRPr>
          </a:p>
          <a:p>
            <a:pPr marL="914400" lvl="1" indent="-368300" algn="l" rtl="0">
              <a:lnSpc>
                <a:spcPct val="100000"/>
              </a:lnSpc>
              <a:spcBef>
                <a:spcPts val="0"/>
              </a:spcBef>
              <a:spcAft>
                <a:spcPts val="0"/>
              </a:spcAft>
              <a:buClr>
                <a:srgbClr val="44455A"/>
              </a:buClr>
              <a:buSzPts val="2200"/>
              <a:buFont typeface="Montserrat Medium"/>
              <a:buChar char="•"/>
            </a:pPr>
            <a:r>
              <a:rPr lang="en-US" sz="2200" dirty="0">
                <a:solidFill>
                  <a:srgbClr val="44455A"/>
                </a:solidFill>
                <a:latin typeface="Montserrat Medium"/>
                <a:ea typeface="Montserrat Medium"/>
                <a:cs typeface="Montserrat Medium"/>
                <a:sym typeface="Montserrat Medium"/>
              </a:rPr>
              <a:t>other – tastings, event site to showcase products</a:t>
            </a:r>
            <a:endParaRPr sz="2200" dirty="0">
              <a:solidFill>
                <a:srgbClr val="44455A"/>
              </a:solidFill>
              <a:latin typeface="Montserrat Medium"/>
              <a:ea typeface="Montserrat Medium"/>
              <a:cs typeface="Montserrat Medium"/>
              <a:sym typeface="Montserrat Medium"/>
            </a:endParaRPr>
          </a:p>
        </p:txBody>
      </p:sp>
      <p:sp>
        <p:nvSpPr>
          <p:cNvPr id="462" name="Google Shape;462;p57"/>
          <p:cNvSpPr txBox="1">
            <a:spLocks noGrp="1"/>
          </p:cNvSpPr>
          <p:nvPr>
            <p:ph type="ctrTitle"/>
          </p:nvPr>
        </p:nvSpPr>
        <p:spPr>
          <a:xfrm>
            <a:off x="0" y="932250"/>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Additional Benefits </a:t>
            </a:r>
            <a:endParaRPr sz="2200" dirty="0">
              <a:solidFill>
                <a:srgbClr val="E9EFF7"/>
              </a:solidFill>
              <a:latin typeface="Montserrat"/>
              <a:ea typeface="Montserrat"/>
              <a:cs typeface="Montserrat"/>
              <a:sym typeface="Montserrat"/>
            </a:endParaRPr>
          </a:p>
        </p:txBody>
      </p:sp>
      <p:pic>
        <p:nvPicPr>
          <p:cNvPr id="463" name="Google Shape;463;p57"/>
          <p:cNvPicPr preferRelativeResize="0"/>
          <p:nvPr/>
        </p:nvPicPr>
        <p:blipFill>
          <a:blip r:embed="rId3">
            <a:alphaModFix/>
          </a:blip>
          <a:stretch>
            <a:fillRect/>
          </a:stretch>
        </p:blipFill>
        <p:spPr>
          <a:xfrm>
            <a:off x="423325" y="3282675"/>
            <a:ext cx="3163990" cy="1779075"/>
          </a:xfrm>
          <a:prstGeom prst="rect">
            <a:avLst/>
          </a:prstGeom>
          <a:noFill/>
          <a:ln>
            <a:noFill/>
          </a:ln>
        </p:spPr>
      </p:pic>
      <p:pic>
        <p:nvPicPr>
          <p:cNvPr id="464" name="Google Shape;464;p57"/>
          <p:cNvPicPr preferRelativeResize="0"/>
          <p:nvPr/>
        </p:nvPicPr>
        <p:blipFill>
          <a:blip r:embed="rId4">
            <a:alphaModFix/>
          </a:blip>
          <a:stretch>
            <a:fillRect/>
          </a:stretch>
        </p:blipFill>
        <p:spPr>
          <a:xfrm>
            <a:off x="423828" y="1530850"/>
            <a:ext cx="3162759" cy="1779076"/>
          </a:xfrm>
          <a:prstGeom prst="rect">
            <a:avLst/>
          </a:prstGeom>
          <a:noFill/>
          <a:ln>
            <a:noFill/>
          </a:ln>
        </p:spPr>
      </p:pic>
      <p:pic>
        <p:nvPicPr>
          <p:cNvPr id="465" name="Google Shape;465;p57"/>
          <p:cNvPicPr preferRelativeResize="0"/>
          <p:nvPr/>
        </p:nvPicPr>
        <p:blipFill>
          <a:blip r:embed="rId5">
            <a:alphaModFix/>
          </a:blip>
          <a:stretch>
            <a:fillRect/>
          </a:stretch>
        </p:blipFill>
        <p:spPr>
          <a:xfrm>
            <a:off x="423325" y="4962650"/>
            <a:ext cx="3163999" cy="17769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0">
          <a:extLst>
            <a:ext uri="{FF2B5EF4-FFF2-40B4-BE49-F238E27FC236}">
              <a16:creationId xmlns:a16="http://schemas.microsoft.com/office/drawing/2014/main" id="{4AE97EB2-0CD3-574E-6B42-03E745678C93}"/>
            </a:ext>
          </a:extLst>
        </p:cNvPr>
        <p:cNvGrpSpPr/>
        <p:nvPr/>
      </p:nvGrpSpPr>
      <p:grpSpPr>
        <a:xfrm>
          <a:off x="0" y="0"/>
          <a:ext cx="0" cy="0"/>
          <a:chOff x="0" y="0"/>
          <a:chExt cx="0" cy="0"/>
        </a:xfrm>
      </p:grpSpPr>
      <p:sp>
        <p:nvSpPr>
          <p:cNvPr id="492" name="Google Shape;492;p61">
            <a:extLst>
              <a:ext uri="{FF2B5EF4-FFF2-40B4-BE49-F238E27FC236}">
                <a16:creationId xmlns:a16="http://schemas.microsoft.com/office/drawing/2014/main" id="{A7550E53-406E-08DD-AF1E-F848F0A0D6DB}"/>
              </a:ext>
            </a:extLst>
          </p:cNvPr>
          <p:cNvSpPr txBox="1">
            <a:spLocks noGrp="1"/>
          </p:cNvSpPr>
          <p:nvPr>
            <p:ph type="ctrTitle"/>
          </p:nvPr>
        </p:nvSpPr>
        <p:spPr>
          <a:xfrm>
            <a:off x="0" y="932250"/>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Gross economic impacts of producer margin</a:t>
            </a:r>
            <a:endParaRPr sz="2200" dirty="0">
              <a:solidFill>
                <a:srgbClr val="E9EFF7"/>
              </a:solidFill>
              <a:latin typeface="Montserrat"/>
              <a:ea typeface="Montserrat"/>
              <a:cs typeface="Montserrat"/>
              <a:sym typeface="Montserrat"/>
            </a:endParaRPr>
          </a:p>
        </p:txBody>
      </p:sp>
      <p:graphicFrame>
        <p:nvGraphicFramePr>
          <p:cNvPr id="4" name="Table 3">
            <a:extLst>
              <a:ext uri="{FF2B5EF4-FFF2-40B4-BE49-F238E27FC236}">
                <a16:creationId xmlns:a16="http://schemas.microsoft.com/office/drawing/2014/main" id="{66146311-8EF6-57CA-428C-A5394E3F29A9}"/>
              </a:ext>
            </a:extLst>
          </p:cNvPr>
          <p:cNvGraphicFramePr>
            <a:graphicFrameLocks noGrp="1"/>
          </p:cNvGraphicFramePr>
          <p:nvPr/>
        </p:nvGraphicFramePr>
        <p:xfrm>
          <a:off x="371475" y="1645031"/>
          <a:ext cx="10391776" cy="5120640"/>
        </p:xfrm>
        <a:graphic>
          <a:graphicData uri="http://schemas.openxmlformats.org/drawingml/2006/table">
            <a:tbl>
              <a:tblPr firstRow="1" firstCol="1" bandRow="1"/>
              <a:tblGrid>
                <a:gridCol w="1753268">
                  <a:extLst>
                    <a:ext uri="{9D8B030D-6E8A-4147-A177-3AD203B41FA5}">
                      <a16:colId xmlns:a16="http://schemas.microsoft.com/office/drawing/2014/main" val="1815017706"/>
                    </a:ext>
                  </a:extLst>
                </a:gridCol>
                <a:gridCol w="2191587">
                  <a:extLst>
                    <a:ext uri="{9D8B030D-6E8A-4147-A177-3AD203B41FA5}">
                      <a16:colId xmlns:a16="http://schemas.microsoft.com/office/drawing/2014/main" val="2240695323"/>
                    </a:ext>
                  </a:extLst>
                </a:gridCol>
                <a:gridCol w="2082009">
                  <a:extLst>
                    <a:ext uri="{9D8B030D-6E8A-4147-A177-3AD203B41FA5}">
                      <a16:colId xmlns:a16="http://schemas.microsoft.com/office/drawing/2014/main" val="3509311619"/>
                    </a:ext>
                  </a:extLst>
                </a:gridCol>
                <a:gridCol w="2082009">
                  <a:extLst>
                    <a:ext uri="{9D8B030D-6E8A-4147-A177-3AD203B41FA5}">
                      <a16:colId xmlns:a16="http://schemas.microsoft.com/office/drawing/2014/main" val="1524094037"/>
                    </a:ext>
                  </a:extLst>
                </a:gridCol>
                <a:gridCol w="2282903">
                  <a:extLst>
                    <a:ext uri="{9D8B030D-6E8A-4147-A177-3AD203B41FA5}">
                      <a16:colId xmlns:a16="http://schemas.microsoft.com/office/drawing/2014/main" val="3363911925"/>
                    </a:ext>
                  </a:extLst>
                </a:gridCol>
              </a:tblGrid>
              <a:tr h="190500">
                <a:tc>
                  <a:txBody>
                    <a:bodyPr/>
                    <a:lstStyle/>
                    <a:p>
                      <a:pPr marL="0" marR="0">
                        <a:lnSpc>
                          <a:spcPct val="100000"/>
                        </a:lnSpc>
                        <a:spcAft>
                          <a:spcPts val="0"/>
                        </a:spcAft>
                      </a:pPr>
                      <a:r>
                        <a:rPr lang="en-US" sz="2400" kern="0">
                          <a:effectLst/>
                        </a:rPr>
                        <a:t>Effect </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Employment</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Labor Income</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Value Added</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Output</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940209315"/>
                  </a:ext>
                </a:extLst>
              </a:tr>
              <a:tr h="190500">
                <a:tc gridSpan="5">
                  <a:txBody>
                    <a:bodyPr/>
                    <a:lstStyle/>
                    <a:p>
                      <a:pPr marL="0" marR="0" algn="ctr">
                        <a:lnSpc>
                          <a:spcPct val="100000"/>
                        </a:lnSpc>
                        <a:spcAft>
                          <a:spcPts val="0"/>
                        </a:spcAft>
                      </a:pPr>
                      <a:r>
                        <a:rPr lang="en-US" sz="2400" kern="0">
                          <a:effectLst/>
                        </a:rPr>
                        <a:t>Primary Ingredients Produced Outside NYS</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4156951"/>
                  </a:ext>
                </a:extLst>
              </a:tr>
              <a:tr h="190500">
                <a:tc>
                  <a:txBody>
                    <a:bodyPr/>
                    <a:lstStyle/>
                    <a:p>
                      <a:pPr marL="0" marR="0">
                        <a:lnSpc>
                          <a:spcPct val="100000"/>
                        </a:lnSpc>
                        <a:spcAft>
                          <a:spcPts val="0"/>
                        </a:spcAft>
                      </a:pPr>
                      <a:r>
                        <a:rPr lang="en-US" sz="2400" kern="0">
                          <a:effectLst/>
                        </a:rPr>
                        <a:t>Direct</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1.33</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61,734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94,446</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350,133</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879762750"/>
                  </a:ext>
                </a:extLst>
              </a:tr>
              <a:tr h="190500">
                <a:tc>
                  <a:txBody>
                    <a:bodyPr/>
                    <a:lstStyle/>
                    <a:p>
                      <a:pPr marL="0" marR="0">
                        <a:lnSpc>
                          <a:spcPct val="100000"/>
                        </a:lnSpc>
                        <a:spcAft>
                          <a:spcPts val="0"/>
                        </a:spcAft>
                      </a:pPr>
                      <a:r>
                        <a:rPr lang="en-US" sz="2400" kern="0">
                          <a:effectLst/>
                        </a:rPr>
                        <a:t>Indirect</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0.60</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48,507</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78,381</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143,051</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348834120"/>
                  </a:ext>
                </a:extLst>
              </a:tr>
              <a:tr h="190500">
                <a:tc>
                  <a:txBody>
                    <a:bodyPr/>
                    <a:lstStyle/>
                    <a:p>
                      <a:pPr marL="0" marR="0">
                        <a:lnSpc>
                          <a:spcPct val="100000"/>
                        </a:lnSpc>
                        <a:spcAft>
                          <a:spcPts val="0"/>
                        </a:spcAft>
                      </a:pPr>
                      <a:r>
                        <a:rPr lang="en-US" sz="2400" kern="0">
                          <a:effectLst/>
                        </a:rPr>
                        <a:t>Induced</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a:effectLst/>
                        </a:rPr>
                        <a:t>0.39</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29,999</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53,519</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80,981</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2776242428"/>
                  </a:ext>
                </a:extLst>
              </a:tr>
              <a:tr h="190500">
                <a:tc>
                  <a:txBody>
                    <a:bodyPr/>
                    <a:lstStyle/>
                    <a:p>
                      <a:pPr marL="0" marR="0">
                        <a:lnSpc>
                          <a:spcPct val="100000"/>
                        </a:lnSpc>
                        <a:spcAft>
                          <a:spcPts val="0"/>
                        </a:spcAft>
                      </a:pPr>
                      <a:r>
                        <a:rPr lang="en-US" sz="2400" kern="0">
                          <a:effectLst/>
                        </a:rPr>
                        <a:t>Total</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2.32</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140,239</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226,346</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574,164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1209349333"/>
                  </a:ext>
                </a:extLst>
              </a:tr>
              <a:tr h="190500">
                <a:tc>
                  <a:txBody>
                    <a:bodyPr/>
                    <a:lstStyle/>
                    <a:p>
                      <a:pPr marL="0" marR="0">
                        <a:lnSpc>
                          <a:spcPct val="100000"/>
                        </a:lnSpc>
                        <a:spcAft>
                          <a:spcPts val="0"/>
                        </a:spcAft>
                      </a:pPr>
                      <a:r>
                        <a:rPr lang="en-US" sz="2400" kern="0">
                          <a:effectLst/>
                        </a:rPr>
                        <a:t>Multiplier</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1.75</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2.27</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2.40</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1.64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4165406554"/>
                  </a:ext>
                </a:extLst>
              </a:tr>
              <a:tr h="0">
                <a:tc>
                  <a:txBody>
                    <a:bodyPr/>
                    <a:lstStyle/>
                    <a:p>
                      <a:pPr marL="0" marR="0">
                        <a:lnSpc>
                          <a:spcPct val="100000"/>
                        </a:lnSpc>
                        <a:spcAft>
                          <a:spcPts val="0"/>
                        </a:spcAft>
                      </a:pPr>
                      <a:r>
                        <a:rPr lang="en-US" sz="2400" kern="0">
                          <a:effectLst/>
                        </a:rPr>
                        <a:t> </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algn="ctr">
                        <a:lnSpc>
                          <a:spcPct val="100000"/>
                        </a:lnSpc>
                        <a:spcAft>
                          <a:spcPts val="0"/>
                        </a:spcAft>
                      </a:pPr>
                      <a:endParaRPr lang="en-US" sz="2000" kern="100" dirty="0">
                        <a:effectLst/>
                        <a:latin typeface="Calibri" panose="020F0502020204030204" pitchFamily="34" charset="0"/>
                        <a:cs typeface="Arial" panose="020B0604020202020204" pitchFamily="34" charset="0"/>
                      </a:endParaRPr>
                    </a:p>
                  </a:txBody>
                  <a:tcPr marL="68580" marR="68580" marT="0" marB="0" anchor="b"/>
                </a:tc>
                <a:tc>
                  <a:txBody>
                    <a:bodyPr/>
                    <a:lstStyle/>
                    <a:p>
                      <a:pPr>
                        <a:lnSpc>
                          <a:spcPct val="100000"/>
                        </a:lnSpc>
                        <a:spcAft>
                          <a:spcPts val="0"/>
                        </a:spcAft>
                      </a:pPr>
                      <a:endParaRPr lang="en-US" sz="2000" kern="100">
                        <a:effectLst/>
                        <a:latin typeface="Calibri" panose="020F0502020204030204" pitchFamily="34" charset="0"/>
                        <a:cs typeface="Arial" panose="020B0604020202020204" pitchFamily="34" charset="0"/>
                      </a:endParaRPr>
                    </a:p>
                  </a:txBody>
                  <a:tcPr marL="68580" marR="68580" marT="0" marB="0" anchor="b"/>
                </a:tc>
                <a:tc>
                  <a:txBody>
                    <a:bodyPr/>
                    <a:lstStyle/>
                    <a:p>
                      <a:pPr>
                        <a:lnSpc>
                          <a:spcPct val="100000"/>
                        </a:lnSpc>
                        <a:spcAft>
                          <a:spcPts val="0"/>
                        </a:spcAft>
                      </a:pPr>
                      <a:endParaRPr lang="en-US" sz="2000" kern="100">
                        <a:effectLst/>
                        <a:latin typeface="Calibri" panose="020F0502020204030204" pitchFamily="34" charset="0"/>
                        <a:cs typeface="Arial" panose="020B0604020202020204" pitchFamily="34" charset="0"/>
                      </a:endParaRPr>
                    </a:p>
                  </a:txBody>
                  <a:tcPr marL="68580" marR="68580" marT="0" marB="0" anchor="b"/>
                </a:tc>
                <a:tc>
                  <a:txBody>
                    <a:bodyPr/>
                    <a:lstStyle/>
                    <a:p>
                      <a:pPr marL="0" marR="0">
                        <a:lnSpc>
                          <a:spcPct val="100000"/>
                        </a:lnSpc>
                        <a:spcAft>
                          <a:spcPts val="0"/>
                        </a:spcAft>
                      </a:pPr>
                      <a:r>
                        <a:rPr lang="en-US" sz="2400" kern="0" dirty="0">
                          <a:effectLst/>
                        </a:rPr>
                        <a:t> </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224646151"/>
                  </a:ext>
                </a:extLst>
              </a:tr>
              <a:tr h="190500">
                <a:tc gridSpan="5">
                  <a:txBody>
                    <a:bodyPr/>
                    <a:lstStyle/>
                    <a:p>
                      <a:pPr marL="0" marR="0" algn="ctr">
                        <a:lnSpc>
                          <a:spcPct val="100000"/>
                        </a:lnSpc>
                        <a:spcAft>
                          <a:spcPts val="0"/>
                        </a:spcAft>
                      </a:pPr>
                      <a:r>
                        <a:rPr lang="en-US" sz="2400" kern="0" dirty="0">
                          <a:effectLst/>
                        </a:rPr>
                        <a:t>Primary Ingredients Produced Within NYS</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5534860"/>
                  </a:ext>
                </a:extLst>
              </a:tr>
              <a:tr h="190500">
                <a:tc>
                  <a:txBody>
                    <a:bodyPr/>
                    <a:lstStyle/>
                    <a:p>
                      <a:pPr marL="0" marR="0">
                        <a:lnSpc>
                          <a:spcPct val="100000"/>
                        </a:lnSpc>
                        <a:spcAft>
                          <a:spcPts val="0"/>
                        </a:spcAft>
                      </a:pPr>
                      <a:r>
                        <a:rPr lang="en-US" sz="2400" kern="0">
                          <a:effectLst/>
                        </a:rPr>
                        <a:t>Direct</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0.11</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8,205</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14,414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62,795</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583594289"/>
                  </a:ext>
                </a:extLst>
              </a:tr>
              <a:tr h="190500">
                <a:tc>
                  <a:txBody>
                    <a:bodyPr/>
                    <a:lstStyle/>
                    <a:p>
                      <a:pPr marL="0" marR="0">
                        <a:lnSpc>
                          <a:spcPct val="100000"/>
                        </a:lnSpc>
                        <a:spcAft>
                          <a:spcPts val="0"/>
                        </a:spcAft>
                      </a:pPr>
                      <a:r>
                        <a:rPr lang="en-US" sz="2400" kern="0">
                          <a:effectLst/>
                        </a:rPr>
                        <a:t>Indirect</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0.18</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12,874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22,064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50,618</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168502020"/>
                  </a:ext>
                </a:extLst>
              </a:tr>
              <a:tr h="190500">
                <a:tc>
                  <a:txBody>
                    <a:bodyPr/>
                    <a:lstStyle/>
                    <a:p>
                      <a:pPr marL="0" marR="0">
                        <a:lnSpc>
                          <a:spcPct val="100000"/>
                        </a:lnSpc>
                        <a:spcAft>
                          <a:spcPts val="0"/>
                        </a:spcAft>
                      </a:pPr>
                      <a:r>
                        <a:rPr lang="en-US" sz="2400" kern="0">
                          <a:effectLst/>
                        </a:rPr>
                        <a:t>Induced</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0.07</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5,743</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10,245</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15,502</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605131994"/>
                  </a:ext>
                </a:extLst>
              </a:tr>
              <a:tr h="190500">
                <a:tc>
                  <a:txBody>
                    <a:bodyPr/>
                    <a:lstStyle/>
                    <a:p>
                      <a:pPr marL="0" marR="0">
                        <a:lnSpc>
                          <a:spcPct val="100000"/>
                        </a:lnSpc>
                        <a:spcAft>
                          <a:spcPts val="0"/>
                        </a:spcAft>
                      </a:pPr>
                      <a:r>
                        <a:rPr lang="en-US" sz="2400" kern="0">
                          <a:effectLst/>
                        </a:rPr>
                        <a:t>Total</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0.36</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26,822</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46,723</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128,915</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4163079927"/>
                  </a:ext>
                </a:extLst>
              </a:tr>
              <a:tr h="190500">
                <a:tc>
                  <a:txBody>
                    <a:bodyPr/>
                    <a:lstStyle/>
                    <a:p>
                      <a:pPr marL="0" marR="0">
                        <a:lnSpc>
                          <a:spcPct val="100000"/>
                        </a:lnSpc>
                        <a:spcAft>
                          <a:spcPts val="0"/>
                        </a:spcAft>
                      </a:pPr>
                      <a:r>
                        <a:rPr lang="en-US" sz="2400" kern="0">
                          <a:effectLst/>
                        </a:rPr>
                        <a:t>Multiplier</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ctr">
                        <a:lnSpc>
                          <a:spcPct val="100000"/>
                        </a:lnSpc>
                        <a:spcAft>
                          <a:spcPts val="0"/>
                        </a:spcAft>
                      </a:pPr>
                      <a:r>
                        <a:rPr lang="en-US" sz="2400" kern="0" dirty="0">
                          <a:effectLst/>
                        </a:rPr>
                        <a:t>3.44</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3.27</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a:effectLst/>
                        </a:rPr>
                        <a:t>3.24</a:t>
                      </a:r>
                      <a:endParaRPr lang="en-US" sz="2000" kern="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tc>
                  <a:txBody>
                    <a:bodyPr/>
                    <a:lstStyle/>
                    <a:p>
                      <a:pPr marL="0" marR="0" algn="r">
                        <a:lnSpc>
                          <a:spcPct val="100000"/>
                        </a:lnSpc>
                        <a:spcAft>
                          <a:spcPts val="0"/>
                        </a:spcAft>
                      </a:pPr>
                      <a:r>
                        <a:rPr lang="en-US" sz="2400" kern="0" dirty="0">
                          <a:effectLst/>
                        </a:rPr>
                        <a:t>2.05</a:t>
                      </a:r>
                      <a:endParaRPr lang="en-US" sz="2000" kern="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b"/>
                </a:tc>
                <a:extLst>
                  <a:ext uri="{0D108BD9-81ED-4DB2-BD59-A6C34878D82A}">
                    <a16:rowId xmlns:a16="http://schemas.microsoft.com/office/drawing/2014/main" val="373341156"/>
                  </a:ext>
                </a:extLst>
              </a:tr>
            </a:tbl>
          </a:graphicData>
        </a:graphic>
      </p:graphicFrame>
      <p:sp>
        <p:nvSpPr>
          <p:cNvPr id="5" name="Arrow: Left 4">
            <a:extLst>
              <a:ext uri="{FF2B5EF4-FFF2-40B4-BE49-F238E27FC236}">
                <a16:creationId xmlns:a16="http://schemas.microsoft.com/office/drawing/2014/main" id="{9F21B580-CA2B-A49F-49FF-E17E283F8195}"/>
              </a:ext>
            </a:extLst>
          </p:cNvPr>
          <p:cNvSpPr/>
          <p:nvPr/>
        </p:nvSpPr>
        <p:spPr>
          <a:xfrm>
            <a:off x="10791825" y="3810000"/>
            <a:ext cx="1028700" cy="4762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64DA3A09-E946-A9E1-2796-7DD091783BCE}"/>
              </a:ext>
            </a:extLst>
          </p:cNvPr>
          <p:cNvSpPr/>
          <p:nvPr/>
        </p:nvSpPr>
        <p:spPr>
          <a:xfrm>
            <a:off x="10858500" y="6317996"/>
            <a:ext cx="1028700" cy="4762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847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a:extLst>
            <a:ext uri="{FF2B5EF4-FFF2-40B4-BE49-F238E27FC236}">
              <a16:creationId xmlns:a16="http://schemas.microsoft.com/office/drawing/2014/main" id="{4CA07760-6530-41A0-C6CB-F8C088218A92}"/>
            </a:ext>
          </a:extLst>
        </p:cNvPr>
        <p:cNvGrpSpPr/>
        <p:nvPr/>
      </p:nvGrpSpPr>
      <p:grpSpPr>
        <a:xfrm>
          <a:off x="0" y="0"/>
          <a:ext cx="0" cy="0"/>
          <a:chOff x="0" y="0"/>
          <a:chExt cx="0" cy="0"/>
        </a:xfrm>
      </p:grpSpPr>
      <p:sp>
        <p:nvSpPr>
          <p:cNvPr id="492" name="Google Shape;492;p61">
            <a:extLst>
              <a:ext uri="{FF2B5EF4-FFF2-40B4-BE49-F238E27FC236}">
                <a16:creationId xmlns:a16="http://schemas.microsoft.com/office/drawing/2014/main" id="{2C8F87EC-7C71-0CC7-B673-4E732F9F282A}"/>
              </a:ext>
            </a:extLst>
          </p:cNvPr>
          <p:cNvSpPr txBox="1">
            <a:spLocks noGrp="1"/>
          </p:cNvSpPr>
          <p:nvPr>
            <p:ph type="ctrTitle"/>
          </p:nvPr>
        </p:nvSpPr>
        <p:spPr>
          <a:xfrm>
            <a:off x="0" y="932250"/>
            <a:ext cx="12192000" cy="54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Arial"/>
              <a:buNone/>
            </a:pPr>
            <a:r>
              <a:rPr lang="en-US" sz="2800" dirty="0">
                <a:solidFill>
                  <a:srgbClr val="E9EFF7"/>
                </a:solidFill>
                <a:latin typeface="Montserrat SemiBold"/>
                <a:ea typeface="Montserrat SemiBold"/>
                <a:cs typeface="Montserrat SemiBold"/>
                <a:sym typeface="Montserrat SemiBold"/>
              </a:rPr>
              <a:t>Benefit Cost Ratios and Reallocation Effects</a:t>
            </a:r>
            <a:endParaRPr sz="2200" dirty="0">
              <a:solidFill>
                <a:srgbClr val="E9EFF7"/>
              </a:solidFill>
              <a:latin typeface="Montserrat"/>
              <a:ea typeface="Montserrat"/>
              <a:cs typeface="Montserrat"/>
              <a:sym typeface="Montserrat"/>
            </a:endParaRPr>
          </a:p>
        </p:txBody>
      </p:sp>
      <p:graphicFrame>
        <p:nvGraphicFramePr>
          <p:cNvPr id="4" name="Diagram 3">
            <a:extLst>
              <a:ext uri="{FF2B5EF4-FFF2-40B4-BE49-F238E27FC236}">
                <a16:creationId xmlns:a16="http://schemas.microsoft.com/office/drawing/2014/main" id="{48674525-3F83-0806-88B3-AC78EF134D71}"/>
              </a:ext>
            </a:extLst>
          </p:cNvPr>
          <p:cNvGraphicFramePr/>
          <p:nvPr/>
        </p:nvGraphicFramePr>
        <p:xfrm>
          <a:off x="-158749" y="2072700"/>
          <a:ext cx="6959600" cy="4591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23C2213-9955-FFC8-A00B-60A224DDEB93}"/>
              </a:ext>
            </a:extLst>
          </p:cNvPr>
          <p:cNvSpPr txBox="1"/>
          <p:nvPr/>
        </p:nvSpPr>
        <p:spPr>
          <a:xfrm>
            <a:off x="7191374" y="2072700"/>
            <a:ext cx="4738687" cy="4154984"/>
          </a:xfrm>
          <a:prstGeom prst="rect">
            <a:avLst/>
          </a:prstGeom>
          <a:noFill/>
        </p:spPr>
        <p:txBody>
          <a:bodyPr wrap="square">
            <a:spAutoFit/>
          </a:bodyPr>
          <a:lstStyle/>
          <a:p>
            <a:r>
              <a:rPr lang="en-US" sz="2400" dirty="0">
                <a:effectLst/>
                <a:latin typeface="Times New Roman" panose="02020603050405020304" pitchFamily="18" charset="0"/>
                <a:ea typeface="DengXian" panose="02010600030101010101" pitchFamily="2" charset="-122"/>
              </a:rPr>
              <a:t>If, say, increased firm sales at farmers markets are due to the heightened visibility of the firm and their products through TNYs marketing efforts, this effect should be attributed to TNY. Similarly, product development through TNY that aided firms in accessing other local markets (e.g., grocery stores), can at least partially attributed to a TNY effect.</a:t>
            </a:r>
            <a:endParaRPr lang="en-US" sz="2400" dirty="0"/>
          </a:p>
        </p:txBody>
      </p:sp>
      <p:sp>
        <p:nvSpPr>
          <p:cNvPr id="7" name="TextBox 6">
            <a:extLst>
              <a:ext uri="{FF2B5EF4-FFF2-40B4-BE49-F238E27FC236}">
                <a16:creationId xmlns:a16="http://schemas.microsoft.com/office/drawing/2014/main" id="{B4981746-6F03-F9DD-697D-19FE32C06865}"/>
              </a:ext>
            </a:extLst>
          </p:cNvPr>
          <p:cNvSpPr txBox="1"/>
          <p:nvPr/>
        </p:nvSpPr>
        <p:spPr>
          <a:xfrm>
            <a:off x="4581524" y="1477950"/>
            <a:ext cx="1028701" cy="707886"/>
          </a:xfrm>
          <a:prstGeom prst="rect">
            <a:avLst/>
          </a:prstGeom>
          <a:noFill/>
        </p:spPr>
        <p:txBody>
          <a:bodyPr wrap="square">
            <a:spAutoFit/>
          </a:bodyPr>
          <a:lstStyle/>
          <a:p>
            <a:r>
              <a:rPr lang="en-US" sz="2000" dirty="0">
                <a:effectLst/>
                <a:latin typeface="Times New Roman" panose="02020603050405020304" pitchFamily="18" charset="0"/>
                <a:ea typeface="DengXian" panose="02010600030101010101" pitchFamily="2" charset="-122"/>
              </a:rPr>
              <a:t>Lower</a:t>
            </a:r>
          </a:p>
          <a:p>
            <a:r>
              <a:rPr lang="en-US" sz="2000" dirty="0">
                <a:latin typeface="Times New Roman" panose="02020603050405020304" pitchFamily="18" charset="0"/>
                <a:ea typeface="DengXian" panose="02010600030101010101" pitchFamily="2" charset="-122"/>
              </a:rPr>
              <a:t>Bound</a:t>
            </a:r>
            <a:endParaRPr lang="en-US" sz="2000" dirty="0"/>
          </a:p>
        </p:txBody>
      </p:sp>
      <p:sp>
        <p:nvSpPr>
          <p:cNvPr id="8" name="TextBox 7">
            <a:extLst>
              <a:ext uri="{FF2B5EF4-FFF2-40B4-BE49-F238E27FC236}">
                <a16:creationId xmlns:a16="http://schemas.microsoft.com/office/drawing/2014/main" id="{7ECF0810-16F6-9653-441C-2FB817978B01}"/>
              </a:ext>
            </a:extLst>
          </p:cNvPr>
          <p:cNvSpPr txBox="1"/>
          <p:nvPr/>
        </p:nvSpPr>
        <p:spPr>
          <a:xfrm>
            <a:off x="2876547" y="1544625"/>
            <a:ext cx="1028701" cy="707886"/>
          </a:xfrm>
          <a:prstGeom prst="rect">
            <a:avLst/>
          </a:prstGeom>
          <a:noFill/>
        </p:spPr>
        <p:txBody>
          <a:bodyPr wrap="square">
            <a:spAutoFit/>
          </a:bodyPr>
          <a:lstStyle/>
          <a:p>
            <a:r>
              <a:rPr lang="en-US" sz="2000" dirty="0">
                <a:effectLst/>
                <a:latin typeface="Times New Roman" panose="02020603050405020304" pitchFamily="18" charset="0"/>
                <a:ea typeface="DengXian" panose="02010600030101010101" pitchFamily="2" charset="-122"/>
              </a:rPr>
              <a:t>Upper</a:t>
            </a:r>
          </a:p>
          <a:p>
            <a:r>
              <a:rPr lang="en-US" sz="2000" dirty="0">
                <a:latin typeface="Times New Roman" panose="02020603050405020304" pitchFamily="18" charset="0"/>
                <a:ea typeface="DengXian" panose="02010600030101010101" pitchFamily="2" charset="-122"/>
              </a:rPr>
              <a:t>Bound</a:t>
            </a:r>
            <a:endParaRPr lang="en-US" sz="2000" dirty="0"/>
          </a:p>
        </p:txBody>
      </p:sp>
    </p:spTree>
    <p:extLst>
      <p:ext uri="{BB962C8B-B14F-4D97-AF65-F5344CB8AC3E}">
        <p14:creationId xmlns:p14="http://schemas.microsoft.com/office/powerpoint/2010/main" val="2444549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63CC6-6BF0-3F6A-3261-56108483A822}"/>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8E0CBD4-A77B-E00C-BD9F-8CDFE7C00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69737C74-3BBC-604C-8D09-78B8E048C7FA}"/>
              </a:ext>
            </a:extLst>
          </p:cNvPr>
          <p:cNvSpPr>
            <a:spLocks noChangeArrowheads="1"/>
          </p:cNvSpPr>
          <p:nvPr/>
        </p:nvSpPr>
        <p:spPr bwMode="auto">
          <a:xfrm>
            <a:off x="1828800" y="21336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Thank you!!</a:t>
            </a:r>
          </a:p>
          <a:p>
            <a:pPr eaLnBrk="1" hangingPunct="1">
              <a:spcBef>
                <a:spcPct val="0"/>
              </a:spcBef>
            </a:pPr>
            <a:r>
              <a:rPr lang="en-US" altLang="zh-CN" sz="4400" dirty="0">
                <a:solidFill>
                  <a:srgbClr val="BD0000"/>
                </a:solidFill>
                <a:ea typeface="MS PGothic" pitchFamily="34" charset="-128"/>
              </a:rPr>
              <a:t>Comments? Questions?</a:t>
            </a:r>
          </a:p>
          <a:p>
            <a:pPr eaLnBrk="1" hangingPunct="1">
              <a:spcBef>
                <a:spcPct val="0"/>
              </a:spcBef>
            </a:pPr>
            <a:r>
              <a:rPr lang="en-US" altLang="zh-CN" sz="3600" dirty="0">
                <a:ea typeface="MS PGothic" pitchFamily="34" charset="-128"/>
              </a:rPr>
              <a:t>mig7@cornell.edu</a:t>
            </a:r>
          </a:p>
          <a:p>
            <a:pPr eaLnBrk="1" hangingPunct="1">
              <a:spcBef>
                <a:spcPct val="0"/>
              </a:spcBef>
            </a:pP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20510330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F9992-AA88-06F8-1FAA-262C54E67858}"/>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4FDA83D4-5407-6F3A-765C-904080095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FED90FA2-F7FD-CE4D-20D2-575219D987B1}"/>
              </a:ext>
            </a:extLst>
          </p:cNvPr>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SWD Exclusion Netting </a:t>
            </a:r>
            <a:endParaRPr lang="en-US" altLang="en-US" sz="4400" dirty="0">
              <a:solidFill>
                <a:srgbClr val="7575D1"/>
              </a:solidFill>
              <a:ea typeface="MS PGothic" pitchFamily="34" charset="-128"/>
            </a:endParaRPr>
          </a:p>
        </p:txBody>
      </p:sp>
      <p:pic>
        <p:nvPicPr>
          <p:cNvPr id="2" name="Picture 1">
            <a:extLst>
              <a:ext uri="{FF2B5EF4-FFF2-40B4-BE49-F238E27FC236}">
                <a16:creationId xmlns:a16="http://schemas.microsoft.com/office/drawing/2014/main" id="{1B63B229-34B5-B211-E9EA-14F0153610DF}"/>
              </a:ext>
            </a:extLst>
          </p:cNvPr>
          <p:cNvPicPr>
            <a:picLocks noChangeAspect="1"/>
          </p:cNvPicPr>
          <p:nvPr/>
        </p:nvPicPr>
        <p:blipFill>
          <a:blip r:embed="rId3"/>
          <a:stretch>
            <a:fillRect/>
          </a:stretch>
        </p:blipFill>
        <p:spPr>
          <a:xfrm>
            <a:off x="1756902" y="1333500"/>
            <a:ext cx="8061706" cy="4191000"/>
          </a:xfrm>
          <a:prstGeom prst="rect">
            <a:avLst/>
          </a:prstGeom>
        </p:spPr>
      </p:pic>
      <p:sp>
        <p:nvSpPr>
          <p:cNvPr id="4" name="TextBox 3">
            <a:extLst>
              <a:ext uri="{FF2B5EF4-FFF2-40B4-BE49-F238E27FC236}">
                <a16:creationId xmlns:a16="http://schemas.microsoft.com/office/drawing/2014/main" id="{94C064DF-1E2D-C508-2435-B3D4FDB77128}"/>
              </a:ext>
            </a:extLst>
          </p:cNvPr>
          <p:cNvSpPr txBox="1"/>
          <p:nvPr/>
        </p:nvSpPr>
        <p:spPr>
          <a:xfrm>
            <a:off x="1524000" y="5554264"/>
            <a:ext cx="9220200" cy="584775"/>
          </a:xfrm>
          <a:prstGeom prst="rect">
            <a:avLst/>
          </a:prstGeom>
          <a:noFill/>
        </p:spPr>
        <p:txBody>
          <a:bodyPr wrap="square">
            <a:spAutoFit/>
          </a:bodyPr>
          <a:lstStyle/>
          <a:p>
            <a:pPr marL="0" marR="747395" algn="l">
              <a:spcAft>
                <a:spcPts val="1200"/>
              </a:spcAft>
            </a:pPr>
            <a:r>
              <a:rPr lang="en-US" sz="1600" dirty="0">
                <a:effectLst/>
                <a:latin typeface="Times New Roman" panose="02020603050405020304" pitchFamily="18" charset="0"/>
                <a:ea typeface="Times New Roman" panose="02020603050405020304" pitchFamily="18" charset="0"/>
              </a:rPr>
              <a:t>Figure 1. Comparison of organic insecticide and exclusion netting three control efficiency levels for mixed cultivar and even split of production ($9.56/kg) accumulated cash-flow.</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128844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5090-C1BC-EE83-C2B5-23C04FBEA166}"/>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3102277-74AE-8B7E-8F95-71B4A248E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3F451D14-0E17-4795-B462-7C11B90EACDE}"/>
              </a:ext>
            </a:extLst>
          </p:cNvPr>
          <p:cNvSpPr>
            <a:spLocks noChangeArrowheads="1"/>
          </p:cNvSpPr>
          <p:nvPr/>
        </p:nvSpPr>
        <p:spPr bwMode="auto">
          <a:xfrm>
            <a:off x="381000" y="304801"/>
            <a:ext cx="10439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Control Environment Agriculture (CEA) </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89F325DA-03F8-056F-0DEF-3534FE6E4FFA}"/>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3F66F177-FF73-C4F7-D589-2EE986F5CF0E}"/>
              </a:ext>
            </a:extLst>
          </p:cNvPr>
          <p:cNvGraphicFramePr>
            <a:graphicFrameLocks noGrp="1"/>
          </p:cNvGraphicFramePr>
          <p:nvPr/>
        </p:nvGraphicFramePr>
        <p:xfrm>
          <a:off x="396433" y="914400"/>
          <a:ext cx="9738167" cy="5916145"/>
        </p:xfrm>
        <a:graphic>
          <a:graphicData uri="http://schemas.openxmlformats.org/drawingml/2006/table">
            <a:tbl>
              <a:tblPr firstRow="1" bandRow="1">
                <a:tableStyleId>{21E4AEA4-8DFA-4A89-87EB-49C32662AFE0}</a:tableStyleId>
              </a:tblPr>
              <a:tblGrid>
                <a:gridCol w="1607266">
                  <a:extLst>
                    <a:ext uri="{9D8B030D-6E8A-4147-A177-3AD203B41FA5}">
                      <a16:colId xmlns:a16="http://schemas.microsoft.com/office/drawing/2014/main" val="191217141"/>
                    </a:ext>
                  </a:extLst>
                </a:gridCol>
                <a:gridCol w="2667000">
                  <a:extLst>
                    <a:ext uri="{9D8B030D-6E8A-4147-A177-3AD203B41FA5}">
                      <a16:colId xmlns:a16="http://schemas.microsoft.com/office/drawing/2014/main" val="329449515"/>
                    </a:ext>
                  </a:extLst>
                </a:gridCol>
                <a:gridCol w="5463901">
                  <a:extLst>
                    <a:ext uri="{9D8B030D-6E8A-4147-A177-3AD203B41FA5}">
                      <a16:colId xmlns:a16="http://schemas.microsoft.com/office/drawing/2014/main" val="371189770"/>
                    </a:ext>
                  </a:extLst>
                </a:gridCol>
              </a:tblGrid>
              <a:tr h="375777">
                <a:tc>
                  <a:txBody>
                    <a:bodyPr/>
                    <a:lstStyle/>
                    <a:p>
                      <a:r>
                        <a:rPr lang="en-US" sz="1600" b="1" dirty="0">
                          <a:latin typeface="Times New Roman" panose="02020603050405020304" pitchFamily="18" charset="0"/>
                          <a:cs typeface="Times New Roman" panose="02020603050405020304" pitchFamily="18" charset="0"/>
                        </a:rPr>
                        <a:t>Parameter</a:t>
                      </a:r>
                      <a:endParaRPr lang="en-US" sz="1600" dirty="0">
                        <a:latin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r>
                        <a:rPr lang="en-US" sz="1600" b="1" dirty="0">
                          <a:latin typeface="Times New Roman" panose="02020603050405020304" pitchFamily="18" charset="0"/>
                          <a:cs typeface="Times New Roman" panose="02020603050405020304" pitchFamily="18" charset="0"/>
                        </a:rPr>
                        <a:t>Choice</a:t>
                      </a:r>
                      <a:endParaRPr lang="en-US" sz="1600" dirty="0">
                        <a:latin typeface="Times New Roman" panose="02020603050405020304" pitchFamily="18" charset="0"/>
                        <a:cs typeface="Times New Roman" panose="02020603050405020304" pitchFamily="18" charset="0"/>
                      </a:endParaRPr>
                    </a:p>
                  </a:txBody>
                  <a:tcPr anchor="ctr"/>
                </a:tc>
                <a:tc>
                  <a:txBody>
                    <a:bodyPr/>
                    <a:lstStyle/>
                    <a:p>
                      <a:r>
                        <a:rPr lang="en-US" sz="1600" b="1" dirty="0">
                          <a:latin typeface="Times New Roman" panose="02020603050405020304" pitchFamily="18" charset="0"/>
                          <a:cs typeface="Times New Roman" panose="02020603050405020304" pitchFamily="18" charset="0"/>
                        </a:rPr>
                        <a:t>Background/Justification</a:t>
                      </a: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41650622"/>
                  </a:ext>
                </a:extLst>
              </a:tr>
              <a:tr h="737967">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CEA Structure</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dirty="0">
                          <a:latin typeface="Times New Roman" panose="02020603050405020304" pitchFamily="18" charset="0"/>
                          <a:cs typeface="Times New Roman" panose="02020603050405020304" pitchFamily="18" charset="0"/>
                        </a:rPr>
                        <a:t>Greenhouse</a:t>
                      </a:r>
                    </a:p>
                  </a:txBody>
                  <a:tcPr anchor="ctr"/>
                </a:tc>
                <a:tc>
                  <a:txBody>
                    <a:bodyPr/>
                    <a:lstStyle/>
                    <a:p>
                      <a:r>
                        <a:rPr lang="en-US" sz="1600" dirty="0">
                          <a:latin typeface="Times New Roman" panose="02020603050405020304" pitchFamily="18" charset="0"/>
                          <a:cs typeface="Times New Roman" panose="02020603050405020304" pitchFamily="18" charset="0"/>
                        </a:rPr>
                        <a:t>Year-round production, more affordable than indoor vertical farms, and aligned with regions with available land.</a:t>
                      </a:r>
                    </a:p>
                  </a:txBody>
                  <a:tcPr anchor="ctr"/>
                </a:tc>
                <a:extLst>
                  <a:ext uri="{0D108BD9-81ED-4DB2-BD59-A6C34878D82A}">
                    <a16:rowId xmlns:a16="http://schemas.microsoft.com/office/drawing/2014/main" val="835869674"/>
                  </a:ext>
                </a:extLst>
              </a:tr>
              <a:tr h="1175281">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Crop</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dirty="0">
                          <a:latin typeface="Times New Roman" panose="02020603050405020304" pitchFamily="18" charset="0"/>
                          <a:cs typeface="Times New Roman" panose="02020603050405020304" pitchFamily="18" charset="0"/>
                        </a:rPr>
                        <a:t>Lettuce, ready-to-eat</a:t>
                      </a:r>
                    </a:p>
                  </a:txBody>
                  <a:tcPr anchor="ctr"/>
                </a:tc>
                <a:tc>
                  <a:txBody>
                    <a:bodyPr/>
                    <a:lstStyle/>
                    <a:p>
                      <a:r>
                        <a:rPr lang="en-US" sz="1600" dirty="0">
                          <a:latin typeface="Times New Roman" panose="02020603050405020304" pitchFamily="18" charset="0"/>
                          <a:cs typeface="Times New Roman" panose="02020603050405020304" pitchFamily="18" charset="0"/>
                        </a:rPr>
                        <a:t>3rd most consumed vegetable in the U.S. (behind potatoes and tomatoes); perishable crop benefits from being locally grown; consumer preference for ready-to-eat vegetables (no need to cook/process).</a:t>
                      </a:r>
                    </a:p>
                  </a:txBody>
                  <a:tcPr anchor="ctr"/>
                </a:tc>
                <a:extLst>
                  <a:ext uri="{0D108BD9-81ED-4DB2-BD59-A6C34878D82A}">
                    <a16:rowId xmlns:a16="http://schemas.microsoft.com/office/drawing/2014/main" val="28455295"/>
                  </a:ext>
                </a:extLst>
              </a:tr>
              <a:tr h="548413">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Size of Production Area</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a:latin typeface="Times New Roman" panose="02020603050405020304" pitchFamily="18" charset="0"/>
                          <a:cs typeface="Times New Roman" panose="02020603050405020304" pitchFamily="18" charset="0"/>
                        </a:rPr>
                        <a:t>10 acres in greenhouse</a:t>
                      </a:r>
                    </a:p>
                  </a:txBody>
                  <a:tcPr anchor="ctr"/>
                </a:tc>
                <a:tc>
                  <a:txBody>
                    <a:bodyPr/>
                    <a:lstStyle/>
                    <a:p>
                      <a:r>
                        <a:rPr lang="en-US" sz="1600" dirty="0">
                          <a:latin typeface="Times New Roman" panose="02020603050405020304" pitchFamily="18" charset="0"/>
                          <a:cs typeface="Times New Roman" panose="02020603050405020304" pitchFamily="18" charset="0"/>
                        </a:rPr>
                        <a:t>Economies of scale with a larger size greenhouse lead to overall lower production costs.</a:t>
                      </a:r>
                    </a:p>
                  </a:txBody>
                  <a:tcPr anchor="ctr"/>
                </a:tc>
                <a:extLst>
                  <a:ext uri="{0D108BD9-81ED-4DB2-BD59-A6C34878D82A}">
                    <a16:rowId xmlns:a16="http://schemas.microsoft.com/office/drawing/2014/main" val="2021951493"/>
                  </a:ext>
                </a:extLst>
              </a:tr>
              <a:tr h="737967">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Degree of Automation</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kern="1200">
                          <a:solidFill>
                            <a:schemeClr val="dk1"/>
                          </a:solidFill>
                          <a:latin typeface="Times New Roman" panose="02020603050405020304" pitchFamily="18" charset="0"/>
                          <a:cs typeface="Times New Roman" panose="02020603050405020304" pitchFamily="18" charset="0"/>
                        </a:rPr>
                        <a:t>Automated production, semi-automated packaging</a:t>
                      </a:r>
                      <a:endParaRPr lang="en-US" sz="1600" kern="120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Automation reduces ongoing labor costs with higher upfront investment, balancing low-cost vegetables while providing local jobs.</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601499696"/>
                  </a:ext>
                </a:extLst>
              </a:tr>
              <a:tr h="548413">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Location of Operation</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Jefferson County, NY</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Rural location with affordable land and energy, and above-average unemployment rates.</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271882865"/>
                  </a:ext>
                </a:extLst>
              </a:tr>
              <a:tr h="737967">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Distribution Model</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kern="1200">
                          <a:solidFill>
                            <a:schemeClr val="dk1"/>
                          </a:solidFill>
                          <a:latin typeface="Times New Roman" panose="02020603050405020304" pitchFamily="18" charset="0"/>
                          <a:cs typeface="Times New Roman" panose="02020603050405020304" pitchFamily="18" charset="0"/>
                        </a:rPr>
                        <a:t>Grocery brands valued by cost-conscious shoppers and food-service/institutions</a:t>
                      </a:r>
                      <a:endParaRPr lang="en-US" sz="1600" kern="120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Products include 4 oz. clamshells of ready-to-eat lettuce priced at $2.99 for retail and bulk 3-lb. bags priced at $5.99 for food-service/institutions.</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2323147323"/>
                  </a:ext>
                </a:extLst>
              </a:tr>
              <a:tr h="548413">
                <a:tc>
                  <a:txBody>
                    <a:bodyPr/>
                    <a:lstStyle/>
                    <a:p>
                      <a:pPr marL="0" algn="l" defTabSz="457200" rtl="0" eaLnBrk="1" latinLnBrk="0" hangingPunct="1"/>
                      <a:r>
                        <a:rPr lang="en-US" sz="1600" b="1" kern="1200" dirty="0">
                          <a:solidFill>
                            <a:schemeClr val="bg1"/>
                          </a:solidFill>
                          <a:latin typeface="Times New Roman" panose="02020603050405020304" pitchFamily="18" charset="0"/>
                          <a:cs typeface="Times New Roman" panose="02020603050405020304" pitchFamily="18" charset="0"/>
                        </a:rPr>
                        <a:t>Labor Targets</a:t>
                      </a:r>
                      <a:endParaRPr lang="en-US" sz="1600" b="1" kern="1200" dirty="0">
                        <a:solidFill>
                          <a:schemeClr val="bg1"/>
                        </a:solidFill>
                        <a:latin typeface="Times New Roman" panose="02020603050405020304" pitchFamily="18" charset="0"/>
                        <a:ea typeface="+mn-ea"/>
                        <a:cs typeface="Times New Roman" panose="02020603050405020304" pitchFamily="18" charset="0"/>
                      </a:endParaRPr>
                    </a:p>
                  </a:txBody>
                  <a:tcPr anchor="ctr">
                    <a:solidFill>
                      <a:schemeClr val="accent2"/>
                    </a:solidFill>
                  </a:tcP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Veterans and formerly incarcerated individuals</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r>
                        <a:rPr lang="en-US" sz="1600" kern="1200" dirty="0">
                          <a:solidFill>
                            <a:schemeClr val="dk1"/>
                          </a:solidFill>
                          <a:latin typeface="Times New Roman" panose="02020603050405020304" pitchFamily="18" charset="0"/>
                          <a:cs typeface="Times New Roman" panose="02020603050405020304" pitchFamily="18" charset="0"/>
                        </a:rPr>
                        <a:t>Collaboration with a local non-profit to provide job training and recruitment for most positions.</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034168441"/>
                  </a:ext>
                </a:extLst>
              </a:tr>
            </a:tbl>
          </a:graphicData>
        </a:graphic>
      </p:graphicFrame>
    </p:spTree>
    <p:extLst>
      <p:ext uri="{BB962C8B-B14F-4D97-AF65-F5344CB8AC3E}">
        <p14:creationId xmlns:p14="http://schemas.microsoft.com/office/powerpoint/2010/main" val="22718085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31CC-C866-615B-C7F4-3C08FAF12947}"/>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C1EA760-269E-90B0-2C94-71DE3F925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E65A4350-9769-094C-279E-11211451C4C0}"/>
              </a:ext>
            </a:extLst>
          </p:cNvPr>
          <p:cNvSpPr>
            <a:spLocks noChangeArrowheads="1"/>
          </p:cNvSpPr>
          <p:nvPr/>
        </p:nvSpPr>
        <p:spPr bwMode="auto">
          <a:xfrm>
            <a:off x="381000" y="304801"/>
            <a:ext cx="10439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CEA Assumptions</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4A87787A-EB51-AD67-AF84-40F802559C01}"/>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Table 19">
            <a:extLst>
              <a:ext uri="{FF2B5EF4-FFF2-40B4-BE49-F238E27FC236}">
                <a16:creationId xmlns:a16="http://schemas.microsoft.com/office/drawing/2014/main" id="{2E89E559-BC75-5518-2941-D8F2B3CA9715}"/>
              </a:ext>
            </a:extLst>
          </p:cNvPr>
          <p:cNvGraphicFramePr>
            <a:graphicFrameLocks noGrp="1"/>
          </p:cNvGraphicFramePr>
          <p:nvPr/>
        </p:nvGraphicFramePr>
        <p:xfrm>
          <a:off x="1447800" y="1302124"/>
          <a:ext cx="7861406" cy="5118310"/>
        </p:xfrm>
        <a:graphic>
          <a:graphicData uri="http://schemas.openxmlformats.org/drawingml/2006/table">
            <a:tbl>
              <a:tblPr firstRow="1" firstCol="1" bandRow="1">
                <a:tableStyleId>{21E4AEA4-8DFA-4A89-87EB-49C32662AFE0}</a:tableStyleId>
              </a:tblPr>
              <a:tblGrid>
                <a:gridCol w="4573709">
                  <a:extLst>
                    <a:ext uri="{9D8B030D-6E8A-4147-A177-3AD203B41FA5}">
                      <a16:colId xmlns:a16="http://schemas.microsoft.com/office/drawing/2014/main" val="2224551777"/>
                    </a:ext>
                  </a:extLst>
                </a:gridCol>
                <a:gridCol w="3287697">
                  <a:extLst>
                    <a:ext uri="{9D8B030D-6E8A-4147-A177-3AD203B41FA5}">
                      <a16:colId xmlns:a16="http://schemas.microsoft.com/office/drawing/2014/main" val="4198083098"/>
                    </a:ext>
                  </a:extLst>
                </a:gridCol>
              </a:tblGrid>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ea typeface="+mn-ea"/>
                          <a:cs typeface="Times New Roman" panose="02020603050405020304" pitchFamily="18" charset="0"/>
                        </a:rPr>
                        <a:t>Variable</a:t>
                      </a:r>
                    </a:p>
                  </a:txBody>
                  <a:tcPr marL="63878" marR="63878" marT="0" marB="0"/>
                </a:tc>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ea typeface="+mn-ea"/>
                          <a:cs typeface="Times New Roman" panose="02020603050405020304" pitchFamily="18" charset="0"/>
                        </a:rPr>
                        <a:t>Value</a:t>
                      </a:r>
                    </a:p>
                  </a:txBody>
                  <a:tcPr marL="63878" marR="63878" marT="0" marB="0"/>
                </a:tc>
                <a:extLst>
                  <a:ext uri="{0D108BD9-81ED-4DB2-BD59-A6C34878D82A}">
                    <a16:rowId xmlns:a16="http://schemas.microsoft.com/office/drawing/2014/main" val="3690244405"/>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Weeks per year</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52</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085695701"/>
                  </a:ext>
                </a:extLst>
              </a:tr>
              <a:tr h="227010">
                <a:tc>
                  <a:txBody>
                    <a:bodyPr/>
                    <a:lstStyle/>
                    <a:p>
                      <a:pPr marL="0" marR="0" algn="l" defTabSz="457200" rtl="0" eaLnBrk="1" latinLnBrk="0" hangingPunct="1">
                        <a:lnSpc>
                          <a:spcPct val="115000"/>
                        </a:lnSpc>
                        <a:spcAft>
                          <a:spcPts val="1000"/>
                        </a:spcAft>
                      </a:pPr>
                      <a:r>
                        <a:rPr lang="en-US" sz="1800" b="1" kern="1200">
                          <a:solidFill>
                            <a:schemeClr val="bg1"/>
                          </a:solidFill>
                          <a:latin typeface="Times New Roman" panose="02020603050405020304" pitchFamily="18" charset="0"/>
                          <a:cs typeface="Times New Roman" panose="02020603050405020304" pitchFamily="18" charset="0"/>
                        </a:rPr>
                        <a:t>Ounce per kilogram</a:t>
                      </a:r>
                      <a:endParaRPr lang="en-US" sz="1800" b="1" kern="120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35.274</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2706697068"/>
                  </a:ext>
                </a:extLst>
              </a:tr>
              <a:tr h="47519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Production area (ft² under greenhouse cover)</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435,600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913717993"/>
                  </a:ext>
                </a:extLst>
              </a:tr>
              <a:tr h="284139">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Ounce per clamshell</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4</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800679736"/>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Space use efficiency</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90%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874262194"/>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Pound per kilogram</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2.20462</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152248182"/>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Net production area (90% space use) ft²</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392,040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790413458"/>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Pound per bag (</a:t>
                      </a:r>
                      <a:r>
                        <a:rPr lang="en-US" sz="1800" b="1" kern="1200" dirty="0" err="1">
                          <a:solidFill>
                            <a:schemeClr val="bg1"/>
                          </a:solidFill>
                          <a:latin typeface="Times New Roman" panose="02020603050405020304" pitchFamily="18" charset="0"/>
                          <a:cs typeface="Times New Roman" panose="02020603050405020304" pitchFamily="18" charset="0"/>
                        </a:rPr>
                        <a:t>lbs</a:t>
                      </a:r>
                      <a:r>
                        <a:rPr lang="en-US" sz="1800" b="1" kern="1200" dirty="0">
                          <a:solidFill>
                            <a:schemeClr val="bg1"/>
                          </a:solidFill>
                          <a:latin typeface="Times New Roman" panose="02020603050405020304" pitchFamily="18" charset="0"/>
                          <a:cs typeface="Times New Roman" panose="02020603050405020304" pitchFamily="18" charset="0"/>
                        </a:rPr>
                        <a:t>)</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3</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4100467354"/>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Production in Year 1</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50%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708003072"/>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Kg production per year</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4,006,392</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02879797"/>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Production in Year 2</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75%</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4053109300"/>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Months per year factor</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12</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526039562"/>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Production in Year 3</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90%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633629839"/>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Market price for retail stores (4 oz)</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$2.99</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2321853611"/>
                  </a:ext>
                </a:extLst>
              </a:tr>
              <a:tr h="22701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Percentage sold to retail</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0.7</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349830180"/>
                  </a:ext>
                </a:extLst>
              </a:tr>
              <a:tr h="0">
                <a:tc>
                  <a:txBody>
                    <a:bodyPr/>
                    <a:lstStyle/>
                    <a:p>
                      <a:pPr marL="0" marR="0" algn="l" defTabSz="457200" rtl="0" eaLnBrk="1" latinLnBrk="0" hangingPunct="1">
                        <a:lnSpc>
                          <a:spcPct val="115000"/>
                        </a:lnSpc>
                        <a:spcAft>
                          <a:spcPts val="1000"/>
                        </a:spcAft>
                      </a:pPr>
                      <a:r>
                        <a:rPr lang="en-US" sz="1800" b="1" kern="1200" dirty="0">
                          <a:solidFill>
                            <a:schemeClr val="bg1"/>
                          </a:solidFill>
                          <a:latin typeface="Times New Roman" panose="02020603050405020304" pitchFamily="18" charset="0"/>
                          <a:cs typeface="Times New Roman" panose="02020603050405020304" pitchFamily="18" charset="0"/>
                        </a:rPr>
                        <a:t>Yield (fully operational) (kg/m²)</a:t>
                      </a:r>
                      <a:endParaRPr lang="en-US" sz="1800" b="1" kern="1200" dirty="0">
                        <a:solidFill>
                          <a:schemeClr val="bg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dk1"/>
                          </a:solidFill>
                          <a:latin typeface="Times New Roman" panose="02020603050405020304" pitchFamily="18" charset="0"/>
                          <a:cs typeface="Times New Roman" panose="02020603050405020304" pitchFamily="18" charset="0"/>
                        </a:rPr>
                        <a:t>110</a:t>
                      </a:r>
                      <a:endParaRPr lang="en-US" sz="1800" kern="1200" dirty="0">
                        <a:solidFill>
                          <a:schemeClr val="dk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360464961"/>
                  </a:ext>
                </a:extLst>
              </a:tr>
            </a:tbl>
          </a:graphicData>
        </a:graphic>
      </p:graphicFrame>
    </p:spTree>
    <p:extLst>
      <p:ext uri="{BB962C8B-B14F-4D97-AF65-F5344CB8AC3E}">
        <p14:creationId xmlns:p14="http://schemas.microsoft.com/office/powerpoint/2010/main" val="29651356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BFFE8-85F5-8D13-F51F-0C0F77425BC6}"/>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B2B6521A-8673-55AC-B774-31571FF1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D9129DEE-A8C2-1FBE-4A14-27FF3F3CF2C9}"/>
              </a:ext>
            </a:extLst>
          </p:cNvPr>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CEA Profitability </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397D4D50-96DB-488F-4542-5E53D0632AF3}"/>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943E6A1A-1C67-F39B-547B-871DC5728A8B}"/>
              </a:ext>
            </a:extLst>
          </p:cNvPr>
          <p:cNvPicPr>
            <a:picLocks noChangeAspect="1"/>
          </p:cNvPicPr>
          <p:nvPr/>
        </p:nvPicPr>
        <p:blipFill>
          <a:blip r:embed="rId3"/>
          <a:stretch>
            <a:fillRect/>
          </a:stretch>
        </p:blipFill>
        <p:spPr>
          <a:xfrm>
            <a:off x="1828800" y="1138604"/>
            <a:ext cx="8382000" cy="5109796"/>
          </a:xfrm>
          <a:prstGeom prst="rect">
            <a:avLst/>
          </a:prstGeom>
        </p:spPr>
      </p:pic>
    </p:spTree>
    <p:extLst>
      <p:ext uri="{BB962C8B-B14F-4D97-AF65-F5344CB8AC3E}">
        <p14:creationId xmlns:p14="http://schemas.microsoft.com/office/powerpoint/2010/main" val="19814427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371600" y="152400"/>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wine sales declines</a:t>
            </a:r>
          </a:p>
        </p:txBody>
      </p:sp>
      <p:pic>
        <p:nvPicPr>
          <p:cNvPr id="3" name="Picture 2">
            <a:extLst>
              <a:ext uri="{FF2B5EF4-FFF2-40B4-BE49-F238E27FC236}">
                <a16:creationId xmlns:a16="http://schemas.microsoft.com/office/drawing/2014/main" id="{8ADC617F-C676-D7B5-94B1-7E08B6E6C5A4}"/>
              </a:ext>
            </a:extLst>
          </p:cNvPr>
          <p:cNvPicPr>
            <a:picLocks noChangeAspect="1"/>
          </p:cNvPicPr>
          <p:nvPr/>
        </p:nvPicPr>
        <p:blipFill>
          <a:blip r:embed="rId4"/>
          <a:stretch>
            <a:fillRect/>
          </a:stretch>
        </p:blipFill>
        <p:spPr>
          <a:xfrm>
            <a:off x="1971675" y="1064717"/>
            <a:ext cx="7885256" cy="5771477"/>
          </a:xfrm>
          <a:prstGeom prst="rect">
            <a:avLst/>
          </a:prstGeom>
        </p:spPr>
      </p:pic>
      <p:sp>
        <p:nvSpPr>
          <p:cNvPr id="2" name="TextBox 1">
            <a:extLst>
              <a:ext uri="{FF2B5EF4-FFF2-40B4-BE49-F238E27FC236}">
                <a16:creationId xmlns:a16="http://schemas.microsoft.com/office/drawing/2014/main" id="{082A6963-D97F-BADD-E0A3-0372AF9A040A}"/>
              </a:ext>
            </a:extLst>
          </p:cNvPr>
          <p:cNvSpPr txBox="1"/>
          <p:nvPr/>
        </p:nvSpPr>
        <p:spPr>
          <a:xfrm>
            <a:off x="0" y="6550223"/>
            <a:ext cx="3352800" cy="307777"/>
          </a:xfrm>
          <a:prstGeom prst="rect">
            <a:avLst/>
          </a:prstGeom>
          <a:noFill/>
        </p:spPr>
        <p:txBody>
          <a:bodyPr wrap="square" rtlCol="0">
            <a:spAutoFit/>
          </a:bodyPr>
          <a:lstStyle/>
          <a:p>
            <a:r>
              <a:rPr lang="en-US" sz="1400" dirty="0"/>
              <a:t>Source: State of Wine Industry Report 2024</a:t>
            </a:r>
          </a:p>
        </p:txBody>
      </p:sp>
    </p:spTree>
    <p:extLst>
      <p:ext uri="{BB962C8B-B14F-4D97-AF65-F5344CB8AC3E}">
        <p14:creationId xmlns:p14="http://schemas.microsoft.com/office/powerpoint/2010/main" val="216960623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from the inside of a car&#10;&#10;Description automatically generated">
            <a:extLst>
              <a:ext uri="{FF2B5EF4-FFF2-40B4-BE49-F238E27FC236}">
                <a16:creationId xmlns:a16="http://schemas.microsoft.com/office/drawing/2014/main" id="{F0C86BA0-FF8A-50A9-544F-CC74DD987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85800"/>
            <a:ext cx="12268200" cy="8178800"/>
          </a:xfrm>
          <a:prstGeom prst="rect">
            <a:avLst/>
          </a:prstGeom>
        </p:spPr>
      </p:pic>
      <p:sp>
        <p:nvSpPr>
          <p:cNvPr id="4" name="Title 3">
            <a:extLst>
              <a:ext uri="{FF2B5EF4-FFF2-40B4-BE49-F238E27FC236}">
                <a16:creationId xmlns:a16="http://schemas.microsoft.com/office/drawing/2014/main" id="{38E377A7-6EB2-43A7-2E32-9FB18EAF24E7}"/>
              </a:ext>
            </a:extLst>
          </p:cNvPr>
          <p:cNvSpPr>
            <a:spLocks noGrp="1"/>
          </p:cNvSpPr>
          <p:nvPr>
            <p:ph type="ctrTitle"/>
          </p:nvPr>
        </p:nvSpPr>
        <p:spPr>
          <a:xfrm>
            <a:off x="914400" y="304800"/>
            <a:ext cx="10363200" cy="1655762"/>
          </a:xfrm>
        </p:spPr>
        <p:txBody>
          <a:bodyPr/>
          <a:lstStyle/>
          <a:p>
            <a:r>
              <a:rPr lang="en-US" dirty="0"/>
              <a:t>Wholesale Produce Markets:  </a:t>
            </a:r>
            <a:br>
              <a:rPr lang="en-US" dirty="0"/>
            </a:br>
            <a:r>
              <a:rPr lang="en-US" sz="4800" i="1" dirty="0"/>
              <a:t>On-Site Infrastructure Assessment</a:t>
            </a:r>
            <a:endParaRPr lang="en-US" i="1" dirty="0"/>
          </a:p>
        </p:txBody>
      </p:sp>
      <p:sp>
        <p:nvSpPr>
          <p:cNvPr id="5" name="Subtitle 4">
            <a:extLst>
              <a:ext uri="{FF2B5EF4-FFF2-40B4-BE49-F238E27FC236}">
                <a16:creationId xmlns:a16="http://schemas.microsoft.com/office/drawing/2014/main" id="{6B55EF81-8625-C37C-7604-C98701904163}"/>
              </a:ext>
            </a:extLst>
          </p:cNvPr>
          <p:cNvSpPr>
            <a:spLocks noGrp="1"/>
          </p:cNvSpPr>
          <p:nvPr>
            <p:ph type="subTitle" idx="1"/>
          </p:nvPr>
        </p:nvSpPr>
        <p:spPr>
          <a:xfrm>
            <a:off x="1905000" y="5105400"/>
            <a:ext cx="9144000" cy="1034142"/>
          </a:xfrm>
        </p:spPr>
        <p:txBody>
          <a:bodyPr>
            <a:normAutofit/>
          </a:bodyPr>
          <a:lstStyle/>
          <a:p>
            <a:r>
              <a:rPr lang="en-US" sz="1800" dirty="0">
                <a:solidFill>
                  <a:schemeClr val="bg1"/>
                </a:solidFill>
              </a:rPr>
              <a:t>Kristen Park, Food Industry Management Program, Abigail B. Long, USDA-Local and Regional Food Distribution, Miguel G</a:t>
            </a:r>
            <a:r>
              <a:rPr lang="en-US" sz="1800" dirty="0">
                <a:solidFill>
                  <a:schemeClr val="bg1"/>
                </a:solidFill>
                <a:latin typeface="Calibri" panose="020F0502020204030204" pitchFamily="34" charset="0"/>
                <a:cs typeface="Calibri" panose="020F0502020204030204" pitchFamily="34" charset="0"/>
              </a:rPr>
              <a:t>ómez, </a:t>
            </a:r>
            <a:r>
              <a:rPr lang="en-US" sz="1800" dirty="0">
                <a:solidFill>
                  <a:schemeClr val="bg1"/>
                </a:solidFill>
              </a:rPr>
              <a:t>Food Industry Management Program</a:t>
            </a:r>
          </a:p>
        </p:txBody>
      </p:sp>
    </p:spTree>
    <p:extLst>
      <p:ext uri="{BB962C8B-B14F-4D97-AF65-F5344CB8AC3E}">
        <p14:creationId xmlns:p14="http://schemas.microsoft.com/office/powerpoint/2010/main" val="20040321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1FC6-45E0-445A-522B-480046B77347}"/>
              </a:ext>
            </a:extLst>
          </p:cNvPr>
          <p:cNvSpPr>
            <a:spLocks noGrp="1"/>
          </p:cNvSpPr>
          <p:nvPr>
            <p:ph type="title"/>
          </p:nvPr>
        </p:nvSpPr>
        <p:spPr>
          <a:xfrm>
            <a:off x="914400" y="152401"/>
            <a:ext cx="10363200" cy="990600"/>
          </a:xfrm>
        </p:spPr>
        <p:txBody>
          <a:bodyPr/>
          <a:lstStyle/>
          <a:p>
            <a:r>
              <a:rPr lang="en-US" dirty="0">
                <a:solidFill>
                  <a:srgbClr val="C00000"/>
                </a:solidFill>
              </a:rPr>
              <a:t>Why?</a:t>
            </a:r>
          </a:p>
        </p:txBody>
      </p:sp>
      <p:sp>
        <p:nvSpPr>
          <p:cNvPr id="3" name="Content Placeholder 2">
            <a:extLst>
              <a:ext uri="{FF2B5EF4-FFF2-40B4-BE49-F238E27FC236}">
                <a16:creationId xmlns:a16="http://schemas.microsoft.com/office/drawing/2014/main" id="{BE72555A-2930-39CA-C894-BEDF898B55D0}"/>
              </a:ext>
            </a:extLst>
          </p:cNvPr>
          <p:cNvSpPr>
            <a:spLocks noGrp="1"/>
          </p:cNvSpPr>
          <p:nvPr>
            <p:ph idx="1"/>
          </p:nvPr>
        </p:nvSpPr>
        <p:spPr>
          <a:xfrm>
            <a:off x="152400" y="1447800"/>
            <a:ext cx="11506200" cy="2971800"/>
          </a:xfrm>
        </p:spPr>
        <p:txBody>
          <a:bodyPr/>
          <a:lstStyle/>
          <a:p>
            <a:r>
              <a:rPr lang="en-US" dirty="0">
                <a:ea typeface="Calibri" panose="020F0502020204030204" pitchFamily="34" charset="0"/>
              </a:rPr>
              <a:t>P</a:t>
            </a:r>
            <a:r>
              <a:rPr lang="en-US" dirty="0">
                <a:effectLst/>
                <a:ea typeface="Calibri" panose="020F0502020204030204" pitchFamily="34" charset="0"/>
              </a:rPr>
              <a:t>ublic investment in infrastructure and transportation networks at wholesale produce markets has lagged,</a:t>
            </a:r>
          </a:p>
          <a:p>
            <a:pPr lvl="1"/>
            <a:r>
              <a:rPr lang="en-US" dirty="0">
                <a:effectLst/>
                <a:ea typeface="Calibri" panose="020F0502020204030204" pitchFamily="34" charset="0"/>
              </a:rPr>
              <a:t>Outdated facility design and deferred maintenance, </a:t>
            </a:r>
          </a:p>
          <a:p>
            <a:pPr lvl="1"/>
            <a:r>
              <a:rPr lang="en-US" dirty="0">
                <a:ea typeface="Calibri" panose="020F0502020204030204" pitchFamily="34" charset="0"/>
              </a:rPr>
              <a:t>T</a:t>
            </a:r>
            <a:r>
              <a:rPr lang="en-US" dirty="0">
                <a:effectLst/>
                <a:ea typeface="Calibri" panose="020F0502020204030204" pitchFamily="34" charset="0"/>
              </a:rPr>
              <a:t>ransportation constraints that limit product movement to, from, and within the market, as the areas around them may have urbanized or transportation patterns may have changed.</a:t>
            </a:r>
          </a:p>
          <a:p>
            <a:r>
              <a:rPr lang="en-US" dirty="0"/>
              <a:t>Concerns post-covid about ability of the supply chain to </a:t>
            </a:r>
          </a:p>
          <a:p>
            <a:pPr lvl="1"/>
            <a:r>
              <a:rPr lang="en-US" dirty="0"/>
              <a:t>Provide market access for producers and</a:t>
            </a:r>
          </a:p>
          <a:p>
            <a:pPr lvl="1"/>
            <a:r>
              <a:rPr lang="en-US" dirty="0"/>
              <a:t>Ensure a </a:t>
            </a:r>
            <a:r>
              <a:rPr lang="en-US" dirty="0">
                <a:effectLst/>
                <a:ea typeface="Calibri" panose="020F0502020204030204" pitchFamily="34" charset="0"/>
              </a:rPr>
              <a:t>safe and reliable supply chain </a:t>
            </a:r>
          </a:p>
          <a:p>
            <a:endParaRPr lang="en-US" dirty="0"/>
          </a:p>
        </p:txBody>
      </p:sp>
    </p:spTree>
    <p:extLst>
      <p:ext uri="{BB962C8B-B14F-4D97-AF65-F5344CB8AC3E}">
        <p14:creationId xmlns:p14="http://schemas.microsoft.com/office/powerpoint/2010/main" val="3796464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B64CB-6792-651D-F94E-757A53186D1F}"/>
              </a:ext>
            </a:extLst>
          </p:cNvPr>
          <p:cNvSpPr>
            <a:spLocks noGrp="1"/>
          </p:cNvSpPr>
          <p:nvPr>
            <p:ph type="title"/>
          </p:nvPr>
        </p:nvSpPr>
        <p:spPr/>
        <p:txBody>
          <a:bodyPr/>
          <a:lstStyle/>
          <a:p>
            <a:r>
              <a:rPr lang="en-US" dirty="0"/>
              <a:t>Survey Highlights</a:t>
            </a:r>
          </a:p>
        </p:txBody>
      </p:sp>
      <p:graphicFrame>
        <p:nvGraphicFramePr>
          <p:cNvPr id="10" name="Content Placeholder 9">
            <a:extLst>
              <a:ext uri="{FF2B5EF4-FFF2-40B4-BE49-F238E27FC236}">
                <a16:creationId xmlns:a16="http://schemas.microsoft.com/office/drawing/2014/main" id="{FCE895E2-193F-E1ED-985F-F3932514FD4B}"/>
              </a:ext>
            </a:extLst>
          </p:cNvPr>
          <p:cNvGraphicFramePr>
            <a:graphicFrameLocks noGrp="1"/>
          </p:cNvGraphicFramePr>
          <p:nvPr>
            <p:ph idx="1"/>
          </p:nvPr>
        </p:nvGraphicFramePr>
        <p:xfrm>
          <a:off x="609600" y="1598613"/>
          <a:ext cx="10972800" cy="5259387"/>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3">
            <a:extLst>
              <a:ext uri="{FF2B5EF4-FFF2-40B4-BE49-F238E27FC236}">
                <a16:creationId xmlns:a16="http://schemas.microsoft.com/office/drawing/2014/main" id="{2CB53F0E-9DC3-3B16-F1B1-1164441AEA77}"/>
              </a:ext>
            </a:extLst>
          </p:cNvPr>
          <p:cNvPicPr/>
          <p:nvPr/>
        </p:nvPicPr>
        <p:blipFill>
          <a:blip r:embed="rId4" cstate="print"/>
          <a:stretch>
            <a:fillRect/>
          </a:stretch>
        </p:blipFill>
        <p:spPr>
          <a:xfrm>
            <a:off x="93305" y="163513"/>
            <a:ext cx="3246329" cy="2743200"/>
          </a:xfrm>
          <a:prstGeom prst="rect">
            <a:avLst/>
          </a:prstGeom>
        </p:spPr>
      </p:pic>
    </p:spTree>
    <p:extLst>
      <p:ext uri="{BB962C8B-B14F-4D97-AF65-F5344CB8AC3E}">
        <p14:creationId xmlns:p14="http://schemas.microsoft.com/office/powerpoint/2010/main" val="16364734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E1D5-73CE-25BF-859B-FE532788363D}"/>
              </a:ext>
            </a:extLst>
          </p:cNvPr>
          <p:cNvSpPr>
            <a:spLocks noGrp="1"/>
          </p:cNvSpPr>
          <p:nvPr>
            <p:ph type="title"/>
          </p:nvPr>
        </p:nvSpPr>
        <p:spPr>
          <a:xfrm>
            <a:off x="228600" y="15877"/>
            <a:ext cx="11811000" cy="1275290"/>
          </a:xfrm>
        </p:spPr>
        <p:txBody>
          <a:bodyPr/>
          <a:lstStyle/>
          <a:p>
            <a:r>
              <a:rPr lang="en-US" dirty="0"/>
              <a:t>Impacts of Infrastructure Needs on Business</a:t>
            </a:r>
          </a:p>
        </p:txBody>
      </p:sp>
      <p:graphicFrame>
        <p:nvGraphicFramePr>
          <p:cNvPr id="4" name="Diagram 3">
            <a:extLst>
              <a:ext uri="{FF2B5EF4-FFF2-40B4-BE49-F238E27FC236}">
                <a16:creationId xmlns:a16="http://schemas.microsoft.com/office/drawing/2014/main" id="{ECE890BD-57A4-5649-70D3-465922ACC193}"/>
              </a:ext>
            </a:extLst>
          </p:cNvPr>
          <p:cNvGraphicFramePr/>
          <p:nvPr/>
        </p:nvGraphicFramePr>
        <p:xfrm>
          <a:off x="457200" y="1291166"/>
          <a:ext cx="11582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4553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C5BB-81C5-D706-41CE-801AAC35813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04A6181-2D2E-EDCE-025B-829C49CA3AE5}"/>
              </a:ext>
            </a:extLst>
          </p:cNvPr>
          <p:cNvSpPr>
            <a:spLocks noGrp="1"/>
          </p:cNvSpPr>
          <p:nvPr>
            <p:ph idx="1"/>
          </p:nvPr>
        </p:nvSpPr>
        <p:spPr>
          <a:xfrm>
            <a:off x="609600" y="1665061"/>
            <a:ext cx="10417628" cy="4811939"/>
          </a:xfrm>
        </p:spPr>
        <p:txBody>
          <a:bodyPr/>
          <a:lstStyle/>
          <a:p>
            <a:r>
              <a:rPr lang="en-US" dirty="0"/>
              <a:t>At a tipping point-need to improve efficiency and food safety compliance</a:t>
            </a:r>
          </a:p>
          <a:p>
            <a:pPr lvl="1"/>
            <a:r>
              <a:rPr lang="en-US" dirty="0"/>
              <a:t>otherwise face loss of competitiveness and </a:t>
            </a:r>
          </a:p>
          <a:p>
            <a:pPr lvl="1"/>
            <a:r>
              <a:rPr lang="en-US" dirty="0"/>
              <a:t>loss of customers</a:t>
            </a:r>
          </a:p>
          <a:p>
            <a:pPr lvl="1"/>
            <a:r>
              <a:rPr lang="en-US" dirty="0"/>
              <a:t>critical now as need to integrate technology which is becoming more important for resiliency and competitiveness</a:t>
            </a:r>
          </a:p>
          <a:p>
            <a:r>
              <a:rPr lang="en-US" dirty="0"/>
              <a:t>Some may need help seeing a path forward</a:t>
            </a:r>
          </a:p>
          <a:p>
            <a:pPr lvl="1"/>
            <a:r>
              <a:rPr lang="en-US" dirty="0"/>
              <a:t>some may lack owner assistance/support</a:t>
            </a:r>
          </a:p>
          <a:p>
            <a:pPr lvl="1"/>
            <a:r>
              <a:rPr lang="en-US" dirty="0"/>
              <a:t>some may lack fundraising or development expertise</a:t>
            </a:r>
          </a:p>
        </p:txBody>
      </p:sp>
    </p:spTree>
    <p:extLst>
      <p:ext uri="{BB962C8B-B14F-4D97-AF65-F5344CB8AC3E}">
        <p14:creationId xmlns:p14="http://schemas.microsoft.com/office/powerpoint/2010/main" val="20569917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7051-CB6A-7E53-42F2-F636389AA547}"/>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10FA9ED0-94B3-2510-2C97-596FDF063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829EC053-FB36-A839-2EB4-4924E052A042}"/>
              </a:ext>
            </a:extLst>
          </p:cNvPr>
          <p:cNvSpPr>
            <a:spLocks noChangeArrowheads="1"/>
          </p:cNvSpPr>
          <p:nvPr/>
        </p:nvSpPr>
        <p:spPr bwMode="auto">
          <a:xfrm>
            <a:off x="1371600" y="152400"/>
            <a:ext cx="998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wine sales cont. declined in 2024</a:t>
            </a:r>
          </a:p>
        </p:txBody>
      </p:sp>
      <p:pic>
        <p:nvPicPr>
          <p:cNvPr id="3074" name="Picture 2" descr="Wine On &amp; Off Premise by Revenue and Volume 12 Months Through August 2024">
            <a:extLst>
              <a:ext uri="{FF2B5EF4-FFF2-40B4-BE49-F238E27FC236}">
                <a16:creationId xmlns:a16="http://schemas.microsoft.com/office/drawing/2014/main" id="{782CD154-84DF-EE0E-8A68-CF945CFE3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381" y="1085882"/>
            <a:ext cx="9220200" cy="51706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Surprises Stock Illustrations – 251 No Surprises Stock Illustrations,  Vectors &amp; Clipart - Dreamstime">
            <a:extLst>
              <a:ext uri="{FF2B5EF4-FFF2-40B4-BE49-F238E27FC236}">
                <a16:creationId xmlns:a16="http://schemas.microsoft.com/office/drawing/2014/main" id="{92D62A50-A9BD-0A0A-CB11-79DE44084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 y="2830431"/>
            <a:ext cx="2088090" cy="138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422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6B65406-9E8C-FF23-81EE-92FF9AD625AC}"/>
              </a:ext>
            </a:extLst>
          </p:cNvPr>
          <p:cNvSpPr txBox="1"/>
          <p:nvPr/>
        </p:nvSpPr>
        <p:spPr>
          <a:xfrm>
            <a:off x="0" y="6550223"/>
            <a:ext cx="7467600" cy="276999"/>
          </a:xfrm>
          <a:prstGeom prst="rect">
            <a:avLst/>
          </a:prstGeom>
          <a:noFill/>
        </p:spPr>
        <p:txBody>
          <a:bodyPr wrap="square" rtlCol="0">
            <a:spAutoFit/>
          </a:bodyPr>
          <a:lstStyle/>
          <a:p>
            <a:pPr algn="l"/>
            <a:r>
              <a:rPr lang="en-US" sz="1200" dirty="0"/>
              <a:t>Source: https://</a:t>
            </a:r>
            <a:r>
              <a:rPr lang="en-US" sz="1200" dirty="0" err="1"/>
              <a:t>sovos.com</a:t>
            </a:r>
            <a:r>
              <a:rPr lang="en-US" sz="1200" dirty="0"/>
              <a:t>/blog/ship/2024-direct-to-consumer-wine-shipping-mid-year-report/</a:t>
            </a:r>
          </a:p>
        </p:txBody>
      </p:sp>
      <p:pic>
        <p:nvPicPr>
          <p:cNvPr id="2" name="Picture 1">
            <a:extLst>
              <a:ext uri="{FF2B5EF4-FFF2-40B4-BE49-F238E27FC236}">
                <a16:creationId xmlns:a16="http://schemas.microsoft.com/office/drawing/2014/main" id="{017B395E-45A3-015E-9BC5-FB5DE9D4EDAB}"/>
              </a:ext>
            </a:extLst>
          </p:cNvPr>
          <p:cNvPicPr>
            <a:picLocks noChangeAspect="1"/>
          </p:cNvPicPr>
          <p:nvPr/>
        </p:nvPicPr>
        <p:blipFill>
          <a:blip r:embed="rId4"/>
          <a:stretch>
            <a:fillRect/>
          </a:stretch>
        </p:blipFill>
        <p:spPr>
          <a:xfrm>
            <a:off x="2514599" y="433647"/>
            <a:ext cx="7162801" cy="5990706"/>
          </a:xfrm>
          <a:prstGeom prst="rect">
            <a:avLst/>
          </a:prstGeom>
        </p:spPr>
      </p:pic>
    </p:spTree>
    <p:extLst>
      <p:ext uri="{BB962C8B-B14F-4D97-AF65-F5344CB8AC3E}">
        <p14:creationId xmlns:p14="http://schemas.microsoft.com/office/powerpoint/2010/main" val="20780166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A42ED02-0A0A-E9BC-1AC8-8BAF552859F1}"/>
              </a:ext>
            </a:extLst>
          </p:cNvPr>
          <p:cNvSpPr txBox="1"/>
          <p:nvPr/>
        </p:nvSpPr>
        <p:spPr>
          <a:xfrm>
            <a:off x="0" y="6550223"/>
            <a:ext cx="7467600" cy="307777"/>
          </a:xfrm>
          <a:prstGeom prst="rect">
            <a:avLst/>
          </a:prstGeom>
          <a:noFill/>
        </p:spPr>
        <p:txBody>
          <a:bodyPr wrap="square" rtlCol="0">
            <a:spAutoFit/>
          </a:bodyPr>
          <a:lstStyle/>
          <a:p>
            <a:r>
              <a:rPr lang="en-US" sz="1400" dirty="0"/>
              <a:t>Source: https://</a:t>
            </a:r>
            <a:r>
              <a:rPr lang="en-US" sz="1400" dirty="0" err="1"/>
              <a:t>sovos.com</a:t>
            </a:r>
            <a:r>
              <a:rPr lang="en-US" sz="1400" dirty="0"/>
              <a:t>/blog/ship/2024-direct-to-consumer-wine-shipping-mid-year-report/</a:t>
            </a:r>
          </a:p>
        </p:txBody>
      </p:sp>
      <p:pic>
        <p:nvPicPr>
          <p:cNvPr id="5" name="Picture 4">
            <a:extLst>
              <a:ext uri="{FF2B5EF4-FFF2-40B4-BE49-F238E27FC236}">
                <a16:creationId xmlns:a16="http://schemas.microsoft.com/office/drawing/2014/main" id="{0C519287-271A-0B49-E8F2-CDE676DCE2BC}"/>
              </a:ext>
            </a:extLst>
          </p:cNvPr>
          <p:cNvPicPr>
            <a:picLocks noChangeAspect="1"/>
          </p:cNvPicPr>
          <p:nvPr/>
        </p:nvPicPr>
        <p:blipFill>
          <a:blip r:embed="rId4"/>
          <a:stretch>
            <a:fillRect/>
          </a:stretch>
        </p:blipFill>
        <p:spPr>
          <a:xfrm>
            <a:off x="3124200" y="304800"/>
            <a:ext cx="6411685" cy="6120245"/>
          </a:xfrm>
          <a:prstGeom prst="rect">
            <a:avLst/>
          </a:prstGeom>
        </p:spPr>
      </p:pic>
    </p:spTree>
    <p:extLst>
      <p:ext uri="{BB962C8B-B14F-4D97-AF65-F5344CB8AC3E}">
        <p14:creationId xmlns:p14="http://schemas.microsoft.com/office/powerpoint/2010/main" val="41313672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DD9F5B7-FF75-FB9C-B60F-CA650D9FD829}"/>
              </a:ext>
            </a:extLst>
          </p:cNvPr>
          <p:cNvSpPr>
            <a:spLocks noGrp="1"/>
          </p:cNvSpPr>
          <p:nvPr>
            <p:ph type="title"/>
          </p:nvPr>
        </p:nvSpPr>
        <p:spPr>
          <a:xfrm>
            <a:off x="608170" y="2396710"/>
            <a:ext cx="4649411" cy="3851690"/>
          </a:xfrm>
        </p:spPr>
        <p:txBody>
          <a:bodyPr>
            <a:normAutofit/>
          </a:bodyPr>
          <a:lstStyle/>
          <a:p>
            <a:r>
              <a:rPr lang="en-US" dirty="0"/>
              <a:t>Outlook-Wine Industry 2025</a:t>
            </a:r>
          </a:p>
        </p:txBody>
      </p:sp>
      <p:sp>
        <p:nvSpPr>
          <p:cNvPr id="81" name="Text Placeholder 80">
            <a:extLst>
              <a:ext uri="{FF2B5EF4-FFF2-40B4-BE49-F238E27FC236}">
                <a16:creationId xmlns:a16="http://schemas.microsoft.com/office/drawing/2014/main" id="{856EF6AA-075A-F11E-7AB6-72584D5E8E7B}"/>
              </a:ext>
            </a:extLst>
          </p:cNvPr>
          <p:cNvSpPr>
            <a:spLocks noGrp="1"/>
          </p:cNvSpPr>
          <p:nvPr>
            <p:ph type="body" sz="quarter" idx="11"/>
          </p:nvPr>
        </p:nvSpPr>
        <p:spPr>
          <a:xfrm>
            <a:off x="6095999" y="1032292"/>
            <a:ext cx="5487829" cy="567908"/>
          </a:xfrm>
        </p:spPr>
        <p:txBody>
          <a:bodyPr/>
          <a:lstStyle/>
          <a:p>
            <a:r>
              <a:rPr lang="en-US" dirty="0">
                <a:solidFill>
                  <a:srgbClr val="374151"/>
                </a:solidFill>
                <a:latin typeface="Söhne"/>
              </a:rPr>
              <a:t>Impact of trade </a:t>
            </a:r>
            <a:r>
              <a:rPr lang="en-US" b="0" dirty="0">
                <a:solidFill>
                  <a:srgbClr val="374151"/>
                </a:solidFill>
                <a:latin typeface="Söhne"/>
              </a:rPr>
              <a:t>policies</a:t>
            </a:r>
            <a:endParaRPr lang="en-US" dirty="0"/>
          </a:p>
        </p:txBody>
      </p:sp>
      <p:sp>
        <p:nvSpPr>
          <p:cNvPr id="82" name="Text Placeholder 81">
            <a:extLst>
              <a:ext uri="{FF2B5EF4-FFF2-40B4-BE49-F238E27FC236}">
                <a16:creationId xmlns:a16="http://schemas.microsoft.com/office/drawing/2014/main" id="{A3B86342-A549-E4C3-1C2D-3269E65AEFC6}"/>
              </a:ext>
            </a:extLst>
          </p:cNvPr>
          <p:cNvSpPr>
            <a:spLocks noGrp="1"/>
          </p:cNvSpPr>
          <p:nvPr>
            <p:ph type="body" sz="quarter" idx="12"/>
          </p:nvPr>
        </p:nvSpPr>
        <p:spPr>
          <a:xfrm>
            <a:off x="6095999" y="2099091"/>
            <a:ext cx="5105400" cy="339309"/>
          </a:xfrm>
        </p:spPr>
        <p:txBody>
          <a:bodyPr/>
          <a:lstStyle/>
          <a:p>
            <a:r>
              <a:rPr lang="en-US" dirty="0">
                <a:latin typeface="Söhne"/>
              </a:rPr>
              <a:t>Climate change challenges</a:t>
            </a:r>
            <a:endParaRPr lang="en-US" dirty="0"/>
          </a:p>
        </p:txBody>
      </p:sp>
      <p:sp>
        <p:nvSpPr>
          <p:cNvPr id="83" name="Text Placeholder 82">
            <a:extLst>
              <a:ext uri="{FF2B5EF4-FFF2-40B4-BE49-F238E27FC236}">
                <a16:creationId xmlns:a16="http://schemas.microsoft.com/office/drawing/2014/main" id="{A7C1FD09-C60A-050C-BBF9-FC66CCB58CC7}"/>
              </a:ext>
            </a:extLst>
          </p:cNvPr>
          <p:cNvSpPr>
            <a:spLocks noGrp="1"/>
          </p:cNvSpPr>
          <p:nvPr>
            <p:ph type="body" sz="quarter" idx="13"/>
          </p:nvPr>
        </p:nvSpPr>
        <p:spPr>
          <a:xfrm>
            <a:off x="6071347" y="3120611"/>
            <a:ext cx="5487829" cy="232189"/>
          </a:xfrm>
        </p:spPr>
        <p:txBody>
          <a:bodyPr/>
          <a:lstStyle/>
          <a:p>
            <a:r>
              <a:rPr lang="en-US" dirty="0">
                <a:latin typeface="Söhne"/>
              </a:rPr>
              <a:t>Shift in consumer preferences </a:t>
            </a:r>
            <a:endParaRPr lang="en-US" dirty="0"/>
          </a:p>
        </p:txBody>
      </p:sp>
      <p:sp>
        <p:nvSpPr>
          <p:cNvPr id="84" name="Text Placeholder 83">
            <a:extLst>
              <a:ext uri="{FF2B5EF4-FFF2-40B4-BE49-F238E27FC236}">
                <a16:creationId xmlns:a16="http://schemas.microsoft.com/office/drawing/2014/main" id="{5A9B833D-B259-D69D-A1C5-4CB1337CAE16}"/>
              </a:ext>
            </a:extLst>
          </p:cNvPr>
          <p:cNvSpPr>
            <a:spLocks noGrp="1"/>
          </p:cNvSpPr>
          <p:nvPr>
            <p:ph type="body" sz="quarter" idx="14"/>
          </p:nvPr>
        </p:nvSpPr>
        <p:spPr>
          <a:xfrm>
            <a:off x="6075250" y="4132054"/>
            <a:ext cx="5430950" cy="381001"/>
          </a:xfrm>
        </p:spPr>
        <p:txBody>
          <a:bodyPr/>
          <a:lstStyle/>
          <a:p>
            <a:r>
              <a:rPr lang="en-US" dirty="0"/>
              <a:t>Economic pressures and inflation</a:t>
            </a:r>
          </a:p>
        </p:txBody>
      </p:sp>
      <p:sp>
        <p:nvSpPr>
          <p:cNvPr id="85" name="Text Placeholder 84">
            <a:extLst>
              <a:ext uri="{FF2B5EF4-FFF2-40B4-BE49-F238E27FC236}">
                <a16:creationId xmlns:a16="http://schemas.microsoft.com/office/drawing/2014/main" id="{8D5E43C1-4424-B4A7-959F-2CCFC4C9BB5C}"/>
              </a:ext>
            </a:extLst>
          </p:cNvPr>
          <p:cNvSpPr>
            <a:spLocks noGrp="1"/>
          </p:cNvSpPr>
          <p:nvPr>
            <p:ph type="body" sz="quarter" idx="15"/>
          </p:nvPr>
        </p:nvSpPr>
        <p:spPr>
          <a:xfrm>
            <a:off x="6073821" y="5181600"/>
            <a:ext cx="5203779" cy="339309"/>
          </a:xfrm>
        </p:spPr>
        <p:txBody>
          <a:bodyPr/>
          <a:lstStyle/>
          <a:p>
            <a:r>
              <a:rPr lang="en-US" dirty="0"/>
              <a:t>Advancements in sustainable practices</a:t>
            </a:r>
          </a:p>
        </p:txBody>
      </p:sp>
      <p:sp>
        <p:nvSpPr>
          <p:cNvPr id="5" name="TextBox 4">
            <a:extLst>
              <a:ext uri="{FF2B5EF4-FFF2-40B4-BE49-F238E27FC236}">
                <a16:creationId xmlns:a16="http://schemas.microsoft.com/office/drawing/2014/main" id="{4AFC3C88-FFC5-BEDD-FF65-75FC047660BC}"/>
              </a:ext>
            </a:extLst>
          </p:cNvPr>
          <p:cNvSpPr txBox="1"/>
          <p:nvPr/>
        </p:nvSpPr>
        <p:spPr>
          <a:xfrm>
            <a:off x="33618" y="6519446"/>
            <a:ext cx="6037730" cy="307777"/>
          </a:xfrm>
          <a:prstGeom prst="rect">
            <a:avLst/>
          </a:prstGeom>
          <a:noFill/>
        </p:spPr>
        <p:txBody>
          <a:bodyPr wrap="square">
            <a:spAutoFit/>
          </a:bodyPr>
          <a:lstStyle/>
          <a:p>
            <a:r>
              <a:rPr lang="en-US" sz="1400" dirty="0"/>
              <a:t>https://</a:t>
            </a:r>
            <a:r>
              <a:rPr lang="en-US" sz="1400" dirty="0" err="1"/>
              <a:t>daily.sevenfifty.com</a:t>
            </a:r>
            <a:r>
              <a:rPr lang="en-US" sz="1400" dirty="0"/>
              <a:t>/5-wine-industry-trends-to-watch-in-2025/</a:t>
            </a:r>
          </a:p>
        </p:txBody>
      </p:sp>
    </p:spTree>
    <p:extLst>
      <p:ext uri="{BB962C8B-B14F-4D97-AF65-F5344CB8AC3E}">
        <p14:creationId xmlns:p14="http://schemas.microsoft.com/office/powerpoint/2010/main" val="103437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E4A3B-DEA3-E3AA-9C5E-7CB92ABC29D0}"/>
              </a:ext>
            </a:extLst>
          </p:cNvPr>
          <p:cNvPicPr>
            <a:picLocks noChangeAspect="1"/>
          </p:cNvPicPr>
          <p:nvPr/>
        </p:nvPicPr>
        <p:blipFill>
          <a:blip r:embed="rId3"/>
          <a:stretch>
            <a:fillRect/>
          </a:stretch>
        </p:blipFill>
        <p:spPr>
          <a:xfrm>
            <a:off x="381000" y="1295400"/>
            <a:ext cx="9144000" cy="5472010"/>
          </a:xfrm>
          <a:prstGeom prst="rect">
            <a:avLst/>
          </a:prstGeom>
        </p:spPr>
      </p:pic>
      <p:pic>
        <p:nvPicPr>
          <p:cNvPr id="61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752600" y="228600"/>
            <a:ext cx="8686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Low-alcohol wines for wellness-conscious consumers?</a:t>
            </a:r>
            <a:endParaRPr lang="en-US" altLang="en-US" sz="4400" dirty="0">
              <a:solidFill>
                <a:srgbClr val="7575D1"/>
              </a:solidFill>
              <a:ea typeface="MS PGothic" pitchFamily="34" charset="-128"/>
            </a:endParaRPr>
          </a:p>
        </p:txBody>
      </p:sp>
      <p:pic>
        <p:nvPicPr>
          <p:cNvPr id="5" name="Picture 4">
            <a:extLst>
              <a:ext uri="{FF2B5EF4-FFF2-40B4-BE49-F238E27FC236}">
                <a16:creationId xmlns:a16="http://schemas.microsoft.com/office/drawing/2014/main" id="{AC899F93-94E4-629E-8201-F0D0E935081A}"/>
              </a:ext>
            </a:extLst>
          </p:cNvPr>
          <p:cNvPicPr>
            <a:picLocks noChangeAspect="1"/>
          </p:cNvPicPr>
          <p:nvPr/>
        </p:nvPicPr>
        <p:blipFill>
          <a:blip r:embed="rId5"/>
          <a:stretch>
            <a:fillRect/>
          </a:stretch>
        </p:blipFill>
        <p:spPr>
          <a:xfrm>
            <a:off x="9980533" y="533400"/>
            <a:ext cx="2211467" cy="5943600"/>
          </a:xfrm>
          <a:prstGeom prst="rect">
            <a:avLst/>
          </a:prstGeom>
        </p:spPr>
      </p:pic>
      <p:sp>
        <p:nvSpPr>
          <p:cNvPr id="7" name="Rectangle: Rounded Corners 6">
            <a:extLst>
              <a:ext uri="{FF2B5EF4-FFF2-40B4-BE49-F238E27FC236}">
                <a16:creationId xmlns:a16="http://schemas.microsoft.com/office/drawing/2014/main" id="{6C83AA48-B4C8-F628-25F8-C418E5D0FA9F}"/>
              </a:ext>
            </a:extLst>
          </p:cNvPr>
          <p:cNvSpPr/>
          <p:nvPr/>
        </p:nvSpPr>
        <p:spPr bwMode="auto">
          <a:xfrm>
            <a:off x="10668000" y="5334000"/>
            <a:ext cx="838200" cy="4572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30580243"/>
      </p:ext>
    </p:extLst>
  </p:cSld>
  <p:clrMapOvr>
    <a:masterClrMapping/>
  </p:clrMapOvr>
  <p:transition/>
</p:sld>
</file>

<file path=ppt/theme/theme1.xml><?xml version="1.0" encoding="utf-8"?>
<a:theme xmlns:a="http://schemas.openxmlformats.org/drawingml/2006/main" name="Default - Title Slide">
  <a:themeElements>
    <a:clrScheme name="">
      <a:dk1>
        <a:srgbClr val="000000"/>
      </a:dk1>
      <a:lt1>
        <a:srgbClr val="FFFFFF"/>
      </a:lt1>
      <a:dk2>
        <a:srgbClr val="000000"/>
      </a:dk2>
      <a:lt2>
        <a:srgbClr val="000000"/>
      </a:lt2>
      <a:accent1>
        <a:srgbClr val="CDCDCD"/>
      </a:accent1>
      <a:accent2>
        <a:srgbClr val="333399"/>
      </a:accent2>
      <a:accent3>
        <a:srgbClr val="FFFFFF"/>
      </a:accent3>
      <a:accent4>
        <a:srgbClr val="000000"/>
      </a:accent4>
      <a:accent5>
        <a:srgbClr val="E3E3E3"/>
      </a:accent5>
      <a:accent6>
        <a:srgbClr val="2D2D8A"/>
      </a:accent6>
      <a:hlink>
        <a:srgbClr val="009999"/>
      </a:hlink>
      <a:folHlink>
        <a:srgbClr val="99CC00"/>
      </a:folHlink>
    </a:clrScheme>
    <a:fontScheme name="Default - Title Slid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Whitepaper">
      <a:dk1>
        <a:srgbClr val="000000"/>
      </a:dk1>
      <a:lt1>
        <a:srgbClr val="FFFFFF"/>
      </a:lt1>
      <a:dk2>
        <a:srgbClr val="44546A"/>
      </a:dk2>
      <a:lt2>
        <a:srgbClr val="E7E6E6"/>
      </a:lt2>
      <a:accent1>
        <a:srgbClr val="D73A2C"/>
      </a:accent1>
      <a:accent2>
        <a:srgbClr val="FEF8F2"/>
      </a:accent2>
      <a:accent3>
        <a:srgbClr val="244655"/>
      </a:accent3>
      <a:accent4>
        <a:srgbClr val="DD923B"/>
      </a:accent4>
      <a:accent5>
        <a:srgbClr val="D8AD63"/>
      </a:accent5>
      <a:accent6>
        <a:srgbClr val="95A8B4"/>
      </a:accent6>
      <a:hlink>
        <a:srgbClr val="0563C1"/>
      </a:hlink>
      <a:folHlink>
        <a:srgbClr val="954F72"/>
      </a:folHlink>
    </a:clrScheme>
    <a:fontScheme name="Custom 47">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B" id="{A295CC4B-310C-4963-9313-0BE83AAEA2AF}" vid="{311A0ED5-896D-436C-B6C5-2669057091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17025</TotalTime>
  <Pages>0</Pages>
  <Words>3587</Words>
  <Characters>0</Characters>
  <Application>Microsoft Office PowerPoint</Application>
  <PresentationFormat>Widescreen</PresentationFormat>
  <Lines>0</Lines>
  <Paragraphs>486</Paragraphs>
  <Slides>44</Slides>
  <Notes>31</Notes>
  <HiddenSlides>1</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44</vt:i4>
      </vt:variant>
    </vt:vector>
  </HeadingPairs>
  <TitlesOfParts>
    <vt:vector size="68" baseType="lpstr">
      <vt:lpstr>MS PGothic</vt:lpstr>
      <vt:lpstr>宋体</vt:lpstr>
      <vt:lpstr>Aptos</vt:lpstr>
      <vt:lpstr>Aptos Narrow</vt:lpstr>
      <vt:lpstr>Arial</vt:lpstr>
      <vt:lpstr>Bookman Old Style</vt:lpstr>
      <vt:lpstr>Calibri</vt:lpstr>
      <vt:lpstr>Corbel</vt:lpstr>
      <vt:lpstr>Georgia</vt:lpstr>
      <vt:lpstr>Gill Sans</vt:lpstr>
      <vt:lpstr>Inter</vt:lpstr>
      <vt:lpstr>Montserrat</vt:lpstr>
      <vt:lpstr>Montserrat Black</vt:lpstr>
      <vt:lpstr>Montserrat ExtraBold</vt:lpstr>
      <vt:lpstr>Montserrat Medium</vt:lpstr>
      <vt:lpstr>Montserrat SemiBold</vt:lpstr>
      <vt:lpstr>nimbus-sans</vt:lpstr>
      <vt:lpstr>Palatino</vt:lpstr>
      <vt:lpstr>Söhne</vt:lpstr>
      <vt:lpstr>Times</vt:lpstr>
      <vt:lpstr>Times New Roman</vt:lpstr>
      <vt:lpstr>Default - Title Slide</vt:lpstr>
      <vt:lpstr>Default - Title and Content</vt:lpstr>
      <vt:lpstr>Office Theme</vt:lpstr>
      <vt:lpstr>PowerPoint Presentation</vt:lpstr>
      <vt:lpstr>US Wine Industry –Lessons from 2024</vt:lpstr>
      <vt:lpstr>PowerPoint Presentation</vt:lpstr>
      <vt:lpstr>PowerPoint Presentation</vt:lpstr>
      <vt:lpstr>PowerPoint Presentation</vt:lpstr>
      <vt:lpstr>PowerPoint Presentation</vt:lpstr>
      <vt:lpstr>PowerPoint Presentation</vt:lpstr>
      <vt:lpstr>Outlook-Wine Industry 2025</vt:lpstr>
      <vt:lpstr>PowerPoint Presentation</vt:lpstr>
      <vt:lpstr>PowerPoint Presentation</vt:lpstr>
      <vt:lpstr>PowerPoint Presentation</vt:lpstr>
      <vt:lpstr>PowerPoint Presentation</vt:lpstr>
      <vt:lpstr>PowerPoint Presentation</vt:lpstr>
      <vt:lpstr>Investigating growers’ demand for clean grape plant material</vt:lpstr>
      <vt:lpstr>PowerPoint Presentation</vt:lpstr>
      <vt:lpstr>PowerPoint Presentation</vt:lpstr>
      <vt:lpstr>Main takeaway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Attribute Importance</vt:lpstr>
      <vt:lpstr>Implications</vt:lpstr>
      <vt:lpstr>PowerPoint Presentation</vt:lpstr>
      <vt:lpstr>PowerPoint Presentation</vt:lpstr>
      <vt:lpstr>Research Objectives</vt:lpstr>
      <vt:lpstr>Store Performance Indicators</vt:lpstr>
      <vt:lpstr>Performance Indicators</vt:lpstr>
      <vt:lpstr>Additional Benefits </vt:lpstr>
      <vt:lpstr>Gross economic impacts of producer margin</vt:lpstr>
      <vt:lpstr>Benefit Cost Ratios and Reallocation Effects</vt:lpstr>
      <vt:lpstr>PowerPoint Presentation</vt:lpstr>
      <vt:lpstr>PowerPoint Presentation</vt:lpstr>
      <vt:lpstr>PowerPoint Presentation</vt:lpstr>
      <vt:lpstr>PowerPoint Presentation</vt:lpstr>
      <vt:lpstr>PowerPoint Presentation</vt:lpstr>
      <vt:lpstr>Wholesale Produce Markets:   On-Site Infrastructure Assessment</vt:lpstr>
      <vt:lpstr>Why?</vt:lpstr>
      <vt:lpstr>Survey Highlights</vt:lpstr>
      <vt:lpstr>Impacts of Infrastructure Needs on Business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Satisfaction Drivers and Performance in Wine Tasting Rooms The Finger Lakes</dc:title>
  <dc:creator>Luisa Escobar</dc:creator>
  <cp:lastModifiedBy>Miguel I. Gomez</cp:lastModifiedBy>
  <cp:revision>386</cp:revision>
  <dcterms:modified xsi:type="dcterms:W3CDTF">2025-01-16T21:56:49Z</dcterms:modified>
</cp:coreProperties>
</file>