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726" r:id="rId3"/>
    <p:sldId id="1245" r:id="rId4"/>
    <p:sldId id="1246" r:id="rId5"/>
    <p:sldId id="1316" r:id="rId6"/>
    <p:sldId id="303" r:id="rId7"/>
    <p:sldId id="1344" r:id="rId8"/>
    <p:sldId id="1215" r:id="rId9"/>
    <p:sldId id="1343" r:id="rId10"/>
    <p:sldId id="1312" r:id="rId11"/>
    <p:sldId id="1339" r:id="rId12"/>
    <p:sldId id="1311" r:id="rId13"/>
    <p:sldId id="1348" r:id="rId14"/>
    <p:sldId id="1340" r:id="rId15"/>
    <p:sldId id="1347" r:id="rId16"/>
    <p:sldId id="1329" r:id="rId17"/>
    <p:sldId id="1217" r:id="rId18"/>
    <p:sldId id="741" r:id="rId19"/>
    <p:sldId id="1330" r:id="rId20"/>
    <p:sldId id="1230" r:id="rId21"/>
    <p:sldId id="1231" r:id="rId22"/>
    <p:sldId id="1233" r:id="rId23"/>
    <p:sldId id="1234" r:id="rId24"/>
    <p:sldId id="1235" r:id="rId25"/>
    <p:sldId id="1236" r:id="rId26"/>
    <p:sldId id="742" r:id="rId27"/>
    <p:sldId id="1227" r:id="rId28"/>
    <p:sldId id="743" r:id="rId29"/>
    <p:sldId id="1334" r:id="rId30"/>
    <p:sldId id="1335" r:id="rId31"/>
    <p:sldId id="1336" r:id="rId32"/>
    <p:sldId id="1337" r:id="rId33"/>
    <p:sldId id="1345" r:id="rId34"/>
    <p:sldId id="1249" r:id="rId35"/>
    <p:sldId id="1323" r:id="rId36"/>
    <p:sldId id="1262" r:id="rId37"/>
    <p:sldId id="288" r:id="rId38"/>
    <p:sldId id="1263" r:id="rId39"/>
    <p:sldId id="1252" r:id="rId40"/>
    <p:sldId id="1257" r:id="rId41"/>
    <p:sldId id="1253" r:id="rId42"/>
    <p:sldId id="1255" r:id="rId43"/>
    <p:sldId id="1256" r:id="rId44"/>
    <p:sldId id="1264" r:id="rId45"/>
    <p:sldId id="71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2C4"/>
    <a:srgbClr val="595959"/>
    <a:srgbClr val="BC1E40"/>
    <a:srgbClr val="C11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9"/>
    <p:restoredTop sz="94699"/>
  </p:normalViewPr>
  <p:slideViewPr>
    <p:cSldViewPr snapToGrid="0" snapToObjects="1">
      <p:cViewPr varScale="1">
        <p:scale>
          <a:sx n="131" d="100"/>
          <a:sy n="131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PPI  Cheese Manufacturing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Sheet1!$A$2:$A$109</c:f>
              <c:numCache>
                <c:formatCode>[$-409]mmm\-yy;@</c:formatCode>
                <c:ptCount val="108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</c:numCache>
            </c:numRef>
          </c:cat>
          <c:val>
            <c:numRef>
              <c:f>Sheet1!$B$2:$B$109</c:f>
              <c:numCache>
                <c:formatCode>0.0%</c:formatCode>
                <c:ptCount val="108"/>
                <c:pt idx="1">
                  <c:v>6.110314351089885E-4</c:v>
                </c:pt>
                <c:pt idx="2">
                  <c:v>-1.0027266437231286E-2</c:v>
                </c:pt>
                <c:pt idx="3">
                  <c:v>-2.8545784955749776E-2</c:v>
                </c:pt>
                <c:pt idx="4">
                  <c:v>-2.4893928595433268E-2</c:v>
                </c:pt>
                <c:pt idx="5">
                  <c:v>9.6724752857066942E-3</c:v>
                </c:pt>
                <c:pt idx="6">
                  <c:v>7.1219954769880189E-2</c:v>
                </c:pt>
                <c:pt idx="7">
                  <c:v>9.2202837155302753E-2</c:v>
                </c:pt>
                <c:pt idx="8">
                  <c:v>5.8130365549029062E-2</c:v>
                </c:pt>
                <c:pt idx="9">
                  <c:v>7.9406961293710054E-2</c:v>
                </c:pt>
                <c:pt idx="10">
                  <c:v>9.5854329714762709E-2</c:v>
                </c:pt>
                <c:pt idx="11">
                  <c:v>9.7472452692108913E-2</c:v>
                </c:pt>
                <c:pt idx="12">
                  <c:v>9.047191418914724E-2</c:v>
                </c:pt>
                <c:pt idx="13">
                  <c:v>6.3356946727108232E-2</c:v>
                </c:pt>
                <c:pt idx="14">
                  <c:v>4.8306779503027863E-2</c:v>
                </c:pt>
                <c:pt idx="15">
                  <c:v>4.4911193764488044E-2</c:v>
                </c:pt>
                <c:pt idx="16">
                  <c:v>5.8539813866702706E-2</c:v>
                </c:pt>
                <c:pt idx="17">
                  <c:v>4.7335332073985659E-2</c:v>
                </c:pt>
                <c:pt idx="18">
                  <c:v>7.5663943972002712E-2</c:v>
                </c:pt>
                <c:pt idx="19">
                  <c:v>7.3460087222691373E-2</c:v>
                </c:pt>
                <c:pt idx="20">
                  <c:v>8.7264615107837784E-2</c:v>
                </c:pt>
                <c:pt idx="21">
                  <c:v>8.9443264345310691E-2</c:v>
                </c:pt>
                <c:pt idx="22">
                  <c:v>6.8247612171397631E-2</c:v>
                </c:pt>
                <c:pt idx="23">
                  <c:v>4.8258717113096705E-2</c:v>
                </c:pt>
                <c:pt idx="24">
                  <c:v>2.842868878448479E-2</c:v>
                </c:pt>
                <c:pt idx="25">
                  <c:v>2.7850654102403949E-2</c:v>
                </c:pt>
                <c:pt idx="26">
                  <c:v>2.3802071106452383E-2</c:v>
                </c:pt>
                <c:pt idx="27">
                  <c:v>4.5288714544315489E-2</c:v>
                </c:pt>
                <c:pt idx="28">
                  <c:v>4.1309180718277827E-2</c:v>
                </c:pt>
                <c:pt idx="29">
                  <c:v>2.9893655604122604E-2</c:v>
                </c:pt>
                <c:pt idx="30">
                  <c:v>4.0286265303891677E-2</c:v>
                </c:pt>
                <c:pt idx="31">
                  <c:v>5.0571979589606131E-2</c:v>
                </c:pt>
                <c:pt idx="32">
                  <c:v>4.4350260132592467E-2</c:v>
                </c:pt>
                <c:pt idx="33">
                  <c:v>2.6137397298215737E-2</c:v>
                </c:pt>
                <c:pt idx="34">
                  <c:v>1.7441745124302743E-2</c:v>
                </c:pt>
                <c:pt idx="35">
                  <c:v>1.8611335767577453E-2</c:v>
                </c:pt>
                <c:pt idx="36">
                  <c:v>3.0877690907764599E-2</c:v>
                </c:pt>
                <c:pt idx="37">
                  <c:v>4.4726507987972175E-2</c:v>
                </c:pt>
                <c:pt idx="38">
                  <c:v>5.9524459040903421E-2</c:v>
                </c:pt>
                <c:pt idx="39">
                  <c:v>7.298491893994985E-2</c:v>
                </c:pt>
                <c:pt idx="40">
                  <c:v>7.9072356682063916E-2</c:v>
                </c:pt>
                <c:pt idx="41">
                  <c:v>0.10217466691308696</c:v>
                </c:pt>
                <c:pt idx="42">
                  <c:v>0.10432520454749561</c:v>
                </c:pt>
                <c:pt idx="43">
                  <c:v>0.12632091270200196</c:v>
                </c:pt>
                <c:pt idx="44">
                  <c:v>0.13891933789885247</c:v>
                </c:pt>
                <c:pt idx="45">
                  <c:v>0.16328429383457044</c:v>
                </c:pt>
                <c:pt idx="46">
                  <c:v>0.15316283634469186</c:v>
                </c:pt>
                <c:pt idx="47">
                  <c:v>0.1276004641565528</c:v>
                </c:pt>
                <c:pt idx="48">
                  <c:v>0.11553330780817928</c:v>
                </c:pt>
                <c:pt idx="49">
                  <c:v>9.641487976781804E-2</c:v>
                </c:pt>
                <c:pt idx="50">
                  <c:v>3.4151750368792588E-2</c:v>
                </c:pt>
                <c:pt idx="51">
                  <c:v>2.5491242285651694E-2</c:v>
                </c:pt>
                <c:pt idx="52">
                  <c:v>0.16992921549473738</c:v>
                </c:pt>
                <c:pt idx="53">
                  <c:v>0.22896229437514437</c:v>
                </c:pt>
                <c:pt idx="54">
                  <c:v>0.17562255386577386</c:v>
                </c:pt>
                <c:pt idx="55">
                  <c:v>0.16293219853582463</c:v>
                </c:pt>
                <c:pt idx="56">
                  <c:v>0.22874196717335693</c:v>
                </c:pt>
                <c:pt idx="57">
                  <c:v>0.24417853253756328</c:v>
                </c:pt>
                <c:pt idx="58">
                  <c:v>0.15249207172996226</c:v>
                </c:pt>
                <c:pt idx="59">
                  <c:v>0.14987700896845602</c:v>
                </c:pt>
                <c:pt idx="60">
                  <c:v>0.1226090488216286</c:v>
                </c:pt>
                <c:pt idx="61">
                  <c:v>0.12206996526367719</c:v>
                </c:pt>
                <c:pt idx="62">
                  <c:v>0.14040869234026832</c:v>
                </c:pt>
                <c:pt idx="63">
                  <c:v>0.15470953979789548</c:v>
                </c:pt>
                <c:pt idx="64">
                  <c:v>0.13382181133836546</c:v>
                </c:pt>
                <c:pt idx="65">
                  <c:v>0.13972047800503218</c:v>
                </c:pt>
                <c:pt idx="66">
                  <c:v>0.1357969548933603</c:v>
                </c:pt>
                <c:pt idx="67">
                  <c:v>0.14070470829205928</c:v>
                </c:pt>
                <c:pt idx="68">
                  <c:v>0.1636351911617332</c:v>
                </c:pt>
                <c:pt idx="69">
                  <c:v>0.15537077114692355</c:v>
                </c:pt>
                <c:pt idx="70">
                  <c:v>0.17659559766725297</c:v>
                </c:pt>
                <c:pt idx="71">
                  <c:v>0.20908258548846714</c:v>
                </c:pt>
                <c:pt idx="72" formatCode="General">
                  <c:v>0.21908555666802554</c:v>
                </c:pt>
                <c:pt idx="73" formatCode="General">
                  <c:v>0.26166743546779025</c:v>
                </c:pt>
                <c:pt idx="74" formatCode="General">
                  <c:v>0.30352122934961201</c:v>
                </c:pt>
                <c:pt idx="75" formatCode="General">
                  <c:v>0.32475844977887014</c:v>
                </c:pt>
                <c:pt idx="76" formatCode="General">
                  <c:v>0.32237170944737847</c:v>
                </c:pt>
                <c:pt idx="77" formatCode="General">
                  <c:v>0.31811846413259393</c:v>
                </c:pt>
                <c:pt idx="78" formatCode="General">
                  <c:v>0.28100611708031353</c:v>
                </c:pt>
                <c:pt idx="79" formatCode="General">
                  <c:v>0.28072886428583643</c:v>
                </c:pt>
                <c:pt idx="80" formatCode="General">
                  <c:v>0.30565155863616866</c:v>
                </c:pt>
                <c:pt idx="81" formatCode="General">
                  <c:v>0.30378451555437502</c:v>
                </c:pt>
                <c:pt idx="82" formatCode="General">
                  <c:v>0.30614301677654843</c:v>
                </c:pt>
                <c:pt idx="83" formatCode="General">
                  <c:v>0.2943241670183796</c:v>
                </c:pt>
                <c:pt idx="84" formatCode="General">
                  <c:v>0.26165027192334112</c:v>
                </c:pt>
                <c:pt idx="85" formatCode="General">
                  <c:v>0.25037065822181703</c:v>
                </c:pt>
                <c:pt idx="86" formatCode="General">
                  <c:v>0.24851061014672837</c:v>
                </c:pt>
                <c:pt idx="87" formatCode="General">
                  <c:v>0.21166558764120946</c:v>
                </c:pt>
                <c:pt idx="88" formatCode="General">
                  <c:v>0.18711344472382563</c:v>
                </c:pt>
                <c:pt idx="89" formatCode="General">
                  <c:v>0.16034634846806584</c:v>
                </c:pt>
                <c:pt idx="90" formatCode="General">
                  <c:v>0.21061835030754028</c:v>
                </c:pt>
                <c:pt idx="91" formatCode="General">
                  <c:v>0.22599309095208509</c:v>
                </c:pt>
                <c:pt idx="92" formatCode="General">
                  <c:v>0.20349579836967435</c:v>
                </c:pt>
                <c:pt idx="93" formatCode="General">
                  <c:v>0.19348968240701181</c:v>
                </c:pt>
                <c:pt idx="94" formatCode="General">
                  <c:v>0.1742575498582225</c:v>
                </c:pt>
                <c:pt idx="95" formatCode="General">
                  <c:v>0.15515943127331111</c:v>
                </c:pt>
                <c:pt idx="96" formatCode="General">
                  <c:v>0.17030799563365528</c:v>
                </c:pt>
                <c:pt idx="97" formatCode="General">
                  <c:v>0.17037021596622304</c:v>
                </c:pt>
                <c:pt idx="98" formatCode="General">
                  <c:v>0.16866963268689705</c:v>
                </c:pt>
                <c:pt idx="99" formatCode="General">
                  <c:v>0.22072445566518284</c:v>
                </c:pt>
                <c:pt idx="100" formatCode="General">
                  <c:v>0.23457645744234634</c:v>
                </c:pt>
                <c:pt idx="101" formatCode="General">
                  <c:v>0.25110224429183226</c:v>
                </c:pt>
                <c:pt idx="102" formatCode="General">
                  <c:v>0.25572455592664567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9A-AC4E-9134-179281ED9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9121248"/>
        <c:axId val="1969216768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NY Premium</c:v>
                </c:pt>
              </c:strCache>
            </c:strRef>
          </c:tx>
          <c:spPr>
            <a:ln w="412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Sheet1!$A$2:$A$109</c:f>
              <c:numCache>
                <c:formatCode>[$-409]mmm\-yy;@</c:formatCode>
                <c:ptCount val="108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</c:numCache>
            </c:numRef>
          </c:cat>
          <c:val>
            <c:numRef>
              <c:f>Sheet1!$C$2:$C$109</c:f>
              <c:numCache>
                <c:formatCode>General</c:formatCode>
                <c:ptCount val="108"/>
                <c:pt idx="0">
                  <c:v>1.0009999999999999</c:v>
                </c:pt>
                <c:pt idx="1">
                  <c:v>1.0009999999999999</c:v>
                </c:pt>
                <c:pt idx="2">
                  <c:v>0.98599999999999999</c:v>
                </c:pt>
                <c:pt idx="3">
                  <c:v>0.98299999999999998</c:v>
                </c:pt>
                <c:pt idx="4">
                  <c:v>0.93400000000000005</c:v>
                </c:pt>
                <c:pt idx="5">
                  <c:v>0.92700000000000005</c:v>
                </c:pt>
                <c:pt idx="6">
                  <c:v>0.89100000000000001</c:v>
                </c:pt>
                <c:pt idx="7">
                  <c:v>0.81599999999999995</c:v>
                </c:pt>
                <c:pt idx="8">
                  <c:v>0.82699999999999996</c:v>
                </c:pt>
                <c:pt idx="9">
                  <c:v>0.89</c:v>
                </c:pt>
                <c:pt idx="10">
                  <c:v>0.90500000000000003</c:v>
                </c:pt>
                <c:pt idx="11">
                  <c:v>0.91400000000000003</c:v>
                </c:pt>
                <c:pt idx="12">
                  <c:v>0.75600000000000001</c:v>
                </c:pt>
                <c:pt idx="13">
                  <c:v>0.76800000000000002</c:v>
                </c:pt>
                <c:pt idx="14">
                  <c:v>0.71899999999999997</c:v>
                </c:pt>
                <c:pt idx="15">
                  <c:v>0.63400000000000001</c:v>
                </c:pt>
                <c:pt idx="16">
                  <c:v>0.65200000000000002</c:v>
                </c:pt>
                <c:pt idx="17">
                  <c:v>0.57999999999999996</c:v>
                </c:pt>
                <c:pt idx="18">
                  <c:v>0.54</c:v>
                </c:pt>
                <c:pt idx="19">
                  <c:v>0.313</c:v>
                </c:pt>
                <c:pt idx="20">
                  <c:v>0.3</c:v>
                </c:pt>
                <c:pt idx="21">
                  <c:v>0.39400000000000002</c:v>
                </c:pt>
                <c:pt idx="22">
                  <c:v>0.40300000000000002</c:v>
                </c:pt>
                <c:pt idx="23">
                  <c:v>0.25</c:v>
                </c:pt>
                <c:pt idx="24">
                  <c:v>0.23400000000000001</c:v>
                </c:pt>
                <c:pt idx="25">
                  <c:v>0.35399999999999998</c:v>
                </c:pt>
                <c:pt idx="26">
                  <c:v>0.34899999999999998</c:v>
                </c:pt>
                <c:pt idx="27">
                  <c:v>0.33</c:v>
                </c:pt>
                <c:pt idx="28">
                  <c:v>0.28499999999999998</c:v>
                </c:pt>
                <c:pt idx="29">
                  <c:v>0.31</c:v>
                </c:pt>
                <c:pt idx="30">
                  <c:v>0.28899999999999998</c:v>
                </c:pt>
                <c:pt idx="31">
                  <c:v>0.31</c:v>
                </c:pt>
                <c:pt idx="32">
                  <c:v>0.35599999999999998</c:v>
                </c:pt>
                <c:pt idx="33">
                  <c:v>0.40899999999999997</c:v>
                </c:pt>
                <c:pt idx="34">
                  <c:v>0.52800000000000002</c:v>
                </c:pt>
                <c:pt idx="35">
                  <c:v>0.44</c:v>
                </c:pt>
                <c:pt idx="36">
                  <c:v>0.35899999999999999</c:v>
                </c:pt>
                <c:pt idx="37">
                  <c:v>0.34100000000000003</c:v>
                </c:pt>
                <c:pt idx="38">
                  <c:v>0.372</c:v>
                </c:pt>
                <c:pt idx="39">
                  <c:v>0.33800000000000002</c:v>
                </c:pt>
                <c:pt idx="40">
                  <c:v>0.33</c:v>
                </c:pt>
                <c:pt idx="41">
                  <c:v>0.28100000000000003</c:v>
                </c:pt>
                <c:pt idx="42">
                  <c:v>0.24099999999999999</c:v>
                </c:pt>
                <c:pt idx="43">
                  <c:v>0.23100000000000001</c:v>
                </c:pt>
                <c:pt idx="44">
                  <c:v>0.317</c:v>
                </c:pt>
                <c:pt idx="45">
                  <c:v>0.36099999999999999</c:v>
                </c:pt>
                <c:pt idx="46">
                  <c:v>0.379</c:v>
                </c:pt>
                <c:pt idx="47">
                  <c:v>0.36399999999999999</c:v>
                </c:pt>
                <c:pt idx="48">
                  <c:v>0.48599999999999999</c:v>
                </c:pt>
                <c:pt idx="49">
                  <c:v>0.46300000000000002</c:v>
                </c:pt>
                <c:pt idx="50">
                  <c:v>0.45400000000000001</c:v>
                </c:pt>
                <c:pt idx="51">
                  <c:v>0.439</c:v>
                </c:pt>
                <c:pt idx="52">
                  <c:v>0.502</c:v>
                </c:pt>
                <c:pt idx="53">
                  <c:v>0.48599999999999999</c:v>
                </c:pt>
                <c:pt idx="54">
                  <c:v>0.47899999999999998</c:v>
                </c:pt>
                <c:pt idx="55">
                  <c:v>0.47099999999999997</c:v>
                </c:pt>
                <c:pt idx="56">
                  <c:v>0.53300000000000003</c:v>
                </c:pt>
                <c:pt idx="57">
                  <c:v>0.56899999999999995</c:v>
                </c:pt>
                <c:pt idx="58">
                  <c:v>0.59499999999999997</c:v>
                </c:pt>
                <c:pt idx="59">
                  <c:v>0.58299999999999996</c:v>
                </c:pt>
                <c:pt idx="60">
                  <c:v>0.36199999999999999</c:v>
                </c:pt>
                <c:pt idx="61">
                  <c:v>0.372</c:v>
                </c:pt>
                <c:pt idx="62">
                  <c:v>0.33200000000000002</c:v>
                </c:pt>
                <c:pt idx="63">
                  <c:v>0.32500000000000001</c:v>
                </c:pt>
                <c:pt idx="64">
                  <c:v>0.29399999999999998</c:v>
                </c:pt>
                <c:pt idx="65">
                  <c:v>0.28100000000000003</c:v>
                </c:pt>
                <c:pt idx="66">
                  <c:v>0.26400000000000001</c:v>
                </c:pt>
                <c:pt idx="67">
                  <c:v>0.26100000000000001</c:v>
                </c:pt>
                <c:pt idx="68">
                  <c:v>0.29699999999999999</c:v>
                </c:pt>
                <c:pt idx="69">
                  <c:v>0.32500000000000001</c:v>
                </c:pt>
                <c:pt idx="70">
                  <c:v>0.35299999999999998</c:v>
                </c:pt>
                <c:pt idx="71">
                  <c:v>0.34699999999999998</c:v>
                </c:pt>
                <c:pt idx="72">
                  <c:v>0.27600000000000002</c:v>
                </c:pt>
                <c:pt idx="73">
                  <c:v>0.19900000000000001</c:v>
                </c:pt>
                <c:pt idx="74">
                  <c:v>0.17599999999999999</c:v>
                </c:pt>
                <c:pt idx="75">
                  <c:v>0.16500000000000001</c:v>
                </c:pt>
                <c:pt idx="76">
                  <c:v>0.125</c:v>
                </c:pt>
                <c:pt idx="77">
                  <c:v>0.126</c:v>
                </c:pt>
                <c:pt idx="78">
                  <c:v>0.11</c:v>
                </c:pt>
                <c:pt idx="79">
                  <c:v>0.13900000000000001</c:v>
                </c:pt>
                <c:pt idx="80">
                  <c:v>0.14799999999999999</c:v>
                </c:pt>
                <c:pt idx="81">
                  <c:v>0.185</c:v>
                </c:pt>
                <c:pt idx="82">
                  <c:v>0.2</c:v>
                </c:pt>
                <c:pt idx="83">
                  <c:v>0.15</c:v>
                </c:pt>
                <c:pt idx="84">
                  <c:v>0.159</c:v>
                </c:pt>
                <c:pt idx="85">
                  <c:v>0.16500000000000001</c:v>
                </c:pt>
                <c:pt idx="86">
                  <c:v>0.152</c:v>
                </c:pt>
                <c:pt idx="87">
                  <c:v>8.1000000000000003E-2</c:v>
                </c:pt>
                <c:pt idx="88">
                  <c:v>8.6999999999999994E-2</c:v>
                </c:pt>
                <c:pt idx="89">
                  <c:v>9.7000000000000003E-2</c:v>
                </c:pt>
                <c:pt idx="90">
                  <c:v>0.13300000000000001</c:v>
                </c:pt>
                <c:pt idx="91">
                  <c:v>0.18</c:v>
                </c:pt>
                <c:pt idx="92">
                  <c:v>0.185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9A-AC4E-9134-179281ED99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 Premium</c:v>
                </c:pt>
              </c:strCache>
            </c:strRef>
          </c:tx>
          <c:spPr>
            <a:ln w="508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Sheet1!$A$2:$A$109</c:f>
              <c:numCache>
                <c:formatCode>[$-409]mmm\-yy;@</c:formatCode>
                <c:ptCount val="108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</c:numCache>
            </c:numRef>
          </c:cat>
          <c:val>
            <c:numRef>
              <c:f>Sheet1!$D$2:$D$109</c:f>
              <c:numCache>
                <c:formatCode>General</c:formatCode>
                <c:ptCount val="108"/>
                <c:pt idx="0">
                  <c:v>0.96085499999999868</c:v>
                </c:pt>
                <c:pt idx="1">
                  <c:v>0.86712900000000026</c:v>
                </c:pt>
                <c:pt idx="2">
                  <c:v>0.90684499999999879</c:v>
                </c:pt>
                <c:pt idx="3">
                  <c:v>0.81897999999999982</c:v>
                </c:pt>
                <c:pt idx="4">
                  <c:v>0.93952800000000103</c:v>
                </c:pt>
                <c:pt idx="5">
                  <c:v>1.0466840000000008</c:v>
                </c:pt>
                <c:pt idx="6">
                  <c:v>0.9792380000000005</c:v>
                </c:pt>
                <c:pt idx="7">
                  <c:v>0.89363399999999871</c:v>
                </c:pt>
                <c:pt idx="8">
                  <c:v>0.82779400000000081</c:v>
                </c:pt>
                <c:pt idx="9">
                  <c:v>1.0563369999999992</c:v>
                </c:pt>
                <c:pt idx="10">
                  <c:v>1.1128980000000013</c:v>
                </c:pt>
                <c:pt idx="11">
                  <c:v>0.90317200000000142</c:v>
                </c:pt>
                <c:pt idx="12">
                  <c:v>1.0163960000000003</c:v>
                </c:pt>
                <c:pt idx="13">
                  <c:v>0.94606200000000129</c:v>
                </c:pt>
                <c:pt idx="14">
                  <c:v>0.8521649999999994</c:v>
                </c:pt>
                <c:pt idx="15">
                  <c:v>0.92191800000000157</c:v>
                </c:pt>
                <c:pt idx="16">
                  <c:v>0.87363399999999913</c:v>
                </c:pt>
                <c:pt idx="17">
                  <c:v>0.5616240000000019</c:v>
                </c:pt>
                <c:pt idx="18">
                  <c:v>0.69311199999999928</c:v>
                </c:pt>
                <c:pt idx="19">
                  <c:v>0.5580319999999972</c:v>
                </c:pt>
                <c:pt idx="20">
                  <c:v>0.59376100000000065</c:v>
                </c:pt>
                <c:pt idx="21">
                  <c:v>0.67987700000000117</c:v>
                </c:pt>
                <c:pt idx="22">
                  <c:v>0.62433599999999956</c:v>
                </c:pt>
                <c:pt idx="23">
                  <c:v>0.45913099999999929</c:v>
                </c:pt>
                <c:pt idx="24">
                  <c:v>0.49174699999999838</c:v>
                </c:pt>
                <c:pt idx="25">
                  <c:v>0.60976499999999945</c:v>
                </c:pt>
                <c:pt idx="26">
                  <c:v>0.51167500000000032</c:v>
                </c:pt>
                <c:pt idx="27">
                  <c:v>0.51698700000000031</c:v>
                </c:pt>
                <c:pt idx="28">
                  <c:v>0.51034500000000094</c:v>
                </c:pt>
                <c:pt idx="29">
                  <c:v>0.21650999999999954</c:v>
                </c:pt>
                <c:pt idx="30">
                  <c:v>0.31593699999999991</c:v>
                </c:pt>
                <c:pt idx="31">
                  <c:v>0.37382000000000026</c:v>
                </c:pt>
                <c:pt idx="32">
                  <c:v>0.30076499999999839</c:v>
                </c:pt>
                <c:pt idx="33">
                  <c:v>0.30921499999999824</c:v>
                </c:pt>
                <c:pt idx="34">
                  <c:v>0.45189999999999841</c:v>
                </c:pt>
                <c:pt idx="35">
                  <c:v>0.57075999999999816</c:v>
                </c:pt>
                <c:pt idx="36">
                  <c:v>0.55367699999999864</c:v>
                </c:pt>
                <c:pt idx="37">
                  <c:v>0.5103300000000015</c:v>
                </c:pt>
                <c:pt idx="38">
                  <c:v>0.33945699999999945</c:v>
                </c:pt>
                <c:pt idx="39">
                  <c:v>0.2839349999999996</c:v>
                </c:pt>
                <c:pt idx="40">
                  <c:v>0.25514799999999838</c:v>
                </c:pt>
                <c:pt idx="41">
                  <c:v>0.30900700000000114</c:v>
                </c:pt>
                <c:pt idx="42">
                  <c:v>0.24789300000000125</c:v>
                </c:pt>
                <c:pt idx="43">
                  <c:v>0.24338399999999893</c:v>
                </c:pt>
                <c:pt idx="44">
                  <c:v>0.30638799999999833</c:v>
                </c:pt>
                <c:pt idx="45">
                  <c:v>0.39352799999999988</c:v>
                </c:pt>
                <c:pt idx="46">
                  <c:v>0.46480199999999883</c:v>
                </c:pt>
                <c:pt idx="47">
                  <c:v>0.56578000000000017</c:v>
                </c:pt>
                <c:pt idx="48">
                  <c:v>0.38480500000000006</c:v>
                </c:pt>
                <c:pt idx="49">
                  <c:v>0.65016599999999869</c:v>
                </c:pt>
                <c:pt idx="50">
                  <c:v>0.12376300000000029</c:v>
                </c:pt>
                <c:pt idx="51">
                  <c:v>-1.2997000000000369E-2</c:v>
                </c:pt>
                <c:pt idx="52">
                  <c:v>0.68833438708700001</c:v>
                </c:pt>
                <c:pt idx="64">
                  <c:v>0.73934125902399828</c:v>
                </c:pt>
                <c:pt idx="65">
                  <c:v>-0.2384241074040041</c:v>
                </c:pt>
                <c:pt idx="66">
                  <c:v>-0.24688843205600008</c:v>
                </c:pt>
                <c:pt idx="67">
                  <c:v>-3.1496756519000968E-2</c:v>
                </c:pt>
                <c:pt idx="68">
                  <c:v>7.2764609830002769E-2</c:v>
                </c:pt>
                <c:pt idx="69">
                  <c:v>0.19631342986799538</c:v>
                </c:pt>
                <c:pt idx="70">
                  <c:v>-1.0003322880010046E-3</c:v>
                </c:pt>
                <c:pt idx="71">
                  <c:v>0.15511822224200245</c:v>
                </c:pt>
                <c:pt idx="72">
                  <c:v>-0.23098889315000193</c:v>
                </c:pt>
                <c:pt idx="73">
                  <c:v>-0.29879634112900177</c:v>
                </c:pt>
                <c:pt idx="74">
                  <c:v>-0.39360175112500428</c:v>
                </c:pt>
                <c:pt idx="75">
                  <c:v>-0.75630030988299879</c:v>
                </c:pt>
                <c:pt idx="76">
                  <c:v>-0.88123124377500162</c:v>
                </c:pt>
                <c:pt idx="77">
                  <c:v>-1.0257028799680086</c:v>
                </c:pt>
                <c:pt idx="78">
                  <c:v>-0.82715061517600219</c:v>
                </c:pt>
                <c:pt idx="79">
                  <c:v>-0.519710333818999</c:v>
                </c:pt>
                <c:pt idx="80">
                  <c:v>-0.49871758544600198</c:v>
                </c:pt>
                <c:pt idx="81">
                  <c:v>-0.74041305652400169</c:v>
                </c:pt>
                <c:pt idx="82">
                  <c:v>-0.79933080217500319</c:v>
                </c:pt>
                <c:pt idx="83">
                  <c:v>0.28749362947599622</c:v>
                </c:pt>
                <c:pt idx="84">
                  <c:v>-0.68652122445199737</c:v>
                </c:pt>
                <c:pt idx="85">
                  <c:v>-0.63167078245900043</c:v>
                </c:pt>
                <c:pt idx="86">
                  <c:v>-0.48836197673300319</c:v>
                </c:pt>
                <c:pt idx="87">
                  <c:v>-1.018851638582003</c:v>
                </c:pt>
                <c:pt idx="88">
                  <c:v>-0.82504956078400227</c:v>
                </c:pt>
                <c:pt idx="89">
                  <c:v>-0.75395417271500165</c:v>
                </c:pt>
                <c:pt idx="90">
                  <c:v>-0.34408317450000325</c:v>
                </c:pt>
                <c:pt idx="91">
                  <c:v>-0.46853901599200043</c:v>
                </c:pt>
                <c:pt idx="92">
                  <c:v>-1.2300258796620014</c:v>
                </c:pt>
                <c:pt idx="93">
                  <c:v>-0.87759822060800374</c:v>
                </c:pt>
                <c:pt idx="94">
                  <c:v>-1.253353731455995</c:v>
                </c:pt>
                <c:pt idx="95">
                  <c:v>-4.9882964980000111E-2</c:v>
                </c:pt>
                <c:pt idx="96">
                  <c:v>0.12755736111804938</c:v>
                </c:pt>
                <c:pt idx="97">
                  <c:v>0.14270592547839356</c:v>
                </c:pt>
                <c:pt idx="98">
                  <c:v>0.14276814581096131</c:v>
                </c:pt>
                <c:pt idx="99">
                  <c:v>0.14106756253163533</c:v>
                </c:pt>
                <c:pt idx="100">
                  <c:v>0.19312238550992111</c:v>
                </c:pt>
                <c:pt idx="101">
                  <c:v>0.20697438728708462</c:v>
                </c:pt>
                <c:pt idx="102">
                  <c:v>0.22350017413657053</c:v>
                </c:pt>
                <c:pt idx="103">
                  <c:v>0.22812248577138394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13-3746-B629-1D6A7534F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092911"/>
        <c:axId val="68094447"/>
      </c:lineChart>
      <c:dateAx>
        <c:axId val="1969121248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9216768"/>
        <c:crosses val="autoZero"/>
        <c:auto val="1"/>
        <c:lblOffset val="100"/>
        <c:baseTimeUnit val="months"/>
        <c:majorUnit val="12"/>
        <c:majorTimeUnit val="months"/>
      </c:dateAx>
      <c:valAx>
        <c:axId val="196921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Cumulative Change</a:t>
                </a:r>
                <a:r>
                  <a:rPr lang="en-US" b="1" baseline="0" dirty="0"/>
                  <a:t> in Manufacturing Cost Index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9121248"/>
        <c:crosses val="autoZero"/>
        <c:crossBetween val="between"/>
      </c:valAx>
      <c:valAx>
        <c:axId val="6809444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Implied Premium, $/cwt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92911"/>
        <c:crosses val="max"/>
        <c:crossBetween val="between"/>
      </c:valAx>
      <c:dateAx>
        <c:axId val="68092911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68094447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3">
        <a:lumMod val="20000"/>
        <a:lumOff val="8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Pooled on Order 30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chemeClr val="tx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Sheet1!$A$2:$A$121</c:f>
              <c:numCache>
                <c:formatCode>[$-409]mmm\-yy;@</c:formatCode>
                <c:ptCount val="120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  <c:pt idx="107">
                  <c:v>45261</c:v>
                </c:pt>
                <c:pt idx="108">
                  <c:v>45292</c:v>
                </c:pt>
                <c:pt idx="109">
                  <c:v>45323</c:v>
                </c:pt>
                <c:pt idx="110">
                  <c:v>45352</c:v>
                </c:pt>
                <c:pt idx="111">
                  <c:v>45383</c:v>
                </c:pt>
                <c:pt idx="112">
                  <c:v>45413</c:v>
                </c:pt>
                <c:pt idx="113">
                  <c:v>45444</c:v>
                </c:pt>
                <c:pt idx="114">
                  <c:v>45474</c:v>
                </c:pt>
                <c:pt idx="115">
                  <c:v>45505</c:v>
                </c:pt>
                <c:pt idx="116">
                  <c:v>45536</c:v>
                </c:pt>
                <c:pt idx="117">
                  <c:v>45566</c:v>
                </c:pt>
                <c:pt idx="118">
                  <c:v>45597</c:v>
                </c:pt>
                <c:pt idx="119">
                  <c:v>45627</c:v>
                </c:pt>
              </c:numCache>
            </c:numRef>
          </c:cat>
          <c:val>
            <c:numRef>
              <c:f>Sheet1!$B$2:$B$121</c:f>
              <c:numCache>
                <c:formatCode>General</c:formatCode>
                <c:ptCount val="120"/>
                <c:pt idx="0">
                  <c:v>0.96757236227824461</c:v>
                </c:pt>
                <c:pt idx="1">
                  <c:v>0.99759424263193974</c:v>
                </c:pt>
                <c:pt idx="2">
                  <c:v>0.8156926874421474</c:v>
                </c:pt>
                <c:pt idx="3">
                  <c:v>0.71768434264198311</c:v>
                </c:pt>
                <c:pt idx="4">
                  <c:v>0.68779964221824685</c:v>
                </c:pt>
                <c:pt idx="5">
                  <c:v>0.63663073606405907</c:v>
                </c:pt>
                <c:pt idx="6">
                  <c:v>0.56150647785477559</c:v>
                </c:pt>
                <c:pt idx="7">
                  <c:v>0.61376334248246411</c:v>
                </c:pt>
                <c:pt idx="8">
                  <c:v>0.78503534704370181</c:v>
                </c:pt>
                <c:pt idx="9">
                  <c:v>0.8542879353233831</c:v>
                </c:pt>
                <c:pt idx="10">
                  <c:v>0.91098528470889306</c:v>
                </c:pt>
                <c:pt idx="11">
                  <c:v>0.93871208201219514</c:v>
                </c:pt>
                <c:pt idx="12">
                  <c:v>0.9782044935416041</c:v>
                </c:pt>
                <c:pt idx="13">
                  <c:v>0.98537178900540201</c:v>
                </c:pt>
                <c:pt idx="14">
                  <c:v>0.92154574123194821</c:v>
                </c:pt>
                <c:pt idx="15">
                  <c:v>0.96075779536563344</c:v>
                </c:pt>
                <c:pt idx="16">
                  <c:v>0.90763773501577283</c:v>
                </c:pt>
                <c:pt idx="17">
                  <c:v>0.90639621266427717</c:v>
                </c:pt>
                <c:pt idx="18">
                  <c:v>0.80170567198581555</c:v>
                </c:pt>
                <c:pt idx="19">
                  <c:v>0.6489614159450583</c:v>
                </c:pt>
                <c:pt idx="20">
                  <c:v>0.72072389155500149</c:v>
                </c:pt>
                <c:pt idx="21">
                  <c:v>0.84397576302162658</c:v>
                </c:pt>
                <c:pt idx="22">
                  <c:v>0.58170055014058109</c:v>
                </c:pt>
                <c:pt idx="23">
                  <c:v>0.63471509509479385</c:v>
                </c:pt>
                <c:pt idx="24">
                  <c:v>0.75581249821640906</c:v>
                </c:pt>
                <c:pt idx="25">
                  <c:v>0.72757280704589522</c:v>
                </c:pt>
                <c:pt idx="26">
                  <c:v>0.84965009230324073</c:v>
                </c:pt>
                <c:pt idx="27">
                  <c:v>0.91400199495548951</c:v>
                </c:pt>
                <c:pt idx="28">
                  <c:v>0.70499201118760757</c:v>
                </c:pt>
                <c:pt idx="29">
                  <c:v>0.81633869526362823</c:v>
                </c:pt>
                <c:pt idx="30">
                  <c:v>0.88092280863477246</c:v>
                </c:pt>
                <c:pt idx="31">
                  <c:v>0.93982669731465274</c:v>
                </c:pt>
                <c:pt idx="32">
                  <c:v>0.9784408233128834</c:v>
                </c:pt>
                <c:pt idx="33">
                  <c:v>0.65133152584670229</c:v>
                </c:pt>
                <c:pt idx="34">
                  <c:v>0.65078823527588336</c:v>
                </c:pt>
                <c:pt idx="35">
                  <c:v>0.76696846629046633</c:v>
                </c:pt>
                <c:pt idx="36">
                  <c:v>0.84193646676514033</c:v>
                </c:pt>
                <c:pt idx="37">
                  <c:v>0.9326880715905409</c:v>
                </c:pt>
                <c:pt idx="38">
                  <c:v>0.77872206257242182</c:v>
                </c:pt>
                <c:pt idx="39">
                  <c:v>0.77557636230585425</c:v>
                </c:pt>
                <c:pt idx="40">
                  <c:v>0.73514937042293493</c:v>
                </c:pt>
                <c:pt idx="41">
                  <c:v>0.89267421832016391</c:v>
                </c:pt>
                <c:pt idx="42">
                  <c:v>0.93675525547235028</c:v>
                </c:pt>
                <c:pt idx="43">
                  <c:v>0.85171346029454231</c:v>
                </c:pt>
                <c:pt idx="44">
                  <c:v>0.65375176386783873</c:v>
                </c:pt>
                <c:pt idx="45">
                  <c:v>0.79399693861740162</c:v>
                </c:pt>
                <c:pt idx="46">
                  <c:v>0.83340247436689319</c:v>
                </c:pt>
                <c:pt idx="47">
                  <c:v>0.8648591614323452</c:v>
                </c:pt>
                <c:pt idx="48">
                  <c:v>0.88315035912240192</c:v>
                </c:pt>
                <c:pt idx="49">
                  <c:v>0.88663152030700354</c:v>
                </c:pt>
                <c:pt idx="50">
                  <c:v>0.93954585312862104</c:v>
                </c:pt>
                <c:pt idx="51">
                  <c:v>0.8960997863095238</c:v>
                </c:pt>
                <c:pt idx="52">
                  <c:v>0.92226356432831591</c:v>
                </c:pt>
                <c:pt idx="53">
                  <c:v>0.94694387055393581</c:v>
                </c:pt>
                <c:pt idx="54">
                  <c:v>0.84062639785258264</c:v>
                </c:pt>
                <c:pt idx="55">
                  <c:v>0.91433958386167147</c:v>
                </c:pt>
                <c:pt idx="56">
                  <c:v>0.69019681504986397</c:v>
                </c:pt>
                <c:pt idx="57">
                  <c:v>0.58204863301662713</c:v>
                </c:pt>
                <c:pt idx="58">
                  <c:v>0.50375975919003113</c:v>
                </c:pt>
                <c:pt idx="59">
                  <c:v>0.53627633343274683</c:v>
                </c:pt>
                <c:pt idx="60">
                  <c:v>0.65412162617096026</c:v>
                </c:pt>
                <c:pt idx="61">
                  <c:v>0.69711116222084368</c:v>
                </c:pt>
                <c:pt idx="62">
                  <c:v>0.73338602967444544</c:v>
                </c:pt>
                <c:pt idx="63">
                  <c:v>0.80885941100807657</c:v>
                </c:pt>
                <c:pt idx="84">
                  <c:v>0.70301493378416458</c:v>
                </c:pt>
                <c:pt idx="85">
                  <c:v>0.73719925971622458</c:v>
                </c:pt>
                <c:pt idx="86">
                  <c:v>0.76236529428018784</c:v>
                </c:pt>
                <c:pt idx="87">
                  <c:v>0.6710451170759566</c:v>
                </c:pt>
                <c:pt idx="88">
                  <c:v>0.56927297668038412</c:v>
                </c:pt>
                <c:pt idx="89">
                  <c:v>0.70242800677583284</c:v>
                </c:pt>
                <c:pt idx="90">
                  <c:v>0.71067106710671069</c:v>
                </c:pt>
                <c:pt idx="91">
                  <c:v>0.79845602426247586</c:v>
                </c:pt>
                <c:pt idx="92">
                  <c:v>0.79804372842347526</c:v>
                </c:pt>
                <c:pt idx="93">
                  <c:v>0.81031567080045097</c:v>
                </c:pt>
                <c:pt idx="94">
                  <c:v>0.86818314377369499</c:v>
                </c:pt>
                <c:pt idx="95">
                  <c:v>0.89714608646510319</c:v>
                </c:pt>
                <c:pt idx="96">
                  <c:v>0.85618915159944364</c:v>
                </c:pt>
                <c:pt idx="97">
                  <c:v>0.82712278558338426</c:v>
                </c:pt>
                <c:pt idx="98">
                  <c:v>0.83452446399120395</c:v>
                </c:pt>
                <c:pt idx="99">
                  <c:v>0.69320113314447596</c:v>
                </c:pt>
                <c:pt idx="100">
                  <c:v>0.75821787557728881</c:v>
                </c:pt>
                <c:pt idx="101">
                  <c:v>0.76381909547738691</c:v>
                </c:pt>
                <c:pt idx="102">
                  <c:v>0.76090512540894217</c:v>
                </c:pt>
                <c:pt idx="103">
                  <c:v>0.77222528989508554</c:v>
                </c:pt>
                <c:pt idx="104">
                  <c:v>0.77704636519748138</c:v>
                </c:pt>
                <c:pt idx="105">
                  <c:v>0.74670406732117811</c:v>
                </c:pt>
                <c:pt idx="106">
                  <c:v>0.75943810359964881</c:v>
                </c:pt>
                <c:pt idx="107">
                  <c:v>0.75569299971886417</c:v>
                </c:pt>
                <c:pt idx="108">
                  <c:v>0.73251602117581494</c:v>
                </c:pt>
                <c:pt idx="109">
                  <c:v>0.74647887323943662</c:v>
                </c:pt>
                <c:pt idx="110">
                  <c:v>0.73916598528209321</c:v>
                </c:pt>
                <c:pt idx="111">
                  <c:v>0.75531319910514538</c:v>
                </c:pt>
                <c:pt idx="112">
                  <c:v>0.73959731543624163</c:v>
                </c:pt>
                <c:pt idx="113">
                  <c:v>0.72414764722457026</c:v>
                </c:pt>
                <c:pt idx="114">
                  <c:v>0.73756906077348061</c:v>
                </c:pt>
                <c:pt idx="115">
                  <c:v>0.72487970563260684</c:v>
                </c:pt>
                <c:pt idx="116">
                  <c:v>0.47</c:v>
                </c:pt>
                <c:pt idx="117">
                  <c:v>0.45</c:v>
                </c:pt>
                <c:pt idx="118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4E-B048-8B45-2B55EDA98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32309167"/>
        <c:axId val="1131469327"/>
      </c:lineChart>
      <c:dateAx>
        <c:axId val="1132309167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469327"/>
        <c:crosses val="autoZero"/>
        <c:auto val="1"/>
        <c:lblOffset val="100"/>
        <c:baseTimeUnit val="months"/>
        <c:majorUnit val="12"/>
        <c:majorTimeUnit val="months"/>
      </c:dateAx>
      <c:valAx>
        <c:axId val="1131469327"/>
        <c:scaling>
          <c:orientation val="minMax"/>
          <c:max val="1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2309167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Northeast Order Index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Sheet1!$A$2:$A$37</c:f>
              <c:numCache>
                <c:formatCode>[$-409]mmm\-yy;@</c:formatCode>
                <c:ptCount val="36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  <c:pt idx="30">
                  <c:v>45474</c:v>
                </c:pt>
                <c:pt idx="31">
                  <c:v>45505</c:v>
                </c:pt>
                <c:pt idx="32">
                  <c:v>45536</c:v>
                </c:pt>
                <c:pt idx="33">
                  <c:v>45566</c:v>
                </c:pt>
                <c:pt idx="34">
                  <c:v>45597</c:v>
                </c:pt>
                <c:pt idx="35">
                  <c:v>45627</c:v>
                </c:pt>
              </c:numCache>
            </c:num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100</c:v>
                </c:pt>
                <c:pt idx="1">
                  <c:v>93.303684009946977</c:v>
                </c:pt>
                <c:pt idx="2">
                  <c:v>104.29193565460517</c:v>
                </c:pt>
                <c:pt idx="3">
                  <c:v>103.17815407805482</c:v>
                </c:pt>
                <c:pt idx="4">
                  <c:v>106.85019652693082</c:v>
                </c:pt>
                <c:pt idx="5">
                  <c:v>101.52317014966732</c:v>
                </c:pt>
                <c:pt idx="6">
                  <c:v>103.42433793192664</c:v>
                </c:pt>
                <c:pt idx="7">
                  <c:v>98.928995926981884</c:v>
                </c:pt>
                <c:pt idx="8">
                  <c:v>98.928995926981884</c:v>
                </c:pt>
                <c:pt idx="9">
                  <c:v>101.49339042988193</c:v>
                </c:pt>
                <c:pt idx="10">
                  <c:v>98.558322020911959</c:v>
                </c:pt>
                <c:pt idx="11">
                  <c:v>101.98852973583936</c:v>
                </c:pt>
                <c:pt idx="12">
                  <c:v>104.42491623397041</c:v>
                </c:pt>
                <c:pt idx="13">
                  <c:v>95.818001301832894</c:v>
                </c:pt>
                <c:pt idx="14">
                  <c:v>106.7893384307786</c:v>
                </c:pt>
                <c:pt idx="15">
                  <c:v>103.91553739155017</c:v>
                </c:pt>
                <c:pt idx="16">
                  <c:v>108.71651946686826</c:v>
                </c:pt>
                <c:pt idx="17">
                  <c:v>103.40579636371552</c:v>
                </c:pt>
                <c:pt idx="18">
                  <c:v>105.08133525296819</c:v>
                </c:pt>
                <c:pt idx="19">
                  <c:v>104.51014506156405</c:v>
                </c:pt>
                <c:pt idx="20">
                  <c:v>98.538893105220566</c:v>
                </c:pt>
                <c:pt idx="21">
                  <c:v>102.00456549845509</c:v>
                </c:pt>
                <c:pt idx="22">
                  <c:v>97.83531358280284</c:v>
                </c:pt>
                <c:pt idx="23">
                  <c:v>102.02062853693003</c:v>
                </c:pt>
                <c:pt idx="24">
                  <c:v>102.05734206962791</c:v>
                </c:pt>
                <c:pt idx="25">
                  <c:v>97.669765220409047</c:v>
                </c:pt>
                <c:pt idx="26">
                  <c:v>105.91496797202792</c:v>
                </c:pt>
                <c:pt idx="27">
                  <c:v>102.04338741436155</c:v>
                </c:pt>
                <c:pt idx="28">
                  <c:v>105.23375067362608</c:v>
                </c:pt>
                <c:pt idx="29">
                  <c:v>98.905467490357751</c:v>
                </c:pt>
                <c:pt idx="30">
                  <c:v>103.48471659718</c:v>
                </c:pt>
                <c:pt idx="31">
                  <c:v>102.82070742577139</c:v>
                </c:pt>
                <c:pt idx="32">
                  <c:v>98.378507569933674</c:v>
                </c:pt>
                <c:pt idx="33">
                  <c:v>101.07252251964938</c:v>
                </c:pt>
                <c:pt idx="34">
                  <c:v>98.546462314475775</c:v>
                </c:pt>
                <c:pt idx="35">
                  <c:v>102.85960777673576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4E-B048-8B45-2B55EDA984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Upper Midwest Index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Sheet1!$A$2:$A$37</c:f>
              <c:numCache>
                <c:formatCode>[$-409]mmm\-yy;@</c:formatCode>
                <c:ptCount val="36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  <c:pt idx="30">
                  <c:v>45474</c:v>
                </c:pt>
                <c:pt idx="31">
                  <c:v>45505</c:v>
                </c:pt>
                <c:pt idx="32">
                  <c:v>45536</c:v>
                </c:pt>
                <c:pt idx="33">
                  <c:v>45566</c:v>
                </c:pt>
                <c:pt idx="34">
                  <c:v>45597</c:v>
                </c:pt>
                <c:pt idx="35">
                  <c:v>45627</c:v>
                </c:pt>
              </c:numCache>
            </c:numRef>
          </c:cat>
          <c:val>
            <c:numRef>
              <c:f>Sheet1!$C$2:$C$37</c:f>
              <c:numCache>
                <c:formatCode>0.0</c:formatCode>
                <c:ptCount val="36"/>
                <c:pt idx="0">
                  <c:v>100</c:v>
                </c:pt>
                <c:pt idx="1">
                  <c:v>95.788954345754021</c:v>
                </c:pt>
                <c:pt idx="2">
                  <c:v>110.61240675334597</c:v>
                </c:pt>
                <c:pt idx="3">
                  <c:v>94.188764114907002</c:v>
                </c:pt>
                <c:pt idx="4">
                  <c:v>83.179826576165439</c:v>
                </c:pt>
                <c:pt idx="5">
                  <c:v>99.717804852395048</c:v>
                </c:pt>
                <c:pt idx="6">
                  <c:v>103.59500152421259</c:v>
                </c:pt>
                <c:pt idx="7">
                  <c:v>116.10325315355287</c:v>
                </c:pt>
                <c:pt idx="8">
                  <c:v>111.20671275319964</c:v>
                </c:pt>
                <c:pt idx="9">
                  <c:v>115.25001703267162</c:v>
                </c:pt>
                <c:pt idx="10">
                  <c:v>119.34941681603135</c:v>
                </c:pt>
                <c:pt idx="11">
                  <c:v>127.25973943344209</c:v>
                </c:pt>
                <c:pt idx="12">
                  <c:v>123.39657589758777</c:v>
                </c:pt>
                <c:pt idx="13">
                  <c:v>108.56377025741799</c:v>
                </c:pt>
                <c:pt idx="14">
                  <c:v>121.71438627927995</c:v>
                </c:pt>
                <c:pt idx="15">
                  <c:v>98.103810139222318</c:v>
                </c:pt>
                <c:pt idx="16">
                  <c:v>111.86478425560611</c:v>
                </c:pt>
                <c:pt idx="17">
                  <c:v>109.69112529021909</c:v>
                </c:pt>
                <c:pt idx="18">
                  <c:v>111.899915940966</c:v>
                </c:pt>
                <c:pt idx="19">
                  <c:v>112.1138589398534</c:v>
                </c:pt>
                <c:pt idx="20">
                  <c:v>108.8217713327403</c:v>
                </c:pt>
                <c:pt idx="21">
                  <c:v>106.69921681611403</c:v>
                </c:pt>
                <c:pt idx="22">
                  <c:v>104.04401312980016</c:v>
                </c:pt>
                <c:pt idx="23">
                  <c:v>107.7576806405396</c:v>
                </c:pt>
                <c:pt idx="24">
                  <c:v>105.40028965837989</c:v>
                </c:pt>
                <c:pt idx="25">
                  <c:v>101.97487361014852</c:v>
                </c:pt>
                <c:pt idx="26">
                  <c:v>108.73472973972444</c:v>
                </c:pt>
                <c:pt idx="27">
                  <c:v>108.2704082818867</c:v>
                </c:pt>
                <c:pt idx="28">
                  <c:v>110.42091342076476</c:v>
                </c:pt>
                <c:pt idx="29">
                  <c:v>103.04039290654508</c:v>
                </c:pt>
                <c:pt idx="30">
                  <c:v>107.0136848372254</c:v>
                </c:pt>
                <c:pt idx="31">
                  <c:v>102.66426480825766</c:v>
                </c:pt>
                <c:pt idx="32">
                  <c:v>65.259796886276305</c:v>
                </c:pt>
                <c:pt idx="33">
                  <c:v>64.912177495083128</c:v>
                </c:pt>
                <c:pt idx="34">
                  <c:v>72.870073778691903</c:v>
                </c:pt>
                <c:pt idx="35">
                  <c:v>83.290703827688873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5F3-A84D-B372-D700506DE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32309167"/>
        <c:axId val="1131469327"/>
      </c:lineChart>
      <c:dateAx>
        <c:axId val="1132309167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469327"/>
        <c:crosses val="autoZero"/>
        <c:auto val="1"/>
        <c:lblOffset val="100"/>
        <c:baseTimeUnit val="months"/>
        <c:majorUnit val="6"/>
        <c:majorTimeUnit val="months"/>
      </c:dateAx>
      <c:valAx>
        <c:axId val="1131469327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230916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Cheese</c:v>
                </c:pt>
              </c:strCache>
            </c:strRef>
          </c:tx>
          <c:spPr>
            <a:solidFill>
              <a:schemeClr val="accent1"/>
            </a:solidFill>
            <a:ln w="31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A8B-1748-8FA0-6295641DB3BB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8B-1748-8FA0-6295641DB3BB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A8B-1748-8FA0-6295641DB3BB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4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8B-1748-8FA0-6295641DB3BB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chemeClr val="accent4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A8B-1748-8FA0-6295641DB3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Current</c:v>
                </c:pt>
                <c:pt idx="1">
                  <c:v>NMPF</c:v>
                </c:pt>
                <c:pt idx="2">
                  <c:v>Final</c:v>
                </c:pt>
                <c:pt idx="3">
                  <c:v>IDFA Start</c:v>
                </c:pt>
                <c:pt idx="4">
                  <c:v>IDFA End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0.20030000000000001</c:v>
                </c:pt>
                <c:pt idx="1">
                  <c:v>0.24</c:v>
                </c:pt>
                <c:pt idx="2">
                  <c:v>0.25190000000000001</c:v>
                </c:pt>
                <c:pt idx="3">
                  <c:v>0.2422</c:v>
                </c:pt>
                <c:pt idx="4">
                  <c:v>0.28399999999999997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5-4647-823F-A1BFD57EB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6756912"/>
        <c:axId val="1832031696"/>
      </c:barChart>
      <c:catAx>
        <c:axId val="167675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2031696"/>
        <c:crosses val="autoZero"/>
        <c:auto val="1"/>
        <c:lblAlgn val="ctr"/>
        <c:lblOffset val="100"/>
        <c:noMultiLvlLbl val="0"/>
      </c:catAx>
      <c:valAx>
        <c:axId val="1832031696"/>
        <c:scaling>
          <c:orientation val="minMax"/>
          <c:max val="0.32"/>
          <c:min val="0.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rgbClr val="0070C0"/>
                    </a:solidFill>
                  </a:rPr>
                  <a:t>Make Allowance,</a:t>
                </a:r>
                <a:r>
                  <a:rPr lang="en-US" sz="1400" b="1" baseline="0" dirty="0">
                    <a:solidFill>
                      <a:srgbClr val="0070C0"/>
                    </a:solidFill>
                  </a:rPr>
                  <a:t> $/</a:t>
                </a:r>
                <a:r>
                  <a:rPr lang="en-US" sz="1400" b="1" baseline="0" dirty="0" err="1">
                    <a:solidFill>
                      <a:srgbClr val="0070C0"/>
                    </a:solidFill>
                  </a:rPr>
                  <a:t>lb</a:t>
                </a:r>
                <a:endParaRPr lang="en-US" sz="1400" b="1" dirty="0">
                  <a:solidFill>
                    <a:srgbClr val="0070C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6756912"/>
        <c:crosses val="autoZero"/>
        <c:crossBetween val="between"/>
        <c:majorUnit val="0.04"/>
        <c:minorUnit val="0.0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12700">
      <a:solidFill>
        <a:schemeClr val="tx1">
          <a:lumMod val="50000"/>
          <a:lumOff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September 2024 Product</a:t>
            </a:r>
            <a:r>
              <a:rPr lang="en-US" baseline="0" dirty="0"/>
              <a:t> Prices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Components Only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Class III</c:v>
                </c:pt>
                <c:pt idx="1">
                  <c:v>Class IV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-0.91</c:v>
                </c:pt>
                <c:pt idx="1">
                  <c:v>-0.74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C-2348-9C3E-19AF21E90A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Composition Change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Class III</c:v>
                </c:pt>
                <c:pt idx="1">
                  <c:v>Class IV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-0.32</c:v>
                </c:pt>
                <c:pt idx="1">
                  <c:v>-0.43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C-2348-9C3E-19AF21E90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0345727"/>
        <c:axId val="1330347439"/>
      </c:barChart>
      <c:catAx>
        <c:axId val="1330345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347439"/>
        <c:crosses val="autoZero"/>
        <c:auto val="1"/>
        <c:lblAlgn val="ctr"/>
        <c:lblOffset val="100"/>
        <c:noMultiLvlLbl val="0"/>
      </c:catAx>
      <c:valAx>
        <c:axId val="1330347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baseline="0" dirty="0">
                    <a:solidFill>
                      <a:srgbClr val="0070C0"/>
                    </a:solidFill>
                  </a:rPr>
                  <a:t>$/cwt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345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 Class III Components + PPD @ Test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[$-409]mmm\-yy;@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18.569442231916003</c:v>
                </c:pt>
                <c:pt idx="1">
                  <c:v>19.354754679440003</c:v>
                </c:pt>
                <c:pt idx="2">
                  <c:v>19.721472938245999</c:v>
                </c:pt>
                <c:pt idx="3">
                  <c:v>18.850854642464999</c:v>
                </c:pt>
                <c:pt idx="4">
                  <c:v>21.640281964051006</c:v>
                </c:pt>
                <c:pt idx="5">
                  <c:v>22.807121540888001</c:v>
                </c:pt>
                <c:pt idx="6">
                  <c:v>22.644572191072001</c:v>
                </c:pt>
                <c:pt idx="7">
                  <c:v>23.654674932464001</c:v>
                </c:pt>
                <c:pt idx="8">
                  <c:v>26.23</c:v>
                </c:pt>
                <c:pt idx="9">
                  <c:v>25.98</c:v>
                </c:pt>
                <c:pt idx="10">
                  <c:v>23.922473596465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E4-F048-8AA7-2B096F476B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Final Class III Components @ Test + PPD</c:v>
                </c:pt>
              </c:strCache>
            </c:strRef>
          </c:tx>
          <c:spPr>
            <a:ln w="44450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[$-409]mmm\-yy;@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17.591572366637202</c:v>
                </c:pt>
                <c:pt idx="1">
                  <c:v>18.382716286697999</c:v>
                </c:pt>
                <c:pt idx="2">
                  <c:v>18.746799451400001</c:v>
                </c:pt>
                <c:pt idx="3">
                  <c:v>17.8713229141241</c:v>
                </c:pt>
                <c:pt idx="4">
                  <c:v>20.685960932833101</c:v>
                </c:pt>
                <c:pt idx="5">
                  <c:v>21.866013752644399</c:v>
                </c:pt>
                <c:pt idx="6">
                  <c:v>21.7048387055512</c:v>
                </c:pt>
                <c:pt idx="7">
                  <c:v>22.716310157090799</c:v>
                </c:pt>
                <c:pt idx="8">
                  <c:v>25.291635224626798</c:v>
                </c:pt>
                <c:pt idx="9">
                  <c:v>25.07</c:v>
                </c:pt>
                <c:pt idx="10">
                  <c:v>22.9647280501725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E4-F048-8AA7-2B096F476B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Non-Pooled Milk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[$-409]mmm\-yy;@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16.440558721138363</c:v>
                </c:pt>
                <c:pt idx="1">
                  <c:v>17.955444554982218</c:v>
                </c:pt>
                <c:pt idx="2">
                  <c:v>17.338835309798178</c:v>
                </c:pt>
                <c:pt idx="3">
                  <c:v>17.825647555088047</c:v>
                </c:pt>
                <c:pt idx="4">
                  <c:v>20.333529060865448</c:v>
                </c:pt>
                <c:pt idx="5">
                  <c:v>20.243715668966129</c:v>
                </c:pt>
                <c:pt idx="6">
                  <c:v>19.807360262987114</c:v>
                </c:pt>
                <c:pt idx="7">
                  <c:v>21.2750797304112</c:v>
                </c:pt>
                <c:pt idx="8">
                  <c:v>24.85</c:v>
                </c:pt>
                <c:pt idx="9">
                  <c:v>24.92</c:v>
                </c:pt>
                <c:pt idx="10">
                  <c:v>21.731891731288481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E4-F048-8AA7-2B096F476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6849056"/>
        <c:axId val="959285664"/>
      </c:lineChart>
      <c:dateAx>
        <c:axId val="1866849056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285664"/>
        <c:crosses val="autoZero"/>
        <c:auto val="1"/>
        <c:lblOffset val="100"/>
        <c:baseTimeUnit val="months"/>
      </c:dateAx>
      <c:valAx>
        <c:axId val="959285664"/>
        <c:scaling>
          <c:orientation val="minMax"/>
          <c:max val="27"/>
          <c:min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rgbClr val="0070C0"/>
                    </a:solidFill>
                  </a:rPr>
                  <a:t>$/cwt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684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Class I, II and All Milk Prices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 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Overall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0.57260833333333494</c:v>
                </c:pt>
                <c:pt idx="1">
                  <c:v>0.34256666666666646</c:v>
                </c:pt>
                <c:pt idx="2">
                  <c:v>0.4373749999999994</c:v>
                </c:pt>
                <c:pt idx="3">
                  <c:v>0.77403333333333535</c:v>
                </c:pt>
                <c:pt idx="4">
                  <c:v>0.680925000000002</c:v>
                </c:pt>
                <c:pt idx="5">
                  <c:v>0.56150166666666479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4B-FA41-8B15-61CF4B4A2722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All Milk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Overall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-0.10021666666666817</c:v>
                </c:pt>
                <c:pt idx="1">
                  <c:v>-0.31869999999999621</c:v>
                </c:pt>
                <c:pt idx="2">
                  <c:v>-9.1408333333333758E-2</c:v>
                </c:pt>
                <c:pt idx="3">
                  <c:v>0.21724166666667344</c:v>
                </c:pt>
                <c:pt idx="4">
                  <c:v>1.6683333333332939E-2</c:v>
                </c:pt>
                <c:pt idx="5">
                  <c:v>-5.5279999999996221E-2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4B-FA41-8B15-61CF4B4A2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551664"/>
        <c:axId val="2046553376"/>
      </c:barChart>
      <c:catAx>
        <c:axId val="204655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553376"/>
        <c:crosses val="autoZero"/>
        <c:auto val="1"/>
        <c:lblAlgn val="ctr"/>
        <c:lblOffset val="100"/>
        <c:noMultiLvlLbl val="0"/>
      </c:catAx>
      <c:valAx>
        <c:axId val="204655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55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Class III</a:t>
            </a:r>
            <a:r>
              <a:rPr lang="en-US" baseline="0" dirty="0"/>
              <a:t> &amp;</a:t>
            </a:r>
            <a:r>
              <a:rPr lang="en-US" dirty="0"/>
              <a:t> IV Component</a:t>
            </a:r>
            <a:r>
              <a:rPr lang="en-US" baseline="0" dirty="0"/>
              <a:t> Values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Class III Components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Overall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-0.62026666666666941</c:v>
                </c:pt>
                <c:pt idx="1">
                  <c:v>-0.59797499999999815</c:v>
                </c:pt>
                <c:pt idx="2">
                  <c:v>-0.51156666666666695</c:v>
                </c:pt>
                <c:pt idx="3">
                  <c:v>-0.49349166666666555</c:v>
                </c:pt>
                <c:pt idx="4">
                  <c:v>-0.17719999999999914</c:v>
                </c:pt>
                <c:pt idx="5">
                  <c:v>-0.48010000000000375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51-A049-9312-18F6D6C24683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Class IV Compoents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Overall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-9.0175000000002115E-2</c:v>
                </c:pt>
                <c:pt idx="1">
                  <c:v>7.4499999999950717E-3</c:v>
                </c:pt>
                <c:pt idx="2">
                  <c:v>-4.6291666666665066E-2</c:v>
                </c:pt>
                <c:pt idx="3">
                  <c:v>0.18003333333333771</c:v>
                </c:pt>
                <c:pt idx="4">
                  <c:v>0.15633333333333255</c:v>
                </c:pt>
                <c:pt idx="5">
                  <c:v>4.147000000000034E-2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51-A049-9312-18F6D6C24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551664"/>
        <c:axId val="2046553376"/>
      </c:barChart>
      <c:catAx>
        <c:axId val="204655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553376"/>
        <c:crosses val="autoZero"/>
        <c:auto val="1"/>
        <c:lblAlgn val="ctr"/>
        <c:lblOffset val="100"/>
        <c:noMultiLvlLbl val="0"/>
      </c:catAx>
      <c:valAx>
        <c:axId val="204655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55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F9423-BCF6-1147-AC4A-2E5F5C3D91B6}" type="datetimeFigureOut">
              <a:rPr lang="en-US" smtClean="0"/>
              <a:t>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78C7E-99BD-E146-A3B8-455C1D66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9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78C7E-99BD-E146-A3B8-455C1D66BD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4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31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85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8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38BD-592C-CA51-87D5-B2D6B1B9E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61784-C121-8692-C93A-DF0E60F39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875F9C-7BD9-B412-3AC7-6A22F2A16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3B303-6D9F-0B8F-7CE1-B28ACA6AC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94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74BA4-2D25-319F-C556-D5EDE51B6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C6CD9-EBAD-6C6C-5FED-014A07FEB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D4E759-81E4-E48A-FDAF-E242E2C58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9EEB5-29A7-F5C9-DF1B-073EB46C1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20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6802DF-FA36-E73C-F81C-08C44D4571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C5037-78EB-234B-AB34-24FD9A8203EF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D1CE43AD-09A2-A605-5014-6D98C9CB2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2D156F2-36BE-A143-2A0B-8FBBB5AF5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5524B-7195-3F44-D933-46BFFE21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87090-690B-3C39-0001-10913A68C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CE87E-CB2C-EBD7-69C6-E26AFAA28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3C99B-BAD6-ADF9-A567-D369F2411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17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20EB7-BB58-90A1-4B3A-46C02668A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8A902-62AF-8F30-6C57-9ED4B918C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57049-007E-A8A5-9CCF-FC43D0549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54DD6-97F7-8563-7842-435A1AAC5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0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3D90E-6FA4-079F-99F0-143ED1256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69D0F-051B-0D29-4509-634F788DD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89792-2443-6521-3E71-4500EC391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497C5-195B-A5BA-DC9C-B2F8CC996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94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65DC-72A0-8622-F517-83788E8B0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765F8-21C8-2150-80EE-3F7A700A8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CC588-68E1-9A87-F6B7-E3902699A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FD8D8-ADAC-CD4C-4B6E-A37C4EBD1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000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A121-9228-7BF2-5F72-4521CF6F2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65665-B667-61DD-9074-F234B1ACA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67B16-FDA4-A6B1-4019-8D16DBFCF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817AF-0968-8A26-8EB2-AFB0509F4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31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E4A30-D881-084A-0A73-D87C8E9D7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DFF21-9E4D-6386-2D82-C5D7F352A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B994D-709D-B90B-C22E-5ECB92B87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421EC-E915-CA8B-80DE-4856F6830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10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96B38-3EC3-B558-2254-5C856EC3F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B5826-4F01-BD3A-249E-D23A720D8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9BEE85-2870-2F56-A6CF-212C703F0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E5863-CD83-46A3-DB09-401E2B608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192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F6A0B-8A69-A96B-FD4A-95E19994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3DB78-9FD8-E414-2FA7-171FB0430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4807A-B43F-F948-1596-A8C9B3A99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4970-6FB0-0E7E-DE3B-3A82AEF13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244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0668-60B8-B51A-88B5-DD009405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A4DBD-1EA0-E1F9-AB1E-BE4ACA690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8AD4F-ED16-C44A-459D-7E17EF103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BEE9B-91F3-63F9-EFAF-3F666EFE4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9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8D4E5-D018-68D7-551B-214FEACF6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E4200-17E7-9465-3B0D-9CFB24A3F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223E6-51F4-EEB7-0572-EF9D143AA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95636-FCD4-6A00-4BD1-3851CA0DB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78C7E-99BD-E146-A3B8-455C1D66BD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7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5A77-342A-A548-8B40-1B0612A47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85040-F1EC-684A-B167-897F4DD65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B8940-AE18-BC48-9F66-7EE728FA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5CA63-ECF4-9A4A-9001-3BB1562C3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E0733-E848-F345-AFC8-94FD9222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0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D545-0192-7942-B92E-CA29EF06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78593-6D9E-F34C-A704-6714E0E2A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DCC77-F8A4-E947-8AA0-85552CD9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CF5C0-FB17-F740-B4AD-A48DB70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EAC64-4A15-5643-B679-50F074FF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0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ED5CBC-F182-BE4C-BB93-A78C0FFB2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B1FFA-EE77-7E45-8422-A7EFF6EB3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2F489-6CF3-3D48-B44B-DAA8712A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F0C9C-A7E3-4E47-9A53-ADF64A59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E0848-4336-0046-B2F7-D97F3FC0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74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oBullets - Gray B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2567" y="684212"/>
            <a:ext cx="10836208" cy="9144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rgbClr val="3536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62569" y="1948620"/>
            <a:ext cx="10072276" cy="3931319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3600">
                <a:solidFill>
                  <a:srgbClr val="353635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400">
                <a:solidFill>
                  <a:srgbClr val="353635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0353277" y="6356351"/>
            <a:ext cx="1037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B31B1B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6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D49B9-A5FE-5E44-B187-DB31E828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7057-1F91-CF4A-AB7F-38088ADFB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09FC0-B695-1B4C-ACA1-5E4F4988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95315-44F6-5A44-A212-B2B8BA7B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2538D-2A1B-A64F-A9C7-DFFA909F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180B-75E2-A04F-A8A3-3B803615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9916A-6386-D54F-BFD5-98210488E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1F84E-56B2-A842-8CC0-4D2CCB25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EC532-AEC7-554C-8B73-6D9189AF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56CEC-60FF-9745-8DD9-CD9037D8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DA22-C5B2-3A4C-B5AF-F9C0AE99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B78AE-D459-8042-BAEB-4D5AB7226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9A5E1-99E0-F74B-92C2-E71C9EE4A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95FE1-4586-4444-9D9F-EA80966A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1CAB1-8F47-B948-A182-ABCD7698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D8F10-F5D9-1345-AF67-9D7D103C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380B-8847-B54D-89AA-3941D0C6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7A410-8481-9C46-8517-73594CDD9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6AEC6-9326-4148-95A4-C4DBA40A2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35631-E955-D646-A5A6-C1581D44D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4C935-E9AA-694D-8BB7-099AA19D9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1C8D47-02F2-A04D-A4A2-C4045015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77F2E2-D294-2341-9EC8-C03B4740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36C56-B07B-8847-B295-68C5A013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7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F8E1-78DB-B346-B4B4-A311AECFB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52ABA-4086-774F-9E9F-15682F69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88AD54-C5EB-F74B-A01F-83458F24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25632-A818-3E45-BFF9-35445B6F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C959F-00EC-784E-835D-B69053DF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CF7F2-623D-A441-9AF8-CB7C750B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F44F7-864D-EA4B-95E0-DFEB7930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4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4136-8407-3A4A-8C63-0B26ED88C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050A-1E89-8844-8043-E7C53A8E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C81BE-1F73-A349-BB68-14F81E140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CA0F6-908B-574B-9943-6F1048781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BDCB3-2B62-444E-8DA3-AAE349C6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E3C4A-F596-984B-B86A-7209F3AA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6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2D6C6-0CF7-E345-8013-ACEE1345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AD25-77DC-2046-A4A8-624187AC8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48805-B730-3D4C-8692-DAC54C731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DA144-6528-E542-81D9-CE19A2AC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D4034-47CE-6B45-A300-71433B513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C8003-0C2C-5841-AFE5-9CBE6988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F39307-89B4-914F-B033-C9E2284F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C1613-F643-1C4F-9CFD-3D17611BD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C85AC-B139-1642-A6BB-554BD2FBD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678DD-6177-6343-B664-8EAEA1AC139C}" type="datetimeFigureOut">
              <a:rPr lang="en-US" smtClean="0"/>
              <a:t>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B44CD-826D-6142-908A-4E703DB24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1E220-5EBA-AA46-8F45-908A0A63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C6D00-D652-CC40-B16A-2DD8F1F2E6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FAA81E-6B3F-5444-AF3E-B03126C8F706}"/>
              </a:ext>
            </a:extLst>
          </p:cNvPr>
          <p:cNvSpPr/>
          <p:nvPr userDrawn="1"/>
        </p:nvSpPr>
        <p:spPr>
          <a:xfrm>
            <a:off x="-199611" y="-297512"/>
            <a:ext cx="12591221" cy="7072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1860B8-228F-A648-A165-04766CA53DB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7415389" y="6140467"/>
            <a:ext cx="1489376" cy="501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B45FAE-9873-9A4C-8397-08270C2271A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9272064" y="6210171"/>
            <a:ext cx="2068382" cy="3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3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dagov/6282568421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dairymarkets.org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cfnicholson@wisc.edu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4823-2ACC-464F-AD05-1866D5DBB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291" y="400295"/>
            <a:ext cx="8104650" cy="226574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USDA’s Final Decision on Milk Pricing Under Federal Milk Marketing 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7E944-8991-EB4E-B4FB-4331ABE6A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289" y="2998576"/>
            <a:ext cx="7453037" cy="3217497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dirty="0"/>
              <a:t>2025 Dyson Agricultural and Food Business Outlook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January 17, 2024</a:t>
            </a:r>
          </a:p>
          <a:p>
            <a:pPr algn="l"/>
            <a:endParaRPr lang="en-US" dirty="0"/>
          </a:p>
          <a:p>
            <a:pPr algn="l"/>
            <a:r>
              <a:rPr lang="en-US" i="1" dirty="0">
                <a:solidFill>
                  <a:srgbClr val="0070C0"/>
                </a:solidFill>
              </a:rPr>
              <a:t>Chuck Nicholson</a:t>
            </a:r>
          </a:p>
          <a:p>
            <a:pPr algn="l"/>
            <a:r>
              <a:rPr lang="en-US" sz="2000" i="1" dirty="0">
                <a:solidFill>
                  <a:srgbClr val="BC1E40"/>
                </a:solidFill>
              </a:rPr>
              <a:t>Associate Professor, UW-Madison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2D85B-479E-EA47-A696-664E5582E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30004" y="2280673"/>
            <a:ext cx="1539638" cy="12804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2378AF-7E89-034C-A5A0-D0CF18B7B648}"/>
              </a:ext>
            </a:extLst>
          </p:cNvPr>
          <p:cNvSpPr/>
          <p:nvPr/>
        </p:nvSpPr>
        <p:spPr>
          <a:xfrm flipV="1">
            <a:off x="-163513" y="6482862"/>
            <a:ext cx="12543082" cy="27432"/>
          </a:xfrm>
          <a:prstGeom prst="rect">
            <a:avLst/>
          </a:prstGeom>
          <a:solidFill>
            <a:srgbClr val="BC1E4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A8F68EF-B9D5-BA45-82BC-FC3692303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525" y="1066500"/>
            <a:ext cx="1661117" cy="1093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E550FF-1C1B-E837-CE8A-9B67EA1A3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832" y="4475500"/>
            <a:ext cx="3023708" cy="30631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869706D-1BB3-FC7F-F3A9-2F3771CC3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21" y="3780262"/>
            <a:ext cx="2290763" cy="47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31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E8426-EA5D-3D07-9ECD-41759EA3E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2DC5-6ED6-E449-26E8-C0195BED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Changes in Cheese Manufacturing Input Cost Index and Implied Premiums, 2016-2024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472814C-8E40-62DA-C9C1-DE47931D3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131178"/>
              </p:ext>
            </p:extLst>
          </p:nvPr>
        </p:nvGraphicFramePr>
        <p:xfrm>
          <a:off x="838200" y="159283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CEE535-6CA7-BE5A-DBB7-01414BC8770E}"/>
              </a:ext>
            </a:extLst>
          </p:cNvPr>
          <p:cNvSpPr txBox="1"/>
          <p:nvPr/>
        </p:nvSpPr>
        <p:spPr>
          <a:xfrm>
            <a:off x="160774" y="6164892"/>
            <a:ext cx="73836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PPI for Cheese Manufacturing from US Bureau of Labor Statistics (includes milk cost)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 premium is Order 30 Mailbox Milk Price less Blend Price at Test, NY premiums as reported by NYDA&amp;M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BC1388-A923-B5DF-5F1B-B7E58A93F895}"/>
              </a:ext>
            </a:extLst>
          </p:cNvPr>
          <p:cNvSpPr/>
          <p:nvPr/>
        </p:nvSpPr>
        <p:spPr>
          <a:xfrm>
            <a:off x="6894786" y="3993931"/>
            <a:ext cx="3489435" cy="1439917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5B191-2045-F333-9792-FDD270775934}"/>
              </a:ext>
            </a:extLst>
          </p:cNvPr>
          <p:cNvSpPr txBox="1"/>
          <p:nvPr/>
        </p:nvSpPr>
        <p:spPr>
          <a:xfrm>
            <a:off x="291829" y="45720"/>
            <a:ext cx="30247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did we do this process? </a:t>
            </a:r>
          </a:p>
        </p:txBody>
      </p:sp>
    </p:spTree>
    <p:extLst>
      <p:ext uri="{BB962C8B-B14F-4D97-AF65-F5344CB8AC3E}">
        <p14:creationId xmlns:p14="http://schemas.microsoft.com/office/powerpoint/2010/main" val="3808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 animBg="0"/>
        </p:bldSub>
      </p:bldGraphic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83F18-0555-1B1D-23A7-8458DB48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BA124-BB04-F51B-3343-7FD26C21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FMMOs Mandate Regulation of Class I Milk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DD1A66-990E-E002-A794-7736E11D6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Buyers of farm milk making beverage products and selling in a FMMO marketing area </a:t>
            </a:r>
            <a:r>
              <a:rPr lang="en-US" sz="2800" dirty="0">
                <a:solidFill>
                  <a:srgbClr val="C00000"/>
                </a:solidFill>
              </a:rPr>
              <a:t>MUST be regulated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Must pay the minimum regulated price for that milk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Buyers of farm milk for other uses (like cheese) </a:t>
            </a:r>
            <a:r>
              <a:rPr lang="en-US" sz="2800" dirty="0">
                <a:solidFill>
                  <a:srgbClr val="C00000"/>
                </a:solidFill>
              </a:rPr>
              <a:t>MAY be regulated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if they choose to be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They choose to be when they can benefit from receiving money from the “pool” of dollars that is the value of farm milk across all uses to pay their producers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They agree to pay the minimum regulated prices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AE34D-7C5D-7884-8365-C35FEC2740B6}"/>
              </a:ext>
            </a:extLst>
          </p:cNvPr>
          <p:cNvSpPr txBox="1"/>
          <p:nvPr/>
        </p:nvSpPr>
        <p:spPr>
          <a:xfrm>
            <a:off x="291829" y="45720"/>
            <a:ext cx="30247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did we do this process? </a:t>
            </a:r>
          </a:p>
        </p:txBody>
      </p:sp>
    </p:spTree>
    <p:extLst>
      <p:ext uri="{BB962C8B-B14F-4D97-AF65-F5344CB8AC3E}">
        <p14:creationId xmlns:p14="http://schemas.microsoft.com/office/powerpoint/2010/main" val="224793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976DC-6E34-3EEB-EBEE-B9A2825D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0A75D-68B5-CC7E-E38E-02BB48CA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sz="3400" dirty="0"/>
              <a:t>Percentage of WI and MN Milk Pooled on Order 30, 2015-2024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220C70B-B6F6-C62E-F125-A16CA9244B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116342"/>
              </p:ext>
            </p:extLst>
          </p:nvPr>
        </p:nvGraphicFramePr>
        <p:xfrm>
          <a:off x="838200" y="16950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F50750-61EC-B628-B9A5-2B758F353CDC}"/>
              </a:ext>
            </a:extLst>
          </p:cNvPr>
          <p:cNvSpPr txBox="1"/>
          <p:nvPr/>
        </p:nvSpPr>
        <p:spPr>
          <a:xfrm>
            <a:off x="3645724" y="4577373"/>
            <a:ext cx="12153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De-pooling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15E1C9-6747-F6FF-638D-7885309BD6C7}"/>
              </a:ext>
            </a:extLst>
          </p:cNvPr>
          <p:cNvCxnSpPr>
            <a:cxnSpLocks/>
          </p:cNvCxnSpPr>
          <p:nvPr/>
        </p:nvCxnSpPr>
        <p:spPr>
          <a:xfrm flipH="1" flipV="1">
            <a:off x="2078182" y="4577373"/>
            <a:ext cx="1567542" cy="27589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3770DF-1DE7-056E-36D8-993D09011E96}"/>
              </a:ext>
            </a:extLst>
          </p:cNvPr>
          <p:cNvCxnSpPr>
            <a:cxnSpLocks/>
          </p:cNvCxnSpPr>
          <p:nvPr/>
        </p:nvCxnSpPr>
        <p:spPr>
          <a:xfrm flipV="1">
            <a:off x="4655127" y="4063367"/>
            <a:ext cx="312377" cy="50969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10E292-8DB7-2202-FC75-9918A4012957}"/>
              </a:ext>
            </a:extLst>
          </p:cNvPr>
          <p:cNvCxnSpPr>
            <a:cxnSpLocks/>
          </p:cNvCxnSpPr>
          <p:nvPr/>
        </p:nvCxnSpPr>
        <p:spPr>
          <a:xfrm>
            <a:off x="4861121" y="4853272"/>
            <a:ext cx="1234879" cy="20188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E22E3CB-CD7F-C8BD-0475-B8E473AA65F3}"/>
              </a:ext>
            </a:extLst>
          </p:cNvPr>
          <p:cNvSpPr txBox="1"/>
          <p:nvPr/>
        </p:nvSpPr>
        <p:spPr>
          <a:xfrm>
            <a:off x="1075707" y="6231265"/>
            <a:ext cx="4855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De-pooling means farm milk is not priced under FMMOs.</a:t>
            </a:r>
          </a:p>
          <a:p>
            <a:r>
              <a:rPr lang="en-US" sz="1400" dirty="0">
                <a:solidFill>
                  <a:srgbClr val="C00000"/>
                </a:solidFill>
              </a:rPr>
              <a:t>Typically, the price paid will be lower than the FMMO minimum.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98FEB9-8E6D-08B6-294E-D9BD174B897C}"/>
              </a:ext>
            </a:extLst>
          </p:cNvPr>
          <p:cNvSpPr txBox="1"/>
          <p:nvPr/>
        </p:nvSpPr>
        <p:spPr>
          <a:xfrm>
            <a:off x="7182592" y="2002184"/>
            <a:ext cx="36182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Downward trend in % of milk pooled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680E98-61D5-B19E-640E-0F70108C5BB7}"/>
              </a:ext>
            </a:extLst>
          </p:cNvPr>
          <p:cNvCxnSpPr>
            <a:cxnSpLocks/>
          </p:cNvCxnSpPr>
          <p:nvPr/>
        </p:nvCxnSpPr>
        <p:spPr>
          <a:xfrm>
            <a:off x="7668645" y="2371516"/>
            <a:ext cx="221908" cy="97785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EF1485-C3F7-C4A7-717D-96928A0DBF29}"/>
              </a:ext>
            </a:extLst>
          </p:cNvPr>
          <p:cNvCxnSpPr>
            <a:cxnSpLocks/>
          </p:cNvCxnSpPr>
          <p:nvPr/>
        </p:nvCxnSpPr>
        <p:spPr>
          <a:xfrm>
            <a:off x="4859410" y="4697449"/>
            <a:ext cx="5941480" cy="65538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D0F902-A53B-3260-C614-97FB3E12B540}"/>
              </a:ext>
            </a:extLst>
          </p:cNvPr>
          <p:cNvSpPr txBox="1"/>
          <p:nvPr/>
        </p:nvSpPr>
        <p:spPr>
          <a:xfrm>
            <a:off x="291829" y="45720"/>
            <a:ext cx="30247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did we do this process? </a:t>
            </a:r>
          </a:p>
        </p:txBody>
      </p:sp>
    </p:spTree>
    <p:extLst>
      <p:ext uri="{BB962C8B-B14F-4D97-AF65-F5344CB8AC3E}">
        <p14:creationId xmlns:p14="http://schemas.microsoft.com/office/powerpoint/2010/main" val="2810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91BA7-C92E-CD28-E1D0-765A7B34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D4A-5688-7D7C-33CF-D8F4AB9AE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sz="3400" dirty="0"/>
              <a:t>Index of Milk Pooled, Northeast and Upper Midwest Orders, 2022-2025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F48E272-224A-C10E-0A76-5DEAD7033C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819271"/>
              </p:ext>
            </p:extLst>
          </p:nvPr>
        </p:nvGraphicFramePr>
        <p:xfrm>
          <a:off x="838200" y="16950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F9BDE5-187E-AE6F-85A7-894BF2202361}"/>
              </a:ext>
            </a:extLst>
          </p:cNvPr>
          <p:cNvSpPr txBox="1"/>
          <p:nvPr/>
        </p:nvSpPr>
        <p:spPr>
          <a:xfrm>
            <a:off x="291829" y="45720"/>
            <a:ext cx="30247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did we do this process? </a:t>
            </a:r>
          </a:p>
        </p:txBody>
      </p:sp>
    </p:spTree>
    <p:extLst>
      <p:ext uri="{BB962C8B-B14F-4D97-AF65-F5344CB8AC3E}">
        <p14:creationId xmlns:p14="http://schemas.microsoft.com/office/powerpoint/2010/main" val="351111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DE6A1-8455-3B33-59BA-F79EDF125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A30A-04F7-FC12-83A0-566F193D4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USDA’s Final Decision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9E4DA3-6504-3778-CCDB-445C6C8A67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Increase Make Allowances for cheese, butter, NDM, dry whey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Used in Class III and IV pricing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$0.05 to $0.07 per </a:t>
            </a:r>
            <a:r>
              <a:rPr lang="en-US" sz="2000" dirty="0" err="1">
                <a:solidFill>
                  <a:srgbClr val="0070C0"/>
                </a:solidFill>
              </a:rPr>
              <a:t>lb</a:t>
            </a:r>
            <a:r>
              <a:rPr lang="en-US" sz="2000" dirty="0">
                <a:solidFill>
                  <a:srgbClr val="0070C0"/>
                </a:solidFill>
              </a:rPr>
              <a:t> increase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Increase butterfat retention factor in cheese</a:t>
            </a:r>
          </a:p>
          <a:p>
            <a:pPr marL="0" indent="0">
              <a:buNone/>
            </a:pPr>
            <a:r>
              <a:rPr lang="en-US" sz="2400" dirty="0"/>
              <a:t>Increase Class I differentials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Increase in WI of about $1.20/cwt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Retain $1.60/cwt minimum differential value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B3504B-BACD-8538-D996-E0033D89DD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Change standard milk composition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Protein 3.3% (up from 3.1%)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Other Solids 6.0% (up from 5.9%)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Nonfat Solids 9.3% (up from 9.0%)</a:t>
            </a:r>
          </a:p>
          <a:p>
            <a:pPr marL="0" indent="0">
              <a:buNone/>
            </a:pPr>
            <a:r>
              <a:rPr lang="en-US" sz="2400" dirty="0"/>
              <a:t>Remove Cheese Barrels from Class III Pricing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Revert to “Higher of” Advanced Class III or Class IV Skim milk price for Class I Skim price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Provisions to adjust the Class I price for ESL milk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ED2D1-F07D-1A8A-F927-6B0D07AC4DEF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1881845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5D3D-83F1-B9A2-3CAF-4CF132C1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Changes from Recommended Decision:  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41D56-B5A4-61EB-DCB0-353077B47E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Increased make allowances by $0.0015/</a:t>
            </a:r>
            <a:r>
              <a:rPr lang="en-US" dirty="0" err="1"/>
              <a:t>lb</a:t>
            </a:r>
            <a:r>
              <a:rPr lang="en-US" dirty="0"/>
              <a:t> for all products</a:t>
            </a:r>
          </a:p>
          <a:p>
            <a:r>
              <a:rPr lang="en-US" dirty="0"/>
              <a:t>Increased the make allowance for NDM by $0.0125/</a:t>
            </a:r>
            <a:r>
              <a:rPr lang="en-US" dirty="0" err="1"/>
              <a:t>lb</a:t>
            </a:r>
            <a:endParaRPr lang="en-US" dirty="0"/>
          </a:p>
          <a:p>
            <a:r>
              <a:rPr lang="en-US" dirty="0"/>
              <a:t>Changes to 37 county Class I differential values (of 3108)</a:t>
            </a:r>
          </a:p>
          <a:p>
            <a:r>
              <a:rPr lang="en-US" dirty="0"/>
              <a:t>Implement changes to the composition of milk in 6 months rather than 12 months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A38260-741C-B4A1-183E-129E1CE167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1717" y="1825625"/>
            <a:ext cx="5042566" cy="4351338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6C162A-FBA1-DCD6-84B4-D7D90B68EBFB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38605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F192C-32E2-6860-387B-2BB9A3C0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C44AF-4586-BD1D-B2B2-6FF7BB24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USDA’s Final Decision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5C44A-329D-EA6B-7C8D-5923C126D4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Make Allowances for cheese, butter, NDM, dry whey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Class III and IV pricing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$0.05 to $0.07 per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butterfat retention factor in cheese</a:t>
            </a:r>
          </a:p>
          <a:p>
            <a:r>
              <a:rPr lang="en-US" sz="2400" dirty="0"/>
              <a:t>Make allowances in our current pricing formulas account for the costs of transforming milk into dairy products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EB8C972-2CC3-EB1C-A1CA-90E9D3DCA0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Implications: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Minimum Component value in producer paychecks will be lower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If milk is currently pooled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Impacts on value of milk NOT currently pooled or subject to cooperative deducts</a:t>
            </a:r>
          </a:p>
          <a:p>
            <a:r>
              <a:rPr lang="en-US" sz="2400" dirty="0"/>
              <a:t>PPDs should be higher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Value of milk above Class III component values</a:t>
            </a:r>
          </a:p>
          <a:p>
            <a:r>
              <a:rPr lang="en-US" sz="2400" dirty="0"/>
              <a:t>More milk will be pooled</a:t>
            </a:r>
            <a:endParaRPr lang="en-US" sz="2400" i="1" dirty="0">
              <a:solidFill>
                <a:srgbClr val="0070C0"/>
              </a:solidFill>
              <a:ea typeface="ＭＳ Ｐゴシック" pitchFamily="-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7A9D2-87A3-6D3D-E7D6-8C8B2F8816D1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2921397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9013-3DC3-FBA7-9F3E-915F7043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Cheese Make Allowance Proposals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8925D5C-4139-EA2D-734C-88FA8DAEF2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529944"/>
              </p:ext>
            </p:extLst>
          </p:nvPr>
        </p:nvGraphicFramePr>
        <p:xfrm>
          <a:off x="838200" y="1700365"/>
          <a:ext cx="10515600" cy="3948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1DE309-CC64-CBA3-84A2-687D70BD1E57}"/>
              </a:ext>
            </a:extLst>
          </p:cNvPr>
          <p:cNvCxnSpPr/>
          <p:nvPr/>
        </p:nvCxnSpPr>
        <p:spPr>
          <a:xfrm>
            <a:off x="1665971" y="3314935"/>
            <a:ext cx="96012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72D546E-C814-0263-90FE-6EC25D24C6E6}"/>
              </a:ext>
            </a:extLst>
          </p:cNvPr>
          <p:cNvSpPr txBox="1"/>
          <p:nvPr/>
        </p:nvSpPr>
        <p:spPr>
          <a:xfrm>
            <a:off x="838200" y="6105959"/>
            <a:ext cx="5589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*The butterfat recovery factor in cheese is also increased from 90% to 91%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25AE2-C47F-C9C8-22BF-E88CE20C5FD0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3772513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9C41-2539-F441-BF2D-049A9C29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Perspective on Make Allowances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AFDAEE-DEB1-A50C-E3B6-116CD81A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749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Consensus: Make allowance adjustments </a:t>
            </a:r>
            <a:r>
              <a:rPr lang="en-US" dirty="0"/>
              <a:t>were</a:t>
            </a:r>
            <a:r>
              <a:rPr lang="en-US" sz="2800" dirty="0"/>
              <a:t> needed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Discussion is about how much adjustment was needed</a:t>
            </a:r>
          </a:p>
          <a:p>
            <a:r>
              <a:rPr lang="en-US" dirty="0"/>
              <a:t>Look backward with caution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Changes in formulas will affect milk supply and demand</a:t>
            </a:r>
          </a:p>
          <a:p>
            <a:r>
              <a:rPr lang="en-US" sz="2800" dirty="0"/>
              <a:t>Impacts will play out over time—can’t just look at one year</a:t>
            </a:r>
          </a:p>
          <a:p>
            <a:r>
              <a:rPr lang="en-US" sz="2800" dirty="0"/>
              <a:t>Will over-order premiums return?</a:t>
            </a:r>
          </a:p>
          <a:p>
            <a:r>
              <a:rPr lang="en-US" sz="2800" dirty="0"/>
              <a:t>Less (maybe positive?) impact on farm milk not currently pooled or being re-blended by cooperatives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78619-9660-EBCD-ACEA-935E88541693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347175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66953-C0AA-C768-F858-26296B5EB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BEBD-ACB7-BCE9-2677-F88F428C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USDA’s Final Decision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93956-F45E-8A91-DFF6-D3F6FE02FB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Increase Class I differentials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Higher values in each county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Increase in WI of about $1.20/cwt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</a:rPr>
              <a:t>Retain $1.60/cwt minimum differential value</a:t>
            </a:r>
          </a:p>
          <a:p>
            <a:r>
              <a:rPr lang="en-US" sz="2400" dirty="0"/>
              <a:t>Class I differentials are the additional amount paid by buyers of milk for beverage use and provide incentives to move milk to deficit areas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EA85F5-38BF-70D0-DADF-F9407C3C75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Implications:</a:t>
            </a:r>
          </a:p>
          <a:p>
            <a:r>
              <a:rPr lang="en-US" sz="2400" dirty="0"/>
              <a:t>Increased value of the Order pool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Increase in Statistical Uniform (Blend) Price, PPD, and All Milk Price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Larger impact in orders with Class I utilization (more fluid milk processing)</a:t>
            </a:r>
          </a:p>
          <a:p>
            <a:r>
              <a:rPr lang="en-US" sz="2400" dirty="0"/>
              <a:t>Change in annual value at $1.24/cwt:  $527 million/year</a:t>
            </a:r>
          </a:p>
          <a:p>
            <a:r>
              <a:rPr lang="en-US" sz="2400" dirty="0"/>
              <a:t>Decrease in Class I Utilization</a:t>
            </a:r>
          </a:p>
          <a:p>
            <a:r>
              <a:rPr lang="en-US" sz="2400" dirty="0"/>
              <a:t>Higher retail fluid milk prices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$0.11/gallon</a:t>
            </a:r>
          </a:p>
          <a:p>
            <a:pPr marL="0" indent="0">
              <a:buNone/>
            </a:pP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8E239-7C81-2739-4A0D-6BD834340F65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217065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9C41-2539-F441-BF2D-049A9C29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AFDAEE-DEB1-A50C-E3B6-116CD81A5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What</a:t>
            </a:r>
            <a:r>
              <a:rPr lang="en-US" sz="3000" dirty="0"/>
              <a:t> do FMMOs do?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Where</a:t>
            </a:r>
            <a:r>
              <a:rPr lang="en-US" sz="3000" dirty="0"/>
              <a:t> are we in the process of changing milk pricing?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Why</a:t>
            </a:r>
            <a:r>
              <a:rPr lang="en-US" sz="3000" dirty="0"/>
              <a:t> did we do this process?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What </a:t>
            </a:r>
            <a:r>
              <a:rPr lang="en-US" sz="3000" dirty="0"/>
              <a:t>is in the Final Decision?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What</a:t>
            </a:r>
            <a:r>
              <a:rPr lang="en-US" sz="3000" dirty="0"/>
              <a:t> will it mean for farm milk prices?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What </a:t>
            </a:r>
            <a:r>
              <a:rPr lang="en-US" sz="3000" dirty="0"/>
              <a:t>are the next steps in the process?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88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149B-4BE1-0C13-3EBA-627B8571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Justification for Class I Differentials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B2322-B282-23C4-AEA0-33865A8D6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“The differentials provide producers a </a:t>
            </a:r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financial incentive to supply the Class I market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which tends to be closer to the population centers, rather than delivering milk to a manufacturing plant typically closer to the farm.”</a:t>
            </a:r>
          </a:p>
          <a:p>
            <a:pPr marL="0" indent="0">
              <a:buNone/>
            </a:pPr>
            <a:r>
              <a:rPr lang="en-US" dirty="0"/>
              <a:t>USDA Recommended Decision, p. 204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58985-954A-F06D-879B-C1AAE136B67E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740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DCBA-0B25-BAE4-0D28-5F4E8EE62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Current Class I Differentials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F38F46-263D-49E4-C53E-709CC7422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4" y="1618932"/>
            <a:ext cx="6948290" cy="4351338"/>
          </a:xfrm>
          <a:prstGeom prst="rect">
            <a:avLst/>
          </a:prstGeom>
        </p:spPr>
      </p:pic>
      <p:grpSp>
        <p:nvGrpSpPr>
          <p:cNvPr id="5" name="officeArt object">
            <a:extLst>
              <a:ext uri="{FF2B5EF4-FFF2-40B4-BE49-F238E27FC236}">
                <a16:creationId xmlns:a16="http://schemas.microsoft.com/office/drawing/2014/main" id="{842CD252-44FF-7B22-618E-22E9FC690C29}"/>
              </a:ext>
            </a:extLst>
          </p:cNvPr>
          <p:cNvGrpSpPr/>
          <p:nvPr/>
        </p:nvGrpSpPr>
        <p:grpSpPr>
          <a:xfrm>
            <a:off x="3940198" y="1895756"/>
            <a:ext cx="4737734" cy="3620136"/>
            <a:chOff x="0" y="0"/>
            <a:chExt cx="4738155" cy="3620586"/>
          </a:xfrm>
        </p:grpSpPr>
        <p:pic>
          <p:nvPicPr>
            <p:cNvPr id="6" name="pasted-image.png">
              <a:extLst>
                <a:ext uri="{FF2B5EF4-FFF2-40B4-BE49-F238E27FC236}">
                  <a16:creationId xmlns:a16="http://schemas.microsoft.com/office/drawing/2014/main" id="{B868590B-0FA4-9B22-D8A8-F5BD20298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8644" y="85135"/>
              <a:ext cx="799511" cy="3535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073741841">
              <a:extLst>
                <a:ext uri="{FF2B5EF4-FFF2-40B4-BE49-F238E27FC236}">
                  <a16:creationId xmlns:a16="http://schemas.microsoft.com/office/drawing/2014/main" id="{6FB3CDD7-97FB-B8CA-60D4-D06CF8978ABB}"/>
                </a:ext>
              </a:extLst>
            </p:cNvPr>
            <p:cNvSpPr/>
            <p:nvPr/>
          </p:nvSpPr>
          <p:spPr>
            <a:xfrm>
              <a:off x="0" y="0"/>
              <a:ext cx="2446140" cy="1702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58B4ADD-F379-0AAE-381B-03C6E8C8E525}"/>
              </a:ext>
            </a:extLst>
          </p:cNvPr>
          <p:cNvSpPr txBox="1"/>
          <p:nvPr/>
        </p:nvSpPr>
        <p:spPr>
          <a:xfrm>
            <a:off x="9028591" y="2828835"/>
            <a:ext cx="292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Range of values</a:t>
            </a:r>
          </a:p>
          <a:p>
            <a:r>
              <a:rPr lang="en-US" dirty="0">
                <a:latin typeface="Helvetica" pitchFamily="2" charset="0"/>
              </a:rPr>
              <a:t>$1.60/cwt to $6.00/cwt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Last updated in 2008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0741A-B9FC-A585-855D-4D33EDBE9023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1652582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0620F8-971B-3B32-6CDB-30F36208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517" y="1369634"/>
            <a:ext cx="7506185" cy="4879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3DCBA-0B25-BAE4-0D28-5F4E8EE6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5" y="365125"/>
            <a:ext cx="1072348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Why this geographic pattern of Class I Differentials?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599C26-C4DF-D051-CE4C-DBD1AFEF1C52}"/>
              </a:ext>
            </a:extLst>
          </p:cNvPr>
          <p:cNvSpPr txBox="1"/>
          <p:nvPr/>
        </p:nvSpPr>
        <p:spPr>
          <a:xfrm>
            <a:off x="8485574" y="4682858"/>
            <a:ext cx="3056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The southeastern US is “milk deficit”—incentives needed to supply or transport milk there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3B09D-A67E-A6FB-2977-425B783F37D2}"/>
              </a:ext>
            </a:extLst>
          </p:cNvPr>
          <p:cNvSpPr txBox="1"/>
          <p:nvPr/>
        </p:nvSpPr>
        <p:spPr>
          <a:xfrm>
            <a:off x="566964" y="3655255"/>
            <a:ext cx="180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Helvetica" pitchFamily="2" charset="0"/>
              </a:rPr>
              <a:t>CA is “milk surplus”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4320C-685A-D39C-4FCA-88A8C8123B7A}"/>
              </a:ext>
            </a:extLst>
          </p:cNvPr>
          <p:cNvSpPr txBox="1"/>
          <p:nvPr/>
        </p:nvSpPr>
        <p:spPr>
          <a:xfrm>
            <a:off x="6519594" y="1745551"/>
            <a:ext cx="2220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Helvetica" pitchFamily="2" charset="0"/>
              </a:rPr>
              <a:t>WI/MN is “milk surplus”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0CB42-37D2-A0AF-1F20-9C485598A58C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3254696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354D-34F9-0D8F-ED01-9A5E6438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determines the value of milk at a location?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C655D-FCB7-0038-4B65-F4AEA64CA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Farm milk supply (&amp; components) at locations</a:t>
            </a:r>
          </a:p>
          <a:p>
            <a:r>
              <a:rPr lang="en-US" dirty="0"/>
              <a:t>Dairy product demand at locations (population)</a:t>
            </a:r>
          </a:p>
          <a:p>
            <a:r>
              <a:rPr lang="en-US" dirty="0"/>
              <a:t>Transportation costs</a:t>
            </a:r>
          </a:p>
          <a:p>
            <a:r>
              <a:rPr lang="en-US" dirty="0"/>
              <a:t>Plant locations</a:t>
            </a:r>
          </a:p>
          <a:p>
            <a:r>
              <a:rPr lang="en-US" dirty="0"/>
              <a:t>Plant capacity</a:t>
            </a:r>
          </a:p>
          <a:p>
            <a:r>
              <a:rPr lang="en-US" dirty="0">
                <a:solidFill>
                  <a:srgbClr val="C00000"/>
                </a:solidFill>
              </a:rPr>
              <a:t>Changes to any of these change the spatial milk values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9D0AA-CF06-732A-3265-CDFDDAAFBDC2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274750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402C-C59A-700B-4447-1F902698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did the decision account for these factors?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AAADB-7030-3623-5A6E-9B310E772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USDA adapted results from a large-scale spatial economic model of the US dairy supply chain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United States Dairy Sector Simulator (USDSS)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Originally developed at Cornell University and later at UW-Madison</a:t>
            </a:r>
          </a:p>
          <a:p>
            <a:r>
              <a:rPr lang="en-US" dirty="0"/>
              <a:t>USDSS minimizes the systemwide cost of: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Assembling milk from farms to plants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Making final and intermediate dairy products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Transporting products to plants and locations of final demand</a:t>
            </a:r>
          </a:p>
          <a:p>
            <a:r>
              <a:rPr lang="en-US" dirty="0"/>
              <a:t>Indicates milk values at Class I plant locations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USDA used results from May 2021 analysis of milk values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DF1D2-AAB3-DAA0-19F0-E79B891C25C0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33020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402C-C59A-700B-4447-1F902698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USDSS:  Diagram and Representative Results</a:t>
            </a:r>
          </a:p>
        </p:txBody>
      </p:sp>
      <p:pic>
        <p:nvPicPr>
          <p:cNvPr id="4" name="officeArt object" descr="A map of a farm&#10;&#10;Description automatically generated">
            <a:extLst>
              <a:ext uri="{FF2B5EF4-FFF2-40B4-BE49-F238E27FC236}">
                <a16:creationId xmlns:a16="http://schemas.microsoft.com/office/drawing/2014/main" id="{763A8451-0F94-097B-67FE-220BE5A34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87" y="1839774"/>
            <a:ext cx="5654483" cy="35372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 descr="A green and yellow lines on a black background&#10;&#10;Description automatically generated">
            <a:extLst>
              <a:ext uri="{FF2B5EF4-FFF2-40B4-BE49-F238E27FC236}">
                <a16:creationId xmlns:a16="http://schemas.microsoft.com/office/drawing/2014/main" id="{167A65D8-C2B0-042E-AC5F-BA539B31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348" y="1720506"/>
            <a:ext cx="6372291" cy="43891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FD539-4D94-A585-2600-E957E73B52AC}"/>
              </a:ext>
            </a:extLst>
          </p:cNvPr>
          <p:cNvSpPr txBox="1"/>
          <p:nvPr/>
        </p:nvSpPr>
        <p:spPr>
          <a:xfrm>
            <a:off x="838200" y="5635487"/>
            <a:ext cx="363112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Simplified Representation of USDSS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AE06C-ED3A-B82D-5A75-15513B4EE176}"/>
              </a:ext>
            </a:extLst>
          </p:cNvPr>
          <p:cNvSpPr txBox="1"/>
          <p:nvPr/>
        </p:nvSpPr>
        <p:spPr>
          <a:xfrm>
            <a:off x="7499862" y="1510737"/>
            <a:ext cx="378365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Example of Results for Milk Assembly at Fluid Plants and Packaged Milk Distribution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F7ADC-07DA-83EF-47C1-2C24DD534A3A}"/>
              </a:ext>
            </a:extLst>
          </p:cNvPr>
          <p:cNvSpPr txBox="1"/>
          <p:nvPr/>
        </p:nvSpPr>
        <p:spPr>
          <a:xfrm>
            <a:off x="282101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411292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9C41-2539-F441-BF2D-049A9C29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Estimated Differences Between Spatial Values of Milk and Current Class I Differentials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03F0C3C-5F1D-8839-40C4-7415DBEAD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60799" y="1643086"/>
            <a:ext cx="7549850" cy="4849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5D96A-D563-F08B-FC08-8F6861C48A93}"/>
              </a:ext>
            </a:extLst>
          </p:cNvPr>
          <p:cNvSpPr txBox="1"/>
          <p:nvPr/>
        </p:nvSpPr>
        <p:spPr>
          <a:xfrm>
            <a:off x="1881351" y="5209104"/>
            <a:ext cx="282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 2021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 Difference: $1.70/cwt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Largest Difference $3.10/cwt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66327-1C94-6C01-185A-A59B4E4E80F3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4242921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8D525-66AF-B2D8-7846-D659D422B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71" y="1330551"/>
            <a:ext cx="8319654" cy="5417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6149B-4BE1-0C13-3EBA-627B8571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365125"/>
            <a:ext cx="1186400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What are the Changes to Class I Differentials?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6E6D7-0DE7-8B9F-841F-8A604ED06758}"/>
              </a:ext>
            </a:extLst>
          </p:cNvPr>
          <p:cNvSpPr/>
          <p:nvPr/>
        </p:nvSpPr>
        <p:spPr>
          <a:xfrm>
            <a:off x="10225454" y="6103008"/>
            <a:ext cx="1477108" cy="639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504DE-179C-18B2-B62C-2FC2AFC51D75}"/>
              </a:ext>
            </a:extLst>
          </p:cNvPr>
          <p:cNvSpPr txBox="1"/>
          <p:nvPr/>
        </p:nvSpPr>
        <p:spPr>
          <a:xfrm>
            <a:off x="10225454" y="4298331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$0.00-$0.50/cwt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DE0CC-624A-22A4-6831-C3A237C3A5AB}"/>
              </a:ext>
            </a:extLst>
          </p:cNvPr>
          <p:cNvSpPr txBox="1"/>
          <p:nvPr/>
        </p:nvSpPr>
        <p:spPr>
          <a:xfrm>
            <a:off x="10185590" y="5213997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Helvetica" pitchFamily="2" charset="0"/>
              </a:rPr>
              <a:t>$0.70 - $1.60/cwt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AA538-048F-65BF-A070-C7491142BC03}"/>
              </a:ext>
            </a:extLst>
          </p:cNvPr>
          <p:cNvSpPr txBox="1"/>
          <p:nvPr/>
        </p:nvSpPr>
        <p:spPr>
          <a:xfrm>
            <a:off x="10175761" y="5997929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$1.70 - $2.60/cwt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8AE33-5558-05D4-E3CC-6D6876540B48}"/>
              </a:ext>
            </a:extLst>
          </p:cNvPr>
          <p:cNvSpPr txBox="1"/>
          <p:nvPr/>
        </p:nvSpPr>
        <p:spPr>
          <a:xfrm>
            <a:off x="174925" y="5936374"/>
            <a:ext cx="3826567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Current:  $2.63/cwt</a:t>
            </a:r>
          </a:p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Proposed:  $3.87/cwt</a:t>
            </a:r>
          </a:p>
          <a:p>
            <a:r>
              <a:rPr lang="en-US" sz="1400" dirty="0">
                <a:solidFill>
                  <a:srgbClr val="0070C0"/>
                </a:solidFill>
                <a:latin typeface="Helvetica" pitchFamily="2" charset="0"/>
              </a:rPr>
              <a:t>Average value of proposed change $1.24/cwt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1CB1E-2195-AA02-9A01-8CB5F3458D0F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1085244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9C41-2539-F441-BF2D-049A9C29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Perspective on Differentials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AFDAEE-DEB1-A50C-E3B6-116CD81A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77299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Consensus:  Adjustments to differentials were needed</a:t>
            </a:r>
          </a:p>
          <a:p>
            <a:r>
              <a:rPr lang="en-US" sz="2800" dirty="0"/>
              <a:t>Comments to USDA express concerns about values chosen in particular locations</a:t>
            </a:r>
          </a:p>
          <a:p>
            <a:r>
              <a:rPr lang="en-US" sz="2800" dirty="0"/>
              <a:t>How much producer value from higher make allowance can be returned through higher Class I?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72FBDE-67E2-08B1-405E-EF66DA268FCC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8789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50ED8-97A8-6C0E-47E8-F024475FD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2805-4B2D-9122-E8A3-82A740F5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USDA’s Recommended Decision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69CC27-04B6-0A54-0954-E607D3E52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standard milk composition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3.3% (up from 3.1%)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Solids 6.0% (up from 5.9%)</a:t>
            </a:r>
          </a:p>
          <a:p>
            <a:pPr marL="457200"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Nonfat Solids 9.3% (up from 9.0%)</a:t>
            </a:r>
          </a:p>
          <a:p>
            <a:endParaRPr lang="en-US" dirty="0"/>
          </a:p>
          <a:p>
            <a:r>
              <a:rPr lang="en-US" sz="2400" dirty="0"/>
              <a:t>These composition values are used in the formulas to price Class III and Class IV Milk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255839-C520-4797-02AC-49A63C8907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/>
              <a:t>Implications:</a:t>
            </a:r>
          </a:p>
          <a:p>
            <a:r>
              <a:rPr lang="en-US" sz="2400" dirty="0"/>
              <a:t>Increases the reported Class III and IV prices</a:t>
            </a:r>
          </a:p>
          <a:p>
            <a:r>
              <a:rPr lang="en-US" sz="2400" dirty="0"/>
              <a:t>No direct impact on pay prices in orders with multiple component pricing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CA760-B17B-6F0C-520A-FDBFA00111B5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1964362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D2831-C3A6-184F-F558-CB1006E58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DA57-BD34-D95F-1CC9-BE7FB2E80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Objectives of FMMOs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846D05-E5AA-8C19-7BDC-408636373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Original Legislation dates from1937, and it sets limits on what can be done with FMMOs</a:t>
            </a:r>
          </a:p>
          <a:p>
            <a:pPr marL="0" indent="0">
              <a:buNone/>
            </a:pPr>
            <a:r>
              <a:rPr lang="en-US" u="sng" dirty="0"/>
              <a:t>Objectives Include:</a:t>
            </a:r>
          </a:p>
          <a:p>
            <a:r>
              <a:rPr lang="en-US" dirty="0"/>
              <a:t>Promote orderly marketing in </a:t>
            </a:r>
            <a:r>
              <a:rPr lang="en-US" i="1" u="sng" dirty="0"/>
              <a:t>fluid</a:t>
            </a:r>
            <a:r>
              <a:rPr lang="en-US" dirty="0"/>
              <a:t> (beverage) milk markets</a:t>
            </a:r>
          </a:p>
          <a:p>
            <a:r>
              <a:rPr lang="en-US" dirty="0"/>
              <a:t>Improve the income situation of dairy farmers</a:t>
            </a:r>
          </a:p>
          <a:p>
            <a:r>
              <a:rPr lang="en-US" dirty="0"/>
              <a:t>Supervise the terms of trade in milk markets to achieve more equality of bargaining power between producers and processors</a:t>
            </a:r>
          </a:p>
          <a:p>
            <a:r>
              <a:rPr lang="en-US" dirty="0"/>
              <a:t>Assure consumers of adequate supplies of quality milk at reasonable prices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9B8A8-7FDC-40A3-07FC-EFEAE78465C4}"/>
              </a:ext>
            </a:extLst>
          </p:cNvPr>
          <p:cNvSpPr txBox="1"/>
          <p:nvPr/>
        </p:nvSpPr>
        <p:spPr>
          <a:xfrm>
            <a:off x="291829" y="45720"/>
            <a:ext cx="21927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</a:t>
            </a:r>
            <a:r>
              <a:rPr lang="en-US" sz="1800" dirty="0"/>
              <a:t> do FMMOs do?</a:t>
            </a:r>
          </a:p>
        </p:txBody>
      </p:sp>
    </p:spTree>
    <p:extLst>
      <p:ext uri="{BB962C8B-B14F-4D97-AF65-F5344CB8AC3E}">
        <p14:creationId xmlns:p14="http://schemas.microsoft.com/office/powerpoint/2010/main" val="3573494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0ED-07BC-EBF2-11F1-914B155DF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04CD-A02D-FA55-319D-D8F1FE859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USDA’s Recommended Decision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3ADEF-3C45-100D-CFE7-ECEE8440B5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Cheese Barrels from Class III Pricing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Currently, both 40-lb blocks and barrels are surveyed to determine the cheese price used in Class III pricing formulas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F3F402-68C7-DFC4-F0F7-CF362868C4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Implications:</a:t>
            </a:r>
          </a:p>
          <a:p>
            <a:r>
              <a:rPr lang="en-US" sz="2400" dirty="0"/>
              <a:t>Less variability in cheese prices and Class III prices</a:t>
            </a:r>
          </a:p>
          <a:p>
            <a:r>
              <a:rPr lang="en-US" sz="2400" dirty="0"/>
              <a:t>Small increase in cheese prices (historically)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$0.02/</a:t>
            </a:r>
            <a:r>
              <a:rPr lang="en-US" sz="2000" dirty="0" err="1">
                <a:solidFill>
                  <a:srgbClr val="0070C0"/>
                </a:solidFill>
              </a:rPr>
              <a:t>lb</a:t>
            </a:r>
            <a:r>
              <a:rPr lang="en-US" sz="2000" dirty="0">
                <a:solidFill>
                  <a:srgbClr val="0070C0"/>
                </a:solidFill>
              </a:rPr>
              <a:t> (2014-2024)</a:t>
            </a:r>
          </a:p>
          <a:p>
            <a:r>
              <a:rPr lang="en-US" sz="2400" dirty="0"/>
              <a:t>Small increase in Class III price (historically)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646A3-75A6-3D0F-8A3B-8EC4AAAB59B9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833887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1EB23-E8E8-0FFB-69D8-A23F3B48B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14A0B-FB3A-A6C5-4872-664F7A72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USDA’s Recommended Decision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0CE8B-702B-4992-7361-710F768E10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Revert to “Higher of” Advanced Class III or Class IV Skim milk price for Class I Skim price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Currently, the “average of” plus $0.74/cwt is used to price Class I milk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1685B-F79F-4638-83D4-F15ACCBEBE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Implications:</a:t>
            </a:r>
          </a:p>
          <a:p>
            <a:r>
              <a:rPr lang="en-US" sz="2400" dirty="0"/>
              <a:t>More variation in Class I price</a:t>
            </a:r>
          </a:p>
          <a:p>
            <a:r>
              <a:rPr lang="en-US" sz="2400" dirty="0"/>
              <a:t>Higher Class I price (historically)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$0.11/cwt (2000-2024)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94DD7-82E3-2044-7370-BB67EFB4673B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1363822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C3185-FC23-D77B-6F61-F6BC8FCCA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6F7C-023E-2F69-5836-B4DAB93F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Elements of USDA’s Recommended Decision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79E7D9-81B9-208E-8B5D-6EA98C441B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Provisions to adjust the Class I price for Extended Shelf Life (ESL) milk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Allow adjustment over time between “higher of” and “average of” for ESL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Currently, ESL milk is priced as Class I milk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8071C3-8A5E-D702-8221-EA640AB1C9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Implications:</a:t>
            </a:r>
          </a:p>
          <a:p>
            <a:r>
              <a:rPr lang="en-US" sz="2400" dirty="0"/>
              <a:t>Changes the timing of pricing for ESL compared to rest of Class I milk</a:t>
            </a:r>
          </a:p>
          <a:p>
            <a:r>
              <a:rPr lang="en-US" sz="2400" dirty="0"/>
              <a:t>Same overall average price for ESL and other Class I milk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AF1E5-236E-BEE8-EFF3-9F313BDDFE5D}"/>
              </a:ext>
            </a:extLst>
          </p:cNvPr>
          <p:cNvSpPr txBox="1"/>
          <p:nvPr/>
        </p:nvSpPr>
        <p:spPr>
          <a:xfrm>
            <a:off x="291829" y="45720"/>
            <a:ext cx="29926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in the Final Decision? </a:t>
            </a:r>
          </a:p>
        </p:txBody>
      </p:sp>
    </p:spTree>
    <p:extLst>
      <p:ext uri="{BB962C8B-B14F-4D97-AF65-F5344CB8AC3E}">
        <p14:creationId xmlns:p14="http://schemas.microsoft.com/office/powerpoint/2010/main" val="2263295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148ED-D96A-3C46-3C20-5052AD7B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42B0-BFB1-97C9-44A8-318FE131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Impacts of USDA’s Final Decision</a:t>
            </a:r>
            <a:endParaRPr lang="en-US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29F441-D308-849C-8778-7395D6613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643193"/>
              </p:ext>
            </p:extLst>
          </p:nvPr>
        </p:nvGraphicFramePr>
        <p:xfrm>
          <a:off x="838200" y="1825625"/>
          <a:ext cx="1051560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5218">
                  <a:extLst>
                    <a:ext uri="{9D8B030D-6E8A-4147-A177-3AD203B41FA5}">
                      <a16:colId xmlns:a16="http://schemas.microsoft.com/office/drawing/2014/main" val="3321950794"/>
                    </a:ext>
                  </a:extLst>
                </a:gridCol>
                <a:gridCol w="5710382">
                  <a:extLst>
                    <a:ext uri="{9D8B030D-6E8A-4147-A177-3AD203B41FA5}">
                      <a16:colId xmlns:a16="http://schemas.microsoft.com/office/drawing/2014/main" val="2025051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Proposed 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Impacts for Farm Milk Prices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646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Increased make allowances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 minimum component values for milk pooled, especially early after changes implemented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24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Increased Class I differentials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Modest increases in PPDs and pay prices for pooled milk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19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Change in milk composition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 impacts on component values or pay prices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747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Remove Barrels from surveyed milk price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Modest impacts on average Class III component values, but less variability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269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“Higher of” rather than “Average of” + $0.74/cwt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Modest impacts on PPD values and “blend” prices for pooled milk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496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Adjustments to ESL milk pricing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 impacts on PPD values or ”blend prices” over longer time horizon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5512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82CD6B-A6CE-06D6-DDC6-7FEF9348AFED}"/>
              </a:ext>
            </a:extLst>
          </p:cNvPr>
          <p:cNvSpPr txBox="1"/>
          <p:nvPr/>
        </p:nvSpPr>
        <p:spPr>
          <a:xfrm>
            <a:off x="801255" y="5652686"/>
            <a:ext cx="902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Impacts on prices for milk that is not pooled or that received cooperative deducts are less clear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4E976-D350-2B93-6B7F-251E1673AC76}"/>
              </a:ext>
            </a:extLst>
          </p:cNvPr>
          <p:cNvSpPr txBox="1"/>
          <p:nvPr/>
        </p:nvSpPr>
        <p:spPr>
          <a:xfrm>
            <a:off x="838200" y="6176239"/>
            <a:ext cx="485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Return of modest milk price premiums over time?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7792D-5455-9CC1-B9C0-ACBB537E7F79}"/>
              </a:ext>
            </a:extLst>
          </p:cNvPr>
          <p:cNvSpPr txBox="1"/>
          <p:nvPr/>
        </p:nvSpPr>
        <p:spPr>
          <a:xfrm>
            <a:off x="291829" y="45720"/>
            <a:ext cx="54037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the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Final Decision mean for farm milk prices? </a:t>
            </a:r>
          </a:p>
        </p:txBody>
      </p:sp>
    </p:spTree>
    <p:extLst>
      <p:ext uri="{BB962C8B-B14F-4D97-AF65-F5344CB8AC3E}">
        <p14:creationId xmlns:p14="http://schemas.microsoft.com/office/powerpoint/2010/main" val="3497470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E8BCD-275C-CA3F-F917-06EA9AFE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80C9-9C7B-97F1-DF13-CA4C13AF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Impacts of Make Allowance Changes on Prices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E21E12F-F430-0EB2-E166-3846E6D8F7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203523"/>
              </p:ext>
            </p:extLst>
          </p:nvPr>
        </p:nvGraphicFramePr>
        <p:xfrm>
          <a:off x="838200" y="155236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6D1AB06-A46B-5D1B-A0AE-018C704C3888}"/>
              </a:ext>
            </a:extLst>
          </p:cNvPr>
          <p:cNvSpPr txBox="1"/>
          <p:nvPr/>
        </p:nvSpPr>
        <p:spPr>
          <a:xfrm>
            <a:off x="175847" y="6075487"/>
            <a:ext cx="7156938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Note:  This is for milk that is currently pooled.</a:t>
            </a:r>
          </a:p>
          <a:p>
            <a:r>
              <a:rPr lang="en-US" sz="1400" dirty="0">
                <a:solidFill>
                  <a:srgbClr val="0070C0"/>
                </a:solidFill>
              </a:rPr>
              <a:t>If milk is not currently pooled or is re-blended, the impacts will be smaller and could be positive.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14D81-EDF7-B03D-C1E3-D6C93875B209}"/>
              </a:ext>
            </a:extLst>
          </p:cNvPr>
          <p:cNvSpPr txBox="1"/>
          <p:nvPr/>
        </p:nvSpPr>
        <p:spPr>
          <a:xfrm>
            <a:off x="4238562" y="3250975"/>
            <a:ext cx="294183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Change standard milk composition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3.3% (up from 3.1%)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Solids 6.0% (up from 5.9%)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Nonfat Solids 9.3% (up from 9.0%)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6B4C5-EC34-01D2-843C-9ABA23BD5BDB}"/>
              </a:ext>
            </a:extLst>
          </p:cNvPr>
          <p:cNvSpPr txBox="1"/>
          <p:nvPr/>
        </p:nvSpPr>
        <p:spPr>
          <a:xfrm>
            <a:off x="291829" y="45720"/>
            <a:ext cx="54037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the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Final Decision mean for farm milk prices? </a:t>
            </a:r>
          </a:p>
        </p:txBody>
      </p:sp>
    </p:spTree>
    <p:extLst>
      <p:ext uri="{BB962C8B-B14F-4D97-AF65-F5344CB8AC3E}">
        <p14:creationId xmlns:p14="http://schemas.microsoft.com/office/powerpoint/2010/main" val="30277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 animBg="0"/>
        </p:bldSub>
      </p:bldGraphic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A08D-35E1-AA14-5804-8AC58B202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AD26-016E-372B-85AD-CAF48FDF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Impacts of the Proposed Changes:  Pooled vs Non-Pooled Milk, January to November 2024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084AEFC-365D-891E-3373-2227E1FDD3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429649"/>
              </p:ext>
            </p:extLst>
          </p:nvPr>
        </p:nvGraphicFramePr>
        <p:xfrm>
          <a:off x="838200" y="1825625"/>
          <a:ext cx="10515600" cy="40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8EBD1CC-D328-0B62-5EA8-03BD8F55F97A}"/>
              </a:ext>
            </a:extLst>
          </p:cNvPr>
          <p:cNvSpPr txBox="1"/>
          <p:nvPr/>
        </p:nvSpPr>
        <p:spPr>
          <a:xfrm>
            <a:off x="838200" y="6003303"/>
            <a:ext cx="640755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Non-Pooled Milk price is estimated based on value of pooled milk at Class III Components + PPD and the Wisconsin All Milk Price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577855-9112-A1F4-8815-B05AFF368276}"/>
              </a:ext>
            </a:extLst>
          </p:cNvPr>
          <p:cNvCxnSpPr/>
          <p:nvPr/>
        </p:nvCxnSpPr>
        <p:spPr>
          <a:xfrm>
            <a:off x="7378574" y="2875146"/>
            <a:ext cx="0" cy="208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2CD6D6-0763-1EF0-F4BF-8FE576574A56}"/>
              </a:ext>
            </a:extLst>
          </p:cNvPr>
          <p:cNvCxnSpPr/>
          <p:nvPr/>
        </p:nvCxnSpPr>
        <p:spPr>
          <a:xfrm>
            <a:off x="3178891" y="3838838"/>
            <a:ext cx="0" cy="208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0D03CAE-A33C-FF20-9832-EA005BC6634F}"/>
              </a:ext>
            </a:extLst>
          </p:cNvPr>
          <p:cNvSpPr txBox="1"/>
          <p:nvPr/>
        </p:nvSpPr>
        <p:spPr>
          <a:xfrm>
            <a:off x="7503940" y="3889418"/>
            <a:ext cx="353951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We can calculate potential changes to pooled milk, but we are less certain about impacts on 25%-50% of WI milk not being pooled 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51559-D3FB-90E4-C989-9BB3E8DA994B}"/>
              </a:ext>
            </a:extLst>
          </p:cNvPr>
          <p:cNvSpPr txBox="1"/>
          <p:nvPr/>
        </p:nvSpPr>
        <p:spPr>
          <a:xfrm>
            <a:off x="291829" y="45720"/>
            <a:ext cx="54037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the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Final Decision mean for farm milk prices? </a:t>
            </a:r>
          </a:p>
        </p:txBody>
      </p:sp>
    </p:spTree>
    <p:extLst>
      <p:ext uri="{BB962C8B-B14F-4D97-AF65-F5344CB8AC3E}">
        <p14:creationId xmlns:p14="http://schemas.microsoft.com/office/powerpoint/2010/main" val="19839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 animBg="0"/>
        </p:bldSub>
      </p:bldGraphic>
      <p:bldP spid="9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32B9-675C-0F22-11B0-57300A6A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Recommended Decision on Farm Milk Prices…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8AAD0-4A38-4EB0-00FE-26A4842B1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672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Will depend on all of the changes in the Recommended Decision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We have considered them separately for clarity</a:t>
            </a:r>
          </a:p>
          <a:p>
            <a:r>
              <a:rPr lang="en-US" dirty="0"/>
              <a:t>Will vary by Order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Utilization of milk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Multiple Component Pricing versus Skim-Butterfat Orders</a:t>
            </a:r>
          </a:p>
          <a:p>
            <a:r>
              <a:rPr lang="en-US" dirty="0"/>
              <a:t>Will vary over time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Supply, demand and prices will evolve in response to the changes</a:t>
            </a:r>
          </a:p>
        </p:txBody>
      </p:sp>
      <p:pic>
        <p:nvPicPr>
          <p:cNvPr id="10" name="Content Placeholder 9" descr="A herd of cows grazing in a field&#10;&#10;Description automatically generated">
            <a:extLst>
              <a:ext uri="{FF2B5EF4-FFF2-40B4-BE49-F238E27FC236}">
                <a16:creationId xmlns:a16="http://schemas.microsoft.com/office/drawing/2014/main" id="{7BB7FF70-6F50-F8C4-C6AD-3754383BD4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30501" y="1716296"/>
            <a:ext cx="5064997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4545EF-2D8A-77DA-C851-AD4BC7237316}"/>
              </a:ext>
            </a:extLst>
          </p:cNvPr>
          <p:cNvSpPr txBox="1"/>
          <p:nvPr/>
        </p:nvSpPr>
        <p:spPr>
          <a:xfrm>
            <a:off x="291829" y="45720"/>
            <a:ext cx="54037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the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Final Decision mean for farm milk prices? </a:t>
            </a:r>
          </a:p>
        </p:txBody>
      </p:sp>
    </p:spTree>
    <p:extLst>
      <p:ext uri="{BB962C8B-B14F-4D97-AF65-F5344CB8AC3E}">
        <p14:creationId xmlns:p14="http://schemas.microsoft.com/office/powerpoint/2010/main" val="2200790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7540A010-90ED-3028-F169-36556CE36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What Happens Over Time?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B1DB1FF4-91A1-71F9-E967-1BCFCDBF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285" y="1752601"/>
            <a:ext cx="22363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Increased</a:t>
            </a:r>
          </a:p>
          <a:p>
            <a:pPr algn="ctr"/>
            <a:r>
              <a:rPr lang="en-US" altLang="en-US" sz="2400" dirty="0"/>
              <a:t>Make Allowance</a:t>
            </a:r>
          </a:p>
        </p:txBody>
      </p:sp>
      <p:grpSp>
        <p:nvGrpSpPr>
          <p:cNvPr id="71701" name="Group 21">
            <a:extLst>
              <a:ext uri="{FF2B5EF4-FFF2-40B4-BE49-F238E27FC236}">
                <a16:creationId xmlns:a16="http://schemas.microsoft.com/office/drawing/2014/main" id="{EF3370F7-49F4-6973-6097-AF8C67FA2517}"/>
              </a:ext>
            </a:extLst>
          </p:cNvPr>
          <p:cNvGrpSpPr>
            <a:grpSpLocks/>
          </p:cNvGrpSpPr>
          <p:nvPr/>
        </p:nvGrpSpPr>
        <p:grpSpPr bwMode="auto">
          <a:xfrm>
            <a:off x="5819778" y="2168528"/>
            <a:ext cx="4678366" cy="1036638"/>
            <a:chOff x="2706" y="1366"/>
            <a:chExt cx="2947" cy="653"/>
          </a:xfrm>
        </p:grpSpPr>
        <p:sp>
          <p:nvSpPr>
            <p:cNvPr id="71685" name="Text Box 5">
              <a:extLst>
                <a:ext uri="{FF2B5EF4-FFF2-40B4-BE49-F238E27FC236}">
                  <a16:creationId xmlns:a16="http://schemas.microsoft.com/office/drawing/2014/main" id="{4AA4144A-CD14-C630-E9C2-0903DFF68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" y="1728"/>
              <a:ext cx="294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dirty="0"/>
                <a:t>Lower Farm Milk Price (pooled milk)</a:t>
              </a:r>
            </a:p>
          </p:txBody>
        </p:sp>
        <p:cxnSp>
          <p:nvCxnSpPr>
            <p:cNvPr id="71694" name="AutoShape 14">
              <a:extLst>
                <a:ext uri="{FF2B5EF4-FFF2-40B4-BE49-F238E27FC236}">
                  <a16:creationId xmlns:a16="http://schemas.microsoft.com/office/drawing/2014/main" id="{9F33A40D-5026-131E-AAA2-216F3E98A893}"/>
                </a:ext>
              </a:extLst>
            </p:cNvPr>
            <p:cNvCxnSpPr>
              <a:cxnSpLocks noChangeShapeType="1"/>
              <a:stCxn id="71684" idx="3"/>
              <a:endCxn id="71685" idx="0"/>
            </p:cNvCxnSpPr>
            <p:nvPr/>
          </p:nvCxnSpPr>
          <p:spPr bwMode="auto">
            <a:xfrm>
              <a:off x="3341" y="1366"/>
              <a:ext cx="839" cy="36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ext Box 4">
            <a:extLst>
              <a:ext uri="{FF2B5EF4-FFF2-40B4-BE49-F238E27FC236}">
                <a16:creationId xmlns:a16="http://schemas.microsoft.com/office/drawing/2014/main" id="{0C7F7567-D13D-E317-FC57-528C6A37C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2656" y="3779841"/>
            <a:ext cx="21706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Adjustments to </a:t>
            </a:r>
            <a:br>
              <a:rPr lang="en-US" altLang="en-US" sz="2400" dirty="0"/>
            </a:br>
            <a:r>
              <a:rPr lang="en-US" altLang="en-US" sz="2400" dirty="0"/>
              <a:t>Milk Production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C6CCE13-ECE3-1A62-81E4-7489BF4B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794" y="3690993"/>
            <a:ext cx="26205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Increased Demand Farm Milk for Cheese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F9BC669-28E5-CF08-1EC8-65BE8D0AB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600" y="3549008"/>
            <a:ext cx="2620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More Milk Pooled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8470C8D-06CF-B19C-BBDF-C9CABBE53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038" y="5122579"/>
            <a:ext cx="32170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Milk Supply Demand Balance Affected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1096218-037A-1392-AFD6-763276C8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707" y="5661878"/>
            <a:ext cx="26205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Pressure for Premiums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87A1B891-4A94-BF70-8630-313B3E998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118" y="5029220"/>
            <a:ext cx="26205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Offsetting Positive Effect on Farm Pay Price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EB52578-98C8-A22D-702C-0B45FC9EC753}"/>
              </a:ext>
            </a:extLst>
          </p:cNvPr>
          <p:cNvSpPr/>
          <p:nvPr/>
        </p:nvSpPr>
        <p:spPr>
          <a:xfrm>
            <a:off x="9711559" y="3100552"/>
            <a:ext cx="588579" cy="693682"/>
          </a:xfrm>
          <a:custGeom>
            <a:avLst/>
            <a:gdLst>
              <a:gd name="connsiteX0" fmla="*/ 0 w 588579"/>
              <a:gd name="connsiteY0" fmla="*/ 0 h 693682"/>
              <a:gd name="connsiteX1" fmla="*/ 472965 w 588579"/>
              <a:gd name="connsiteY1" fmla="*/ 367862 h 693682"/>
              <a:gd name="connsiteX2" fmla="*/ 588579 w 588579"/>
              <a:gd name="connsiteY2" fmla="*/ 693682 h 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8579" h="693682">
                <a:moveTo>
                  <a:pt x="0" y="0"/>
                </a:moveTo>
                <a:cubicBezTo>
                  <a:pt x="187434" y="126124"/>
                  <a:pt x="374869" y="252248"/>
                  <a:pt x="472965" y="367862"/>
                </a:cubicBezTo>
                <a:cubicBezTo>
                  <a:pt x="571062" y="483476"/>
                  <a:pt x="579820" y="588579"/>
                  <a:pt x="588579" y="693682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EF5CE7E-76AE-A826-DA72-3C4FAA1BC007}"/>
              </a:ext>
            </a:extLst>
          </p:cNvPr>
          <p:cNvSpPr/>
          <p:nvPr/>
        </p:nvSpPr>
        <p:spPr>
          <a:xfrm>
            <a:off x="7616382" y="3163614"/>
            <a:ext cx="592197" cy="567558"/>
          </a:xfrm>
          <a:custGeom>
            <a:avLst/>
            <a:gdLst>
              <a:gd name="connsiteX0" fmla="*/ 592197 w 592197"/>
              <a:gd name="connsiteY0" fmla="*/ 0 h 567558"/>
              <a:gd name="connsiteX1" fmla="*/ 87701 w 592197"/>
              <a:gd name="connsiteY1" fmla="*/ 357352 h 567558"/>
              <a:gd name="connsiteX2" fmla="*/ 3618 w 592197"/>
              <a:gd name="connsiteY2" fmla="*/ 567558 h 56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197" h="567558">
                <a:moveTo>
                  <a:pt x="592197" y="0"/>
                </a:moveTo>
                <a:cubicBezTo>
                  <a:pt x="388997" y="131379"/>
                  <a:pt x="185797" y="262759"/>
                  <a:pt x="87701" y="357352"/>
                </a:cubicBezTo>
                <a:cubicBezTo>
                  <a:pt x="-10395" y="451945"/>
                  <a:pt x="-3389" y="509751"/>
                  <a:pt x="3618" y="567558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F9D80FB-0A73-0E30-F1A8-1209EB9363BD}"/>
              </a:ext>
            </a:extLst>
          </p:cNvPr>
          <p:cNvSpPr/>
          <p:nvPr/>
        </p:nvSpPr>
        <p:spPr>
          <a:xfrm>
            <a:off x="3519111" y="2425183"/>
            <a:ext cx="1072056" cy="1187669"/>
          </a:xfrm>
          <a:custGeom>
            <a:avLst/>
            <a:gdLst>
              <a:gd name="connsiteX0" fmla="*/ 1072056 w 1072056"/>
              <a:gd name="connsiteY0" fmla="*/ 0 h 1187669"/>
              <a:gd name="connsiteX1" fmla="*/ 346842 w 1072056"/>
              <a:gd name="connsiteY1" fmla="*/ 557048 h 1187669"/>
              <a:gd name="connsiteX2" fmla="*/ 0 w 1072056"/>
              <a:gd name="connsiteY2" fmla="*/ 1187669 h 118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2056" h="1187669">
                <a:moveTo>
                  <a:pt x="1072056" y="0"/>
                </a:moveTo>
                <a:cubicBezTo>
                  <a:pt x="798787" y="179551"/>
                  <a:pt x="525518" y="359103"/>
                  <a:pt x="346842" y="557048"/>
                </a:cubicBezTo>
                <a:cubicBezTo>
                  <a:pt x="168166" y="754993"/>
                  <a:pt x="84083" y="971331"/>
                  <a:pt x="0" y="1187669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1BADAB7-A97A-E600-C7E0-FD5A5DCE20D1}"/>
              </a:ext>
            </a:extLst>
          </p:cNvPr>
          <p:cNvSpPr/>
          <p:nvPr/>
        </p:nvSpPr>
        <p:spPr>
          <a:xfrm>
            <a:off x="9785131" y="4561490"/>
            <a:ext cx="683172" cy="704193"/>
          </a:xfrm>
          <a:custGeom>
            <a:avLst/>
            <a:gdLst>
              <a:gd name="connsiteX0" fmla="*/ 683172 w 683172"/>
              <a:gd name="connsiteY0" fmla="*/ 0 h 704193"/>
              <a:gd name="connsiteX1" fmla="*/ 336331 w 683172"/>
              <a:gd name="connsiteY1" fmla="*/ 483476 h 704193"/>
              <a:gd name="connsiteX2" fmla="*/ 0 w 683172"/>
              <a:gd name="connsiteY2" fmla="*/ 704193 h 70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172" h="704193">
                <a:moveTo>
                  <a:pt x="683172" y="0"/>
                </a:moveTo>
                <a:cubicBezTo>
                  <a:pt x="566682" y="183055"/>
                  <a:pt x="450193" y="366111"/>
                  <a:pt x="336331" y="483476"/>
                </a:cubicBezTo>
                <a:cubicBezTo>
                  <a:pt x="222469" y="600842"/>
                  <a:pt x="111234" y="652517"/>
                  <a:pt x="0" y="704193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E1082CD-6CB2-300B-5015-7DDD81F180F7}"/>
              </a:ext>
            </a:extLst>
          </p:cNvPr>
          <p:cNvSpPr/>
          <p:nvPr/>
        </p:nvSpPr>
        <p:spPr>
          <a:xfrm rot="20471357">
            <a:off x="7339055" y="4855776"/>
            <a:ext cx="158261" cy="609600"/>
          </a:xfrm>
          <a:custGeom>
            <a:avLst/>
            <a:gdLst>
              <a:gd name="connsiteX0" fmla="*/ 21627 w 158261"/>
              <a:gd name="connsiteY0" fmla="*/ 0 h 609600"/>
              <a:gd name="connsiteX1" fmla="*/ 11116 w 158261"/>
              <a:gd name="connsiteY1" fmla="*/ 367862 h 609600"/>
              <a:gd name="connsiteX2" fmla="*/ 158261 w 158261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261" h="609600">
                <a:moveTo>
                  <a:pt x="21627" y="0"/>
                </a:moveTo>
                <a:cubicBezTo>
                  <a:pt x="4985" y="133131"/>
                  <a:pt x="-11656" y="266262"/>
                  <a:pt x="11116" y="367862"/>
                </a:cubicBezTo>
                <a:cubicBezTo>
                  <a:pt x="33888" y="469462"/>
                  <a:pt x="96074" y="539531"/>
                  <a:pt x="158261" y="609600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0FC71D5-1E87-3D82-3409-B907F68D1C81}"/>
              </a:ext>
            </a:extLst>
          </p:cNvPr>
          <p:cNvSpPr/>
          <p:nvPr/>
        </p:nvSpPr>
        <p:spPr>
          <a:xfrm rot="19561893">
            <a:off x="2852482" y="4171957"/>
            <a:ext cx="802298" cy="685609"/>
          </a:xfrm>
          <a:custGeom>
            <a:avLst/>
            <a:gdLst>
              <a:gd name="connsiteX0" fmla="*/ 1061545 w 1061545"/>
              <a:gd name="connsiteY0" fmla="*/ 0 h 924910"/>
              <a:gd name="connsiteX1" fmla="*/ 346841 w 1061545"/>
              <a:gd name="connsiteY1" fmla="*/ 483476 h 924910"/>
              <a:gd name="connsiteX2" fmla="*/ 0 w 1061545"/>
              <a:gd name="connsiteY2" fmla="*/ 924910 h 92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1545" h="924910">
                <a:moveTo>
                  <a:pt x="1061545" y="0"/>
                </a:moveTo>
                <a:cubicBezTo>
                  <a:pt x="792655" y="164662"/>
                  <a:pt x="523765" y="329324"/>
                  <a:pt x="346841" y="483476"/>
                </a:cubicBezTo>
                <a:cubicBezTo>
                  <a:pt x="169917" y="637628"/>
                  <a:pt x="84958" y="781269"/>
                  <a:pt x="0" y="924910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9292737-0ADD-C4BE-D672-9A3FE0C3C9F8}"/>
              </a:ext>
            </a:extLst>
          </p:cNvPr>
          <p:cNvSpPr/>
          <p:nvPr/>
        </p:nvSpPr>
        <p:spPr>
          <a:xfrm rot="20822527">
            <a:off x="6579476" y="5763508"/>
            <a:ext cx="1250731" cy="277990"/>
          </a:xfrm>
          <a:custGeom>
            <a:avLst/>
            <a:gdLst>
              <a:gd name="connsiteX0" fmla="*/ 1250731 w 1250731"/>
              <a:gd name="connsiteY0" fmla="*/ 0 h 277990"/>
              <a:gd name="connsiteX1" fmla="*/ 451945 w 1250731"/>
              <a:gd name="connsiteY1" fmla="*/ 273269 h 277990"/>
              <a:gd name="connsiteX2" fmla="*/ 0 w 1250731"/>
              <a:gd name="connsiteY2" fmla="*/ 147145 h 2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0731" h="277990">
                <a:moveTo>
                  <a:pt x="1250731" y="0"/>
                </a:moveTo>
                <a:cubicBezTo>
                  <a:pt x="955565" y="124372"/>
                  <a:pt x="660400" y="248745"/>
                  <a:pt x="451945" y="273269"/>
                </a:cubicBezTo>
                <a:cubicBezTo>
                  <a:pt x="243490" y="297793"/>
                  <a:pt x="121745" y="222469"/>
                  <a:pt x="0" y="147145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0796EBC-E889-F0F2-49C8-0DD8FC509FFA}"/>
              </a:ext>
            </a:extLst>
          </p:cNvPr>
          <p:cNvSpPr/>
          <p:nvPr/>
        </p:nvSpPr>
        <p:spPr>
          <a:xfrm rot="899154">
            <a:off x="3930867" y="5919851"/>
            <a:ext cx="1145628" cy="115790"/>
          </a:xfrm>
          <a:custGeom>
            <a:avLst/>
            <a:gdLst>
              <a:gd name="connsiteX0" fmla="*/ 1145628 w 1145628"/>
              <a:gd name="connsiteY0" fmla="*/ 0 h 115790"/>
              <a:gd name="connsiteX1" fmla="*/ 546538 w 1145628"/>
              <a:gd name="connsiteY1" fmla="*/ 115613 h 115790"/>
              <a:gd name="connsiteX2" fmla="*/ 0 w 1145628"/>
              <a:gd name="connsiteY2" fmla="*/ 21020 h 11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5628" h="115790">
                <a:moveTo>
                  <a:pt x="1145628" y="0"/>
                </a:moveTo>
                <a:cubicBezTo>
                  <a:pt x="941552" y="56055"/>
                  <a:pt x="737476" y="112110"/>
                  <a:pt x="546538" y="115613"/>
                </a:cubicBezTo>
                <a:cubicBezTo>
                  <a:pt x="355600" y="119116"/>
                  <a:pt x="177800" y="70068"/>
                  <a:pt x="0" y="21020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8A1B0-BB85-CF3C-978F-41C192762BA2}"/>
              </a:ext>
            </a:extLst>
          </p:cNvPr>
          <p:cNvSpPr txBox="1"/>
          <p:nvPr/>
        </p:nvSpPr>
        <p:spPr>
          <a:xfrm>
            <a:off x="291829" y="45720"/>
            <a:ext cx="54037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the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Final Decision mean for farm milk prices?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3" grpId="0"/>
      <p:bldP spid="4" grpId="0"/>
      <p:bldP spid="5" grpId="0"/>
      <p:bldP spid="7" grpId="0"/>
      <p:bldP spid="8" grpId="0"/>
      <p:bldP spid="10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32B9-675C-0F22-11B0-57300A6A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Recommended Decision on Farm Milk Prices from Dynamic Modeling, 2024 to 2028</a:t>
            </a:r>
            <a:endParaRPr lang="en-US" sz="36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0F96D6-4B4C-6CB3-C72C-BC67284CF7B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4918367"/>
              </p:ext>
            </p:extLst>
          </p:nvPr>
        </p:nvGraphicFramePr>
        <p:xfrm>
          <a:off x="838200" y="172623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4BA29C70-4C1F-7FDC-7895-3C48CEBEB5B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3054988"/>
              </p:ext>
            </p:extLst>
          </p:nvPr>
        </p:nvGraphicFramePr>
        <p:xfrm>
          <a:off x="6172200" y="173674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6187D4-D3A3-0138-EBD6-DBF76D8F9CE8}"/>
              </a:ext>
            </a:extLst>
          </p:cNvPr>
          <p:cNvSpPr txBox="1"/>
          <p:nvPr/>
        </p:nvSpPr>
        <p:spPr>
          <a:xfrm>
            <a:off x="291829" y="45720"/>
            <a:ext cx="54037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the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Final Decision mean for farm milk prices? </a:t>
            </a:r>
          </a:p>
        </p:txBody>
      </p:sp>
    </p:spTree>
    <p:extLst>
      <p:ext uri="{BB962C8B-B14F-4D97-AF65-F5344CB8AC3E}">
        <p14:creationId xmlns:p14="http://schemas.microsoft.com/office/powerpoint/2010/main" val="7233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EBF0B-8922-308C-39FF-D2074E955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6C4BF-A7D7-FF1B-06E5-A1E4A36E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Producer Referendum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EA405D-304D-ACD4-B93C-3478965ED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SzPts val="2400"/>
              <a:buNone/>
            </a:pPr>
            <a:r>
              <a:rPr lang="en-US" dirty="0">
                <a:ea typeface="Times New Roman"/>
                <a:sym typeface="Times New Roman"/>
              </a:rPr>
              <a:t>Dairy farmers had the opportunity to vote on whether to:</a:t>
            </a:r>
          </a:p>
          <a:p>
            <a:pPr marL="0" indent="0">
              <a:buSzPts val="2400"/>
              <a:buNone/>
            </a:pPr>
            <a:r>
              <a:rPr lang="en-US" sz="2800" b="1" dirty="0">
                <a:solidFill>
                  <a:srgbClr val="0070C0"/>
                </a:solidFill>
                <a:ea typeface="Times New Roman"/>
                <a:sym typeface="Times New Roman"/>
              </a:rPr>
              <a:t>Adopt the order with the changes in the Final Decision </a:t>
            </a:r>
          </a:p>
          <a:p>
            <a:pPr marL="0" indent="0">
              <a:buSzPts val="2400"/>
              <a:buNone/>
            </a:pPr>
            <a:r>
              <a:rPr lang="en-US" dirty="0">
                <a:ea typeface="Times New Roman"/>
                <a:sym typeface="Times New Roman"/>
              </a:rPr>
              <a:t>OR </a:t>
            </a:r>
            <a:endParaRPr lang="en-US" sz="2400" dirty="0">
              <a:ea typeface="Times New Roman"/>
              <a:sym typeface="Times New Roman"/>
            </a:endParaRPr>
          </a:p>
          <a:p>
            <a:pPr marL="0" indent="0">
              <a:buSzPts val="2400"/>
              <a:buNone/>
            </a:pPr>
            <a:r>
              <a:rPr lang="en-US" sz="2800" b="1" dirty="0">
                <a:solidFill>
                  <a:srgbClr val="0070C0"/>
                </a:solidFill>
                <a:ea typeface="Times New Roman"/>
                <a:sym typeface="Times New Roman"/>
              </a:rPr>
              <a:t>Terminate the order (no FMMO pricing)</a:t>
            </a:r>
          </a:p>
          <a:p>
            <a:pPr marL="0" indent="0">
              <a:buNone/>
            </a:pPr>
            <a:endParaRPr lang="en-US" b="1" dirty="0">
              <a:ea typeface="Times New Roman"/>
              <a:sym typeface="Times New Roman"/>
            </a:endParaRPr>
          </a:p>
          <a:p>
            <a:pPr>
              <a:buSzPts val="2400"/>
            </a:pPr>
            <a:r>
              <a:rPr lang="en-US" dirty="0">
                <a:ea typeface="Times New Roman"/>
                <a:sym typeface="Times New Roman"/>
              </a:rPr>
              <a:t>Maintaining the current provisions of the order was </a:t>
            </a:r>
            <a:r>
              <a:rPr lang="en-US" b="1" dirty="0">
                <a:ea typeface="Times New Roman"/>
                <a:sym typeface="Times New Roman"/>
              </a:rPr>
              <a:t>NOT</a:t>
            </a:r>
            <a:r>
              <a:rPr lang="en-US" dirty="0">
                <a:ea typeface="Times New Roman"/>
                <a:sym typeface="Times New Roman"/>
              </a:rPr>
              <a:t> an option</a:t>
            </a:r>
          </a:p>
          <a:p>
            <a:pPr>
              <a:buSzPts val="2400"/>
            </a:pPr>
            <a:r>
              <a:rPr lang="en-US" dirty="0">
                <a:sym typeface="Times New Roman"/>
              </a:rPr>
              <a:t>Voting was by Order, not for the whole system</a:t>
            </a:r>
            <a:endParaRPr lang="en-US" dirty="0"/>
          </a:p>
          <a:p>
            <a:pPr marL="0" indent="0" eaLnBrk="1" hangingPunct="1">
              <a:buNone/>
            </a:pPr>
            <a:endParaRPr lang="en-US" i="1" dirty="0">
              <a:solidFill>
                <a:srgbClr val="0070C0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5CC0B-90CE-E53D-25F2-6E3CE827BA1B}"/>
              </a:ext>
            </a:extLst>
          </p:cNvPr>
          <p:cNvSpPr txBox="1"/>
          <p:nvPr/>
        </p:nvSpPr>
        <p:spPr>
          <a:xfrm>
            <a:off x="291829" y="45720"/>
            <a:ext cx="258468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 next steps? </a:t>
            </a:r>
          </a:p>
        </p:txBody>
      </p:sp>
    </p:spTree>
    <p:extLst>
      <p:ext uri="{BB962C8B-B14F-4D97-AF65-F5344CB8AC3E}">
        <p14:creationId xmlns:p14="http://schemas.microsoft.com/office/powerpoint/2010/main" val="309727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61EC-CD5A-2B02-0AD0-ADE2DB52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583C-9628-4FD9-94DA-2516DBA5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Current Activities of FMMOs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7312E-455A-9519-4C54-C351A90F4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422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Administer FMMOs and provide Order Statistics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Classified pricing and pooling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Collect dairy commodity prices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Determine handler prices based on end products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Establish minimum uniform prices across pool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Weights and measures, component and volume audits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Timely payments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Market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E2093-4ACD-0F00-289D-5FD7A8E216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73685-42B9-79EF-BA3C-73F36A938126}"/>
              </a:ext>
            </a:extLst>
          </p:cNvPr>
          <p:cNvSpPr txBox="1"/>
          <p:nvPr/>
        </p:nvSpPr>
        <p:spPr>
          <a:xfrm>
            <a:off x="291829" y="45720"/>
            <a:ext cx="21927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</a:t>
            </a:r>
            <a:r>
              <a:rPr lang="en-US" sz="1800" dirty="0"/>
              <a:t> do FMMOs do?</a:t>
            </a:r>
          </a:p>
        </p:txBody>
      </p:sp>
    </p:spTree>
    <p:extLst>
      <p:ext uri="{BB962C8B-B14F-4D97-AF65-F5344CB8AC3E}">
        <p14:creationId xmlns:p14="http://schemas.microsoft.com/office/powerpoint/2010/main" val="4224146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D22D-10F0-5D6C-5AAE-F6AFEC3DF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9F34-253E-3151-1F8E-C8F7D083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Issue: Better Off With the Order or Without It?</a:t>
            </a:r>
            <a:br>
              <a:rPr lang="en-US" sz="3600" dirty="0"/>
            </a:br>
            <a:r>
              <a:rPr lang="en-US" sz="2000" i="1" dirty="0">
                <a:solidFill>
                  <a:srgbClr val="0070C0"/>
                </a:solidFill>
                <a:ea typeface="ＭＳ Ｐゴシック" pitchFamily="-1" charset="-128"/>
                <a:cs typeface="ＭＳ Ｐゴシック" pitchFamily="-1" charset="-128"/>
              </a:rPr>
              <a:t>Not whether like or don’t like the proposed changes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FBF21-CCD2-7CE8-C717-EA812CCF8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073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u="sng" dirty="0">
                <a:effectLst/>
                <a:ea typeface="Times New Roman" panose="02020603050405020304" pitchFamily="18" charset="0"/>
              </a:rPr>
              <a:t>Voting out the order would:</a:t>
            </a:r>
          </a:p>
          <a:p>
            <a:r>
              <a:rPr lang="en-US" dirty="0">
                <a:ea typeface="Times New Roman" panose="02020603050405020304" pitchFamily="18" charset="0"/>
              </a:rPr>
              <a:t>E</a:t>
            </a:r>
            <a:r>
              <a:rPr lang="en-US" dirty="0">
                <a:effectLst/>
                <a:ea typeface="Times New Roman" panose="02020603050405020304" pitchFamily="18" charset="0"/>
              </a:rPr>
              <a:t>liminate beneficial aspects of the Order not directly related to milk pricing, including auditing, testing, market information</a:t>
            </a:r>
          </a:p>
          <a:p>
            <a:pPr lvl="1"/>
            <a:r>
              <a:rPr lang="en-US" i="1" dirty="0">
                <a:solidFill>
                  <a:srgbClr val="0070C0"/>
                </a:solidFill>
                <a:ea typeface="ＭＳ Ｐゴシック" pitchFamily="-1" charset="-128"/>
              </a:rPr>
              <a:t>Unless otherwise replaced with appropriate legislation</a:t>
            </a:r>
          </a:p>
          <a:p>
            <a:r>
              <a:rPr lang="en-US" dirty="0"/>
              <a:t>Likely result in farm milk prices approximating Class III components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This is the experience of the Western Order, terminated in 2004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Opportunities to pool milk on other Orders are limited</a:t>
            </a:r>
          </a:p>
          <a:p>
            <a:r>
              <a:rPr lang="en-US" dirty="0"/>
              <a:t>Would eliminate payment of the PPD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Averaged $0.29/cwt from January 2022 to date in Upper Midwest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Averaged $2.85/cwt in Northeast Order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83F19-855D-9406-F3EB-47574C552BE1}"/>
              </a:ext>
            </a:extLst>
          </p:cNvPr>
          <p:cNvSpPr txBox="1"/>
          <p:nvPr/>
        </p:nvSpPr>
        <p:spPr>
          <a:xfrm>
            <a:off x="291829" y="45720"/>
            <a:ext cx="258468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 next steps? </a:t>
            </a:r>
          </a:p>
        </p:txBody>
      </p:sp>
    </p:spTree>
    <p:extLst>
      <p:ext uri="{BB962C8B-B14F-4D97-AF65-F5344CB8AC3E}">
        <p14:creationId xmlns:p14="http://schemas.microsoft.com/office/powerpoint/2010/main" val="1987538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2FFB-3B1E-7C82-C597-A49BF483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Referendum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F55AA-DC53-BB12-8F60-D078AD483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USDA the Final Decision specified the details of the voting process, including:</a:t>
            </a:r>
          </a:p>
          <a:p>
            <a:r>
              <a:rPr lang="en-US" dirty="0"/>
              <a:t>The representative month that counts for eligibility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January 2024</a:t>
            </a:r>
          </a:p>
          <a:p>
            <a:r>
              <a:rPr lang="en-US" dirty="0"/>
              <a:t>The timing of the vote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Date requirements for ballots to be postmarked by December 31, 2024 and received by USDA by January 15,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47A5A-AE98-0769-A9D6-B22902A99625}"/>
              </a:ext>
            </a:extLst>
          </p:cNvPr>
          <p:cNvSpPr txBox="1"/>
          <p:nvPr/>
        </p:nvSpPr>
        <p:spPr>
          <a:xfrm>
            <a:off x="291829" y="45720"/>
            <a:ext cx="258468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 next steps? </a:t>
            </a:r>
          </a:p>
        </p:txBody>
      </p:sp>
    </p:spTree>
    <p:extLst>
      <p:ext uri="{BB962C8B-B14F-4D97-AF65-F5344CB8AC3E}">
        <p14:creationId xmlns:p14="http://schemas.microsoft.com/office/powerpoint/2010/main" val="1335366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E9693-1E31-EDEF-6A90-A8E66842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DD78-DF3D-426F-DD04-02B81EF67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365125"/>
            <a:ext cx="1058007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Referendum Process:  Bloc Voting by Cooperatives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6EC74-EB9E-743C-04BF-23840C38A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Because Cooperatives are considered producers under FMMOs, </a:t>
            </a:r>
            <a:r>
              <a:rPr lang="en-US" dirty="0">
                <a:solidFill>
                  <a:srgbClr val="0070C0"/>
                </a:solidFill>
              </a:rPr>
              <a:t>they were allowed to bloc vote </a:t>
            </a:r>
            <a:r>
              <a:rPr lang="en-US" dirty="0"/>
              <a:t>on behalf of all their members</a:t>
            </a:r>
          </a:p>
          <a:p>
            <a:r>
              <a:rPr lang="en-US" dirty="0"/>
              <a:t>The coop must </a:t>
            </a:r>
            <a:r>
              <a:rPr lang="en" dirty="0">
                <a:sym typeface="Times New Roman"/>
              </a:rPr>
              <a:t>provide USDA with certification of the resolution authorizing the vote at the time ballots are submitted</a:t>
            </a:r>
          </a:p>
          <a:p>
            <a:r>
              <a:rPr lang="en" dirty="0">
                <a:sym typeface="Times New Roman"/>
              </a:rPr>
              <a:t>If the cooperative does not bloc vote, its members may cast individual ballots</a:t>
            </a:r>
          </a:p>
          <a:p>
            <a:pPr marL="0" indent="0">
              <a:buNone/>
            </a:pPr>
            <a:endParaRPr lang="en" dirty="0">
              <a:sym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CFE09-44FF-9175-0C0F-E84CA0177C83}"/>
              </a:ext>
            </a:extLst>
          </p:cNvPr>
          <p:cNvSpPr txBox="1"/>
          <p:nvPr/>
        </p:nvSpPr>
        <p:spPr>
          <a:xfrm>
            <a:off x="291829" y="45720"/>
            <a:ext cx="258468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 next steps? </a:t>
            </a:r>
          </a:p>
        </p:txBody>
      </p:sp>
    </p:spTree>
    <p:extLst>
      <p:ext uri="{BB962C8B-B14F-4D97-AF65-F5344CB8AC3E}">
        <p14:creationId xmlns:p14="http://schemas.microsoft.com/office/powerpoint/2010/main" val="1573378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93385-957A-2100-A306-C85DD396C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651D-3A0D-537A-8BA3-8E1B1B5F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365125"/>
            <a:ext cx="1058007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Referendum Process:  Voting Threshold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5C877-BFC9-FC60-0A86-5CE5D39A5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amend the Order (with the provisions of the Final Decision)</a:t>
            </a:r>
          </a:p>
          <a:p>
            <a:r>
              <a:rPr lang="en-US" dirty="0">
                <a:solidFill>
                  <a:srgbClr val="0070C0"/>
                </a:solidFill>
                <a:sym typeface="Times New Roman"/>
              </a:rPr>
              <a:t>2/3 of the voting producers must approve</a:t>
            </a:r>
          </a:p>
          <a:p>
            <a:pPr marL="0" indent="0">
              <a:buNone/>
            </a:pPr>
            <a:r>
              <a:rPr lang="en" dirty="0">
                <a:sym typeface="Times New Roman"/>
              </a:rPr>
              <a:t>OR</a:t>
            </a:r>
          </a:p>
          <a:p>
            <a:r>
              <a:rPr lang="en" dirty="0">
                <a:solidFill>
                  <a:srgbClr val="0070C0"/>
                </a:solidFill>
                <a:sym typeface="Times New Roman"/>
              </a:rPr>
              <a:t>2/3 of the milk volume represented by voting producers must approve </a:t>
            </a:r>
          </a:p>
          <a:p>
            <a:pPr marL="0" indent="0">
              <a:buNone/>
            </a:pPr>
            <a:r>
              <a:rPr lang="en" dirty="0"/>
              <a:t>Under bloc voting, cooperatives may cast a unanimous ballot for all their membership who are eligible, which contributes towards the 2/3 of voting producers or milk volume</a:t>
            </a:r>
          </a:p>
          <a:p>
            <a:r>
              <a:rPr lang="en" dirty="0">
                <a:sym typeface="Times New Roman"/>
              </a:rPr>
              <a:t>USDA will first count producers, then milk volume if needed</a:t>
            </a:r>
          </a:p>
          <a:p>
            <a:endParaRPr lang="en" dirty="0">
              <a:sym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D5AA6-2FB7-426F-DB3F-40E92FD64BC6}"/>
              </a:ext>
            </a:extLst>
          </p:cNvPr>
          <p:cNvSpPr txBox="1"/>
          <p:nvPr/>
        </p:nvSpPr>
        <p:spPr>
          <a:xfrm>
            <a:off x="439615" y="6321669"/>
            <a:ext cx="433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Info video at:  https://</a:t>
            </a:r>
            <a:r>
              <a:rPr lang="en-US" sz="1200" dirty="0" err="1">
                <a:solidFill>
                  <a:srgbClr val="0070C0"/>
                </a:solidFill>
              </a:rPr>
              <a:t>www.youtube.com</a:t>
            </a:r>
            <a:r>
              <a:rPr lang="en-US" sz="1200" dirty="0">
                <a:solidFill>
                  <a:srgbClr val="0070C0"/>
                </a:solidFill>
              </a:rPr>
              <a:t>/</a:t>
            </a:r>
            <a:r>
              <a:rPr lang="en-US" sz="1200" dirty="0" err="1">
                <a:solidFill>
                  <a:srgbClr val="0070C0"/>
                </a:solidFill>
              </a:rPr>
              <a:t>watch?v</a:t>
            </a:r>
            <a:r>
              <a:rPr lang="en-US" sz="1200" dirty="0">
                <a:solidFill>
                  <a:srgbClr val="0070C0"/>
                </a:solidFill>
              </a:rPr>
              <a:t>=PFuEBmy6_uM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EC117-34EC-E37C-F31A-10F48925EA52}"/>
              </a:ext>
            </a:extLst>
          </p:cNvPr>
          <p:cNvSpPr txBox="1"/>
          <p:nvPr/>
        </p:nvSpPr>
        <p:spPr>
          <a:xfrm>
            <a:off x="291829" y="45720"/>
            <a:ext cx="258468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the next steps? </a:t>
            </a:r>
          </a:p>
        </p:txBody>
      </p:sp>
    </p:spTree>
    <p:extLst>
      <p:ext uri="{BB962C8B-B14F-4D97-AF65-F5344CB8AC3E}">
        <p14:creationId xmlns:p14="http://schemas.microsoft.com/office/powerpoint/2010/main" val="2467207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F237F5CA-7B2C-9ACA-CFB6-DC7166A2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b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Resources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89B022A-75BC-D239-2A0A-055B17E43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Dairy Markets and Policy Program Website: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https://dairymarkets.org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“Information Letters” on: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Changes Proposed in USDA Federal Milk Marketing Order Recommended Decision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 Changes to Product Make Allowances in the Recommended Decision and Potential Farm Milk Price Impacts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E9497C8-AAA6-84BE-C1E9-35A58A78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Changes to Class I Differentials in the Recommended Decision and Potential Farm Milk Price Impacts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Milk Marketing Order Functions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Changes in Milk Composition, Surveyed Commodity Products, and Base Class I Skim Milk Price in the Recommended Decision and Potential Farm Milk Price Impacts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Implications of the Termination of Order 30 for Farm Milk Prices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DBE6D7-CDD2-08C5-4CE6-84F40932D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606022"/>
            <a:ext cx="2746476" cy="8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03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9C41-2539-F441-BF2D-049A9C29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Thank you for your 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79633-D7B8-6349-8AD8-D45E534739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Chuck Nicholson</a:t>
            </a:r>
          </a:p>
          <a:p>
            <a:pPr marL="0" indent="0">
              <a:buNone/>
            </a:pPr>
            <a:r>
              <a:rPr lang="en-US" sz="2400" dirty="0"/>
              <a:t>University of Wisconsin-Madison</a:t>
            </a:r>
          </a:p>
          <a:p>
            <a:pPr marL="0" indent="0">
              <a:buNone/>
            </a:pPr>
            <a:r>
              <a:rPr lang="en-US" sz="2400" dirty="0"/>
              <a:t>Email:  </a:t>
            </a:r>
            <a:r>
              <a:rPr lang="en-US" sz="2400" dirty="0">
                <a:hlinkClick r:id="rId2"/>
              </a:rPr>
              <a:t>cfnicholson@wisc.edu</a:t>
            </a:r>
            <a:r>
              <a:rPr lang="en-US" sz="24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2F02ED-9D26-56E7-83F1-7AE9C5CE1F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907955"/>
            <a:ext cx="47625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120B6-4656-0F06-1CF1-BF3CFA7727F4}"/>
              </a:ext>
            </a:extLst>
          </p:cNvPr>
          <p:cNvSpPr txBox="1"/>
          <p:nvPr/>
        </p:nvSpPr>
        <p:spPr>
          <a:xfrm>
            <a:off x="9310222" y="5161722"/>
            <a:ext cx="1834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Hoard’s Dairyman</a:t>
            </a:r>
          </a:p>
        </p:txBody>
      </p:sp>
    </p:spTree>
    <p:extLst>
      <p:ext uri="{BB962C8B-B14F-4D97-AF65-F5344CB8AC3E}">
        <p14:creationId xmlns:p14="http://schemas.microsoft.com/office/powerpoint/2010/main" val="105666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E02E0-7D31-C7D4-0EBD-360B4981F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19BB-89CE-18C3-E752-5A4316712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Current Activities of FMMOs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2C7A2-767C-4FA6-0B24-5E3032D4C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422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Administer FMMOs and provide Order Statistics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Classified pricing and pooling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Collect dairy commodity prices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Determine handler prices based on end products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Establish minimum uniform prices across pool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Weights and measures, component and volume audits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Timely payments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Market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75B61-B7B3-A863-1C11-7D24E2F0D7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Other Functions</a:t>
            </a:r>
          </a:p>
          <a:p>
            <a:r>
              <a:rPr lang="en-US" sz="2400" dirty="0"/>
              <a:t>Export certification services</a:t>
            </a:r>
          </a:p>
          <a:p>
            <a:r>
              <a:rPr lang="en-US" sz="2400" dirty="0"/>
              <a:t>Dairy Standards and Product grading</a:t>
            </a:r>
          </a:p>
          <a:p>
            <a:r>
              <a:rPr lang="en-US" sz="2400" dirty="0"/>
              <a:t>Administer the Fluid Milk Processor Promotion and the Dairy Research and Promotion programs (checkoffs)</a:t>
            </a:r>
          </a:p>
          <a:p>
            <a:r>
              <a:rPr lang="en-US" sz="2400" dirty="0"/>
              <a:t>Pandemic Market Volatility Assistance Program, Milk Donation Reimbursement Program,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C4FE1-5DB6-435D-858A-E583D8E5F838}"/>
              </a:ext>
            </a:extLst>
          </p:cNvPr>
          <p:cNvSpPr txBox="1"/>
          <p:nvPr/>
        </p:nvSpPr>
        <p:spPr>
          <a:xfrm>
            <a:off x="291829" y="45720"/>
            <a:ext cx="21927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</a:t>
            </a:r>
            <a:r>
              <a:rPr lang="en-US" sz="1800" dirty="0"/>
              <a:t> do FMMOs do?</a:t>
            </a:r>
          </a:p>
        </p:txBody>
      </p:sp>
    </p:spTree>
    <p:extLst>
      <p:ext uri="{BB962C8B-B14F-4D97-AF65-F5344CB8AC3E}">
        <p14:creationId xmlns:p14="http://schemas.microsoft.com/office/powerpoint/2010/main" val="2250537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04272-6EB5-03FB-2BE9-AAF2B8273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5" y="671713"/>
            <a:ext cx="7974034" cy="5224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627B0C-2159-9A4E-2E81-9E260A70B650}"/>
              </a:ext>
            </a:extLst>
          </p:cNvPr>
          <p:cNvSpPr txBox="1"/>
          <p:nvPr/>
        </p:nvSpPr>
        <p:spPr>
          <a:xfrm>
            <a:off x="9009296" y="1619988"/>
            <a:ext cx="24259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 farm milk is priced based on Federal Milk Marketing  Orders</a:t>
            </a:r>
          </a:p>
          <a:p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 farm milk sold in marketing areas</a:t>
            </a:r>
          </a:p>
          <a:p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buyers other than Class I in a regulated area can choose not to be regulated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A1C5C-71C5-CED9-431F-3CBB5EBC15D5}"/>
              </a:ext>
            </a:extLst>
          </p:cNvPr>
          <p:cNvSpPr txBox="1"/>
          <p:nvPr/>
        </p:nvSpPr>
        <p:spPr>
          <a:xfrm>
            <a:off x="291829" y="45720"/>
            <a:ext cx="21927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What</a:t>
            </a:r>
            <a:r>
              <a:rPr lang="en-US" sz="1800" dirty="0"/>
              <a:t> do FMMOs do?</a:t>
            </a:r>
          </a:p>
        </p:txBody>
      </p:sp>
    </p:spTree>
    <p:extLst>
      <p:ext uri="{BB962C8B-B14F-4D97-AF65-F5344CB8AC3E}">
        <p14:creationId xmlns:p14="http://schemas.microsoft.com/office/powerpoint/2010/main" val="133268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84327-838C-52F0-146E-1F531674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5C4D-1F1D-B0A4-4E92-17390EEA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We’re Nearing the End</a:t>
            </a:r>
          </a:p>
        </p:txBody>
      </p:sp>
      <p:sp>
        <p:nvSpPr>
          <p:cNvPr id="3" name="AutoShape 2" descr="No photo description available.">
            <a:extLst>
              <a:ext uri="{FF2B5EF4-FFF2-40B4-BE49-F238E27FC236}">
                <a16:creationId xmlns:a16="http://schemas.microsoft.com/office/drawing/2014/main" id="{360BD296-E425-7021-EDEB-6332D314C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6E154-88E6-9F78-9CB9-F96B361E2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24" y="639856"/>
            <a:ext cx="5729810" cy="52919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440963-069D-00CB-06E1-EEEDCF4FC57F}"/>
              </a:ext>
            </a:extLst>
          </p:cNvPr>
          <p:cNvCxnSpPr/>
          <p:nvPr/>
        </p:nvCxnSpPr>
        <p:spPr>
          <a:xfrm>
            <a:off x="2173411" y="1825625"/>
            <a:ext cx="0" cy="46634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7419BB1-3D4F-1EB6-F477-AF2BB53FE997}"/>
              </a:ext>
            </a:extLst>
          </p:cNvPr>
          <p:cNvSpPr/>
          <p:nvPr/>
        </p:nvSpPr>
        <p:spPr>
          <a:xfrm>
            <a:off x="2133600" y="1958112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441D86-601C-38CF-8DD7-71DE54CC37C9}"/>
              </a:ext>
            </a:extLst>
          </p:cNvPr>
          <p:cNvSpPr/>
          <p:nvPr/>
        </p:nvSpPr>
        <p:spPr>
          <a:xfrm>
            <a:off x="2138220" y="2516907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2383A7-D02B-A4B6-CCE0-4F0E6DDFA368}"/>
              </a:ext>
            </a:extLst>
          </p:cNvPr>
          <p:cNvSpPr txBox="1"/>
          <p:nvPr/>
        </p:nvSpPr>
        <p:spPr>
          <a:xfrm>
            <a:off x="629779" y="1873495"/>
            <a:ext cx="1060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March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B2367-C9D9-5A8D-2939-B21AC7FFEA14}"/>
              </a:ext>
            </a:extLst>
          </p:cNvPr>
          <p:cNvSpPr txBox="1"/>
          <p:nvPr/>
        </p:nvSpPr>
        <p:spPr>
          <a:xfrm>
            <a:off x="2397725" y="1873494"/>
            <a:ext cx="362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Initial Request for Hearing on Make Allowances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47BDBD-159A-42E1-329D-F1CEBAF6BED5}"/>
              </a:ext>
            </a:extLst>
          </p:cNvPr>
          <p:cNvSpPr txBox="1"/>
          <p:nvPr/>
        </p:nvSpPr>
        <p:spPr>
          <a:xfrm>
            <a:off x="662109" y="2404582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June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1741AC-AB6F-71FF-B0F0-4074C9150868}"/>
              </a:ext>
            </a:extLst>
          </p:cNvPr>
          <p:cNvSpPr txBox="1"/>
          <p:nvPr/>
        </p:nvSpPr>
        <p:spPr>
          <a:xfrm>
            <a:off x="2374635" y="2386107"/>
            <a:ext cx="3125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Additional Proposals Submitted to USDA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60661B-EA87-51C0-0316-536B0B60200F}"/>
              </a:ext>
            </a:extLst>
          </p:cNvPr>
          <p:cNvSpPr txBox="1"/>
          <p:nvPr/>
        </p:nvSpPr>
        <p:spPr>
          <a:xfrm>
            <a:off x="675960" y="2861781"/>
            <a:ext cx="1097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August 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3D9C4E-8149-A40F-FF20-355A0F4A85F4}"/>
              </a:ext>
            </a:extLst>
          </p:cNvPr>
          <p:cNvSpPr txBox="1"/>
          <p:nvPr/>
        </p:nvSpPr>
        <p:spPr>
          <a:xfrm>
            <a:off x="2388490" y="2861780"/>
            <a:ext cx="1725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USDA Hearing Begins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F263E1-9F1E-A52F-CD3B-394C0F425383}"/>
              </a:ext>
            </a:extLst>
          </p:cNvPr>
          <p:cNvSpPr/>
          <p:nvPr/>
        </p:nvSpPr>
        <p:spPr>
          <a:xfrm>
            <a:off x="2142841" y="2964868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D7533-6615-47AC-B2D2-3FB4EF26A026}"/>
              </a:ext>
            </a:extLst>
          </p:cNvPr>
          <p:cNvSpPr txBox="1"/>
          <p:nvPr/>
        </p:nvSpPr>
        <p:spPr>
          <a:xfrm>
            <a:off x="662109" y="3669954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2FF707-26E8-F821-BA28-239D7456E356}"/>
              </a:ext>
            </a:extLst>
          </p:cNvPr>
          <p:cNvSpPr txBox="1"/>
          <p:nvPr/>
        </p:nvSpPr>
        <p:spPr>
          <a:xfrm>
            <a:off x="2374639" y="3669953"/>
            <a:ext cx="1594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USDA Hearing Ends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14EE6E-B52B-21B4-51D5-0968915EA5AB}"/>
              </a:ext>
            </a:extLst>
          </p:cNvPr>
          <p:cNvSpPr/>
          <p:nvPr/>
        </p:nvSpPr>
        <p:spPr>
          <a:xfrm>
            <a:off x="2128990" y="3773041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E24D9A-19A2-CD5F-FE5C-70C9252A4F93}"/>
              </a:ext>
            </a:extLst>
          </p:cNvPr>
          <p:cNvSpPr txBox="1"/>
          <p:nvPr/>
        </p:nvSpPr>
        <p:spPr>
          <a:xfrm>
            <a:off x="666728" y="4607445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July 2024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7FD2F4-2906-151D-5860-33032978239E}"/>
              </a:ext>
            </a:extLst>
          </p:cNvPr>
          <p:cNvSpPr txBox="1"/>
          <p:nvPr/>
        </p:nvSpPr>
        <p:spPr>
          <a:xfrm>
            <a:off x="2379258" y="4607444"/>
            <a:ext cx="287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USDA Issues Recommended Decision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B000FE-193D-94AA-72E0-D574DC581A60}"/>
              </a:ext>
            </a:extLst>
          </p:cNvPr>
          <p:cNvSpPr/>
          <p:nvPr/>
        </p:nvSpPr>
        <p:spPr>
          <a:xfrm>
            <a:off x="2133609" y="4710532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165D80-F1B8-82FD-771E-13F24E848377}"/>
              </a:ext>
            </a:extLst>
          </p:cNvPr>
          <p:cNvSpPr txBox="1"/>
          <p:nvPr/>
        </p:nvSpPr>
        <p:spPr>
          <a:xfrm>
            <a:off x="652874" y="5360204"/>
            <a:ext cx="1358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November 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828327-CF11-7D12-65A1-B09E871292C1}"/>
              </a:ext>
            </a:extLst>
          </p:cNvPr>
          <p:cNvSpPr txBox="1"/>
          <p:nvPr/>
        </p:nvSpPr>
        <p:spPr>
          <a:xfrm>
            <a:off x="2365404" y="5360203"/>
            <a:ext cx="2120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USDA Issues Final Decision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7A4B3A0-B67E-D9F9-B601-CD9C40C20E6D}"/>
              </a:ext>
            </a:extLst>
          </p:cNvPr>
          <p:cNvSpPr/>
          <p:nvPr/>
        </p:nvSpPr>
        <p:spPr>
          <a:xfrm>
            <a:off x="2128067" y="5463291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B4745F-9DA5-CBC1-FA9C-639707F044E0}"/>
              </a:ext>
            </a:extLst>
          </p:cNvPr>
          <p:cNvSpPr txBox="1"/>
          <p:nvPr/>
        </p:nvSpPr>
        <p:spPr>
          <a:xfrm>
            <a:off x="639021" y="5669621"/>
            <a:ext cx="13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December 2024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67CEE7-003C-F105-8D78-98C5BA5077B0}"/>
              </a:ext>
            </a:extLst>
          </p:cNvPr>
          <p:cNvSpPr txBox="1"/>
          <p:nvPr/>
        </p:nvSpPr>
        <p:spPr>
          <a:xfrm>
            <a:off x="2351551" y="5669620"/>
            <a:ext cx="1787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Producer Referendum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CF37256-FD4F-9D77-973B-5247C07FA354}"/>
              </a:ext>
            </a:extLst>
          </p:cNvPr>
          <p:cNvSpPr/>
          <p:nvPr/>
        </p:nvSpPr>
        <p:spPr>
          <a:xfrm>
            <a:off x="2124374" y="5772708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7E16CF-43DA-7F76-8E0F-F54723DBE518}"/>
              </a:ext>
            </a:extLst>
          </p:cNvPr>
          <p:cNvSpPr txBox="1"/>
          <p:nvPr/>
        </p:nvSpPr>
        <p:spPr>
          <a:xfrm>
            <a:off x="625168" y="5979038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5CFC82-8C90-E77D-7D54-71D8352C709C}"/>
              </a:ext>
            </a:extLst>
          </p:cNvPr>
          <p:cNvSpPr txBox="1"/>
          <p:nvPr/>
        </p:nvSpPr>
        <p:spPr>
          <a:xfrm>
            <a:off x="2337698" y="5979037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Results of Producer Referendum Announced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9BB8CCE-763B-7917-2DCD-9A2EC86306BF}"/>
              </a:ext>
            </a:extLst>
          </p:cNvPr>
          <p:cNvSpPr/>
          <p:nvPr/>
        </p:nvSpPr>
        <p:spPr>
          <a:xfrm>
            <a:off x="2130841" y="6092285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E19EFE-E5BC-4CF4-4928-D5194AEF1598}"/>
              </a:ext>
            </a:extLst>
          </p:cNvPr>
          <p:cNvSpPr/>
          <p:nvPr/>
        </p:nvSpPr>
        <p:spPr>
          <a:xfrm>
            <a:off x="2133331" y="6385357"/>
            <a:ext cx="83128" cy="101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8BD8E-203A-99B8-8668-FDC4270A6464}"/>
              </a:ext>
            </a:extLst>
          </p:cNvPr>
          <p:cNvSpPr txBox="1"/>
          <p:nvPr/>
        </p:nvSpPr>
        <p:spPr>
          <a:xfrm>
            <a:off x="2335179" y="6282268"/>
            <a:ext cx="2737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Implementation of Pricing Changes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83158-E186-6C57-C314-26A0BD39B505}"/>
              </a:ext>
            </a:extLst>
          </p:cNvPr>
          <p:cNvSpPr txBox="1"/>
          <p:nvPr/>
        </p:nvSpPr>
        <p:spPr>
          <a:xfrm>
            <a:off x="639021" y="6297695"/>
            <a:ext cx="1170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Month?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6DD1B-EBDA-4538-AD90-A03A049B9150}"/>
              </a:ext>
            </a:extLst>
          </p:cNvPr>
          <p:cNvSpPr txBox="1"/>
          <p:nvPr/>
        </p:nvSpPr>
        <p:spPr>
          <a:xfrm>
            <a:off x="291829" y="45720"/>
            <a:ext cx="302781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Where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we in the process? </a:t>
            </a:r>
          </a:p>
        </p:txBody>
      </p:sp>
    </p:spTree>
    <p:extLst>
      <p:ext uri="{BB962C8B-B14F-4D97-AF65-F5344CB8AC3E}">
        <p14:creationId xmlns:p14="http://schemas.microsoft.com/office/powerpoint/2010/main" val="101125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50DCB-BCB0-FB3D-1388-875E89DB2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ECBE-ABCB-6887-24E1-11661745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Federal Milk Marketing Order Hearings?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0ECC6E-64E3-0FD5-B0BD-48AF14916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Make Allowances were a key issue</a:t>
            </a:r>
          </a:p>
          <a:p>
            <a:pPr marL="0" indent="0">
              <a:buNone/>
            </a:pPr>
            <a:r>
              <a:rPr lang="en-US" dirty="0"/>
              <a:t>Processors (and some cooperatives) argued that make allowances did not reflect current costs of making products</a:t>
            </a:r>
          </a:p>
          <a:p>
            <a:pPr marL="0" indent="0">
              <a:buNone/>
            </a:pPr>
            <a:r>
              <a:rPr lang="en-US" dirty="0"/>
              <a:t>Make allowances in our current pricing formulas account for the costs of transforming milk into dairy products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AA065-6788-9C70-C984-D50F774884E1}"/>
              </a:ext>
            </a:extLst>
          </p:cNvPr>
          <p:cNvSpPr txBox="1"/>
          <p:nvPr/>
        </p:nvSpPr>
        <p:spPr>
          <a:xfrm>
            <a:off x="291829" y="45720"/>
            <a:ext cx="30247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did we do this process? </a:t>
            </a:r>
          </a:p>
        </p:txBody>
      </p:sp>
    </p:spTree>
    <p:extLst>
      <p:ext uri="{BB962C8B-B14F-4D97-AF65-F5344CB8AC3E}">
        <p14:creationId xmlns:p14="http://schemas.microsoft.com/office/powerpoint/2010/main" val="239105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1869-F253-4EE9-8BF6-1FB15AA6F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06DE-88E0-DA5A-67BB-AF456A68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Federal Milk Marketing Order Hearings?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6486FB-8956-FA2A-940C-CECDFCA69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Symptoms of a problem:</a:t>
            </a:r>
          </a:p>
          <a:p>
            <a:pPr marL="0" indent="0">
              <a:buNone/>
            </a:pPr>
            <a:r>
              <a:rPr lang="en-US" dirty="0"/>
              <a:t>De-pooling (less pooling)</a:t>
            </a:r>
          </a:p>
          <a:p>
            <a:pPr marL="0" indent="0">
              <a:buNone/>
            </a:pPr>
            <a:r>
              <a:rPr lang="en-US" dirty="0"/>
              <a:t>Declines in premiums</a:t>
            </a:r>
          </a:p>
          <a:p>
            <a:pPr marL="0" indent="0">
              <a:buNone/>
            </a:pPr>
            <a:r>
              <a:rPr lang="en-US" dirty="0"/>
              <a:t>Cooperative ‘re-blending’</a:t>
            </a:r>
          </a:p>
          <a:p>
            <a:pPr marL="0" indent="0">
              <a:buNone/>
            </a:pPr>
            <a:r>
              <a:rPr lang="en-US" dirty="0"/>
              <a:t>Negative PPDs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10385-D152-8348-1BC3-B4E22B043145}"/>
              </a:ext>
            </a:extLst>
          </p:cNvPr>
          <p:cNvSpPr txBox="1"/>
          <p:nvPr/>
        </p:nvSpPr>
        <p:spPr>
          <a:xfrm>
            <a:off x="291829" y="45720"/>
            <a:ext cx="30247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Why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did we do this process? </a:t>
            </a:r>
          </a:p>
        </p:txBody>
      </p:sp>
    </p:spTree>
    <p:extLst>
      <p:ext uri="{BB962C8B-B14F-4D97-AF65-F5344CB8AC3E}">
        <p14:creationId xmlns:p14="http://schemas.microsoft.com/office/powerpoint/2010/main" val="22225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9.7|8.8|26.3|1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56596</TotalTime>
  <Words>3043</Words>
  <Application>Microsoft Macintosh PowerPoint</Application>
  <PresentationFormat>Widescreen</PresentationFormat>
  <Paragraphs>399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ＭＳ Ｐゴシック</vt:lpstr>
      <vt:lpstr>Arial</vt:lpstr>
      <vt:lpstr>Calibri</vt:lpstr>
      <vt:lpstr>Helvetica</vt:lpstr>
      <vt:lpstr>Times New Roman</vt:lpstr>
      <vt:lpstr>Office Theme</vt:lpstr>
      <vt:lpstr>USDA’s Final Decision on Milk Pricing Under Federal Milk Marketing Orders</vt:lpstr>
      <vt:lpstr>Agenda</vt:lpstr>
      <vt:lpstr>Objectives of FMMOs</vt:lpstr>
      <vt:lpstr>Current Activities of FMMOs</vt:lpstr>
      <vt:lpstr>Current Activities of FMMOs</vt:lpstr>
      <vt:lpstr>PowerPoint Presentation</vt:lpstr>
      <vt:lpstr>We’re Nearing the End</vt:lpstr>
      <vt:lpstr>Why Federal Milk Marketing Order Hearings?</vt:lpstr>
      <vt:lpstr>Why Federal Milk Marketing Order Hearings?</vt:lpstr>
      <vt:lpstr>Changes in Cheese Manufacturing Input Cost Index and Implied Premiums, 2016-2024</vt:lpstr>
      <vt:lpstr>FMMOs Mandate Regulation of Class I Milk</vt:lpstr>
      <vt:lpstr>Percentage of WI and MN Milk Pooled on Order 30, 2015-2024</vt:lpstr>
      <vt:lpstr>Index of Milk Pooled, Northeast and Upper Midwest Orders, 2022-2025</vt:lpstr>
      <vt:lpstr>Key Elements of USDA’s Final Decision</vt:lpstr>
      <vt:lpstr>Changes from Recommended Decision:  Minimal</vt:lpstr>
      <vt:lpstr>Key Elements of USDA’s Final Decision</vt:lpstr>
      <vt:lpstr>Cheese Make Allowance Proposals</vt:lpstr>
      <vt:lpstr>Perspective on Make Allowances</vt:lpstr>
      <vt:lpstr>Key Elements of USDA’s Final Decision</vt:lpstr>
      <vt:lpstr>Justification for Class I Differentials</vt:lpstr>
      <vt:lpstr>Current Class I Differentials</vt:lpstr>
      <vt:lpstr>Why this geographic pattern of Class I Differentials?</vt:lpstr>
      <vt:lpstr>What determines the value of milk at a location?</vt:lpstr>
      <vt:lpstr>How did the decision account for these factors?</vt:lpstr>
      <vt:lpstr>USDSS:  Diagram and Representative Results</vt:lpstr>
      <vt:lpstr>Estimated Differences Between Spatial Values of Milk and Current Class I Differentials</vt:lpstr>
      <vt:lpstr>What are the Changes to Class I Differentials? </vt:lpstr>
      <vt:lpstr>Perspective on Differentials</vt:lpstr>
      <vt:lpstr>Key Elements of USDA’s Recommended Decision</vt:lpstr>
      <vt:lpstr>Key Elements of USDA’s Recommended Decision</vt:lpstr>
      <vt:lpstr>Key Elements of USDA’s Recommended Decision</vt:lpstr>
      <vt:lpstr>Key Elements of USDA’s Recommended Decision</vt:lpstr>
      <vt:lpstr>Likely Impacts of USDA’s Final Decision</vt:lpstr>
      <vt:lpstr>Impacts of Make Allowance Changes on Prices</vt:lpstr>
      <vt:lpstr>Impacts of the Proposed Changes:  Pooled vs Non-Pooled Milk, January to November 2024</vt:lpstr>
      <vt:lpstr>Impacts of Recommended Decision on Farm Milk Prices…</vt:lpstr>
      <vt:lpstr>What Happens Over Time?</vt:lpstr>
      <vt:lpstr>Impacts of Recommended Decision on Farm Milk Prices from Dynamic Modeling, 2024 to 2028</vt:lpstr>
      <vt:lpstr>Producer Referendum</vt:lpstr>
      <vt:lpstr>Issue: Better Off With the Order or Without It? Not whether like or don’t like the proposed changes</vt:lpstr>
      <vt:lpstr>Referendum Process</vt:lpstr>
      <vt:lpstr>Referendum Process:  Bloc Voting by Cooperatives</vt:lpstr>
      <vt:lpstr>Referendum Process:  Voting Threshold</vt:lpstr>
      <vt:lpstr>Additional  Online Resources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F WOLDT</dc:creator>
  <cp:lastModifiedBy>Charles Frederick Nicholson</cp:lastModifiedBy>
  <cp:revision>348</cp:revision>
  <cp:lastPrinted>2023-04-17T13:30:24Z</cp:lastPrinted>
  <dcterms:created xsi:type="dcterms:W3CDTF">2020-05-15T15:54:58Z</dcterms:created>
  <dcterms:modified xsi:type="dcterms:W3CDTF">2025-01-15T16:35:55Z</dcterms:modified>
</cp:coreProperties>
</file>