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handoutMasterIdLst>
    <p:handoutMasterId r:id="rId43"/>
  </p:handoutMasterIdLst>
  <p:sldIdLst>
    <p:sldId id="268" r:id="rId2"/>
    <p:sldId id="968" r:id="rId3"/>
    <p:sldId id="1041" r:id="rId4"/>
    <p:sldId id="964" r:id="rId5"/>
    <p:sldId id="1014" r:id="rId6"/>
    <p:sldId id="965" r:id="rId7"/>
    <p:sldId id="966" r:id="rId8"/>
    <p:sldId id="989" r:id="rId9"/>
    <p:sldId id="1044" r:id="rId10"/>
    <p:sldId id="1045" r:id="rId11"/>
    <p:sldId id="1033" r:id="rId12"/>
    <p:sldId id="1017" r:id="rId13"/>
    <p:sldId id="1016" r:id="rId14"/>
    <p:sldId id="1040" r:id="rId15"/>
    <p:sldId id="1028" r:id="rId16"/>
    <p:sldId id="981" r:id="rId17"/>
    <p:sldId id="995" r:id="rId18"/>
    <p:sldId id="1036" r:id="rId19"/>
    <p:sldId id="1035" r:id="rId20"/>
    <p:sldId id="983" r:id="rId21"/>
    <p:sldId id="994" r:id="rId22"/>
    <p:sldId id="1034" r:id="rId23"/>
    <p:sldId id="1037" r:id="rId24"/>
    <p:sldId id="980" r:id="rId25"/>
    <p:sldId id="987" r:id="rId26"/>
    <p:sldId id="1042" r:id="rId27"/>
    <p:sldId id="1043" r:id="rId28"/>
    <p:sldId id="1025" r:id="rId29"/>
    <p:sldId id="1023" r:id="rId30"/>
    <p:sldId id="1024" r:id="rId31"/>
    <p:sldId id="978" r:id="rId32"/>
    <p:sldId id="1038" r:id="rId33"/>
    <p:sldId id="977" r:id="rId34"/>
    <p:sldId id="909" r:id="rId35"/>
    <p:sldId id="1029" r:id="rId36"/>
    <p:sldId id="1030" r:id="rId37"/>
    <p:sldId id="915" r:id="rId38"/>
    <p:sldId id="1026" r:id="rId39"/>
    <p:sldId id="910" r:id="rId40"/>
    <p:sldId id="807" r:id="rId41"/>
  </p:sldIdLst>
  <p:sldSz cx="9144000" cy="6858000" type="screen4x3"/>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ED3"/>
    <a:srgbClr val="0067AC"/>
    <a:srgbClr val="B31B1B"/>
    <a:srgbClr val="6EB53F"/>
    <a:srgbClr val="DF0B57"/>
    <a:srgbClr val="EA0600"/>
    <a:srgbClr val="EF4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80" autoAdjust="0"/>
    <p:restoredTop sz="96226" autoAdjust="0"/>
  </p:normalViewPr>
  <p:slideViewPr>
    <p:cSldViewPr snapToGrid="0" snapToObjects="1">
      <p:cViewPr varScale="1">
        <p:scale>
          <a:sx n="84" d="100"/>
          <a:sy n="84" d="100"/>
        </p:scale>
        <p:origin x="1440" y="31"/>
      </p:cViewPr>
      <p:guideLst>
        <p:guide orient="horz" pos="2160"/>
        <p:guide pos="2880"/>
      </p:guideLst>
    </p:cSldViewPr>
  </p:slideViewPr>
  <p:notesTextViewPr>
    <p:cViewPr>
      <p:scale>
        <a:sx n="3" d="2"/>
        <a:sy n="3" d="2"/>
      </p:scale>
      <p:origin x="0" y="0"/>
    </p:cViewPr>
  </p:notesTextViewPr>
  <p:sorterViewPr>
    <p:cViewPr>
      <p:scale>
        <a:sx n="96" d="100"/>
        <a:sy n="96" d="100"/>
      </p:scale>
      <p:origin x="0" y="-4061"/>
    </p:cViewPr>
  </p:sorterViewPr>
  <p:notesViewPr>
    <p:cSldViewPr snapToGrid="0" snapToObjects="1">
      <p:cViewPr varScale="1">
        <p:scale>
          <a:sx n="66" d="100"/>
          <a:sy n="66" d="100"/>
        </p:scale>
        <p:origin x="3134" y="1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D:\2025%20outlook%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2025%20outlook%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E:\Market%20Updates\2025%20outlook%20data.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oleObject" Target="file:///E:\Dairy%20Margin%20Coverage%20Program\dmc%20since%202020.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olfch\Documents\Dairy%20Margin%20Coverage%20Program\dmc%20since%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butterfat%20historical%201924-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aw364\Downloads\Cow%20Slaughter%20Under%20Federal%20Inspection,%20Dairy%20Cows%20-%20time%20series%20(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HPAI%20milk%20production%20by%20state%20and%20month.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aw364\Documents\Papers\Dairy%20Trade\Major%20dairy%20export%20partner%20trend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Market%20Updates\China%20why%20trade%20wa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2025%20outlook%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2025%20outlook%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a:t>2024 Milk Prices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'2024'!$H$48</c:f>
              <c:strCache>
                <c:ptCount val="1"/>
                <c:pt idx="0">
                  <c:v>CIII</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4-2CC5-48C8-B6D1-0A1B35154FA9}"/>
                </c:ext>
              </c:extLst>
            </c:dLbl>
            <c:dLbl>
              <c:idx val="2"/>
              <c:delete val="1"/>
              <c:extLst>
                <c:ext xmlns:c15="http://schemas.microsoft.com/office/drawing/2012/chart" uri="{CE6537A1-D6FC-4f65-9D91-7224C49458BB}"/>
                <c:ext xmlns:c16="http://schemas.microsoft.com/office/drawing/2014/chart" uri="{C3380CC4-5D6E-409C-BE32-E72D297353CC}">
                  <c16:uniqueId val="{00000003-2CC5-48C8-B6D1-0A1B35154FA9}"/>
                </c:ext>
              </c:extLst>
            </c:dLbl>
            <c:dLbl>
              <c:idx val="3"/>
              <c:delete val="1"/>
              <c:extLst>
                <c:ext xmlns:c15="http://schemas.microsoft.com/office/drawing/2012/chart" uri="{CE6537A1-D6FC-4f65-9D91-7224C49458BB}"/>
                <c:ext xmlns:c16="http://schemas.microsoft.com/office/drawing/2014/chart" uri="{C3380CC4-5D6E-409C-BE32-E72D297353CC}">
                  <c16:uniqueId val="{00000005-2CC5-48C8-B6D1-0A1B35154FA9}"/>
                </c:ext>
              </c:extLst>
            </c:dLbl>
            <c:dLbl>
              <c:idx val="4"/>
              <c:delete val="1"/>
              <c:extLst>
                <c:ext xmlns:c15="http://schemas.microsoft.com/office/drawing/2012/chart" uri="{CE6537A1-D6FC-4f65-9D91-7224C49458BB}"/>
                <c:ext xmlns:c16="http://schemas.microsoft.com/office/drawing/2014/chart" uri="{C3380CC4-5D6E-409C-BE32-E72D297353CC}">
                  <c16:uniqueId val="{00000006-2CC5-48C8-B6D1-0A1B35154FA9}"/>
                </c:ext>
              </c:extLst>
            </c:dLbl>
            <c:dLbl>
              <c:idx val="5"/>
              <c:delete val="1"/>
              <c:extLst>
                <c:ext xmlns:c15="http://schemas.microsoft.com/office/drawing/2012/chart" uri="{CE6537A1-D6FC-4f65-9D91-7224C49458BB}"/>
                <c:ext xmlns:c16="http://schemas.microsoft.com/office/drawing/2014/chart" uri="{C3380CC4-5D6E-409C-BE32-E72D297353CC}">
                  <c16:uniqueId val="{00000007-2CC5-48C8-B6D1-0A1B35154FA9}"/>
                </c:ext>
              </c:extLst>
            </c:dLbl>
            <c:dLbl>
              <c:idx val="6"/>
              <c:delete val="1"/>
              <c:extLst>
                <c:ext xmlns:c15="http://schemas.microsoft.com/office/drawing/2012/chart" uri="{CE6537A1-D6FC-4f65-9D91-7224C49458BB}"/>
                <c:ext xmlns:c16="http://schemas.microsoft.com/office/drawing/2014/chart" uri="{C3380CC4-5D6E-409C-BE32-E72D297353CC}">
                  <c16:uniqueId val="{00000008-2CC5-48C8-B6D1-0A1B35154FA9}"/>
                </c:ext>
              </c:extLst>
            </c:dLbl>
            <c:dLbl>
              <c:idx val="7"/>
              <c:delete val="1"/>
              <c:extLst>
                <c:ext xmlns:c15="http://schemas.microsoft.com/office/drawing/2012/chart" uri="{CE6537A1-D6FC-4f65-9D91-7224C49458BB}"/>
                <c:ext xmlns:c16="http://schemas.microsoft.com/office/drawing/2014/chart" uri="{C3380CC4-5D6E-409C-BE32-E72D297353CC}">
                  <c16:uniqueId val="{00000009-2CC5-48C8-B6D1-0A1B35154FA9}"/>
                </c:ext>
              </c:extLst>
            </c:dLbl>
            <c:dLbl>
              <c:idx val="8"/>
              <c:layout>
                <c:manualLayout>
                  <c:x val="-1.7491920316727715E-2"/>
                  <c:y val="-1.819228493129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C5-48C8-B6D1-0A1B35154FA9}"/>
                </c:ext>
              </c:extLst>
            </c:dLbl>
            <c:dLbl>
              <c:idx val="9"/>
              <c:delete val="1"/>
              <c:extLst>
                <c:ext xmlns:c15="http://schemas.microsoft.com/office/drawing/2012/chart" uri="{CE6537A1-D6FC-4f65-9D91-7224C49458BB}"/>
                <c:ext xmlns:c16="http://schemas.microsoft.com/office/drawing/2014/chart" uri="{C3380CC4-5D6E-409C-BE32-E72D297353CC}">
                  <c16:uniqueId val="{0000000B-2CC5-48C8-B6D1-0A1B35154FA9}"/>
                </c:ext>
              </c:extLst>
            </c:dLbl>
            <c:dLbl>
              <c:idx val="10"/>
              <c:delete val="1"/>
              <c:extLst>
                <c:ext xmlns:c15="http://schemas.microsoft.com/office/drawing/2012/chart" uri="{CE6537A1-D6FC-4f65-9D91-7224C49458BB}"/>
                <c:ext xmlns:c16="http://schemas.microsoft.com/office/drawing/2014/chart" uri="{C3380CC4-5D6E-409C-BE32-E72D297353CC}">
                  <c16:uniqueId val="{0000000C-2CC5-48C8-B6D1-0A1B35154FA9}"/>
                </c:ext>
              </c:extLst>
            </c:dLbl>
            <c:dLbl>
              <c:idx val="11"/>
              <c:delete val="1"/>
              <c:extLst>
                <c:ext xmlns:c15="http://schemas.microsoft.com/office/drawing/2012/chart" uri="{CE6537A1-D6FC-4f65-9D91-7224C49458BB}"/>
                <c:ext xmlns:c16="http://schemas.microsoft.com/office/drawing/2014/chart" uri="{C3380CC4-5D6E-409C-BE32-E72D297353CC}">
                  <c16:uniqueId val="{0000000D-2CC5-48C8-B6D1-0A1B35154FA9}"/>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'2024'!$G$49:$G$60</c:f>
              <c:numCache>
                <c:formatCode>m/d/yyyy</c:formatCode>
                <c:ptCount val="12"/>
                <c:pt idx="0">
                  <c:v>45292</c:v>
                </c:pt>
                <c:pt idx="1">
                  <c:v>45323</c:v>
                </c:pt>
                <c:pt idx="2">
                  <c:v>45352</c:v>
                </c:pt>
                <c:pt idx="3">
                  <c:v>45383.958333333336</c:v>
                </c:pt>
                <c:pt idx="4">
                  <c:v>45413.958333333336</c:v>
                </c:pt>
                <c:pt idx="5">
                  <c:v>45444.958333333336</c:v>
                </c:pt>
                <c:pt idx="6">
                  <c:v>45474.958333333336</c:v>
                </c:pt>
                <c:pt idx="7">
                  <c:v>45505.958333333336</c:v>
                </c:pt>
                <c:pt idx="8">
                  <c:v>45536.958333333336</c:v>
                </c:pt>
                <c:pt idx="9">
                  <c:v>45566.958333333336</c:v>
                </c:pt>
                <c:pt idx="10">
                  <c:v>45597.958333333336</c:v>
                </c:pt>
                <c:pt idx="11">
                  <c:v>45627</c:v>
                </c:pt>
              </c:numCache>
            </c:numRef>
          </c:cat>
          <c:val>
            <c:numRef>
              <c:f>'2024'!$H$49:$H$60</c:f>
              <c:numCache>
                <c:formatCode>General</c:formatCode>
                <c:ptCount val="12"/>
                <c:pt idx="0">
                  <c:v>15.17</c:v>
                </c:pt>
                <c:pt idx="1">
                  <c:v>16.079999999999998</c:v>
                </c:pt>
                <c:pt idx="2">
                  <c:v>16.34</c:v>
                </c:pt>
                <c:pt idx="3">
                  <c:v>15.5</c:v>
                </c:pt>
                <c:pt idx="4">
                  <c:v>18.55</c:v>
                </c:pt>
                <c:pt idx="5">
                  <c:v>19.87</c:v>
                </c:pt>
                <c:pt idx="6">
                  <c:v>19.79</c:v>
                </c:pt>
                <c:pt idx="7">
                  <c:v>20.66</c:v>
                </c:pt>
                <c:pt idx="8">
                  <c:v>23.34</c:v>
                </c:pt>
                <c:pt idx="9">
                  <c:v>22.85</c:v>
                </c:pt>
                <c:pt idx="10">
                  <c:v>19.95</c:v>
                </c:pt>
                <c:pt idx="11">
                  <c:v>18.62</c:v>
                </c:pt>
              </c:numCache>
            </c:numRef>
          </c:val>
          <c:smooth val="0"/>
          <c:extLst>
            <c:ext xmlns:c16="http://schemas.microsoft.com/office/drawing/2014/chart" uri="{C3380CC4-5D6E-409C-BE32-E72D297353CC}">
              <c16:uniqueId val="{00000000-2CC5-48C8-B6D1-0A1B35154FA9}"/>
            </c:ext>
          </c:extLst>
        </c:ser>
        <c:ser>
          <c:idx val="1"/>
          <c:order val="1"/>
          <c:tx>
            <c:strRef>
              <c:f>'2024'!$I$48</c:f>
              <c:strCache>
                <c:ptCount val="1"/>
                <c:pt idx="0">
                  <c:v>CIV</c:v>
                </c:pt>
              </c:strCache>
            </c:strRef>
          </c:tx>
          <c:spPr>
            <a:ln w="28575" cap="rnd">
              <a:solidFill>
                <a:schemeClr val="accent2"/>
              </a:solidFill>
              <a:round/>
            </a:ln>
            <a:effectLst/>
          </c:spPr>
          <c:marker>
            <c:symbol val="none"/>
          </c:marker>
          <c:cat>
            <c:numRef>
              <c:f>'2024'!$G$49:$G$60</c:f>
              <c:numCache>
                <c:formatCode>m/d/yyyy</c:formatCode>
                <c:ptCount val="12"/>
                <c:pt idx="0">
                  <c:v>45292</c:v>
                </c:pt>
                <c:pt idx="1">
                  <c:v>45323</c:v>
                </c:pt>
                <c:pt idx="2">
                  <c:v>45352</c:v>
                </c:pt>
                <c:pt idx="3">
                  <c:v>45383.958333333336</c:v>
                </c:pt>
                <c:pt idx="4">
                  <c:v>45413.958333333336</c:v>
                </c:pt>
                <c:pt idx="5">
                  <c:v>45444.958333333336</c:v>
                </c:pt>
                <c:pt idx="6">
                  <c:v>45474.958333333336</c:v>
                </c:pt>
                <c:pt idx="7">
                  <c:v>45505.958333333336</c:v>
                </c:pt>
                <c:pt idx="8">
                  <c:v>45536.958333333336</c:v>
                </c:pt>
                <c:pt idx="9">
                  <c:v>45566.958333333336</c:v>
                </c:pt>
                <c:pt idx="10">
                  <c:v>45597.958333333336</c:v>
                </c:pt>
                <c:pt idx="11">
                  <c:v>45627</c:v>
                </c:pt>
              </c:numCache>
            </c:numRef>
          </c:cat>
          <c:val>
            <c:numRef>
              <c:f>'2024'!$I$49:$I$60</c:f>
              <c:numCache>
                <c:formatCode>General</c:formatCode>
                <c:ptCount val="12"/>
                <c:pt idx="0">
                  <c:v>19.39</c:v>
                </c:pt>
                <c:pt idx="1">
                  <c:v>19.850000000000001</c:v>
                </c:pt>
                <c:pt idx="2">
                  <c:v>20.09</c:v>
                </c:pt>
                <c:pt idx="3">
                  <c:v>20.11</c:v>
                </c:pt>
                <c:pt idx="4">
                  <c:v>20.5</c:v>
                </c:pt>
                <c:pt idx="5">
                  <c:v>21.08</c:v>
                </c:pt>
                <c:pt idx="6">
                  <c:v>21.31</c:v>
                </c:pt>
                <c:pt idx="7">
                  <c:v>21.58</c:v>
                </c:pt>
                <c:pt idx="8">
                  <c:v>22.29</c:v>
                </c:pt>
                <c:pt idx="9">
                  <c:v>20.9</c:v>
                </c:pt>
                <c:pt idx="10">
                  <c:v>21.12</c:v>
                </c:pt>
                <c:pt idx="11">
                  <c:v>20.74</c:v>
                </c:pt>
              </c:numCache>
            </c:numRef>
          </c:val>
          <c:smooth val="0"/>
          <c:extLst>
            <c:ext xmlns:c16="http://schemas.microsoft.com/office/drawing/2014/chart" uri="{C3380CC4-5D6E-409C-BE32-E72D297353CC}">
              <c16:uniqueId val="{00000001-2CC5-48C8-B6D1-0A1B35154FA9}"/>
            </c:ext>
          </c:extLst>
        </c:ser>
        <c:ser>
          <c:idx val="2"/>
          <c:order val="2"/>
          <c:tx>
            <c:strRef>
              <c:f>'2024'!$J$48</c:f>
              <c:strCache>
                <c:ptCount val="1"/>
                <c:pt idx="0">
                  <c:v>All Milk</c:v>
                </c:pt>
              </c:strCache>
            </c:strRef>
          </c:tx>
          <c:spPr>
            <a:ln w="28575" cap="rnd">
              <a:solidFill>
                <a:schemeClr val="accent3"/>
              </a:solidFill>
              <a:round/>
            </a:ln>
            <a:effectLst/>
          </c:spPr>
          <c:marker>
            <c:symbol val="none"/>
          </c:marker>
          <c:dLbls>
            <c:dLbl>
              <c:idx val="8"/>
              <c:layout>
                <c:manualLayout>
                  <c:x val="-3.7899160686243383E-2"/>
                  <c:y val="-3.183649862975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CC5-48C8-B6D1-0A1B35154FA9}"/>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'2024'!$G$49:$G$60</c:f>
              <c:numCache>
                <c:formatCode>m/d/yyyy</c:formatCode>
                <c:ptCount val="12"/>
                <c:pt idx="0">
                  <c:v>45292</c:v>
                </c:pt>
                <c:pt idx="1">
                  <c:v>45323</c:v>
                </c:pt>
                <c:pt idx="2">
                  <c:v>45352</c:v>
                </c:pt>
                <c:pt idx="3">
                  <c:v>45383.958333333336</c:v>
                </c:pt>
                <c:pt idx="4">
                  <c:v>45413.958333333336</c:v>
                </c:pt>
                <c:pt idx="5">
                  <c:v>45444.958333333336</c:v>
                </c:pt>
                <c:pt idx="6">
                  <c:v>45474.958333333336</c:v>
                </c:pt>
                <c:pt idx="7">
                  <c:v>45505.958333333336</c:v>
                </c:pt>
                <c:pt idx="8">
                  <c:v>45536.958333333336</c:v>
                </c:pt>
                <c:pt idx="9">
                  <c:v>45566.958333333336</c:v>
                </c:pt>
                <c:pt idx="10">
                  <c:v>45597.958333333336</c:v>
                </c:pt>
                <c:pt idx="11">
                  <c:v>45627</c:v>
                </c:pt>
              </c:numCache>
            </c:numRef>
          </c:cat>
          <c:val>
            <c:numRef>
              <c:f>'2024'!$J$49:$J$60</c:f>
              <c:numCache>
                <c:formatCode>General</c:formatCode>
                <c:ptCount val="12"/>
                <c:pt idx="0">
                  <c:v>20.100000000000001</c:v>
                </c:pt>
                <c:pt idx="1">
                  <c:v>20.6</c:v>
                </c:pt>
                <c:pt idx="2">
                  <c:v>20.7</c:v>
                </c:pt>
                <c:pt idx="3">
                  <c:v>20.5</c:v>
                </c:pt>
                <c:pt idx="4">
                  <c:v>22</c:v>
                </c:pt>
                <c:pt idx="5">
                  <c:v>22.8</c:v>
                </c:pt>
                <c:pt idx="6">
                  <c:v>22.8</c:v>
                </c:pt>
                <c:pt idx="7">
                  <c:v>23.6</c:v>
                </c:pt>
                <c:pt idx="8">
                  <c:v>25.5</c:v>
                </c:pt>
                <c:pt idx="9">
                  <c:v>25.2</c:v>
                </c:pt>
                <c:pt idx="10">
                  <c:v>24.2</c:v>
                </c:pt>
                <c:pt idx="11">
                  <c:v>23.07</c:v>
                </c:pt>
              </c:numCache>
            </c:numRef>
          </c:val>
          <c:smooth val="0"/>
          <c:extLst>
            <c:ext xmlns:c16="http://schemas.microsoft.com/office/drawing/2014/chart" uri="{C3380CC4-5D6E-409C-BE32-E72D297353CC}">
              <c16:uniqueId val="{00000002-2CC5-48C8-B6D1-0A1B35154FA9}"/>
            </c:ext>
          </c:extLst>
        </c:ser>
        <c:dLbls>
          <c:showLegendKey val="0"/>
          <c:showVal val="0"/>
          <c:showCatName val="0"/>
          <c:showSerName val="0"/>
          <c:showPercent val="0"/>
          <c:showBubbleSize val="0"/>
        </c:dLbls>
        <c:smooth val="0"/>
        <c:axId val="271823824"/>
        <c:axId val="271821200"/>
      </c:lineChart>
      <c:dateAx>
        <c:axId val="27182382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71821200"/>
        <c:crosses val="autoZero"/>
        <c:auto val="1"/>
        <c:lblOffset val="100"/>
        <c:baseTimeUnit val="months"/>
      </c:dateAx>
      <c:valAx>
        <c:axId val="271821200"/>
        <c:scaling>
          <c:orientation val="minMax"/>
          <c:min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a:t>$/cwt</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71823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'exports graph'!$A$2:$A$4</c:f>
              <c:strCache>
                <c:ptCount val="3"/>
                <c:pt idx="0">
                  <c:v>dairy exports</c:v>
                </c:pt>
                <c:pt idx="1">
                  <c:v>agriculture exports</c:v>
                </c:pt>
                <c:pt idx="2">
                  <c:v>all exports</c:v>
                </c:pt>
              </c:strCache>
            </c:strRef>
          </c:cat>
          <c:val>
            <c:numRef>
              <c:f>'exports graph'!$B$2:$B$4</c:f>
              <c:numCache>
                <c:formatCode>General</c:formatCode>
                <c:ptCount val="3"/>
                <c:pt idx="0">
                  <c:v>8</c:v>
                </c:pt>
                <c:pt idx="1">
                  <c:v>173.5</c:v>
                </c:pt>
                <c:pt idx="2">
                  <c:v>3054</c:v>
                </c:pt>
              </c:numCache>
            </c:numRef>
          </c:val>
          <c:extLst>
            <c:ext xmlns:c16="http://schemas.microsoft.com/office/drawing/2014/chart" uri="{C3380CC4-5D6E-409C-BE32-E72D297353CC}">
              <c16:uniqueId val="{00000000-3475-4D9D-8B53-9F2DF6AE2F17}"/>
            </c:ext>
          </c:extLst>
        </c:ser>
        <c:dLbls>
          <c:showLegendKey val="0"/>
          <c:showVal val="0"/>
          <c:showCatName val="0"/>
          <c:showSerName val="0"/>
          <c:showPercent val="0"/>
          <c:showBubbleSize val="0"/>
        </c:dLbls>
        <c:gapWidth val="219"/>
        <c:overlap val="-27"/>
        <c:axId val="880679536"/>
        <c:axId val="880684128"/>
      </c:barChart>
      <c:catAx>
        <c:axId val="88067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80684128"/>
        <c:crosses val="autoZero"/>
        <c:auto val="1"/>
        <c:lblAlgn val="ctr"/>
        <c:lblOffset val="100"/>
        <c:noMultiLvlLbl val="0"/>
      </c:catAx>
      <c:valAx>
        <c:axId val="880684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Billion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8067953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a:t>Dairy Futures Jan 16, 2025</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'DMC2025'!$B$19</c:f>
              <c:strCache>
                <c:ptCount val="1"/>
                <c:pt idx="0">
                  <c:v>Class III</c:v>
                </c:pt>
              </c:strCache>
            </c:strRef>
          </c:tx>
          <c:spPr>
            <a:ln w="28575" cap="rnd">
              <a:solidFill>
                <a:schemeClr val="accent1"/>
              </a:solidFill>
              <a:round/>
            </a:ln>
            <a:effectLst/>
          </c:spPr>
          <c:marker>
            <c:symbol val="none"/>
          </c:marker>
          <c:cat>
            <c:strRef>
              <c:f>'DMC2025'!$A$20:$A$31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'DMC2025'!$B$20:$B$31</c:f>
              <c:numCache>
                <c:formatCode>0.00</c:formatCode>
                <c:ptCount val="12"/>
                <c:pt idx="0">
                  <c:v>20.28</c:v>
                </c:pt>
                <c:pt idx="1">
                  <c:v>19.920000000000002</c:v>
                </c:pt>
                <c:pt idx="2">
                  <c:v>19.670000000000002</c:v>
                </c:pt>
                <c:pt idx="3">
                  <c:v>19.510000000000002</c:v>
                </c:pt>
                <c:pt idx="4">
                  <c:v>19.28</c:v>
                </c:pt>
                <c:pt idx="5">
                  <c:v>19.13</c:v>
                </c:pt>
                <c:pt idx="6">
                  <c:v>19.100000000000001</c:v>
                </c:pt>
                <c:pt idx="7">
                  <c:v>19.100000000000001</c:v>
                </c:pt>
                <c:pt idx="8">
                  <c:v>19.079999999999998</c:v>
                </c:pt>
                <c:pt idx="9">
                  <c:v>19.100000000000001</c:v>
                </c:pt>
                <c:pt idx="10">
                  <c:v>19</c:v>
                </c:pt>
                <c:pt idx="11">
                  <c:v>18.600000000000001</c:v>
                </c:pt>
              </c:numCache>
            </c:numRef>
          </c:val>
          <c:smooth val="0"/>
          <c:extLst>
            <c:ext xmlns:c16="http://schemas.microsoft.com/office/drawing/2014/chart" uri="{C3380CC4-5D6E-409C-BE32-E72D297353CC}">
              <c16:uniqueId val="{00000000-86DC-4D13-9440-6AABAA73E55A}"/>
            </c:ext>
          </c:extLst>
        </c:ser>
        <c:ser>
          <c:idx val="1"/>
          <c:order val="1"/>
          <c:tx>
            <c:strRef>
              <c:f>'DMC2025'!$C$19</c:f>
              <c:strCache>
                <c:ptCount val="1"/>
                <c:pt idx="0">
                  <c:v>Class IV</c:v>
                </c:pt>
              </c:strCache>
            </c:strRef>
          </c:tx>
          <c:spPr>
            <a:ln w="28575" cap="rnd">
              <a:solidFill>
                <a:schemeClr val="accent2"/>
              </a:solidFill>
              <a:round/>
            </a:ln>
            <a:effectLst/>
          </c:spPr>
          <c:marker>
            <c:symbol val="none"/>
          </c:marker>
          <c:cat>
            <c:strRef>
              <c:f>'DMC2025'!$A$20:$A$31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'DMC2025'!$C$20:$C$31</c:f>
              <c:numCache>
                <c:formatCode>0.00</c:formatCode>
                <c:ptCount val="12"/>
                <c:pt idx="0">
                  <c:v>20.98</c:v>
                </c:pt>
                <c:pt idx="1">
                  <c:v>20.95</c:v>
                </c:pt>
                <c:pt idx="2">
                  <c:v>20.9</c:v>
                </c:pt>
                <c:pt idx="3">
                  <c:v>20.86</c:v>
                </c:pt>
                <c:pt idx="4">
                  <c:v>20.45</c:v>
                </c:pt>
                <c:pt idx="5">
                  <c:v>20.54</c:v>
                </c:pt>
                <c:pt idx="6">
                  <c:v>20.6</c:v>
                </c:pt>
                <c:pt idx="7">
                  <c:v>20.7</c:v>
                </c:pt>
                <c:pt idx="8">
                  <c:v>20.8</c:v>
                </c:pt>
                <c:pt idx="9">
                  <c:v>20.68</c:v>
                </c:pt>
                <c:pt idx="10">
                  <c:v>20.65</c:v>
                </c:pt>
                <c:pt idx="11">
                  <c:v>20.100000000000001</c:v>
                </c:pt>
              </c:numCache>
            </c:numRef>
          </c:val>
          <c:smooth val="0"/>
          <c:extLst>
            <c:ext xmlns:c16="http://schemas.microsoft.com/office/drawing/2014/chart" uri="{C3380CC4-5D6E-409C-BE32-E72D297353CC}">
              <c16:uniqueId val="{00000001-86DC-4D13-9440-6AABAA73E55A}"/>
            </c:ext>
          </c:extLst>
        </c:ser>
        <c:dLbls>
          <c:showLegendKey val="0"/>
          <c:showVal val="0"/>
          <c:showCatName val="0"/>
          <c:showSerName val="0"/>
          <c:showPercent val="0"/>
          <c:showBubbleSize val="0"/>
        </c:dLbls>
        <c:smooth val="0"/>
        <c:axId val="1467189679"/>
        <c:axId val="1467191119"/>
      </c:lineChart>
      <c:catAx>
        <c:axId val="1467189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467191119"/>
        <c:crosses val="autoZero"/>
        <c:auto val="1"/>
        <c:lblAlgn val="ctr"/>
        <c:lblOffset val="100"/>
        <c:noMultiLvlLbl val="0"/>
      </c:catAx>
      <c:valAx>
        <c:axId val="146719111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467189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v>IOFC margin</c:v>
          </c:tx>
          <c:spPr>
            <a:ln w="28575" cap="rnd">
              <a:solidFill>
                <a:schemeClr val="accent3"/>
              </a:solidFill>
              <a:round/>
            </a:ln>
            <a:effectLst/>
          </c:spPr>
          <c:marker>
            <c:symbol val="none"/>
          </c:marker>
          <c:cat>
            <c:numRef>
              <c:f>Sheet2!$A$2:$A$73</c:f>
              <c:numCache>
                <c:formatCode>General</c:formatCode>
                <c:ptCount val="72"/>
                <c:pt idx="0">
                  <c:v>2020</c:v>
                </c:pt>
                <c:pt idx="1">
                  <c:v>2020</c:v>
                </c:pt>
                <c:pt idx="2">
                  <c:v>2020</c:v>
                </c:pt>
                <c:pt idx="3">
                  <c:v>2020</c:v>
                </c:pt>
                <c:pt idx="4">
                  <c:v>2020</c:v>
                </c:pt>
                <c:pt idx="5">
                  <c:v>2020</c:v>
                </c:pt>
                <c:pt idx="6">
                  <c:v>2020</c:v>
                </c:pt>
                <c:pt idx="7">
                  <c:v>2020</c:v>
                </c:pt>
                <c:pt idx="8">
                  <c:v>2020</c:v>
                </c:pt>
                <c:pt idx="9">
                  <c:v>2020</c:v>
                </c:pt>
                <c:pt idx="10">
                  <c:v>2020</c:v>
                </c:pt>
                <c:pt idx="11">
                  <c:v>2020</c:v>
                </c:pt>
                <c:pt idx="12">
                  <c:v>2021</c:v>
                </c:pt>
                <c:pt idx="13">
                  <c:v>2021</c:v>
                </c:pt>
                <c:pt idx="14">
                  <c:v>2021</c:v>
                </c:pt>
                <c:pt idx="15">
                  <c:v>2021</c:v>
                </c:pt>
                <c:pt idx="16">
                  <c:v>2021</c:v>
                </c:pt>
                <c:pt idx="17">
                  <c:v>2021</c:v>
                </c:pt>
                <c:pt idx="18">
                  <c:v>2021</c:v>
                </c:pt>
                <c:pt idx="19">
                  <c:v>2021</c:v>
                </c:pt>
                <c:pt idx="20">
                  <c:v>2021</c:v>
                </c:pt>
                <c:pt idx="21">
                  <c:v>2021</c:v>
                </c:pt>
                <c:pt idx="22">
                  <c:v>2021</c:v>
                </c:pt>
                <c:pt idx="23">
                  <c:v>2021</c:v>
                </c:pt>
                <c:pt idx="24">
                  <c:v>2022</c:v>
                </c:pt>
                <c:pt idx="25">
                  <c:v>2022</c:v>
                </c:pt>
                <c:pt idx="26">
                  <c:v>2022</c:v>
                </c:pt>
                <c:pt idx="27">
                  <c:v>2022</c:v>
                </c:pt>
                <c:pt idx="28">
                  <c:v>2022</c:v>
                </c:pt>
                <c:pt idx="29">
                  <c:v>2022</c:v>
                </c:pt>
                <c:pt idx="30">
                  <c:v>2022</c:v>
                </c:pt>
                <c:pt idx="31">
                  <c:v>2022</c:v>
                </c:pt>
                <c:pt idx="32">
                  <c:v>2022</c:v>
                </c:pt>
                <c:pt idx="33">
                  <c:v>2022</c:v>
                </c:pt>
                <c:pt idx="34">
                  <c:v>2022</c:v>
                </c:pt>
                <c:pt idx="35">
                  <c:v>2022</c:v>
                </c:pt>
                <c:pt idx="36">
                  <c:v>2023</c:v>
                </c:pt>
                <c:pt idx="37">
                  <c:v>2023</c:v>
                </c:pt>
                <c:pt idx="38">
                  <c:v>2023</c:v>
                </c:pt>
                <c:pt idx="39">
                  <c:v>2023</c:v>
                </c:pt>
                <c:pt idx="40">
                  <c:v>2023</c:v>
                </c:pt>
                <c:pt idx="41">
                  <c:v>2023</c:v>
                </c:pt>
                <c:pt idx="42">
                  <c:v>2023</c:v>
                </c:pt>
                <c:pt idx="43">
                  <c:v>2023</c:v>
                </c:pt>
                <c:pt idx="44">
                  <c:v>2023</c:v>
                </c:pt>
                <c:pt idx="45">
                  <c:v>2023</c:v>
                </c:pt>
                <c:pt idx="46">
                  <c:v>2023</c:v>
                </c:pt>
                <c:pt idx="47">
                  <c:v>2023</c:v>
                </c:pt>
                <c:pt idx="48">
                  <c:v>2024</c:v>
                </c:pt>
                <c:pt idx="49">
                  <c:v>2024</c:v>
                </c:pt>
                <c:pt idx="50">
                  <c:v>2024</c:v>
                </c:pt>
                <c:pt idx="51">
                  <c:v>2024</c:v>
                </c:pt>
                <c:pt idx="52">
                  <c:v>2024</c:v>
                </c:pt>
                <c:pt idx="53">
                  <c:v>2024</c:v>
                </c:pt>
                <c:pt idx="54">
                  <c:v>2024</c:v>
                </c:pt>
                <c:pt idx="55">
                  <c:v>2024</c:v>
                </c:pt>
                <c:pt idx="56">
                  <c:v>2024</c:v>
                </c:pt>
                <c:pt idx="57">
                  <c:v>2024</c:v>
                </c:pt>
                <c:pt idx="58">
                  <c:v>2024</c:v>
                </c:pt>
                <c:pt idx="59">
                  <c:v>2024</c:v>
                </c:pt>
                <c:pt idx="60">
                  <c:v>2025</c:v>
                </c:pt>
                <c:pt idx="61">
                  <c:v>2025</c:v>
                </c:pt>
                <c:pt idx="62">
                  <c:v>2025</c:v>
                </c:pt>
                <c:pt idx="63">
                  <c:v>2025</c:v>
                </c:pt>
                <c:pt idx="64">
                  <c:v>2025</c:v>
                </c:pt>
                <c:pt idx="65">
                  <c:v>2025</c:v>
                </c:pt>
                <c:pt idx="66">
                  <c:v>2025</c:v>
                </c:pt>
                <c:pt idx="67">
                  <c:v>2025</c:v>
                </c:pt>
                <c:pt idx="68">
                  <c:v>2025</c:v>
                </c:pt>
                <c:pt idx="69">
                  <c:v>2025</c:v>
                </c:pt>
                <c:pt idx="70">
                  <c:v>2025</c:v>
                </c:pt>
                <c:pt idx="71">
                  <c:v>2025</c:v>
                </c:pt>
              </c:numCache>
            </c:numRef>
          </c:cat>
          <c:val>
            <c:numRef>
              <c:f>Sheet2!$H$2:$H$73</c:f>
              <c:numCache>
                <c:formatCode>0.00</c:formatCode>
                <c:ptCount val="72"/>
                <c:pt idx="0">
                  <c:v>10.451279500000002</c:v>
                </c:pt>
                <c:pt idx="1">
                  <c:v>9.7975079999999988</c:v>
                </c:pt>
                <c:pt idx="2">
                  <c:v>8.9476030000000009</c:v>
                </c:pt>
                <c:pt idx="3">
                  <c:v>5.836071500000001</c:v>
                </c:pt>
                <c:pt idx="4">
                  <c:v>5.155424</c:v>
                </c:pt>
                <c:pt idx="5">
                  <c:v>9.834601000000001</c:v>
                </c:pt>
                <c:pt idx="6">
                  <c:v>12.2852245</c:v>
                </c:pt>
                <c:pt idx="7">
                  <c:v>10.689641000000002</c:v>
                </c:pt>
                <c:pt idx="8">
                  <c:v>9.259425499999999</c:v>
                </c:pt>
                <c:pt idx="9">
                  <c:v>10.971133500000001</c:v>
                </c:pt>
                <c:pt idx="10">
                  <c:v>11.643537500000001</c:v>
                </c:pt>
                <c:pt idx="11">
                  <c:v>8.5442859999999996</c:v>
                </c:pt>
                <c:pt idx="12">
                  <c:v>6.9006404999999997</c:v>
                </c:pt>
                <c:pt idx="13">
                  <c:v>5.9729920000000014</c:v>
                </c:pt>
                <c:pt idx="14">
                  <c:v>6.2633609999999997</c:v>
                </c:pt>
                <c:pt idx="15">
                  <c:v>6.7745359999999977</c:v>
                </c:pt>
                <c:pt idx="16">
                  <c:v>6.6690550000000002</c:v>
                </c:pt>
                <c:pt idx="17">
                  <c:v>6.0325769999999999</c:v>
                </c:pt>
                <c:pt idx="18">
                  <c:v>5.4716234999999998</c:v>
                </c:pt>
                <c:pt idx="19">
                  <c:v>5.0264604999999989</c:v>
                </c:pt>
                <c:pt idx="20">
                  <c:v>6.6853474999999989</c:v>
                </c:pt>
                <c:pt idx="21">
                  <c:v>8.5388069999999985</c:v>
                </c:pt>
                <c:pt idx="22">
                  <c:v>9.1394785000000009</c:v>
                </c:pt>
                <c:pt idx="23">
                  <c:v>9.529138500000002</c:v>
                </c:pt>
                <c:pt idx="24">
                  <c:v>11.539210499999999</c:v>
                </c:pt>
                <c:pt idx="25">
                  <c:v>10.976664000000001</c:v>
                </c:pt>
                <c:pt idx="26">
                  <c:v>11.546378999999998</c:v>
                </c:pt>
                <c:pt idx="27">
                  <c:v>12.288131000000002</c:v>
                </c:pt>
                <c:pt idx="28">
                  <c:v>12.514264000000001</c:v>
                </c:pt>
                <c:pt idx="29">
                  <c:v>11.920978499999997</c:v>
                </c:pt>
                <c:pt idx="30">
                  <c:v>9.9212554999999991</c:v>
                </c:pt>
                <c:pt idx="31">
                  <c:v>8.0787130000000005</c:v>
                </c:pt>
                <c:pt idx="32">
                  <c:v>8.6249889999999994</c:v>
                </c:pt>
                <c:pt idx="33">
                  <c:v>10.714401999999998</c:v>
                </c:pt>
                <c:pt idx="34">
                  <c:v>10.658030000000002</c:v>
                </c:pt>
                <c:pt idx="35">
                  <c:v>9.7591284999999992</c:v>
                </c:pt>
                <c:pt idx="36">
                  <c:v>8.0810605000000013</c:v>
                </c:pt>
                <c:pt idx="37">
                  <c:v>6.1872645000000013</c:v>
                </c:pt>
                <c:pt idx="38">
                  <c:v>6.0822840000000014</c:v>
                </c:pt>
                <c:pt idx="39">
                  <c:v>5.8359524999999977</c:v>
                </c:pt>
                <c:pt idx="40">
                  <c:v>4.827675000000001</c:v>
                </c:pt>
                <c:pt idx="41">
                  <c:v>3.6515969999999989</c:v>
                </c:pt>
                <c:pt idx="42">
                  <c:v>3.5244314999999986</c:v>
                </c:pt>
                <c:pt idx="43">
                  <c:v>6.4701559999999994</c:v>
                </c:pt>
                <c:pt idx="44">
                  <c:v>8.4437475000000006</c:v>
                </c:pt>
                <c:pt idx="45">
                  <c:v>9.4437200000000008</c:v>
                </c:pt>
                <c:pt idx="46">
                  <c:v>9.5756674999999998</c:v>
                </c:pt>
                <c:pt idx="47">
                  <c:v>8.4446500000000011</c:v>
                </c:pt>
                <c:pt idx="48">
                  <c:v>8.4798880000000008</c:v>
                </c:pt>
                <c:pt idx="49">
                  <c:v>9.4413114999999994</c:v>
                </c:pt>
                <c:pt idx="50">
                  <c:v>9.6510294999999982</c:v>
                </c:pt>
                <c:pt idx="51">
                  <c:v>9.5994600000000005</c:v>
                </c:pt>
                <c:pt idx="52">
                  <c:v>10.523894500000001</c:v>
                </c:pt>
                <c:pt idx="53">
                  <c:v>11.663520999999999</c:v>
                </c:pt>
                <c:pt idx="54">
                  <c:v>12.326823000000001</c:v>
                </c:pt>
                <c:pt idx="55">
                  <c:v>13.723258000000001</c:v>
                </c:pt>
                <c:pt idx="56">
                  <c:v>15.574757</c:v>
                </c:pt>
                <c:pt idx="57">
                  <c:v>15.166380499999999</c:v>
                </c:pt>
                <c:pt idx="58">
                  <c:v>13.976025999999999</c:v>
                </c:pt>
                <c:pt idx="59">
                  <c:v>13.4766995</c:v>
                </c:pt>
              </c:numCache>
            </c:numRef>
          </c:val>
          <c:smooth val="0"/>
          <c:extLst>
            <c:ext xmlns:c16="http://schemas.microsoft.com/office/drawing/2014/chart" uri="{C3380CC4-5D6E-409C-BE32-E72D297353CC}">
              <c16:uniqueId val="{00000000-FD73-42BB-9812-09F55B92AAC0}"/>
            </c:ext>
          </c:extLst>
        </c:ser>
        <c:ser>
          <c:idx val="3"/>
          <c:order val="3"/>
          <c:tx>
            <c:v>DMC trigger</c:v>
          </c:tx>
          <c:spPr>
            <a:ln w="28575" cap="rnd">
              <a:solidFill>
                <a:schemeClr val="accent4"/>
              </a:solidFill>
              <a:round/>
            </a:ln>
            <a:effectLst/>
          </c:spPr>
          <c:marker>
            <c:symbol val="none"/>
          </c:marker>
          <c:cat>
            <c:numRef>
              <c:f>Sheet2!$A$2:$A$73</c:f>
              <c:numCache>
                <c:formatCode>General</c:formatCode>
                <c:ptCount val="72"/>
                <c:pt idx="0">
                  <c:v>2020</c:v>
                </c:pt>
                <c:pt idx="1">
                  <c:v>2020</c:v>
                </c:pt>
                <c:pt idx="2">
                  <c:v>2020</c:v>
                </c:pt>
                <c:pt idx="3">
                  <c:v>2020</c:v>
                </c:pt>
                <c:pt idx="4">
                  <c:v>2020</c:v>
                </c:pt>
                <c:pt idx="5">
                  <c:v>2020</c:v>
                </c:pt>
                <c:pt idx="6">
                  <c:v>2020</c:v>
                </c:pt>
                <c:pt idx="7">
                  <c:v>2020</c:v>
                </c:pt>
                <c:pt idx="8">
                  <c:v>2020</c:v>
                </c:pt>
                <c:pt idx="9">
                  <c:v>2020</c:v>
                </c:pt>
                <c:pt idx="10">
                  <c:v>2020</c:v>
                </c:pt>
                <c:pt idx="11">
                  <c:v>2020</c:v>
                </c:pt>
                <c:pt idx="12">
                  <c:v>2021</c:v>
                </c:pt>
                <c:pt idx="13">
                  <c:v>2021</c:v>
                </c:pt>
                <c:pt idx="14">
                  <c:v>2021</c:v>
                </c:pt>
                <c:pt idx="15">
                  <c:v>2021</c:v>
                </c:pt>
                <c:pt idx="16">
                  <c:v>2021</c:v>
                </c:pt>
                <c:pt idx="17">
                  <c:v>2021</c:v>
                </c:pt>
                <c:pt idx="18">
                  <c:v>2021</c:v>
                </c:pt>
                <c:pt idx="19">
                  <c:v>2021</c:v>
                </c:pt>
                <c:pt idx="20">
                  <c:v>2021</c:v>
                </c:pt>
                <c:pt idx="21">
                  <c:v>2021</c:v>
                </c:pt>
                <c:pt idx="22">
                  <c:v>2021</c:v>
                </c:pt>
                <c:pt idx="23">
                  <c:v>2021</c:v>
                </c:pt>
                <c:pt idx="24">
                  <c:v>2022</c:v>
                </c:pt>
                <c:pt idx="25">
                  <c:v>2022</c:v>
                </c:pt>
                <c:pt idx="26">
                  <c:v>2022</c:v>
                </c:pt>
                <c:pt idx="27">
                  <c:v>2022</c:v>
                </c:pt>
                <c:pt idx="28">
                  <c:v>2022</c:v>
                </c:pt>
                <c:pt idx="29">
                  <c:v>2022</c:v>
                </c:pt>
                <c:pt idx="30">
                  <c:v>2022</c:v>
                </c:pt>
                <c:pt idx="31">
                  <c:v>2022</c:v>
                </c:pt>
                <c:pt idx="32">
                  <c:v>2022</c:v>
                </c:pt>
                <c:pt idx="33">
                  <c:v>2022</c:v>
                </c:pt>
                <c:pt idx="34">
                  <c:v>2022</c:v>
                </c:pt>
                <c:pt idx="35">
                  <c:v>2022</c:v>
                </c:pt>
                <c:pt idx="36">
                  <c:v>2023</c:v>
                </c:pt>
                <c:pt idx="37">
                  <c:v>2023</c:v>
                </c:pt>
                <c:pt idx="38">
                  <c:v>2023</c:v>
                </c:pt>
                <c:pt idx="39">
                  <c:v>2023</c:v>
                </c:pt>
                <c:pt idx="40">
                  <c:v>2023</c:v>
                </c:pt>
                <c:pt idx="41">
                  <c:v>2023</c:v>
                </c:pt>
                <c:pt idx="42">
                  <c:v>2023</c:v>
                </c:pt>
                <c:pt idx="43">
                  <c:v>2023</c:v>
                </c:pt>
                <c:pt idx="44">
                  <c:v>2023</c:v>
                </c:pt>
                <c:pt idx="45">
                  <c:v>2023</c:v>
                </c:pt>
                <c:pt idx="46">
                  <c:v>2023</c:v>
                </c:pt>
                <c:pt idx="47">
                  <c:v>2023</c:v>
                </c:pt>
                <c:pt idx="48">
                  <c:v>2024</c:v>
                </c:pt>
                <c:pt idx="49">
                  <c:v>2024</c:v>
                </c:pt>
                <c:pt idx="50">
                  <c:v>2024</c:v>
                </c:pt>
                <c:pt idx="51">
                  <c:v>2024</c:v>
                </c:pt>
                <c:pt idx="52">
                  <c:v>2024</c:v>
                </c:pt>
                <c:pt idx="53">
                  <c:v>2024</c:v>
                </c:pt>
                <c:pt idx="54">
                  <c:v>2024</c:v>
                </c:pt>
                <c:pt idx="55">
                  <c:v>2024</c:v>
                </c:pt>
                <c:pt idx="56">
                  <c:v>2024</c:v>
                </c:pt>
                <c:pt idx="57">
                  <c:v>2024</c:v>
                </c:pt>
                <c:pt idx="58">
                  <c:v>2024</c:v>
                </c:pt>
                <c:pt idx="59">
                  <c:v>2024</c:v>
                </c:pt>
                <c:pt idx="60">
                  <c:v>2025</c:v>
                </c:pt>
                <c:pt idx="61">
                  <c:v>2025</c:v>
                </c:pt>
                <c:pt idx="62">
                  <c:v>2025</c:v>
                </c:pt>
                <c:pt idx="63">
                  <c:v>2025</c:v>
                </c:pt>
                <c:pt idx="64">
                  <c:v>2025</c:v>
                </c:pt>
                <c:pt idx="65">
                  <c:v>2025</c:v>
                </c:pt>
                <c:pt idx="66">
                  <c:v>2025</c:v>
                </c:pt>
                <c:pt idx="67">
                  <c:v>2025</c:v>
                </c:pt>
                <c:pt idx="68">
                  <c:v>2025</c:v>
                </c:pt>
                <c:pt idx="69">
                  <c:v>2025</c:v>
                </c:pt>
                <c:pt idx="70">
                  <c:v>2025</c:v>
                </c:pt>
                <c:pt idx="71">
                  <c:v>2025</c:v>
                </c:pt>
              </c:numCache>
            </c:numRef>
          </c:cat>
          <c:val>
            <c:numRef>
              <c:f>Sheet2!$I$2:$I$73</c:f>
              <c:numCache>
                <c:formatCode>General</c:formatCode>
                <c:ptCount val="72"/>
                <c:pt idx="0">
                  <c:v>9.5</c:v>
                </c:pt>
                <c:pt idx="1">
                  <c:v>9.5</c:v>
                </c:pt>
                <c:pt idx="2">
                  <c:v>9.5</c:v>
                </c:pt>
                <c:pt idx="3">
                  <c:v>9.5</c:v>
                </c:pt>
                <c:pt idx="4">
                  <c:v>9.5</c:v>
                </c:pt>
                <c:pt idx="5">
                  <c:v>9.5</c:v>
                </c:pt>
                <c:pt idx="6">
                  <c:v>9.5</c:v>
                </c:pt>
                <c:pt idx="7">
                  <c:v>9.5</c:v>
                </c:pt>
                <c:pt idx="8">
                  <c:v>9.5</c:v>
                </c:pt>
                <c:pt idx="9">
                  <c:v>9.5</c:v>
                </c:pt>
                <c:pt idx="10">
                  <c:v>9.5</c:v>
                </c:pt>
                <c:pt idx="11">
                  <c:v>9.5</c:v>
                </c:pt>
                <c:pt idx="12">
                  <c:v>9.5</c:v>
                </c:pt>
                <c:pt idx="13">
                  <c:v>9.5</c:v>
                </c:pt>
                <c:pt idx="14">
                  <c:v>9.5</c:v>
                </c:pt>
                <c:pt idx="15">
                  <c:v>9.5</c:v>
                </c:pt>
                <c:pt idx="16">
                  <c:v>9.5</c:v>
                </c:pt>
                <c:pt idx="17">
                  <c:v>9.5</c:v>
                </c:pt>
                <c:pt idx="18">
                  <c:v>9.5</c:v>
                </c:pt>
                <c:pt idx="19">
                  <c:v>9.5</c:v>
                </c:pt>
                <c:pt idx="20">
                  <c:v>9.5</c:v>
                </c:pt>
                <c:pt idx="21">
                  <c:v>9.5</c:v>
                </c:pt>
                <c:pt idx="22">
                  <c:v>9.5</c:v>
                </c:pt>
                <c:pt idx="23">
                  <c:v>9.5</c:v>
                </c:pt>
                <c:pt idx="24">
                  <c:v>9.5</c:v>
                </c:pt>
                <c:pt idx="25">
                  <c:v>9.5</c:v>
                </c:pt>
                <c:pt idx="26">
                  <c:v>9.5</c:v>
                </c:pt>
                <c:pt idx="27">
                  <c:v>9.5</c:v>
                </c:pt>
                <c:pt idx="28">
                  <c:v>9.5</c:v>
                </c:pt>
                <c:pt idx="29">
                  <c:v>9.5</c:v>
                </c:pt>
                <c:pt idx="30">
                  <c:v>9.5</c:v>
                </c:pt>
                <c:pt idx="31">
                  <c:v>9.5</c:v>
                </c:pt>
                <c:pt idx="32">
                  <c:v>9.5</c:v>
                </c:pt>
                <c:pt idx="33">
                  <c:v>9.5</c:v>
                </c:pt>
                <c:pt idx="34">
                  <c:v>9.5</c:v>
                </c:pt>
                <c:pt idx="35">
                  <c:v>9.5</c:v>
                </c:pt>
                <c:pt idx="36">
                  <c:v>9.5</c:v>
                </c:pt>
                <c:pt idx="37">
                  <c:v>9.5</c:v>
                </c:pt>
                <c:pt idx="38">
                  <c:v>9.5</c:v>
                </c:pt>
                <c:pt idx="39">
                  <c:v>9.5</c:v>
                </c:pt>
                <c:pt idx="40">
                  <c:v>9.5</c:v>
                </c:pt>
                <c:pt idx="41">
                  <c:v>9.5</c:v>
                </c:pt>
                <c:pt idx="42">
                  <c:v>9.5</c:v>
                </c:pt>
                <c:pt idx="43">
                  <c:v>9.5</c:v>
                </c:pt>
                <c:pt idx="44">
                  <c:v>9.5</c:v>
                </c:pt>
                <c:pt idx="45">
                  <c:v>9.5</c:v>
                </c:pt>
                <c:pt idx="46">
                  <c:v>9.5</c:v>
                </c:pt>
                <c:pt idx="47">
                  <c:v>9.5</c:v>
                </c:pt>
                <c:pt idx="48">
                  <c:v>9.5</c:v>
                </c:pt>
                <c:pt idx="49">
                  <c:v>9.5</c:v>
                </c:pt>
                <c:pt idx="50">
                  <c:v>9.5</c:v>
                </c:pt>
                <c:pt idx="51">
                  <c:v>9.5</c:v>
                </c:pt>
                <c:pt idx="52">
                  <c:v>9.5</c:v>
                </c:pt>
                <c:pt idx="53">
                  <c:v>9.5</c:v>
                </c:pt>
                <c:pt idx="54">
                  <c:v>9.5</c:v>
                </c:pt>
                <c:pt idx="55">
                  <c:v>9.5</c:v>
                </c:pt>
                <c:pt idx="56">
                  <c:v>9.5</c:v>
                </c:pt>
                <c:pt idx="57">
                  <c:v>9.5</c:v>
                </c:pt>
                <c:pt idx="58">
                  <c:v>9.5</c:v>
                </c:pt>
                <c:pt idx="59">
                  <c:v>9.5</c:v>
                </c:pt>
                <c:pt idx="60">
                  <c:v>9.5</c:v>
                </c:pt>
                <c:pt idx="61">
                  <c:v>9.5</c:v>
                </c:pt>
                <c:pt idx="62">
                  <c:v>9.5</c:v>
                </c:pt>
                <c:pt idx="63">
                  <c:v>9.5</c:v>
                </c:pt>
                <c:pt idx="64">
                  <c:v>9.5</c:v>
                </c:pt>
                <c:pt idx="65">
                  <c:v>9.5</c:v>
                </c:pt>
                <c:pt idx="66">
                  <c:v>9.5</c:v>
                </c:pt>
                <c:pt idx="67">
                  <c:v>9.5</c:v>
                </c:pt>
                <c:pt idx="68">
                  <c:v>9.5</c:v>
                </c:pt>
                <c:pt idx="69">
                  <c:v>9.5</c:v>
                </c:pt>
                <c:pt idx="70">
                  <c:v>9.5</c:v>
                </c:pt>
                <c:pt idx="71">
                  <c:v>9.5</c:v>
                </c:pt>
              </c:numCache>
            </c:numRef>
          </c:val>
          <c:smooth val="0"/>
          <c:extLst>
            <c:ext xmlns:c16="http://schemas.microsoft.com/office/drawing/2014/chart" uri="{C3380CC4-5D6E-409C-BE32-E72D297353CC}">
              <c16:uniqueId val="{00000001-FD73-42BB-9812-09F55B92AAC0}"/>
            </c:ext>
          </c:extLst>
        </c:ser>
        <c:ser>
          <c:idx val="5"/>
          <c:order val="5"/>
          <c:tx>
            <c:v>Wolf margin</c:v>
          </c:tx>
          <c:spPr>
            <a:ln w="28575" cap="rnd">
              <a:solidFill>
                <a:schemeClr val="accent6"/>
              </a:solidFill>
              <a:prstDash val="dashDot"/>
              <a:round/>
            </a:ln>
            <a:effectLst/>
          </c:spPr>
          <c:marker>
            <c:symbol val="none"/>
          </c:marker>
          <c:cat>
            <c:numRef>
              <c:f>Sheet2!$A$2:$A$73</c:f>
              <c:numCache>
                <c:formatCode>General</c:formatCode>
                <c:ptCount val="72"/>
                <c:pt idx="0">
                  <c:v>2020</c:v>
                </c:pt>
                <c:pt idx="1">
                  <c:v>2020</c:v>
                </c:pt>
                <c:pt idx="2">
                  <c:v>2020</c:v>
                </c:pt>
                <c:pt idx="3">
                  <c:v>2020</c:v>
                </c:pt>
                <c:pt idx="4">
                  <c:v>2020</c:v>
                </c:pt>
                <c:pt idx="5">
                  <c:v>2020</c:v>
                </c:pt>
                <c:pt idx="6">
                  <c:v>2020</c:v>
                </c:pt>
                <c:pt idx="7">
                  <c:v>2020</c:v>
                </c:pt>
                <c:pt idx="8">
                  <c:v>2020</c:v>
                </c:pt>
                <c:pt idx="9">
                  <c:v>2020</c:v>
                </c:pt>
                <c:pt idx="10">
                  <c:v>2020</c:v>
                </c:pt>
                <c:pt idx="11">
                  <c:v>2020</c:v>
                </c:pt>
                <c:pt idx="12">
                  <c:v>2021</c:v>
                </c:pt>
                <c:pt idx="13">
                  <c:v>2021</c:v>
                </c:pt>
                <c:pt idx="14">
                  <c:v>2021</c:v>
                </c:pt>
                <c:pt idx="15">
                  <c:v>2021</c:v>
                </c:pt>
                <c:pt idx="16">
                  <c:v>2021</c:v>
                </c:pt>
                <c:pt idx="17">
                  <c:v>2021</c:v>
                </c:pt>
                <c:pt idx="18">
                  <c:v>2021</c:v>
                </c:pt>
                <c:pt idx="19">
                  <c:v>2021</c:v>
                </c:pt>
                <c:pt idx="20">
                  <c:v>2021</c:v>
                </c:pt>
                <c:pt idx="21">
                  <c:v>2021</c:v>
                </c:pt>
                <c:pt idx="22">
                  <c:v>2021</c:v>
                </c:pt>
                <c:pt idx="23">
                  <c:v>2021</c:v>
                </c:pt>
                <c:pt idx="24">
                  <c:v>2022</c:v>
                </c:pt>
                <c:pt idx="25">
                  <c:v>2022</c:v>
                </c:pt>
                <c:pt idx="26">
                  <c:v>2022</c:v>
                </c:pt>
                <c:pt idx="27">
                  <c:v>2022</c:v>
                </c:pt>
                <c:pt idx="28">
                  <c:v>2022</c:v>
                </c:pt>
                <c:pt idx="29">
                  <c:v>2022</c:v>
                </c:pt>
                <c:pt idx="30">
                  <c:v>2022</c:v>
                </c:pt>
                <c:pt idx="31">
                  <c:v>2022</c:v>
                </c:pt>
                <c:pt idx="32">
                  <c:v>2022</c:v>
                </c:pt>
                <c:pt idx="33">
                  <c:v>2022</c:v>
                </c:pt>
                <c:pt idx="34">
                  <c:v>2022</c:v>
                </c:pt>
                <c:pt idx="35">
                  <c:v>2022</c:v>
                </c:pt>
                <c:pt idx="36">
                  <c:v>2023</c:v>
                </c:pt>
                <c:pt idx="37">
                  <c:v>2023</c:v>
                </c:pt>
                <c:pt idx="38">
                  <c:v>2023</c:v>
                </c:pt>
                <c:pt idx="39">
                  <c:v>2023</c:v>
                </c:pt>
                <c:pt idx="40">
                  <c:v>2023</c:v>
                </c:pt>
                <c:pt idx="41">
                  <c:v>2023</c:v>
                </c:pt>
                <c:pt idx="42">
                  <c:v>2023</c:v>
                </c:pt>
                <c:pt idx="43">
                  <c:v>2023</c:v>
                </c:pt>
                <c:pt idx="44">
                  <c:v>2023</c:v>
                </c:pt>
                <c:pt idx="45">
                  <c:v>2023</c:v>
                </c:pt>
                <c:pt idx="46">
                  <c:v>2023</c:v>
                </c:pt>
                <c:pt idx="47">
                  <c:v>2023</c:v>
                </c:pt>
                <c:pt idx="48">
                  <c:v>2024</c:v>
                </c:pt>
                <c:pt idx="49">
                  <c:v>2024</c:v>
                </c:pt>
                <c:pt idx="50">
                  <c:v>2024</c:v>
                </c:pt>
                <c:pt idx="51">
                  <c:v>2024</c:v>
                </c:pt>
                <c:pt idx="52">
                  <c:v>2024</c:v>
                </c:pt>
                <c:pt idx="53">
                  <c:v>2024</c:v>
                </c:pt>
                <c:pt idx="54">
                  <c:v>2024</c:v>
                </c:pt>
                <c:pt idx="55">
                  <c:v>2024</c:v>
                </c:pt>
                <c:pt idx="56">
                  <c:v>2024</c:v>
                </c:pt>
                <c:pt idx="57">
                  <c:v>2024</c:v>
                </c:pt>
                <c:pt idx="58">
                  <c:v>2024</c:v>
                </c:pt>
                <c:pt idx="59">
                  <c:v>2024</c:v>
                </c:pt>
                <c:pt idx="60">
                  <c:v>2025</c:v>
                </c:pt>
                <c:pt idx="61">
                  <c:v>2025</c:v>
                </c:pt>
                <c:pt idx="62">
                  <c:v>2025</c:v>
                </c:pt>
                <c:pt idx="63">
                  <c:v>2025</c:v>
                </c:pt>
                <c:pt idx="64">
                  <c:v>2025</c:v>
                </c:pt>
                <c:pt idx="65">
                  <c:v>2025</c:v>
                </c:pt>
                <c:pt idx="66">
                  <c:v>2025</c:v>
                </c:pt>
                <c:pt idx="67">
                  <c:v>2025</c:v>
                </c:pt>
                <c:pt idx="68">
                  <c:v>2025</c:v>
                </c:pt>
                <c:pt idx="69">
                  <c:v>2025</c:v>
                </c:pt>
                <c:pt idx="70">
                  <c:v>2025</c:v>
                </c:pt>
                <c:pt idx="71">
                  <c:v>2025</c:v>
                </c:pt>
              </c:numCache>
            </c:numRef>
          </c:cat>
          <c:val>
            <c:numRef>
              <c:f>Sheet2!$O$2:$O$73</c:f>
              <c:numCache>
                <c:formatCode>General</c:formatCode>
                <c:ptCount val="72"/>
                <c:pt idx="60">
                  <c:v>12.941812000000001</c:v>
                </c:pt>
                <c:pt idx="61">
                  <c:v>12.238502</c:v>
                </c:pt>
                <c:pt idx="62">
                  <c:v>11.664879200000003</c:v>
                </c:pt>
                <c:pt idx="63">
                  <c:v>11.288057600000002</c:v>
                </c:pt>
                <c:pt idx="64">
                  <c:v>10.984851000000001</c:v>
                </c:pt>
                <c:pt idx="65">
                  <c:v>10.929079999999999</c:v>
                </c:pt>
                <c:pt idx="66">
                  <c:v>10.991104</c:v>
                </c:pt>
                <c:pt idx="67">
                  <c:v>11.157607000000002</c:v>
                </c:pt>
                <c:pt idx="68">
                  <c:v>11.322187999999997</c:v>
                </c:pt>
                <c:pt idx="69">
                  <c:v>11.358061000000003</c:v>
                </c:pt>
                <c:pt idx="70">
                  <c:v>11.248505999999999</c:v>
                </c:pt>
                <c:pt idx="71">
                  <c:v>10.848943999999999</c:v>
                </c:pt>
              </c:numCache>
            </c:numRef>
          </c:val>
          <c:smooth val="0"/>
          <c:extLst>
            <c:ext xmlns:c16="http://schemas.microsoft.com/office/drawing/2014/chart" uri="{C3380CC4-5D6E-409C-BE32-E72D297353CC}">
              <c16:uniqueId val="{00000002-FD73-42BB-9812-09F55B92AAC0}"/>
            </c:ext>
          </c:extLst>
        </c:ser>
        <c:ser>
          <c:idx val="6"/>
          <c:order val="6"/>
          <c:tx>
            <c:v>DMC tool</c:v>
          </c:tx>
          <c:spPr>
            <a:ln w="28575" cap="rnd">
              <a:solidFill>
                <a:schemeClr val="accent1">
                  <a:lumMod val="60000"/>
                </a:schemeClr>
              </a:solidFill>
              <a:prstDash val="sysDash"/>
              <a:round/>
            </a:ln>
            <a:effectLst/>
          </c:spPr>
          <c:marker>
            <c:symbol val="none"/>
          </c:marker>
          <c:val>
            <c:numRef>
              <c:f>Sheet2!$P$2:$P$73</c:f>
              <c:numCache>
                <c:formatCode>General</c:formatCode>
                <c:ptCount val="72"/>
                <c:pt idx="60">
                  <c:v>14.24</c:v>
                </c:pt>
                <c:pt idx="61">
                  <c:v>14.02</c:v>
                </c:pt>
                <c:pt idx="62">
                  <c:v>14</c:v>
                </c:pt>
                <c:pt idx="63">
                  <c:v>13.93</c:v>
                </c:pt>
                <c:pt idx="64">
                  <c:v>13.64</c:v>
                </c:pt>
                <c:pt idx="65">
                  <c:v>13.46</c:v>
                </c:pt>
                <c:pt idx="66">
                  <c:v>13.38</c:v>
                </c:pt>
                <c:pt idx="67">
                  <c:v>13.5</c:v>
                </c:pt>
                <c:pt idx="68">
                  <c:v>13.76</c:v>
                </c:pt>
                <c:pt idx="69">
                  <c:v>14.09</c:v>
                </c:pt>
                <c:pt idx="70">
                  <c:v>14.19</c:v>
                </c:pt>
                <c:pt idx="71">
                  <c:v>13.9</c:v>
                </c:pt>
              </c:numCache>
            </c:numRef>
          </c:val>
          <c:smooth val="0"/>
          <c:extLst>
            <c:ext xmlns:c16="http://schemas.microsoft.com/office/drawing/2014/chart" uri="{C3380CC4-5D6E-409C-BE32-E72D297353CC}">
              <c16:uniqueId val="{00000003-FD73-42BB-9812-09F55B92AAC0}"/>
            </c:ext>
          </c:extLst>
        </c:ser>
        <c:dLbls>
          <c:showLegendKey val="0"/>
          <c:showVal val="0"/>
          <c:showCatName val="0"/>
          <c:showSerName val="0"/>
          <c:showPercent val="0"/>
          <c:showBubbleSize val="0"/>
        </c:dLbls>
        <c:smooth val="0"/>
        <c:axId val="562466232"/>
        <c:axId val="562461640"/>
        <c:extLst>
          <c:ext xmlns:c15="http://schemas.microsoft.com/office/drawing/2012/chart" uri="{02D57815-91ED-43cb-92C2-25804820EDAC}">
            <c15:filteredLineSeries>
              <c15:ser>
                <c:idx val="0"/>
                <c:order val="0"/>
                <c:tx>
                  <c:strRef>
                    <c:extLst>
                      <c:ext uri="{02D57815-91ED-43cb-92C2-25804820EDAC}">
                        <c15:formulaRef>
                          <c15:sqref>Sheet2!$F$1</c15:sqref>
                        </c15:formulaRef>
                      </c:ext>
                    </c:extLst>
                    <c:strCache>
                      <c:ptCount val="1"/>
                      <c:pt idx="0">
                        <c:v>all milk</c:v>
                      </c:pt>
                    </c:strCache>
                  </c:strRef>
                </c:tx>
                <c:spPr>
                  <a:ln w="28575" cap="rnd">
                    <a:solidFill>
                      <a:schemeClr val="accent1"/>
                    </a:solidFill>
                    <a:round/>
                  </a:ln>
                  <a:effectLst/>
                </c:spPr>
                <c:marker>
                  <c:symbol val="none"/>
                </c:marker>
                <c:cat>
                  <c:numRef>
                    <c:extLst>
                      <c:ext uri="{02D57815-91ED-43cb-92C2-25804820EDAC}">
                        <c15:formulaRef>
                          <c15:sqref>Sheet2!$A$2:$A$73</c15:sqref>
                        </c15:formulaRef>
                      </c:ext>
                    </c:extLst>
                    <c:numCache>
                      <c:formatCode>General</c:formatCode>
                      <c:ptCount val="72"/>
                      <c:pt idx="0">
                        <c:v>2020</c:v>
                      </c:pt>
                      <c:pt idx="1">
                        <c:v>2020</c:v>
                      </c:pt>
                      <c:pt idx="2">
                        <c:v>2020</c:v>
                      </c:pt>
                      <c:pt idx="3">
                        <c:v>2020</c:v>
                      </c:pt>
                      <c:pt idx="4">
                        <c:v>2020</c:v>
                      </c:pt>
                      <c:pt idx="5">
                        <c:v>2020</c:v>
                      </c:pt>
                      <c:pt idx="6">
                        <c:v>2020</c:v>
                      </c:pt>
                      <c:pt idx="7">
                        <c:v>2020</c:v>
                      </c:pt>
                      <c:pt idx="8">
                        <c:v>2020</c:v>
                      </c:pt>
                      <c:pt idx="9">
                        <c:v>2020</c:v>
                      </c:pt>
                      <c:pt idx="10">
                        <c:v>2020</c:v>
                      </c:pt>
                      <c:pt idx="11">
                        <c:v>2020</c:v>
                      </c:pt>
                      <c:pt idx="12">
                        <c:v>2021</c:v>
                      </c:pt>
                      <c:pt idx="13">
                        <c:v>2021</c:v>
                      </c:pt>
                      <c:pt idx="14">
                        <c:v>2021</c:v>
                      </c:pt>
                      <c:pt idx="15">
                        <c:v>2021</c:v>
                      </c:pt>
                      <c:pt idx="16">
                        <c:v>2021</c:v>
                      </c:pt>
                      <c:pt idx="17">
                        <c:v>2021</c:v>
                      </c:pt>
                      <c:pt idx="18">
                        <c:v>2021</c:v>
                      </c:pt>
                      <c:pt idx="19">
                        <c:v>2021</c:v>
                      </c:pt>
                      <c:pt idx="20">
                        <c:v>2021</c:v>
                      </c:pt>
                      <c:pt idx="21">
                        <c:v>2021</c:v>
                      </c:pt>
                      <c:pt idx="22">
                        <c:v>2021</c:v>
                      </c:pt>
                      <c:pt idx="23">
                        <c:v>2021</c:v>
                      </c:pt>
                      <c:pt idx="24">
                        <c:v>2022</c:v>
                      </c:pt>
                      <c:pt idx="25">
                        <c:v>2022</c:v>
                      </c:pt>
                      <c:pt idx="26">
                        <c:v>2022</c:v>
                      </c:pt>
                      <c:pt idx="27">
                        <c:v>2022</c:v>
                      </c:pt>
                      <c:pt idx="28">
                        <c:v>2022</c:v>
                      </c:pt>
                      <c:pt idx="29">
                        <c:v>2022</c:v>
                      </c:pt>
                      <c:pt idx="30">
                        <c:v>2022</c:v>
                      </c:pt>
                      <c:pt idx="31">
                        <c:v>2022</c:v>
                      </c:pt>
                      <c:pt idx="32">
                        <c:v>2022</c:v>
                      </c:pt>
                      <c:pt idx="33">
                        <c:v>2022</c:v>
                      </c:pt>
                      <c:pt idx="34">
                        <c:v>2022</c:v>
                      </c:pt>
                      <c:pt idx="35">
                        <c:v>2022</c:v>
                      </c:pt>
                      <c:pt idx="36">
                        <c:v>2023</c:v>
                      </c:pt>
                      <c:pt idx="37">
                        <c:v>2023</c:v>
                      </c:pt>
                      <c:pt idx="38">
                        <c:v>2023</c:v>
                      </c:pt>
                      <c:pt idx="39">
                        <c:v>2023</c:v>
                      </c:pt>
                      <c:pt idx="40">
                        <c:v>2023</c:v>
                      </c:pt>
                      <c:pt idx="41">
                        <c:v>2023</c:v>
                      </c:pt>
                      <c:pt idx="42">
                        <c:v>2023</c:v>
                      </c:pt>
                      <c:pt idx="43">
                        <c:v>2023</c:v>
                      </c:pt>
                      <c:pt idx="44">
                        <c:v>2023</c:v>
                      </c:pt>
                      <c:pt idx="45">
                        <c:v>2023</c:v>
                      </c:pt>
                      <c:pt idx="46">
                        <c:v>2023</c:v>
                      </c:pt>
                      <c:pt idx="47">
                        <c:v>2023</c:v>
                      </c:pt>
                      <c:pt idx="48">
                        <c:v>2024</c:v>
                      </c:pt>
                      <c:pt idx="49">
                        <c:v>2024</c:v>
                      </c:pt>
                      <c:pt idx="50">
                        <c:v>2024</c:v>
                      </c:pt>
                      <c:pt idx="51">
                        <c:v>2024</c:v>
                      </c:pt>
                      <c:pt idx="52">
                        <c:v>2024</c:v>
                      </c:pt>
                      <c:pt idx="53">
                        <c:v>2024</c:v>
                      </c:pt>
                      <c:pt idx="54">
                        <c:v>2024</c:v>
                      </c:pt>
                      <c:pt idx="55">
                        <c:v>2024</c:v>
                      </c:pt>
                      <c:pt idx="56">
                        <c:v>2024</c:v>
                      </c:pt>
                      <c:pt idx="57">
                        <c:v>2024</c:v>
                      </c:pt>
                      <c:pt idx="58">
                        <c:v>2024</c:v>
                      </c:pt>
                      <c:pt idx="59">
                        <c:v>2024</c:v>
                      </c:pt>
                      <c:pt idx="60">
                        <c:v>2025</c:v>
                      </c:pt>
                      <c:pt idx="61">
                        <c:v>2025</c:v>
                      </c:pt>
                      <c:pt idx="62">
                        <c:v>2025</c:v>
                      </c:pt>
                      <c:pt idx="63">
                        <c:v>2025</c:v>
                      </c:pt>
                      <c:pt idx="64">
                        <c:v>2025</c:v>
                      </c:pt>
                      <c:pt idx="65">
                        <c:v>2025</c:v>
                      </c:pt>
                      <c:pt idx="66">
                        <c:v>2025</c:v>
                      </c:pt>
                      <c:pt idx="67">
                        <c:v>2025</c:v>
                      </c:pt>
                      <c:pt idx="68">
                        <c:v>2025</c:v>
                      </c:pt>
                      <c:pt idx="69">
                        <c:v>2025</c:v>
                      </c:pt>
                      <c:pt idx="70">
                        <c:v>2025</c:v>
                      </c:pt>
                      <c:pt idx="71">
                        <c:v>2025</c:v>
                      </c:pt>
                    </c:numCache>
                  </c:numRef>
                </c:cat>
                <c:val>
                  <c:numRef>
                    <c:extLst>
                      <c:ext uri="{02D57815-91ED-43cb-92C2-25804820EDAC}">
                        <c15:formulaRef>
                          <c15:sqref>Sheet2!$F$2:$F$73</c15:sqref>
                        </c15:formulaRef>
                      </c:ext>
                    </c:extLst>
                    <c:numCache>
                      <c:formatCode>General</c:formatCode>
                      <c:ptCount val="72"/>
                      <c:pt idx="0">
                        <c:v>19.600000000000001</c:v>
                      </c:pt>
                      <c:pt idx="1">
                        <c:v>18.899999999999999</c:v>
                      </c:pt>
                      <c:pt idx="2">
                        <c:v>18</c:v>
                      </c:pt>
                      <c:pt idx="3">
                        <c:v>14.4</c:v>
                      </c:pt>
                      <c:pt idx="4">
                        <c:v>13.6</c:v>
                      </c:pt>
                      <c:pt idx="5">
                        <c:v>18.100000000000001</c:v>
                      </c:pt>
                      <c:pt idx="6">
                        <c:v>20.5</c:v>
                      </c:pt>
                      <c:pt idx="7">
                        <c:v>18.8</c:v>
                      </c:pt>
                      <c:pt idx="8">
                        <c:v>17.899999999999999</c:v>
                      </c:pt>
                      <c:pt idx="9">
                        <c:v>20.2</c:v>
                      </c:pt>
                      <c:pt idx="10">
                        <c:v>21.3</c:v>
                      </c:pt>
                      <c:pt idx="11">
                        <c:v>18.5</c:v>
                      </c:pt>
                      <c:pt idx="12">
                        <c:v>17.5</c:v>
                      </c:pt>
                      <c:pt idx="13">
                        <c:v>17.100000000000001</c:v>
                      </c:pt>
                      <c:pt idx="14">
                        <c:v>17.399999999999999</c:v>
                      </c:pt>
                      <c:pt idx="15">
                        <c:v>18.399999999999999</c:v>
                      </c:pt>
                      <c:pt idx="16">
                        <c:v>19.2</c:v>
                      </c:pt>
                      <c:pt idx="17">
                        <c:v>18.399999999999999</c:v>
                      </c:pt>
                      <c:pt idx="18">
                        <c:v>17.899999999999999</c:v>
                      </c:pt>
                      <c:pt idx="19">
                        <c:v>17.7</c:v>
                      </c:pt>
                      <c:pt idx="20">
                        <c:v>18.399999999999999</c:v>
                      </c:pt>
                      <c:pt idx="21">
                        <c:v>19.7</c:v>
                      </c:pt>
                      <c:pt idx="22">
                        <c:v>20.8</c:v>
                      </c:pt>
                      <c:pt idx="23">
                        <c:v>21.8</c:v>
                      </c:pt>
                      <c:pt idx="24">
                        <c:v>24.2</c:v>
                      </c:pt>
                      <c:pt idx="25">
                        <c:v>24.7</c:v>
                      </c:pt>
                      <c:pt idx="26">
                        <c:v>25.9</c:v>
                      </c:pt>
                      <c:pt idx="27">
                        <c:v>27.1</c:v>
                      </c:pt>
                      <c:pt idx="28">
                        <c:v>27.3</c:v>
                      </c:pt>
                      <c:pt idx="29">
                        <c:v>26.9</c:v>
                      </c:pt>
                      <c:pt idx="30">
                        <c:v>25.7</c:v>
                      </c:pt>
                      <c:pt idx="31">
                        <c:v>24.3</c:v>
                      </c:pt>
                      <c:pt idx="32">
                        <c:v>24.4</c:v>
                      </c:pt>
                      <c:pt idx="33">
                        <c:v>25.9</c:v>
                      </c:pt>
                      <c:pt idx="34">
                        <c:v>25.6</c:v>
                      </c:pt>
                      <c:pt idx="35">
                        <c:v>24.7</c:v>
                      </c:pt>
                      <c:pt idx="36">
                        <c:v>23.1</c:v>
                      </c:pt>
                      <c:pt idx="37">
                        <c:v>21.6</c:v>
                      </c:pt>
                      <c:pt idx="38">
                        <c:v>21.1</c:v>
                      </c:pt>
                      <c:pt idx="39">
                        <c:v>20.7</c:v>
                      </c:pt>
                      <c:pt idx="40">
                        <c:v>19.3</c:v>
                      </c:pt>
                      <c:pt idx="41">
                        <c:v>17.899999999999999</c:v>
                      </c:pt>
                      <c:pt idx="42">
                        <c:v>17.399999999999999</c:v>
                      </c:pt>
                      <c:pt idx="43">
                        <c:v>19.7</c:v>
                      </c:pt>
                      <c:pt idx="44">
                        <c:v>21</c:v>
                      </c:pt>
                      <c:pt idx="45">
                        <c:v>21.6</c:v>
                      </c:pt>
                      <c:pt idx="46">
                        <c:v>21.7</c:v>
                      </c:pt>
                      <c:pt idx="47">
                        <c:v>20.6</c:v>
                      </c:pt>
                      <c:pt idx="48">
                        <c:v>20.100000000000001</c:v>
                      </c:pt>
                      <c:pt idx="49">
                        <c:v>20.6</c:v>
                      </c:pt>
                      <c:pt idx="50">
                        <c:v>20.7</c:v>
                      </c:pt>
                      <c:pt idx="51">
                        <c:v>20.5</c:v>
                      </c:pt>
                      <c:pt idx="52">
                        <c:v>22</c:v>
                      </c:pt>
                      <c:pt idx="53">
                        <c:v>22.8</c:v>
                      </c:pt>
                      <c:pt idx="54">
                        <c:v>22.8</c:v>
                      </c:pt>
                      <c:pt idx="55">
                        <c:v>23.6</c:v>
                      </c:pt>
                      <c:pt idx="56">
                        <c:v>25.5</c:v>
                      </c:pt>
                      <c:pt idx="57">
                        <c:v>25.2</c:v>
                      </c:pt>
                      <c:pt idx="58">
                        <c:v>24.2</c:v>
                      </c:pt>
                      <c:pt idx="59">
                        <c:v>23.07</c:v>
                      </c:pt>
                    </c:numCache>
                  </c:numRef>
                </c:val>
                <c:smooth val="0"/>
                <c:extLst>
                  <c:ext xmlns:c16="http://schemas.microsoft.com/office/drawing/2014/chart" uri="{C3380CC4-5D6E-409C-BE32-E72D297353CC}">
                    <c16:uniqueId val="{00000004-FD73-42BB-9812-09F55B92AAC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Sheet2!$G$1</c15:sqref>
                        </c15:formulaRef>
                      </c:ext>
                    </c:extLst>
                    <c:strCache>
                      <c:ptCount val="1"/>
                      <c:pt idx="0">
                        <c:v>feed</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Sheet2!$A$2:$A$73</c15:sqref>
                        </c15:formulaRef>
                      </c:ext>
                    </c:extLst>
                    <c:numCache>
                      <c:formatCode>General</c:formatCode>
                      <c:ptCount val="72"/>
                      <c:pt idx="0">
                        <c:v>2020</c:v>
                      </c:pt>
                      <c:pt idx="1">
                        <c:v>2020</c:v>
                      </c:pt>
                      <c:pt idx="2">
                        <c:v>2020</c:v>
                      </c:pt>
                      <c:pt idx="3">
                        <c:v>2020</c:v>
                      </c:pt>
                      <c:pt idx="4">
                        <c:v>2020</c:v>
                      </c:pt>
                      <c:pt idx="5">
                        <c:v>2020</c:v>
                      </c:pt>
                      <c:pt idx="6">
                        <c:v>2020</c:v>
                      </c:pt>
                      <c:pt idx="7">
                        <c:v>2020</c:v>
                      </c:pt>
                      <c:pt idx="8">
                        <c:v>2020</c:v>
                      </c:pt>
                      <c:pt idx="9">
                        <c:v>2020</c:v>
                      </c:pt>
                      <c:pt idx="10">
                        <c:v>2020</c:v>
                      </c:pt>
                      <c:pt idx="11">
                        <c:v>2020</c:v>
                      </c:pt>
                      <c:pt idx="12">
                        <c:v>2021</c:v>
                      </c:pt>
                      <c:pt idx="13">
                        <c:v>2021</c:v>
                      </c:pt>
                      <c:pt idx="14">
                        <c:v>2021</c:v>
                      </c:pt>
                      <c:pt idx="15">
                        <c:v>2021</c:v>
                      </c:pt>
                      <c:pt idx="16">
                        <c:v>2021</c:v>
                      </c:pt>
                      <c:pt idx="17">
                        <c:v>2021</c:v>
                      </c:pt>
                      <c:pt idx="18">
                        <c:v>2021</c:v>
                      </c:pt>
                      <c:pt idx="19">
                        <c:v>2021</c:v>
                      </c:pt>
                      <c:pt idx="20">
                        <c:v>2021</c:v>
                      </c:pt>
                      <c:pt idx="21">
                        <c:v>2021</c:v>
                      </c:pt>
                      <c:pt idx="22">
                        <c:v>2021</c:v>
                      </c:pt>
                      <c:pt idx="23">
                        <c:v>2021</c:v>
                      </c:pt>
                      <c:pt idx="24">
                        <c:v>2022</c:v>
                      </c:pt>
                      <c:pt idx="25">
                        <c:v>2022</c:v>
                      </c:pt>
                      <c:pt idx="26">
                        <c:v>2022</c:v>
                      </c:pt>
                      <c:pt idx="27">
                        <c:v>2022</c:v>
                      </c:pt>
                      <c:pt idx="28">
                        <c:v>2022</c:v>
                      </c:pt>
                      <c:pt idx="29">
                        <c:v>2022</c:v>
                      </c:pt>
                      <c:pt idx="30">
                        <c:v>2022</c:v>
                      </c:pt>
                      <c:pt idx="31">
                        <c:v>2022</c:v>
                      </c:pt>
                      <c:pt idx="32">
                        <c:v>2022</c:v>
                      </c:pt>
                      <c:pt idx="33">
                        <c:v>2022</c:v>
                      </c:pt>
                      <c:pt idx="34">
                        <c:v>2022</c:v>
                      </c:pt>
                      <c:pt idx="35">
                        <c:v>2022</c:v>
                      </c:pt>
                      <c:pt idx="36">
                        <c:v>2023</c:v>
                      </c:pt>
                      <c:pt idx="37">
                        <c:v>2023</c:v>
                      </c:pt>
                      <c:pt idx="38">
                        <c:v>2023</c:v>
                      </c:pt>
                      <c:pt idx="39">
                        <c:v>2023</c:v>
                      </c:pt>
                      <c:pt idx="40">
                        <c:v>2023</c:v>
                      </c:pt>
                      <c:pt idx="41">
                        <c:v>2023</c:v>
                      </c:pt>
                      <c:pt idx="42">
                        <c:v>2023</c:v>
                      </c:pt>
                      <c:pt idx="43">
                        <c:v>2023</c:v>
                      </c:pt>
                      <c:pt idx="44">
                        <c:v>2023</c:v>
                      </c:pt>
                      <c:pt idx="45">
                        <c:v>2023</c:v>
                      </c:pt>
                      <c:pt idx="46">
                        <c:v>2023</c:v>
                      </c:pt>
                      <c:pt idx="47">
                        <c:v>2023</c:v>
                      </c:pt>
                      <c:pt idx="48">
                        <c:v>2024</c:v>
                      </c:pt>
                      <c:pt idx="49">
                        <c:v>2024</c:v>
                      </c:pt>
                      <c:pt idx="50">
                        <c:v>2024</c:v>
                      </c:pt>
                      <c:pt idx="51">
                        <c:v>2024</c:v>
                      </c:pt>
                      <c:pt idx="52">
                        <c:v>2024</c:v>
                      </c:pt>
                      <c:pt idx="53">
                        <c:v>2024</c:v>
                      </c:pt>
                      <c:pt idx="54">
                        <c:v>2024</c:v>
                      </c:pt>
                      <c:pt idx="55">
                        <c:v>2024</c:v>
                      </c:pt>
                      <c:pt idx="56">
                        <c:v>2024</c:v>
                      </c:pt>
                      <c:pt idx="57">
                        <c:v>2024</c:v>
                      </c:pt>
                      <c:pt idx="58">
                        <c:v>2024</c:v>
                      </c:pt>
                      <c:pt idx="59">
                        <c:v>2024</c:v>
                      </c:pt>
                      <c:pt idx="60">
                        <c:v>2025</c:v>
                      </c:pt>
                      <c:pt idx="61">
                        <c:v>2025</c:v>
                      </c:pt>
                      <c:pt idx="62">
                        <c:v>2025</c:v>
                      </c:pt>
                      <c:pt idx="63">
                        <c:v>2025</c:v>
                      </c:pt>
                      <c:pt idx="64">
                        <c:v>2025</c:v>
                      </c:pt>
                      <c:pt idx="65">
                        <c:v>2025</c:v>
                      </c:pt>
                      <c:pt idx="66">
                        <c:v>2025</c:v>
                      </c:pt>
                      <c:pt idx="67">
                        <c:v>2025</c:v>
                      </c:pt>
                      <c:pt idx="68">
                        <c:v>2025</c:v>
                      </c:pt>
                      <c:pt idx="69">
                        <c:v>2025</c:v>
                      </c:pt>
                      <c:pt idx="70">
                        <c:v>2025</c:v>
                      </c:pt>
                      <c:pt idx="71">
                        <c:v>2025</c:v>
                      </c:pt>
                    </c:numCache>
                  </c:numRef>
                </c:cat>
                <c:val>
                  <c:numRef>
                    <c:extLst xmlns:c15="http://schemas.microsoft.com/office/drawing/2012/chart">
                      <c:ext xmlns:c15="http://schemas.microsoft.com/office/drawing/2012/chart" uri="{02D57815-91ED-43cb-92C2-25804820EDAC}">
                        <c15:formulaRef>
                          <c15:sqref>Sheet2!$G$2:$G$73</c15:sqref>
                        </c15:formulaRef>
                      </c:ext>
                    </c:extLst>
                    <c:numCache>
                      <c:formatCode>0.00</c:formatCode>
                      <c:ptCount val="72"/>
                      <c:pt idx="0">
                        <c:v>9.1487204999999996</c:v>
                      </c:pt>
                      <c:pt idx="1">
                        <c:v>9.1024919999999998</c:v>
                      </c:pt>
                      <c:pt idx="2">
                        <c:v>9.0523969999999991</c:v>
                      </c:pt>
                      <c:pt idx="3">
                        <c:v>8.5639284999999994</c:v>
                      </c:pt>
                      <c:pt idx="4">
                        <c:v>8.4445759999999996</c:v>
                      </c:pt>
                      <c:pt idx="5">
                        <c:v>8.2653990000000004</c:v>
                      </c:pt>
                      <c:pt idx="6">
                        <c:v>8.2147755</c:v>
                      </c:pt>
                      <c:pt idx="7">
                        <c:v>8.110358999999999</c:v>
                      </c:pt>
                      <c:pt idx="8">
                        <c:v>8.6405744999999996</c:v>
                      </c:pt>
                      <c:pt idx="9">
                        <c:v>9.2288664999999988</c:v>
                      </c:pt>
                      <c:pt idx="10">
                        <c:v>9.6564624999999999</c:v>
                      </c:pt>
                      <c:pt idx="11">
                        <c:v>9.9557140000000004</c:v>
                      </c:pt>
                      <c:pt idx="12">
                        <c:v>10.5993595</c:v>
                      </c:pt>
                      <c:pt idx="13">
                        <c:v>11.127008</c:v>
                      </c:pt>
                      <c:pt idx="14">
                        <c:v>11.136638999999999</c:v>
                      </c:pt>
                      <c:pt idx="15">
                        <c:v>11.625464000000001</c:v>
                      </c:pt>
                      <c:pt idx="16">
                        <c:v>12.530944999999999</c:v>
                      </c:pt>
                      <c:pt idx="17">
                        <c:v>12.367422999999999</c:v>
                      </c:pt>
                      <c:pt idx="18">
                        <c:v>12.428376499999999</c:v>
                      </c:pt>
                      <c:pt idx="19">
                        <c:v>12.6735395</c:v>
                      </c:pt>
                      <c:pt idx="20">
                        <c:v>11.7146525</c:v>
                      </c:pt>
                      <c:pt idx="21">
                        <c:v>11.161193000000001</c:v>
                      </c:pt>
                      <c:pt idx="22">
                        <c:v>11.6605215</c:v>
                      </c:pt>
                      <c:pt idx="23">
                        <c:v>12.270861499999999</c:v>
                      </c:pt>
                      <c:pt idx="24">
                        <c:v>12.6607895</c:v>
                      </c:pt>
                      <c:pt idx="25">
                        <c:v>13.723335999999998</c:v>
                      </c:pt>
                      <c:pt idx="26">
                        <c:v>14.353621</c:v>
                      </c:pt>
                      <c:pt idx="27">
                        <c:v>14.811869</c:v>
                      </c:pt>
                      <c:pt idx="28">
                        <c:v>14.785736</c:v>
                      </c:pt>
                      <c:pt idx="29">
                        <c:v>14.979021500000002</c:v>
                      </c:pt>
                      <c:pt idx="30">
                        <c:v>15.7787445</c:v>
                      </c:pt>
                      <c:pt idx="31">
                        <c:v>16.221287</c:v>
                      </c:pt>
                      <c:pt idx="32">
                        <c:v>15.775010999999999</c:v>
                      </c:pt>
                      <c:pt idx="33">
                        <c:v>15.185598000000001</c:v>
                      </c:pt>
                      <c:pt idx="34">
                        <c:v>14.94197</c:v>
                      </c:pt>
                      <c:pt idx="35">
                        <c:v>14.9408715</c:v>
                      </c:pt>
                      <c:pt idx="36">
                        <c:v>15.0189395</c:v>
                      </c:pt>
                      <c:pt idx="37">
                        <c:v>15.4127355</c:v>
                      </c:pt>
                      <c:pt idx="38">
                        <c:v>15.017716</c:v>
                      </c:pt>
                      <c:pt idx="39">
                        <c:v>14.864047500000002</c:v>
                      </c:pt>
                      <c:pt idx="40">
                        <c:v>14.472325</c:v>
                      </c:pt>
                      <c:pt idx="41">
                        <c:v>14.248403</c:v>
                      </c:pt>
                      <c:pt idx="42">
                        <c:v>13.8755685</c:v>
                      </c:pt>
                      <c:pt idx="43">
                        <c:v>13.229844</c:v>
                      </c:pt>
                      <c:pt idx="44">
                        <c:v>12.556252499999999</c:v>
                      </c:pt>
                      <c:pt idx="45">
                        <c:v>12.156280000000001</c:v>
                      </c:pt>
                      <c:pt idx="46">
                        <c:v>12.1243325</c:v>
                      </c:pt>
                      <c:pt idx="47">
                        <c:v>12.15535</c:v>
                      </c:pt>
                      <c:pt idx="48">
                        <c:v>11.620112000000001</c:v>
                      </c:pt>
                      <c:pt idx="49">
                        <c:v>11.158688500000002</c:v>
                      </c:pt>
                      <c:pt idx="50">
                        <c:v>11.048970500000001</c:v>
                      </c:pt>
                      <c:pt idx="51">
                        <c:v>10.900539999999999</c:v>
                      </c:pt>
                      <c:pt idx="52">
                        <c:v>11.476105499999999</c:v>
                      </c:pt>
                      <c:pt idx="53">
                        <c:v>11.136479000000001</c:v>
                      </c:pt>
                      <c:pt idx="54">
                        <c:v>10.473177</c:v>
                      </c:pt>
                      <c:pt idx="55">
                        <c:v>9.8767420000000001</c:v>
                      </c:pt>
                      <c:pt idx="56">
                        <c:v>9.925243</c:v>
                      </c:pt>
                      <c:pt idx="57">
                        <c:v>10.0336195</c:v>
                      </c:pt>
                      <c:pt idx="58">
                        <c:v>10.223974</c:v>
                      </c:pt>
                      <c:pt idx="59">
                        <c:v>9.5933004999999998</c:v>
                      </c:pt>
                    </c:numCache>
                  </c:numRef>
                </c:val>
                <c:smooth val="0"/>
                <c:extLst xmlns:c15="http://schemas.microsoft.com/office/drawing/2012/chart">
                  <c:ext xmlns:c16="http://schemas.microsoft.com/office/drawing/2014/chart" uri="{C3380CC4-5D6E-409C-BE32-E72D297353CC}">
                    <c16:uniqueId val="{00000005-FD73-42BB-9812-09F55B92AAC0}"/>
                  </c:ext>
                </c:extLst>
              </c15:ser>
            </c15:filteredLineSeries>
            <c15:filteredLineSeries>
              <c15:ser>
                <c:idx val="4"/>
                <c:order val="4"/>
                <c:tx>
                  <c:v>projected margin</c:v>
                </c:tx>
                <c:spPr>
                  <a:ln w="28575" cap="rnd">
                    <a:solidFill>
                      <a:schemeClr val="accent5"/>
                    </a:solidFill>
                    <a:prstDash val="sysDot"/>
                    <a:round/>
                  </a:ln>
                  <a:effectLst/>
                </c:spPr>
                <c:marker>
                  <c:symbol val="none"/>
                </c:marker>
                <c:cat>
                  <c:numRef>
                    <c:extLst xmlns:c15="http://schemas.microsoft.com/office/drawing/2012/chart">
                      <c:ext xmlns:c15="http://schemas.microsoft.com/office/drawing/2012/chart" uri="{02D57815-91ED-43cb-92C2-25804820EDAC}">
                        <c15:formulaRef>
                          <c15:sqref>Sheet2!$A$2:$A$73</c15:sqref>
                        </c15:formulaRef>
                      </c:ext>
                    </c:extLst>
                    <c:numCache>
                      <c:formatCode>General</c:formatCode>
                      <c:ptCount val="72"/>
                      <c:pt idx="0">
                        <c:v>2020</c:v>
                      </c:pt>
                      <c:pt idx="1">
                        <c:v>2020</c:v>
                      </c:pt>
                      <c:pt idx="2">
                        <c:v>2020</c:v>
                      </c:pt>
                      <c:pt idx="3">
                        <c:v>2020</c:v>
                      </c:pt>
                      <c:pt idx="4">
                        <c:v>2020</c:v>
                      </c:pt>
                      <c:pt idx="5">
                        <c:v>2020</c:v>
                      </c:pt>
                      <c:pt idx="6">
                        <c:v>2020</c:v>
                      </c:pt>
                      <c:pt idx="7">
                        <c:v>2020</c:v>
                      </c:pt>
                      <c:pt idx="8">
                        <c:v>2020</c:v>
                      </c:pt>
                      <c:pt idx="9">
                        <c:v>2020</c:v>
                      </c:pt>
                      <c:pt idx="10">
                        <c:v>2020</c:v>
                      </c:pt>
                      <c:pt idx="11">
                        <c:v>2020</c:v>
                      </c:pt>
                      <c:pt idx="12">
                        <c:v>2021</c:v>
                      </c:pt>
                      <c:pt idx="13">
                        <c:v>2021</c:v>
                      </c:pt>
                      <c:pt idx="14">
                        <c:v>2021</c:v>
                      </c:pt>
                      <c:pt idx="15">
                        <c:v>2021</c:v>
                      </c:pt>
                      <c:pt idx="16">
                        <c:v>2021</c:v>
                      </c:pt>
                      <c:pt idx="17">
                        <c:v>2021</c:v>
                      </c:pt>
                      <c:pt idx="18">
                        <c:v>2021</c:v>
                      </c:pt>
                      <c:pt idx="19">
                        <c:v>2021</c:v>
                      </c:pt>
                      <c:pt idx="20">
                        <c:v>2021</c:v>
                      </c:pt>
                      <c:pt idx="21">
                        <c:v>2021</c:v>
                      </c:pt>
                      <c:pt idx="22">
                        <c:v>2021</c:v>
                      </c:pt>
                      <c:pt idx="23">
                        <c:v>2021</c:v>
                      </c:pt>
                      <c:pt idx="24">
                        <c:v>2022</c:v>
                      </c:pt>
                      <c:pt idx="25">
                        <c:v>2022</c:v>
                      </c:pt>
                      <c:pt idx="26">
                        <c:v>2022</c:v>
                      </c:pt>
                      <c:pt idx="27">
                        <c:v>2022</c:v>
                      </c:pt>
                      <c:pt idx="28">
                        <c:v>2022</c:v>
                      </c:pt>
                      <c:pt idx="29">
                        <c:v>2022</c:v>
                      </c:pt>
                      <c:pt idx="30">
                        <c:v>2022</c:v>
                      </c:pt>
                      <c:pt idx="31">
                        <c:v>2022</c:v>
                      </c:pt>
                      <c:pt idx="32">
                        <c:v>2022</c:v>
                      </c:pt>
                      <c:pt idx="33">
                        <c:v>2022</c:v>
                      </c:pt>
                      <c:pt idx="34">
                        <c:v>2022</c:v>
                      </c:pt>
                      <c:pt idx="35">
                        <c:v>2022</c:v>
                      </c:pt>
                      <c:pt idx="36">
                        <c:v>2023</c:v>
                      </c:pt>
                      <c:pt idx="37">
                        <c:v>2023</c:v>
                      </c:pt>
                      <c:pt idx="38">
                        <c:v>2023</c:v>
                      </c:pt>
                      <c:pt idx="39">
                        <c:v>2023</c:v>
                      </c:pt>
                      <c:pt idx="40">
                        <c:v>2023</c:v>
                      </c:pt>
                      <c:pt idx="41">
                        <c:v>2023</c:v>
                      </c:pt>
                      <c:pt idx="42">
                        <c:v>2023</c:v>
                      </c:pt>
                      <c:pt idx="43">
                        <c:v>2023</c:v>
                      </c:pt>
                      <c:pt idx="44">
                        <c:v>2023</c:v>
                      </c:pt>
                      <c:pt idx="45">
                        <c:v>2023</c:v>
                      </c:pt>
                      <c:pt idx="46">
                        <c:v>2023</c:v>
                      </c:pt>
                      <c:pt idx="47">
                        <c:v>2023</c:v>
                      </c:pt>
                      <c:pt idx="48">
                        <c:v>2024</c:v>
                      </c:pt>
                      <c:pt idx="49">
                        <c:v>2024</c:v>
                      </c:pt>
                      <c:pt idx="50">
                        <c:v>2024</c:v>
                      </c:pt>
                      <c:pt idx="51">
                        <c:v>2024</c:v>
                      </c:pt>
                      <c:pt idx="52">
                        <c:v>2024</c:v>
                      </c:pt>
                      <c:pt idx="53">
                        <c:v>2024</c:v>
                      </c:pt>
                      <c:pt idx="54">
                        <c:v>2024</c:v>
                      </c:pt>
                      <c:pt idx="55">
                        <c:v>2024</c:v>
                      </c:pt>
                      <c:pt idx="56">
                        <c:v>2024</c:v>
                      </c:pt>
                      <c:pt idx="57">
                        <c:v>2024</c:v>
                      </c:pt>
                      <c:pt idx="58">
                        <c:v>2024</c:v>
                      </c:pt>
                      <c:pt idx="59">
                        <c:v>2024</c:v>
                      </c:pt>
                      <c:pt idx="60">
                        <c:v>2025</c:v>
                      </c:pt>
                      <c:pt idx="61">
                        <c:v>2025</c:v>
                      </c:pt>
                      <c:pt idx="62">
                        <c:v>2025</c:v>
                      </c:pt>
                      <c:pt idx="63">
                        <c:v>2025</c:v>
                      </c:pt>
                      <c:pt idx="64">
                        <c:v>2025</c:v>
                      </c:pt>
                      <c:pt idx="65">
                        <c:v>2025</c:v>
                      </c:pt>
                      <c:pt idx="66">
                        <c:v>2025</c:v>
                      </c:pt>
                      <c:pt idx="67">
                        <c:v>2025</c:v>
                      </c:pt>
                      <c:pt idx="68">
                        <c:v>2025</c:v>
                      </c:pt>
                      <c:pt idx="69">
                        <c:v>2025</c:v>
                      </c:pt>
                      <c:pt idx="70">
                        <c:v>2025</c:v>
                      </c:pt>
                      <c:pt idx="71">
                        <c:v>2025</c:v>
                      </c:pt>
                    </c:numCache>
                  </c:numRef>
                </c:cat>
                <c:val>
                  <c:numRef>
                    <c:extLst xmlns:c15="http://schemas.microsoft.com/office/drawing/2012/chart">
                      <c:ext xmlns:c15="http://schemas.microsoft.com/office/drawing/2012/chart" uri="{02D57815-91ED-43cb-92C2-25804820EDAC}">
                        <c15:formulaRef>
                          <c15:sqref>Sheet2!$K$2:$K$73</c15:sqref>
                        </c15:formulaRef>
                      </c:ext>
                    </c:extLst>
                    <c:numCache>
                      <c:formatCode>General</c:formatCode>
                      <c:ptCount val="72"/>
                      <c:pt idx="60">
                        <c:v>22.96</c:v>
                      </c:pt>
                      <c:pt idx="61">
                        <c:v>23.07</c:v>
                      </c:pt>
                      <c:pt idx="62">
                        <c:v>22.71</c:v>
                      </c:pt>
                      <c:pt idx="63">
                        <c:v>22.27</c:v>
                      </c:pt>
                      <c:pt idx="64">
                        <c:v>21.84</c:v>
                      </c:pt>
                      <c:pt idx="65">
                        <c:v>21.68</c:v>
                      </c:pt>
                      <c:pt idx="66">
                        <c:v>21.62</c:v>
                      </c:pt>
                      <c:pt idx="67">
                        <c:v>21.55</c:v>
                      </c:pt>
                      <c:pt idx="68">
                        <c:v>21.62</c:v>
                      </c:pt>
                      <c:pt idx="69">
                        <c:v>21.51</c:v>
                      </c:pt>
                      <c:pt idx="70">
                        <c:v>21.31</c:v>
                      </c:pt>
                      <c:pt idx="71">
                        <c:v>20.94</c:v>
                      </c:pt>
                    </c:numCache>
                  </c:numRef>
                </c:val>
                <c:smooth val="0"/>
                <c:extLst xmlns:c15="http://schemas.microsoft.com/office/drawing/2012/chart">
                  <c:ext xmlns:c16="http://schemas.microsoft.com/office/drawing/2014/chart" uri="{C3380CC4-5D6E-409C-BE32-E72D297353CC}">
                    <c16:uniqueId val="{00000006-FD73-42BB-9812-09F55B92AAC0}"/>
                  </c:ext>
                </c:extLst>
              </c15:ser>
            </c15:filteredLineSeries>
          </c:ext>
        </c:extLst>
      </c:lineChart>
      <c:catAx>
        <c:axId val="562466232"/>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62461640"/>
        <c:crosses val="autoZero"/>
        <c:auto val="1"/>
        <c:lblAlgn val="ctr"/>
        <c:lblOffset val="100"/>
        <c:tickLblSkip val="12"/>
        <c:tickMarkSkip val="12"/>
        <c:noMultiLvlLbl val="0"/>
      </c:catAx>
      <c:valAx>
        <c:axId val="562461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$/cwt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62466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Sheet1!$H$1</c:f>
              <c:strCache>
                <c:ptCount val="1"/>
                <c:pt idx="0">
                  <c:v>margin</c:v>
                </c:pt>
              </c:strCache>
            </c:strRef>
          </c:tx>
          <c:spPr>
            <a:ln w="28575" cap="rnd">
              <a:solidFill>
                <a:schemeClr val="accent3"/>
              </a:solidFill>
              <a:round/>
            </a:ln>
            <a:effectLst/>
          </c:spPr>
          <c:marker>
            <c:symbol val="none"/>
          </c:marker>
          <c:cat>
            <c:numRef>
              <c:f>Sheet1!$A$2:$A$61</c:f>
              <c:numCache>
                <c:formatCode>General</c:formatCode>
                <c:ptCount val="60"/>
                <c:pt idx="0">
                  <c:v>2020</c:v>
                </c:pt>
                <c:pt idx="1">
                  <c:v>2020</c:v>
                </c:pt>
                <c:pt idx="2">
                  <c:v>2020</c:v>
                </c:pt>
                <c:pt idx="3">
                  <c:v>2020</c:v>
                </c:pt>
                <c:pt idx="4">
                  <c:v>2020</c:v>
                </c:pt>
                <c:pt idx="5">
                  <c:v>2020</c:v>
                </c:pt>
                <c:pt idx="6">
                  <c:v>2020</c:v>
                </c:pt>
                <c:pt idx="7">
                  <c:v>2020</c:v>
                </c:pt>
                <c:pt idx="8">
                  <c:v>2020</c:v>
                </c:pt>
                <c:pt idx="9">
                  <c:v>2020</c:v>
                </c:pt>
                <c:pt idx="10">
                  <c:v>2020</c:v>
                </c:pt>
                <c:pt idx="11">
                  <c:v>2020</c:v>
                </c:pt>
                <c:pt idx="12">
                  <c:v>2021</c:v>
                </c:pt>
                <c:pt idx="13">
                  <c:v>2021</c:v>
                </c:pt>
                <c:pt idx="14">
                  <c:v>2021</c:v>
                </c:pt>
                <c:pt idx="15">
                  <c:v>2021</c:v>
                </c:pt>
                <c:pt idx="16">
                  <c:v>2021</c:v>
                </c:pt>
                <c:pt idx="17">
                  <c:v>2021</c:v>
                </c:pt>
                <c:pt idx="18">
                  <c:v>2021</c:v>
                </c:pt>
                <c:pt idx="19">
                  <c:v>2021</c:v>
                </c:pt>
                <c:pt idx="20">
                  <c:v>2021</c:v>
                </c:pt>
                <c:pt idx="21">
                  <c:v>2021</c:v>
                </c:pt>
                <c:pt idx="22">
                  <c:v>2021</c:v>
                </c:pt>
                <c:pt idx="23">
                  <c:v>2021</c:v>
                </c:pt>
                <c:pt idx="24">
                  <c:v>2022</c:v>
                </c:pt>
                <c:pt idx="25">
                  <c:v>2022</c:v>
                </c:pt>
                <c:pt idx="26">
                  <c:v>2022</c:v>
                </c:pt>
                <c:pt idx="27">
                  <c:v>2022</c:v>
                </c:pt>
                <c:pt idx="28">
                  <c:v>2022</c:v>
                </c:pt>
                <c:pt idx="29">
                  <c:v>2022</c:v>
                </c:pt>
                <c:pt idx="30">
                  <c:v>2022</c:v>
                </c:pt>
                <c:pt idx="31">
                  <c:v>2022</c:v>
                </c:pt>
                <c:pt idx="32">
                  <c:v>2022</c:v>
                </c:pt>
                <c:pt idx="33">
                  <c:v>2022</c:v>
                </c:pt>
                <c:pt idx="34">
                  <c:v>2022</c:v>
                </c:pt>
                <c:pt idx="35">
                  <c:v>2022</c:v>
                </c:pt>
                <c:pt idx="36">
                  <c:v>2023</c:v>
                </c:pt>
                <c:pt idx="37">
                  <c:v>2023</c:v>
                </c:pt>
                <c:pt idx="38">
                  <c:v>2023</c:v>
                </c:pt>
                <c:pt idx="39">
                  <c:v>2023</c:v>
                </c:pt>
                <c:pt idx="40">
                  <c:v>2023</c:v>
                </c:pt>
                <c:pt idx="41">
                  <c:v>2023</c:v>
                </c:pt>
                <c:pt idx="42">
                  <c:v>2023</c:v>
                </c:pt>
                <c:pt idx="43">
                  <c:v>2023</c:v>
                </c:pt>
                <c:pt idx="44">
                  <c:v>2023</c:v>
                </c:pt>
                <c:pt idx="45">
                  <c:v>2023</c:v>
                </c:pt>
                <c:pt idx="46">
                  <c:v>2023</c:v>
                </c:pt>
                <c:pt idx="47">
                  <c:v>2023</c:v>
                </c:pt>
                <c:pt idx="48">
                  <c:v>2024</c:v>
                </c:pt>
                <c:pt idx="49">
                  <c:v>2024</c:v>
                </c:pt>
                <c:pt idx="50">
                  <c:v>2024</c:v>
                </c:pt>
                <c:pt idx="51">
                  <c:v>2024</c:v>
                </c:pt>
                <c:pt idx="52">
                  <c:v>2024</c:v>
                </c:pt>
                <c:pt idx="53">
                  <c:v>2024</c:v>
                </c:pt>
                <c:pt idx="54">
                  <c:v>2024</c:v>
                </c:pt>
                <c:pt idx="55">
                  <c:v>2024</c:v>
                </c:pt>
                <c:pt idx="56">
                  <c:v>2024</c:v>
                </c:pt>
                <c:pt idx="57">
                  <c:v>2024</c:v>
                </c:pt>
                <c:pt idx="58">
                  <c:v>2024</c:v>
                </c:pt>
                <c:pt idx="59">
                  <c:v>2024</c:v>
                </c:pt>
              </c:numCache>
            </c:numRef>
          </c:cat>
          <c:val>
            <c:numRef>
              <c:f>Sheet1!$H$2:$H$61</c:f>
              <c:numCache>
                <c:formatCode>0.00</c:formatCode>
                <c:ptCount val="60"/>
                <c:pt idx="0">
                  <c:v>10.451279500000002</c:v>
                </c:pt>
                <c:pt idx="1">
                  <c:v>9.7975079999999988</c:v>
                </c:pt>
                <c:pt idx="2">
                  <c:v>8.9476030000000009</c:v>
                </c:pt>
                <c:pt idx="3">
                  <c:v>5.836071500000001</c:v>
                </c:pt>
                <c:pt idx="4">
                  <c:v>5.155424</c:v>
                </c:pt>
                <c:pt idx="5">
                  <c:v>9.834601000000001</c:v>
                </c:pt>
                <c:pt idx="6">
                  <c:v>12.2852245</c:v>
                </c:pt>
                <c:pt idx="7">
                  <c:v>10.689641000000002</c:v>
                </c:pt>
                <c:pt idx="8">
                  <c:v>9.259425499999999</c:v>
                </c:pt>
                <c:pt idx="9">
                  <c:v>10.971133500000001</c:v>
                </c:pt>
                <c:pt idx="10">
                  <c:v>11.643537500000001</c:v>
                </c:pt>
                <c:pt idx="11">
                  <c:v>8.5442859999999996</c:v>
                </c:pt>
                <c:pt idx="12">
                  <c:v>6.9006404999999997</c:v>
                </c:pt>
                <c:pt idx="13">
                  <c:v>5.9729920000000014</c:v>
                </c:pt>
                <c:pt idx="14">
                  <c:v>6.2633609999999997</c:v>
                </c:pt>
                <c:pt idx="15">
                  <c:v>6.7745359999999977</c:v>
                </c:pt>
                <c:pt idx="16">
                  <c:v>6.6690550000000002</c:v>
                </c:pt>
                <c:pt idx="17">
                  <c:v>6.0325769999999999</c:v>
                </c:pt>
                <c:pt idx="18">
                  <c:v>5.4716234999999998</c:v>
                </c:pt>
                <c:pt idx="19">
                  <c:v>5.0264604999999989</c:v>
                </c:pt>
                <c:pt idx="20">
                  <c:v>6.6853474999999989</c:v>
                </c:pt>
                <c:pt idx="21">
                  <c:v>8.5388069999999985</c:v>
                </c:pt>
                <c:pt idx="22">
                  <c:v>9.1394785000000009</c:v>
                </c:pt>
                <c:pt idx="23">
                  <c:v>9.529138500000002</c:v>
                </c:pt>
                <c:pt idx="24">
                  <c:v>11.539210499999999</c:v>
                </c:pt>
                <c:pt idx="25">
                  <c:v>10.976664000000001</c:v>
                </c:pt>
                <c:pt idx="26">
                  <c:v>11.546378999999998</c:v>
                </c:pt>
                <c:pt idx="27">
                  <c:v>12.288131000000002</c:v>
                </c:pt>
                <c:pt idx="28">
                  <c:v>12.514264000000001</c:v>
                </c:pt>
                <c:pt idx="29">
                  <c:v>11.920978499999997</c:v>
                </c:pt>
                <c:pt idx="30">
                  <c:v>9.9212554999999991</c:v>
                </c:pt>
                <c:pt idx="31">
                  <c:v>8.0787130000000005</c:v>
                </c:pt>
                <c:pt idx="32">
                  <c:v>8.6249889999999994</c:v>
                </c:pt>
                <c:pt idx="33">
                  <c:v>10.714401999999998</c:v>
                </c:pt>
                <c:pt idx="34">
                  <c:v>10.658030000000002</c:v>
                </c:pt>
                <c:pt idx="35">
                  <c:v>9.7591284999999992</c:v>
                </c:pt>
                <c:pt idx="36">
                  <c:v>8.0810605000000013</c:v>
                </c:pt>
                <c:pt idx="37">
                  <c:v>6.1872645000000013</c:v>
                </c:pt>
                <c:pt idx="38">
                  <c:v>6.0822840000000014</c:v>
                </c:pt>
                <c:pt idx="39">
                  <c:v>5.8359524999999977</c:v>
                </c:pt>
                <c:pt idx="40">
                  <c:v>4.827675000000001</c:v>
                </c:pt>
                <c:pt idx="41">
                  <c:v>3.6515969999999989</c:v>
                </c:pt>
                <c:pt idx="42">
                  <c:v>3.5244314999999986</c:v>
                </c:pt>
                <c:pt idx="43">
                  <c:v>6.4701559999999994</c:v>
                </c:pt>
                <c:pt idx="44">
                  <c:v>8.4437475000000006</c:v>
                </c:pt>
                <c:pt idx="45">
                  <c:v>9.4437200000000008</c:v>
                </c:pt>
                <c:pt idx="46">
                  <c:v>9.5756674999999998</c:v>
                </c:pt>
                <c:pt idx="47">
                  <c:v>8.4446500000000011</c:v>
                </c:pt>
                <c:pt idx="48">
                  <c:v>8.4798880000000008</c:v>
                </c:pt>
                <c:pt idx="49">
                  <c:v>9.4413114999999994</c:v>
                </c:pt>
                <c:pt idx="50">
                  <c:v>9.6510294999999982</c:v>
                </c:pt>
                <c:pt idx="51">
                  <c:v>9.5994600000000005</c:v>
                </c:pt>
                <c:pt idx="52">
                  <c:v>10.523894500000001</c:v>
                </c:pt>
                <c:pt idx="53">
                  <c:v>11.663520999999999</c:v>
                </c:pt>
                <c:pt idx="54">
                  <c:v>13.126823000000002</c:v>
                </c:pt>
                <c:pt idx="55">
                  <c:v>15.623258</c:v>
                </c:pt>
                <c:pt idx="56">
                  <c:v>15.274756999999999</c:v>
                </c:pt>
                <c:pt idx="57">
                  <c:v>15.4663805</c:v>
                </c:pt>
                <c:pt idx="58">
                  <c:v>14.729282</c:v>
                </c:pt>
                <c:pt idx="59">
                  <c:v>13.569203</c:v>
                </c:pt>
              </c:numCache>
            </c:numRef>
          </c:val>
          <c:smooth val="0"/>
          <c:extLst>
            <c:ext xmlns:c16="http://schemas.microsoft.com/office/drawing/2014/chart" uri="{C3380CC4-5D6E-409C-BE32-E72D297353CC}">
              <c16:uniqueId val="{00000000-B9FA-479B-A05A-DB4F10EFDE1A}"/>
            </c:ext>
          </c:extLst>
        </c:ser>
        <c:ser>
          <c:idx val="3"/>
          <c:order val="3"/>
          <c:tx>
            <c:v>DMC</c:v>
          </c:tx>
          <c:spPr>
            <a:ln w="28575" cap="rnd">
              <a:solidFill>
                <a:schemeClr val="accent4"/>
              </a:solidFill>
              <a:round/>
            </a:ln>
            <a:effectLst/>
          </c:spPr>
          <c:marker>
            <c:symbol val="none"/>
          </c:marker>
          <c:val>
            <c:numRef>
              <c:f>Sheet1!$I$2:$I$61</c:f>
              <c:numCache>
                <c:formatCode>General</c:formatCode>
                <c:ptCount val="60"/>
                <c:pt idx="0">
                  <c:v>9.5</c:v>
                </c:pt>
                <c:pt idx="1">
                  <c:v>9.5</c:v>
                </c:pt>
                <c:pt idx="2">
                  <c:v>9.5</c:v>
                </c:pt>
                <c:pt idx="3">
                  <c:v>9.5</c:v>
                </c:pt>
                <c:pt idx="4">
                  <c:v>9.5</c:v>
                </c:pt>
                <c:pt idx="5">
                  <c:v>9.5</c:v>
                </c:pt>
                <c:pt idx="6">
                  <c:v>9.5</c:v>
                </c:pt>
                <c:pt idx="7">
                  <c:v>9.5</c:v>
                </c:pt>
                <c:pt idx="8">
                  <c:v>9.5</c:v>
                </c:pt>
                <c:pt idx="9">
                  <c:v>9.5</c:v>
                </c:pt>
                <c:pt idx="10">
                  <c:v>9.5</c:v>
                </c:pt>
                <c:pt idx="11">
                  <c:v>9.5</c:v>
                </c:pt>
                <c:pt idx="12">
                  <c:v>9.5</c:v>
                </c:pt>
                <c:pt idx="13">
                  <c:v>9.5</c:v>
                </c:pt>
                <c:pt idx="14">
                  <c:v>9.5</c:v>
                </c:pt>
                <c:pt idx="15">
                  <c:v>9.5</c:v>
                </c:pt>
                <c:pt idx="16">
                  <c:v>9.5</c:v>
                </c:pt>
                <c:pt idx="17">
                  <c:v>9.5</c:v>
                </c:pt>
                <c:pt idx="18">
                  <c:v>9.5</c:v>
                </c:pt>
                <c:pt idx="19">
                  <c:v>9.5</c:v>
                </c:pt>
                <c:pt idx="20">
                  <c:v>9.5</c:v>
                </c:pt>
                <c:pt idx="21">
                  <c:v>9.5</c:v>
                </c:pt>
                <c:pt idx="22">
                  <c:v>9.5</c:v>
                </c:pt>
                <c:pt idx="23">
                  <c:v>9.5</c:v>
                </c:pt>
                <c:pt idx="24">
                  <c:v>9.5</c:v>
                </c:pt>
                <c:pt idx="25">
                  <c:v>9.5</c:v>
                </c:pt>
                <c:pt idx="26">
                  <c:v>9.5</c:v>
                </c:pt>
                <c:pt idx="27">
                  <c:v>9.5</c:v>
                </c:pt>
                <c:pt idx="28">
                  <c:v>9.5</c:v>
                </c:pt>
                <c:pt idx="29">
                  <c:v>9.5</c:v>
                </c:pt>
                <c:pt idx="30">
                  <c:v>9.5</c:v>
                </c:pt>
                <c:pt idx="31">
                  <c:v>9.5</c:v>
                </c:pt>
                <c:pt idx="32">
                  <c:v>9.5</c:v>
                </c:pt>
                <c:pt idx="33">
                  <c:v>9.5</c:v>
                </c:pt>
                <c:pt idx="34">
                  <c:v>9.5</c:v>
                </c:pt>
                <c:pt idx="35">
                  <c:v>9.5</c:v>
                </c:pt>
                <c:pt idx="36">
                  <c:v>9.5</c:v>
                </c:pt>
                <c:pt idx="37">
                  <c:v>9.5</c:v>
                </c:pt>
                <c:pt idx="38">
                  <c:v>9.5</c:v>
                </c:pt>
                <c:pt idx="39">
                  <c:v>9.5</c:v>
                </c:pt>
                <c:pt idx="40">
                  <c:v>9.5</c:v>
                </c:pt>
                <c:pt idx="41">
                  <c:v>9.5</c:v>
                </c:pt>
                <c:pt idx="42">
                  <c:v>9.5</c:v>
                </c:pt>
                <c:pt idx="43">
                  <c:v>9.5</c:v>
                </c:pt>
                <c:pt idx="44">
                  <c:v>9.5</c:v>
                </c:pt>
                <c:pt idx="45">
                  <c:v>9.5</c:v>
                </c:pt>
                <c:pt idx="46">
                  <c:v>9.5</c:v>
                </c:pt>
                <c:pt idx="47">
                  <c:v>9.5</c:v>
                </c:pt>
                <c:pt idx="48">
                  <c:v>9.5</c:v>
                </c:pt>
                <c:pt idx="49">
                  <c:v>9.5</c:v>
                </c:pt>
                <c:pt idx="50">
                  <c:v>9.5</c:v>
                </c:pt>
                <c:pt idx="51">
                  <c:v>9.5</c:v>
                </c:pt>
                <c:pt idx="52">
                  <c:v>9.5</c:v>
                </c:pt>
                <c:pt idx="53">
                  <c:v>9.5</c:v>
                </c:pt>
                <c:pt idx="54">
                  <c:v>9.5</c:v>
                </c:pt>
                <c:pt idx="55">
                  <c:v>9.5</c:v>
                </c:pt>
                <c:pt idx="56">
                  <c:v>9.5</c:v>
                </c:pt>
                <c:pt idx="57">
                  <c:v>9.5</c:v>
                </c:pt>
                <c:pt idx="58">
                  <c:v>9.5</c:v>
                </c:pt>
                <c:pt idx="59">
                  <c:v>9.5</c:v>
                </c:pt>
              </c:numCache>
            </c:numRef>
          </c:val>
          <c:smooth val="0"/>
          <c:extLst>
            <c:ext xmlns:c16="http://schemas.microsoft.com/office/drawing/2014/chart" uri="{C3380CC4-5D6E-409C-BE32-E72D297353CC}">
              <c16:uniqueId val="{00000001-B9FA-479B-A05A-DB4F10EFDE1A}"/>
            </c:ext>
          </c:extLst>
        </c:ser>
        <c:dLbls>
          <c:showLegendKey val="0"/>
          <c:showVal val="0"/>
          <c:showCatName val="0"/>
          <c:showSerName val="0"/>
          <c:showPercent val="0"/>
          <c:showBubbleSize val="0"/>
        </c:dLbls>
        <c:smooth val="0"/>
        <c:axId val="474205016"/>
        <c:axId val="471161984"/>
        <c:extLst>
          <c:ext xmlns:c15="http://schemas.microsoft.com/office/drawing/2012/chart" uri="{02D57815-91ED-43cb-92C2-25804820EDAC}">
            <c15:filteredLineSeries>
              <c15:ser>
                <c:idx val="0"/>
                <c:order val="0"/>
                <c:tx>
                  <c:strRef>
                    <c:extLst>
                      <c:ext uri="{02D57815-91ED-43cb-92C2-25804820EDAC}">
                        <c15:formulaRef>
                          <c15:sqref>Sheet1!$F$1</c15:sqref>
                        </c15:formulaRef>
                      </c:ext>
                    </c:extLst>
                    <c:strCache>
                      <c:ptCount val="1"/>
                      <c:pt idx="0">
                        <c:v>all milk</c:v>
                      </c:pt>
                    </c:strCache>
                  </c:strRef>
                </c:tx>
                <c:spPr>
                  <a:ln w="28575" cap="rnd">
                    <a:solidFill>
                      <a:schemeClr val="accent1"/>
                    </a:solidFill>
                    <a:round/>
                  </a:ln>
                  <a:effectLst/>
                </c:spPr>
                <c:marker>
                  <c:symbol val="none"/>
                </c:marker>
                <c:cat>
                  <c:numRef>
                    <c:extLst>
                      <c:ext uri="{02D57815-91ED-43cb-92C2-25804820EDAC}">
                        <c15:formulaRef>
                          <c15:sqref>Sheet1!$A$2:$A$61</c15:sqref>
                        </c15:formulaRef>
                      </c:ext>
                    </c:extLst>
                    <c:numCache>
                      <c:formatCode>General</c:formatCode>
                      <c:ptCount val="60"/>
                      <c:pt idx="0">
                        <c:v>2020</c:v>
                      </c:pt>
                      <c:pt idx="1">
                        <c:v>2020</c:v>
                      </c:pt>
                      <c:pt idx="2">
                        <c:v>2020</c:v>
                      </c:pt>
                      <c:pt idx="3">
                        <c:v>2020</c:v>
                      </c:pt>
                      <c:pt idx="4">
                        <c:v>2020</c:v>
                      </c:pt>
                      <c:pt idx="5">
                        <c:v>2020</c:v>
                      </c:pt>
                      <c:pt idx="6">
                        <c:v>2020</c:v>
                      </c:pt>
                      <c:pt idx="7">
                        <c:v>2020</c:v>
                      </c:pt>
                      <c:pt idx="8">
                        <c:v>2020</c:v>
                      </c:pt>
                      <c:pt idx="9">
                        <c:v>2020</c:v>
                      </c:pt>
                      <c:pt idx="10">
                        <c:v>2020</c:v>
                      </c:pt>
                      <c:pt idx="11">
                        <c:v>2020</c:v>
                      </c:pt>
                      <c:pt idx="12">
                        <c:v>2021</c:v>
                      </c:pt>
                      <c:pt idx="13">
                        <c:v>2021</c:v>
                      </c:pt>
                      <c:pt idx="14">
                        <c:v>2021</c:v>
                      </c:pt>
                      <c:pt idx="15">
                        <c:v>2021</c:v>
                      </c:pt>
                      <c:pt idx="16">
                        <c:v>2021</c:v>
                      </c:pt>
                      <c:pt idx="17">
                        <c:v>2021</c:v>
                      </c:pt>
                      <c:pt idx="18">
                        <c:v>2021</c:v>
                      </c:pt>
                      <c:pt idx="19">
                        <c:v>2021</c:v>
                      </c:pt>
                      <c:pt idx="20">
                        <c:v>2021</c:v>
                      </c:pt>
                      <c:pt idx="21">
                        <c:v>2021</c:v>
                      </c:pt>
                      <c:pt idx="22">
                        <c:v>2021</c:v>
                      </c:pt>
                      <c:pt idx="23">
                        <c:v>2021</c:v>
                      </c:pt>
                      <c:pt idx="24">
                        <c:v>2022</c:v>
                      </c:pt>
                      <c:pt idx="25">
                        <c:v>2022</c:v>
                      </c:pt>
                      <c:pt idx="26">
                        <c:v>2022</c:v>
                      </c:pt>
                      <c:pt idx="27">
                        <c:v>2022</c:v>
                      </c:pt>
                      <c:pt idx="28">
                        <c:v>2022</c:v>
                      </c:pt>
                      <c:pt idx="29">
                        <c:v>2022</c:v>
                      </c:pt>
                      <c:pt idx="30">
                        <c:v>2022</c:v>
                      </c:pt>
                      <c:pt idx="31">
                        <c:v>2022</c:v>
                      </c:pt>
                      <c:pt idx="32">
                        <c:v>2022</c:v>
                      </c:pt>
                      <c:pt idx="33">
                        <c:v>2022</c:v>
                      </c:pt>
                      <c:pt idx="34">
                        <c:v>2022</c:v>
                      </c:pt>
                      <c:pt idx="35">
                        <c:v>2022</c:v>
                      </c:pt>
                      <c:pt idx="36">
                        <c:v>2023</c:v>
                      </c:pt>
                      <c:pt idx="37">
                        <c:v>2023</c:v>
                      </c:pt>
                      <c:pt idx="38">
                        <c:v>2023</c:v>
                      </c:pt>
                      <c:pt idx="39">
                        <c:v>2023</c:v>
                      </c:pt>
                      <c:pt idx="40">
                        <c:v>2023</c:v>
                      </c:pt>
                      <c:pt idx="41">
                        <c:v>2023</c:v>
                      </c:pt>
                      <c:pt idx="42">
                        <c:v>2023</c:v>
                      </c:pt>
                      <c:pt idx="43">
                        <c:v>2023</c:v>
                      </c:pt>
                      <c:pt idx="44">
                        <c:v>2023</c:v>
                      </c:pt>
                      <c:pt idx="45">
                        <c:v>2023</c:v>
                      </c:pt>
                      <c:pt idx="46">
                        <c:v>2023</c:v>
                      </c:pt>
                      <c:pt idx="47">
                        <c:v>2023</c:v>
                      </c:pt>
                      <c:pt idx="48">
                        <c:v>2024</c:v>
                      </c:pt>
                      <c:pt idx="49">
                        <c:v>2024</c:v>
                      </c:pt>
                      <c:pt idx="50">
                        <c:v>2024</c:v>
                      </c:pt>
                      <c:pt idx="51">
                        <c:v>2024</c:v>
                      </c:pt>
                      <c:pt idx="52">
                        <c:v>2024</c:v>
                      </c:pt>
                      <c:pt idx="53">
                        <c:v>2024</c:v>
                      </c:pt>
                      <c:pt idx="54">
                        <c:v>2024</c:v>
                      </c:pt>
                      <c:pt idx="55">
                        <c:v>2024</c:v>
                      </c:pt>
                      <c:pt idx="56">
                        <c:v>2024</c:v>
                      </c:pt>
                      <c:pt idx="57">
                        <c:v>2024</c:v>
                      </c:pt>
                      <c:pt idx="58">
                        <c:v>2024</c:v>
                      </c:pt>
                      <c:pt idx="59">
                        <c:v>2024</c:v>
                      </c:pt>
                    </c:numCache>
                  </c:numRef>
                </c:cat>
                <c:val>
                  <c:numRef>
                    <c:extLst>
                      <c:ext uri="{02D57815-91ED-43cb-92C2-25804820EDAC}">
                        <c15:formulaRef>
                          <c15:sqref>Sheet1!$F$2:$F$61</c15:sqref>
                        </c15:formulaRef>
                      </c:ext>
                    </c:extLst>
                    <c:numCache>
                      <c:formatCode>General</c:formatCode>
                      <c:ptCount val="60"/>
                      <c:pt idx="0">
                        <c:v>19.600000000000001</c:v>
                      </c:pt>
                      <c:pt idx="1">
                        <c:v>18.899999999999999</c:v>
                      </c:pt>
                      <c:pt idx="2">
                        <c:v>18</c:v>
                      </c:pt>
                      <c:pt idx="3">
                        <c:v>14.4</c:v>
                      </c:pt>
                      <c:pt idx="4">
                        <c:v>13.6</c:v>
                      </c:pt>
                      <c:pt idx="5">
                        <c:v>18.100000000000001</c:v>
                      </c:pt>
                      <c:pt idx="6">
                        <c:v>20.5</c:v>
                      </c:pt>
                      <c:pt idx="7">
                        <c:v>18.8</c:v>
                      </c:pt>
                      <c:pt idx="8">
                        <c:v>17.899999999999999</c:v>
                      </c:pt>
                      <c:pt idx="9">
                        <c:v>20.2</c:v>
                      </c:pt>
                      <c:pt idx="10">
                        <c:v>21.3</c:v>
                      </c:pt>
                      <c:pt idx="11">
                        <c:v>18.5</c:v>
                      </c:pt>
                      <c:pt idx="12">
                        <c:v>17.5</c:v>
                      </c:pt>
                      <c:pt idx="13">
                        <c:v>17.100000000000001</c:v>
                      </c:pt>
                      <c:pt idx="14">
                        <c:v>17.399999999999999</c:v>
                      </c:pt>
                      <c:pt idx="15">
                        <c:v>18.399999999999999</c:v>
                      </c:pt>
                      <c:pt idx="16">
                        <c:v>19.2</c:v>
                      </c:pt>
                      <c:pt idx="17">
                        <c:v>18.399999999999999</c:v>
                      </c:pt>
                      <c:pt idx="18">
                        <c:v>17.899999999999999</c:v>
                      </c:pt>
                      <c:pt idx="19">
                        <c:v>17.7</c:v>
                      </c:pt>
                      <c:pt idx="20">
                        <c:v>18.399999999999999</c:v>
                      </c:pt>
                      <c:pt idx="21">
                        <c:v>19.7</c:v>
                      </c:pt>
                      <c:pt idx="22">
                        <c:v>20.8</c:v>
                      </c:pt>
                      <c:pt idx="23">
                        <c:v>21.8</c:v>
                      </c:pt>
                      <c:pt idx="24">
                        <c:v>24.2</c:v>
                      </c:pt>
                      <c:pt idx="25">
                        <c:v>24.7</c:v>
                      </c:pt>
                      <c:pt idx="26">
                        <c:v>25.9</c:v>
                      </c:pt>
                      <c:pt idx="27">
                        <c:v>27.1</c:v>
                      </c:pt>
                      <c:pt idx="28">
                        <c:v>27.3</c:v>
                      </c:pt>
                      <c:pt idx="29">
                        <c:v>26.9</c:v>
                      </c:pt>
                      <c:pt idx="30">
                        <c:v>25.7</c:v>
                      </c:pt>
                      <c:pt idx="31">
                        <c:v>24.3</c:v>
                      </c:pt>
                      <c:pt idx="32">
                        <c:v>24.4</c:v>
                      </c:pt>
                      <c:pt idx="33">
                        <c:v>25.9</c:v>
                      </c:pt>
                      <c:pt idx="34">
                        <c:v>25.6</c:v>
                      </c:pt>
                      <c:pt idx="35">
                        <c:v>24.7</c:v>
                      </c:pt>
                      <c:pt idx="36">
                        <c:v>23.1</c:v>
                      </c:pt>
                      <c:pt idx="37">
                        <c:v>21.6</c:v>
                      </c:pt>
                      <c:pt idx="38">
                        <c:v>21.1</c:v>
                      </c:pt>
                      <c:pt idx="39">
                        <c:v>20.7</c:v>
                      </c:pt>
                      <c:pt idx="40">
                        <c:v>19.3</c:v>
                      </c:pt>
                      <c:pt idx="41">
                        <c:v>17.899999999999999</c:v>
                      </c:pt>
                      <c:pt idx="42">
                        <c:v>17.399999999999999</c:v>
                      </c:pt>
                      <c:pt idx="43">
                        <c:v>19.7</c:v>
                      </c:pt>
                      <c:pt idx="44">
                        <c:v>21</c:v>
                      </c:pt>
                      <c:pt idx="45">
                        <c:v>21.6</c:v>
                      </c:pt>
                      <c:pt idx="46">
                        <c:v>21.7</c:v>
                      </c:pt>
                      <c:pt idx="47">
                        <c:v>20.6</c:v>
                      </c:pt>
                      <c:pt idx="48">
                        <c:v>20.100000000000001</c:v>
                      </c:pt>
                      <c:pt idx="49">
                        <c:v>20.6</c:v>
                      </c:pt>
                      <c:pt idx="50">
                        <c:v>20.7</c:v>
                      </c:pt>
                      <c:pt idx="51">
                        <c:v>20.5</c:v>
                      </c:pt>
                      <c:pt idx="52">
                        <c:v>22</c:v>
                      </c:pt>
                      <c:pt idx="53">
                        <c:v>22.8</c:v>
                      </c:pt>
                      <c:pt idx="54">
                        <c:v>23.6</c:v>
                      </c:pt>
                      <c:pt idx="55">
                        <c:v>25.5</c:v>
                      </c:pt>
                      <c:pt idx="56">
                        <c:v>25.2</c:v>
                      </c:pt>
                      <c:pt idx="57">
                        <c:v>25.5</c:v>
                      </c:pt>
                      <c:pt idx="58">
                        <c:v>25.2</c:v>
                      </c:pt>
                      <c:pt idx="59">
                        <c:v>24.05</c:v>
                      </c:pt>
                    </c:numCache>
                  </c:numRef>
                </c:val>
                <c:smooth val="0"/>
                <c:extLst>
                  <c:ext xmlns:c16="http://schemas.microsoft.com/office/drawing/2014/chart" uri="{C3380CC4-5D6E-409C-BE32-E72D297353CC}">
                    <c16:uniqueId val="{00000002-B9FA-479B-A05A-DB4F10EFDE1A}"/>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Sheet1!$G$1</c15:sqref>
                        </c15:formulaRef>
                      </c:ext>
                    </c:extLst>
                    <c:strCache>
                      <c:ptCount val="1"/>
                      <c:pt idx="0">
                        <c:v>feed</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Sheet1!$A$2:$A$61</c15:sqref>
                        </c15:formulaRef>
                      </c:ext>
                    </c:extLst>
                    <c:numCache>
                      <c:formatCode>General</c:formatCode>
                      <c:ptCount val="60"/>
                      <c:pt idx="0">
                        <c:v>2020</c:v>
                      </c:pt>
                      <c:pt idx="1">
                        <c:v>2020</c:v>
                      </c:pt>
                      <c:pt idx="2">
                        <c:v>2020</c:v>
                      </c:pt>
                      <c:pt idx="3">
                        <c:v>2020</c:v>
                      </c:pt>
                      <c:pt idx="4">
                        <c:v>2020</c:v>
                      </c:pt>
                      <c:pt idx="5">
                        <c:v>2020</c:v>
                      </c:pt>
                      <c:pt idx="6">
                        <c:v>2020</c:v>
                      </c:pt>
                      <c:pt idx="7">
                        <c:v>2020</c:v>
                      </c:pt>
                      <c:pt idx="8">
                        <c:v>2020</c:v>
                      </c:pt>
                      <c:pt idx="9">
                        <c:v>2020</c:v>
                      </c:pt>
                      <c:pt idx="10">
                        <c:v>2020</c:v>
                      </c:pt>
                      <c:pt idx="11">
                        <c:v>2020</c:v>
                      </c:pt>
                      <c:pt idx="12">
                        <c:v>2021</c:v>
                      </c:pt>
                      <c:pt idx="13">
                        <c:v>2021</c:v>
                      </c:pt>
                      <c:pt idx="14">
                        <c:v>2021</c:v>
                      </c:pt>
                      <c:pt idx="15">
                        <c:v>2021</c:v>
                      </c:pt>
                      <c:pt idx="16">
                        <c:v>2021</c:v>
                      </c:pt>
                      <c:pt idx="17">
                        <c:v>2021</c:v>
                      </c:pt>
                      <c:pt idx="18">
                        <c:v>2021</c:v>
                      </c:pt>
                      <c:pt idx="19">
                        <c:v>2021</c:v>
                      </c:pt>
                      <c:pt idx="20">
                        <c:v>2021</c:v>
                      </c:pt>
                      <c:pt idx="21">
                        <c:v>2021</c:v>
                      </c:pt>
                      <c:pt idx="22">
                        <c:v>2021</c:v>
                      </c:pt>
                      <c:pt idx="23">
                        <c:v>2021</c:v>
                      </c:pt>
                      <c:pt idx="24">
                        <c:v>2022</c:v>
                      </c:pt>
                      <c:pt idx="25">
                        <c:v>2022</c:v>
                      </c:pt>
                      <c:pt idx="26">
                        <c:v>2022</c:v>
                      </c:pt>
                      <c:pt idx="27">
                        <c:v>2022</c:v>
                      </c:pt>
                      <c:pt idx="28">
                        <c:v>2022</c:v>
                      </c:pt>
                      <c:pt idx="29">
                        <c:v>2022</c:v>
                      </c:pt>
                      <c:pt idx="30">
                        <c:v>2022</c:v>
                      </c:pt>
                      <c:pt idx="31">
                        <c:v>2022</c:v>
                      </c:pt>
                      <c:pt idx="32">
                        <c:v>2022</c:v>
                      </c:pt>
                      <c:pt idx="33">
                        <c:v>2022</c:v>
                      </c:pt>
                      <c:pt idx="34">
                        <c:v>2022</c:v>
                      </c:pt>
                      <c:pt idx="35">
                        <c:v>2022</c:v>
                      </c:pt>
                      <c:pt idx="36">
                        <c:v>2023</c:v>
                      </c:pt>
                      <c:pt idx="37">
                        <c:v>2023</c:v>
                      </c:pt>
                      <c:pt idx="38">
                        <c:v>2023</c:v>
                      </c:pt>
                      <c:pt idx="39">
                        <c:v>2023</c:v>
                      </c:pt>
                      <c:pt idx="40">
                        <c:v>2023</c:v>
                      </c:pt>
                      <c:pt idx="41">
                        <c:v>2023</c:v>
                      </c:pt>
                      <c:pt idx="42">
                        <c:v>2023</c:v>
                      </c:pt>
                      <c:pt idx="43">
                        <c:v>2023</c:v>
                      </c:pt>
                      <c:pt idx="44">
                        <c:v>2023</c:v>
                      </c:pt>
                      <c:pt idx="45">
                        <c:v>2023</c:v>
                      </c:pt>
                      <c:pt idx="46">
                        <c:v>2023</c:v>
                      </c:pt>
                      <c:pt idx="47">
                        <c:v>2023</c:v>
                      </c:pt>
                      <c:pt idx="48">
                        <c:v>2024</c:v>
                      </c:pt>
                      <c:pt idx="49">
                        <c:v>2024</c:v>
                      </c:pt>
                      <c:pt idx="50">
                        <c:v>2024</c:v>
                      </c:pt>
                      <c:pt idx="51">
                        <c:v>2024</c:v>
                      </c:pt>
                      <c:pt idx="52">
                        <c:v>2024</c:v>
                      </c:pt>
                      <c:pt idx="53">
                        <c:v>2024</c:v>
                      </c:pt>
                      <c:pt idx="54">
                        <c:v>2024</c:v>
                      </c:pt>
                      <c:pt idx="55">
                        <c:v>2024</c:v>
                      </c:pt>
                      <c:pt idx="56">
                        <c:v>2024</c:v>
                      </c:pt>
                      <c:pt idx="57">
                        <c:v>2024</c:v>
                      </c:pt>
                      <c:pt idx="58">
                        <c:v>2024</c:v>
                      </c:pt>
                      <c:pt idx="59">
                        <c:v>2024</c:v>
                      </c:pt>
                    </c:numCache>
                  </c:numRef>
                </c:cat>
                <c:val>
                  <c:numRef>
                    <c:extLst xmlns:c15="http://schemas.microsoft.com/office/drawing/2012/chart">
                      <c:ext xmlns:c15="http://schemas.microsoft.com/office/drawing/2012/chart" uri="{02D57815-91ED-43cb-92C2-25804820EDAC}">
                        <c15:formulaRef>
                          <c15:sqref>Sheet1!$G$2:$G$61</c15:sqref>
                        </c15:formulaRef>
                      </c:ext>
                    </c:extLst>
                    <c:numCache>
                      <c:formatCode>0.00</c:formatCode>
                      <c:ptCount val="60"/>
                      <c:pt idx="0">
                        <c:v>9.1487204999999996</c:v>
                      </c:pt>
                      <c:pt idx="1">
                        <c:v>9.1024919999999998</c:v>
                      </c:pt>
                      <c:pt idx="2">
                        <c:v>9.0523969999999991</c:v>
                      </c:pt>
                      <c:pt idx="3">
                        <c:v>8.5639284999999994</c:v>
                      </c:pt>
                      <c:pt idx="4">
                        <c:v>8.4445759999999996</c:v>
                      </c:pt>
                      <c:pt idx="5">
                        <c:v>8.2653990000000004</c:v>
                      </c:pt>
                      <c:pt idx="6">
                        <c:v>8.2147755</c:v>
                      </c:pt>
                      <c:pt idx="7">
                        <c:v>8.110358999999999</c:v>
                      </c:pt>
                      <c:pt idx="8">
                        <c:v>8.6405744999999996</c:v>
                      </c:pt>
                      <c:pt idx="9">
                        <c:v>9.2288664999999988</c:v>
                      </c:pt>
                      <c:pt idx="10">
                        <c:v>9.6564624999999999</c:v>
                      </c:pt>
                      <c:pt idx="11">
                        <c:v>9.9557140000000004</c:v>
                      </c:pt>
                      <c:pt idx="12">
                        <c:v>10.5993595</c:v>
                      </c:pt>
                      <c:pt idx="13">
                        <c:v>11.127008</c:v>
                      </c:pt>
                      <c:pt idx="14">
                        <c:v>11.136638999999999</c:v>
                      </c:pt>
                      <c:pt idx="15">
                        <c:v>11.625464000000001</c:v>
                      </c:pt>
                      <c:pt idx="16">
                        <c:v>12.530944999999999</c:v>
                      </c:pt>
                      <c:pt idx="17">
                        <c:v>12.367422999999999</c:v>
                      </c:pt>
                      <c:pt idx="18">
                        <c:v>12.428376499999999</c:v>
                      </c:pt>
                      <c:pt idx="19">
                        <c:v>12.6735395</c:v>
                      </c:pt>
                      <c:pt idx="20">
                        <c:v>11.7146525</c:v>
                      </c:pt>
                      <c:pt idx="21">
                        <c:v>11.161193000000001</c:v>
                      </c:pt>
                      <c:pt idx="22">
                        <c:v>11.6605215</c:v>
                      </c:pt>
                      <c:pt idx="23">
                        <c:v>12.270861499999999</c:v>
                      </c:pt>
                      <c:pt idx="24">
                        <c:v>12.6607895</c:v>
                      </c:pt>
                      <c:pt idx="25">
                        <c:v>13.723335999999998</c:v>
                      </c:pt>
                      <c:pt idx="26">
                        <c:v>14.353621</c:v>
                      </c:pt>
                      <c:pt idx="27">
                        <c:v>14.811869</c:v>
                      </c:pt>
                      <c:pt idx="28">
                        <c:v>14.785736</c:v>
                      </c:pt>
                      <c:pt idx="29">
                        <c:v>14.979021500000002</c:v>
                      </c:pt>
                      <c:pt idx="30">
                        <c:v>15.7787445</c:v>
                      </c:pt>
                      <c:pt idx="31">
                        <c:v>16.221287</c:v>
                      </c:pt>
                      <c:pt idx="32">
                        <c:v>15.775010999999999</c:v>
                      </c:pt>
                      <c:pt idx="33">
                        <c:v>15.185598000000001</c:v>
                      </c:pt>
                      <c:pt idx="34">
                        <c:v>14.94197</c:v>
                      </c:pt>
                      <c:pt idx="35">
                        <c:v>14.9408715</c:v>
                      </c:pt>
                      <c:pt idx="36">
                        <c:v>15.0189395</c:v>
                      </c:pt>
                      <c:pt idx="37">
                        <c:v>15.4127355</c:v>
                      </c:pt>
                      <c:pt idx="38">
                        <c:v>15.017716</c:v>
                      </c:pt>
                      <c:pt idx="39">
                        <c:v>14.864047500000002</c:v>
                      </c:pt>
                      <c:pt idx="40">
                        <c:v>14.472325</c:v>
                      </c:pt>
                      <c:pt idx="41">
                        <c:v>14.248403</c:v>
                      </c:pt>
                      <c:pt idx="42">
                        <c:v>13.8755685</c:v>
                      </c:pt>
                      <c:pt idx="43">
                        <c:v>13.229844</c:v>
                      </c:pt>
                      <c:pt idx="44">
                        <c:v>12.556252499999999</c:v>
                      </c:pt>
                      <c:pt idx="45">
                        <c:v>12.156280000000001</c:v>
                      </c:pt>
                      <c:pt idx="46">
                        <c:v>12.1243325</c:v>
                      </c:pt>
                      <c:pt idx="47">
                        <c:v>12.15535</c:v>
                      </c:pt>
                      <c:pt idx="48">
                        <c:v>11.620112000000001</c:v>
                      </c:pt>
                      <c:pt idx="49">
                        <c:v>11.158688500000002</c:v>
                      </c:pt>
                      <c:pt idx="50">
                        <c:v>11.048970500000001</c:v>
                      </c:pt>
                      <c:pt idx="51">
                        <c:v>10.900539999999999</c:v>
                      </c:pt>
                      <c:pt idx="52">
                        <c:v>11.476105499999999</c:v>
                      </c:pt>
                      <c:pt idx="53">
                        <c:v>11.136479000000001</c:v>
                      </c:pt>
                      <c:pt idx="54">
                        <c:v>10.473177</c:v>
                      </c:pt>
                      <c:pt idx="55">
                        <c:v>9.8767420000000001</c:v>
                      </c:pt>
                      <c:pt idx="56">
                        <c:v>9.925243</c:v>
                      </c:pt>
                      <c:pt idx="57">
                        <c:v>10.0336195</c:v>
                      </c:pt>
                      <c:pt idx="58">
                        <c:v>10.470718</c:v>
                      </c:pt>
                      <c:pt idx="59">
                        <c:v>10.480797000000001</c:v>
                      </c:pt>
                    </c:numCache>
                  </c:numRef>
                </c:val>
                <c:smooth val="0"/>
                <c:extLst xmlns:c15="http://schemas.microsoft.com/office/drawing/2012/chart">
                  <c:ext xmlns:c16="http://schemas.microsoft.com/office/drawing/2014/chart" uri="{C3380CC4-5D6E-409C-BE32-E72D297353CC}">
                    <c16:uniqueId val="{00000003-B9FA-479B-A05A-DB4F10EFDE1A}"/>
                  </c:ext>
                </c:extLst>
              </c15:ser>
            </c15:filteredLineSeries>
          </c:ext>
        </c:extLst>
      </c:lineChart>
      <c:catAx>
        <c:axId val="474205016"/>
        <c:scaling>
          <c:orientation val="minMax"/>
        </c:scaling>
        <c:delete val="0"/>
        <c:axPos val="b"/>
        <c:numFmt formatCode="General" sourceLinked="1"/>
        <c:majorTickMark val="in"/>
        <c:minorTickMark val="in"/>
        <c:tickLblPos val="nextTo"/>
        <c:spPr>
          <a:noFill/>
          <a:ln w="635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71161984"/>
        <c:crosses val="autoZero"/>
        <c:auto val="1"/>
        <c:lblAlgn val="ctr"/>
        <c:lblOffset val="100"/>
        <c:tickLblSkip val="12"/>
        <c:tickMarkSkip val="12"/>
        <c:noMultiLvlLbl val="0"/>
      </c:catAx>
      <c:valAx>
        <c:axId val="471161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a:t>$/cwt</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74205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'US annual butterfat'!$B$1</c:f>
              <c:strCache>
                <c:ptCount val="1"/>
                <c:pt idx="0">
                  <c:v>fat %</c:v>
                </c:pt>
              </c:strCache>
            </c:strRef>
          </c:tx>
          <c:spPr>
            <a:ln w="50800" cap="rnd">
              <a:solidFill>
                <a:schemeClr val="accent2"/>
              </a:solidFill>
              <a:round/>
            </a:ln>
            <a:effectLst/>
          </c:spPr>
          <c:marker>
            <c:symbol val="none"/>
          </c:marker>
          <c:cat>
            <c:numRef>
              <c:f>'US annual butterfat'!$A$68:$A$102</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cat>
          <c:val>
            <c:numRef>
              <c:f>'US annual butterfat'!$B$68:$B$102</c:f>
              <c:numCache>
                <c:formatCode>General</c:formatCode>
                <c:ptCount val="35"/>
                <c:pt idx="0">
                  <c:v>3.65</c:v>
                </c:pt>
                <c:pt idx="1">
                  <c:v>3.66</c:v>
                </c:pt>
                <c:pt idx="2">
                  <c:v>3.68</c:v>
                </c:pt>
                <c:pt idx="3">
                  <c:v>3.66</c:v>
                </c:pt>
                <c:pt idx="4">
                  <c:v>3.66</c:v>
                </c:pt>
                <c:pt idx="5">
                  <c:v>3.66</c:v>
                </c:pt>
                <c:pt idx="6">
                  <c:v>3.69</c:v>
                </c:pt>
                <c:pt idx="7">
                  <c:v>3.66</c:v>
                </c:pt>
                <c:pt idx="8">
                  <c:v>3.66</c:v>
                </c:pt>
                <c:pt idx="9">
                  <c:v>3.67</c:v>
                </c:pt>
                <c:pt idx="10">
                  <c:v>3.68</c:v>
                </c:pt>
                <c:pt idx="11">
                  <c:v>3.67</c:v>
                </c:pt>
                <c:pt idx="12">
                  <c:v>3.68</c:v>
                </c:pt>
                <c:pt idx="13">
                  <c:v>3.67</c:v>
                </c:pt>
                <c:pt idx="14">
                  <c:v>3.67</c:v>
                </c:pt>
                <c:pt idx="15">
                  <c:v>3.66</c:v>
                </c:pt>
                <c:pt idx="16">
                  <c:v>3.69</c:v>
                </c:pt>
                <c:pt idx="17">
                  <c:v>3.68</c:v>
                </c:pt>
                <c:pt idx="18">
                  <c:v>3.68</c:v>
                </c:pt>
                <c:pt idx="19">
                  <c:v>3.67</c:v>
                </c:pt>
                <c:pt idx="20">
                  <c:v>3.66</c:v>
                </c:pt>
                <c:pt idx="21">
                  <c:v>3.71</c:v>
                </c:pt>
                <c:pt idx="22">
                  <c:v>3.72</c:v>
                </c:pt>
                <c:pt idx="23">
                  <c:v>3.76</c:v>
                </c:pt>
                <c:pt idx="24">
                  <c:v>3.74</c:v>
                </c:pt>
                <c:pt idx="25">
                  <c:v>3.75</c:v>
                </c:pt>
                <c:pt idx="26">
                  <c:v>3.79</c:v>
                </c:pt>
                <c:pt idx="27">
                  <c:v>3.84</c:v>
                </c:pt>
                <c:pt idx="28">
                  <c:v>3.89</c:v>
                </c:pt>
                <c:pt idx="29">
                  <c:v>3.92</c:v>
                </c:pt>
                <c:pt idx="30">
                  <c:v>3.95</c:v>
                </c:pt>
                <c:pt idx="31">
                  <c:v>3.97</c:v>
                </c:pt>
                <c:pt idx="32">
                  <c:v>4.0599999999999996</c:v>
                </c:pt>
                <c:pt idx="33">
                  <c:v>4.1500000000000004</c:v>
                </c:pt>
                <c:pt idx="34">
                  <c:v>4.2</c:v>
                </c:pt>
              </c:numCache>
            </c:numRef>
          </c:val>
          <c:smooth val="0"/>
          <c:extLst>
            <c:ext xmlns:c16="http://schemas.microsoft.com/office/drawing/2014/chart" uri="{C3380CC4-5D6E-409C-BE32-E72D297353CC}">
              <c16:uniqueId val="{00000000-1354-4E38-A1C9-083F19349B2E}"/>
            </c:ext>
          </c:extLst>
        </c:ser>
        <c:dLbls>
          <c:showLegendKey val="0"/>
          <c:showVal val="0"/>
          <c:showCatName val="0"/>
          <c:showSerName val="0"/>
          <c:showPercent val="0"/>
          <c:showBubbleSize val="0"/>
        </c:dLbls>
        <c:smooth val="0"/>
        <c:axId val="480672104"/>
        <c:axId val="480671448"/>
      </c:lineChart>
      <c:catAx>
        <c:axId val="480672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80671448"/>
        <c:crosses val="autoZero"/>
        <c:auto val="1"/>
        <c:lblAlgn val="ctr"/>
        <c:lblOffset val="100"/>
        <c:noMultiLvlLbl val="0"/>
      </c:catAx>
      <c:valAx>
        <c:axId val="480671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80672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trendline>
            <c:spPr>
              <a:ln w="34925" cap="rnd">
                <a:solidFill>
                  <a:srgbClr val="FF0000"/>
                </a:solidFill>
                <a:prstDash val="sysDot"/>
              </a:ln>
              <a:effectLst/>
            </c:spPr>
            <c:trendlineType val="linear"/>
            <c:dispRSqr val="0"/>
            <c:dispEq val="0"/>
          </c:trendline>
          <c:cat>
            <c:numRef>
              <c:f>'Time Series'!$A$12:$A$273</c:f>
              <c:numCache>
                <c:formatCode>m/d/yyyy</c:formatCode>
                <c:ptCount val="262"/>
                <c:pt idx="0">
                  <c:v>43834</c:v>
                </c:pt>
                <c:pt idx="1">
                  <c:v>43841</c:v>
                </c:pt>
                <c:pt idx="2">
                  <c:v>43848</c:v>
                </c:pt>
                <c:pt idx="3">
                  <c:v>43855</c:v>
                </c:pt>
                <c:pt idx="4">
                  <c:v>43862</c:v>
                </c:pt>
                <c:pt idx="5">
                  <c:v>43869</c:v>
                </c:pt>
                <c:pt idx="6">
                  <c:v>43876</c:v>
                </c:pt>
                <c:pt idx="7">
                  <c:v>43883</c:v>
                </c:pt>
                <c:pt idx="8">
                  <c:v>43890</c:v>
                </c:pt>
                <c:pt idx="9">
                  <c:v>43897</c:v>
                </c:pt>
                <c:pt idx="10">
                  <c:v>43903.958333333336</c:v>
                </c:pt>
                <c:pt idx="11">
                  <c:v>43910.958333333336</c:v>
                </c:pt>
                <c:pt idx="12">
                  <c:v>43917.958333333336</c:v>
                </c:pt>
                <c:pt idx="13">
                  <c:v>43924.958333333336</c:v>
                </c:pt>
                <c:pt idx="14">
                  <c:v>43931.958333333336</c:v>
                </c:pt>
                <c:pt idx="15">
                  <c:v>43938.958333333336</c:v>
                </c:pt>
                <c:pt idx="16">
                  <c:v>43945.958333333336</c:v>
                </c:pt>
                <c:pt idx="17">
                  <c:v>43952.958333333336</c:v>
                </c:pt>
                <c:pt idx="18">
                  <c:v>43959.958333333336</c:v>
                </c:pt>
                <c:pt idx="19">
                  <c:v>43966.958333333336</c:v>
                </c:pt>
                <c:pt idx="20">
                  <c:v>43973.958333333336</c:v>
                </c:pt>
                <c:pt idx="21">
                  <c:v>43980.958333333336</c:v>
                </c:pt>
                <c:pt idx="22">
                  <c:v>43987.958333333336</c:v>
                </c:pt>
                <c:pt idx="23">
                  <c:v>43994.958333333336</c:v>
                </c:pt>
                <c:pt idx="24">
                  <c:v>44001.958333333336</c:v>
                </c:pt>
                <c:pt idx="25">
                  <c:v>44008.958333333336</c:v>
                </c:pt>
                <c:pt idx="26">
                  <c:v>44015.958333333336</c:v>
                </c:pt>
                <c:pt idx="27">
                  <c:v>44022.958333333336</c:v>
                </c:pt>
                <c:pt idx="28">
                  <c:v>44029.958333333336</c:v>
                </c:pt>
                <c:pt idx="29">
                  <c:v>44036.958333333336</c:v>
                </c:pt>
                <c:pt idx="30">
                  <c:v>44043.958333333336</c:v>
                </c:pt>
                <c:pt idx="31">
                  <c:v>44050.958333333336</c:v>
                </c:pt>
                <c:pt idx="32">
                  <c:v>44057.958333333336</c:v>
                </c:pt>
                <c:pt idx="33">
                  <c:v>44064.958333333336</c:v>
                </c:pt>
                <c:pt idx="34">
                  <c:v>44071.958333333336</c:v>
                </c:pt>
                <c:pt idx="35">
                  <c:v>44078.958333333336</c:v>
                </c:pt>
                <c:pt idx="36">
                  <c:v>44085.958333333336</c:v>
                </c:pt>
                <c:pt idx="37">
                  <c:v>44092.958333333336</c:v>
                </c:pt>
                <c:pt idx="38">
                  <c:v>44099.958333333336</c:v>
                </c:pt>
                <c:pt idx="39">
                  <c:v>44106.958333333336</c:v>
                </c:pt>
                <c:pt idx="40">
                  <c:v>44113.958333333336</c:v>
                </c:pt>
                <c:pt idx="41">
                  <c:v>44120.958333333336</c:v>
                </c:pt>
                <c:pt idx="42">
                  <c:v>44127.958333333336</c:v>
                </c:pt>
                <c:pt idx="43">
                  <c:v>44134.958333333336</c:v>
                </c:pt>
                <c:pt idx="44">
                  <c:v>44142</c:v>
                </c:pt>
                <c:pt idx="45">
                  <c:v>44149</c:v>
                </c:pt>
                <c:pt idx="46">
                  <c:v>44156</c:v>
                </c:pt>
                <c:pt idx="47">
                  <c:v>44163</c:v>
                </c:pt>
                <c:pt idx="48">
                  <c:v>44170</c:v>
                </c:pt>
                <c:pt idx="49">
                  <c:v>44177</c:v>
                </c:pt>
                <c:pt idx="50">
                  <c:v>44184</c:v>
                </c:pt>
                <c:pt idx="51">
                  <c:v>44191</c:v>
                </c:pt>
                <c:pt idx="52">
                  <c:v>44198</c:v>
                </c:pt>
                <c:pt idx="53">
                  <c:v>44205</c:v>
                </c:pt>
                <c:pt idx="54">
                  <c:v>44212</c:v>
                </c:pt>
                <c:pt idx="55">
                  <c:v>44219</c:v>
                </c:pt>
                <c:pt idx="56">
                  <c:v>44226</c:v>
                </c:pt>
                <c:pt idx="57">
                  <c:v>44233</c:v>
                </c:pt>
                <c:pt idx="58">
                  <c:v>44240</c:v>
                </c:pt>
                <c:pt idx="59">
                  <c:v>44247</c:v>
                </c:pt>
                <c:pt idx="60">
                  <c:v>44254</c:v>
                </c:pt>
                <c:pt idx="61">
                  <c:v>44261</c:v>
                </c:pt>
                <c:pt idx="62">
                  <c:v>44268</c:v>
                </c:pt>
                <c:pt idx="63">
                  <c:v>44274.958333333336</c:v>
                </c:pt>
                <c:pt idx="64">
                  <c:v>44281.958333333336</c:v>
                </c:pt>
                <c:pt idx="65">
                  <c:v>44288.958333333336</c:v>
                </c:pt>
                <c:pt idx="66">
                  <c:v>44295.958333333336</c:v>
                </c:pt>
                <c:pt idx="67">
                  <c:v>44302.958333333336</c:v>
                </c:pt>
                <c:pt idx="68">
                  <c:v>44309.958333333336</c:v>
                </c:pt>
                <c:pt idx="69">
                  <c:v>44316.958333333336</c:v>
                </c:pt>
                <c:pt idx="70">
                  <c:v>44323.958333333336</c:v>
                </c:pt>
                <c:pt idx="71">
                  <c:v>44330.958333333336</c:v>
                </c:pt>
                <c:pt idx="72">
                  <c:v>44337.958333333336</c:v>
                </c:pt>
                <c:pt idx="73">
                  <c:v>44344.958333333336</c:v>
                </c:pt>
                <c:pt idx="74">
                  <c:v>44351.958333333336</c:v>
                </c:pt>
                <c:pt idx="75">
                  <c:v>44358.958333333336</c:v>
                </c:pt>
                <c:pt idx="76">
                  <c:v>44365.958333333336</c:v>
                </c:pt>
                <c:pt idx="77">
                  <c:v>44372.958333333336</c:v>
                </c:pt>
                <c:pt idx="78">
                  <c:v>44379.958333333336</c:v>
                </c:pt>
                <c:pt idx="79">
                  <c:v>44386.958333333336</c:v>
                </c:pt>
                <c:pt idx="80">
                  <c:v>44393.958333333336</c:v>
                </c:pt>
                <c:pt idx="81">
                  <c:v>44400.958333333336</c:v>
                </c:pt>
                <c:pt idx="82">
                  <c:v>44407.958333333336</c:v>
                </c:pt>
                <c:pt idx="83">
                  <c:v>44414.958333333336</c:v>
                </c:pt>
                <c:pt idx="84">
                  <c:v>44421.958333333336</c:v>
                </c:pt>
                <c:pt idx="85">
                  <c:v>44428.958333333336</c:v>
                </c:pt>
                <c:pt idx="86">
                  <c:v>44435.958333333336</c:v>
                </c:pt>
                <c:pt idx="87">
                  <c:v>44442.958333333336</c:v>
                </c:pt>
                <c:pt idx="88">
                  <c:v>44449.958333333336</c:v>
                </c:pt>
                <c:pt idx="89">
                  <c:v>44456.958333333336</c:v>
                </c:pt>
                <c:pt idx="90">
                  <c:v>44463.958333333336</c:v>
                </c:pt>
                <c:pt idx="91">
                  <c:v>44470.958333333336</c:v>
                </c:pt>
                <c:pt idx="92">
                  <c:v>44477.958333333336</c:v>
                </c:pt>
                <c:pt idx="93">
                  <c:v>44484.958333333336</c:v>
                </c:pt>
                <c:pt idx="94">
                  <c:v>44491.958333333336</c:v>
                </c:pt>
                <c:pt idx="95">
                  <c:v>44498.958333333336</c:v>
                </c:pt>
                <c:pt idx="96">
                  <c:v>44505.958333333336</c:v>
                </c:pt>
                <c:pt idx="97">
                  <c:v>44513</c:v>
                </c:pt>
                <c:pt idx="98">
                  <c:v>44520</c:v>
                </c:pt>
                <c:pt idx="99">
                  <c:v>44527</c:v>
                </c:pt>
                <c:pt idx="100">
                  <c:v>44534</c:v>
                </c:pt>
                <c:pt idx="101">
                  <c:v>44541</c:v>
                </c:pt>
                <c:pt idx="102">
                  <c:v>44548</c:v>
                </c:pt>
                <c:pt idx="103">
                  <c:v>44555</c:v>
                </c:pt>
                <c:pt idx="104">
                  <c:v>44562</c:v>
                </c:pt>
                <c:pt idx="105">
                  <c:v>44569</c:v>
                </c:pt>
                <c:pt idx="106">
                  <c:v>44576</c:v>
                </c:pt>
                <c:pt idx="107">
                  <c:v>44583</c:v>
                </c:pt>
                <c:pt idx="108">
                  <c:v>44590</c:v>
                </c:pt>
                <c:pt idx="109">
                  <c:v>44597</c:v>
                </c:pt>
                <c:pt idx="110">
                  <c:v>44604</c:v>
                </c:pt>
                <c:pt idx="111">
                  <c:v>44611</c:v>
                </c:pt>
                <c:pt idx="112">
                  <c:v>44618</c:v>
                </c:pt>
                <c:pt idx="113">
                  <c:v>44625</c:v>
                </c:pt>
                <c:pt idx="114">
                  <c:v>44632</c:v>
                </c:pt>
                <c:pt idx="115">
                  <c:v>44638.958333333336</c:v>
                </c:pt>
                <c:pt idx="116">
                  <c:v>44645.958333333336</c:v>
                </c:pt>
                <c:pt idx="117">
                  <c:v>44652.958333333336</c:v>
                </c:pt>
                <c:pt idx="118">
                  <c:v>44659.958333333336</c:v>
                </c:pt>
                <c:pt idx="119">
                  <c:v>44666.958333333336</c:v>
                </c:pt>
                <c:pt idx="120">
                  <c:v>44673.958333333336</c:v>
                </c:pt>
                <c:pt idx="121">
                  <c:v>44680.958333333336</c:v>
                </c:pt>
                <c:pt idx="122">
                  <c:v>44687.958333333336</c:v>
                </c:pt>
                <c:pt idx="123">
                  <c:v>44694.958333333336</c:v>
                </c:pt>
                <c:pt idx="124">
                  <c:v>44701.958333333336</c:v>
                </c:pt>
                <c:pt idx="125">
                  <c:v>44708.958333333336</c:v>
                </c:pt>
                <c:pt idx="126">
                  <c:v>44715.958333333336</c:v>
                </c:pt>
                <c:pt idx="127">
                  <c:v>44722.958333333336</c:v>
                </c:pt>
                <c:pt idx="128">
                  <c:v>44729.958333333336</c:v>
                </c:pt>
                <c:pt idx="129">
                  <c:v>44736.958333333336</c:v>
                </c:pt>
                <c:pt idx="130">
                  <c:v>44743.958333333336</c:v>
                </c:pt>
                <c:pt idx="131">
                  <c:v>44750.958333333336</c:v>
                </c:pt>
                <c:pt idx="132">
                  <c:v>44757.958333333336</c:v>
                </c:pt>
                <c:pt idx="133">
                  <c:v>44764.958333333336</c:v>
                </c:pt>
                <c:pt idx="134">
                  <c:v>44771.958333333336</c:v>
                </c:pt>
                <c:pt idx="135">
                  <c:v>44778.958333333336</c:v>
                </c:pt>
                <c:pt idx="136">
                  <c:v>44785.958333333336</c:v>
                </c:pt>
                <c:pt idx="137">
                  <c:v>44792.958333333336</c:v>
                </c:pt>
                <c:pt idx="138">
                  <c:v>44799.958333333336</c:v>
                </c:pt>
                <c:pt idx="139">
                  <c:v>44806.958333333336</c:v>
                </c:pt>
                <c:pt idx="140">
                  <c:v>44813.958333333336</c:v>
                </c:pt>
                <c:pt idx="141">
                  <c:v>44820.958333333336</c:v>
                </c:pt>
                <c:pt idx="142">
                  <c:v>44827.958333333336</c:v>
                </c:pt>
                <c:pt idx="143">
                  <c:v>44834.958333333336</c:v>
                </c:pt>
                <c:pt idx="144">
                  <c:v>44841.958333333336</c:v>
                </c:pt>
                <c:pt idx="145">
                  <c:v>44848.958333333336</c:v>
                </c:pt>
                <c:pt idx="146">
                  <c:v>44855.958333333336</c:v>
                </c:pt>
                <c:pt idx="147">
                  <c:v>44862.958333333336</c:v>
                </c:pt>
                <c:pt idx="148">
                  <c:v>44869.958333333336</c:v>
                </c:pt>
                <c:pt idx="149">
                  <c:v>44877</c:v>
                </c:pt>
                <c:pt idx="150">
                  <c:v>44884</c:v>
                </c:pt>
                <c:pt idx="151">
                  <c:v>44891</c:v>
                </c:pt>
                <c:pt idx="152">
                  <c:v>44898</c:v>
                </c:pt>
                <c:pt idx="153">
                  <c:v>44905</c:v>
                </c:pt>
                <c:pt idx="154">
                  <c:v>44912</c:v>
                </c:pt>
                <c:pt idx="155">
                  <c:v>44919</c:v>
                </c:pt>
                <c:pt idx="156">
                  <c:v>44926</c:v>
                </c:pt>
                <c:pt idx="157">
                  <c:v>44933</c:v>
                </c:pt>
                <c:pt idx="158">
                  <c:v>44940</c:v>
                </c:pt>
                <c:pt idx="159">
                  <c:v>44947</c:v>
                </c:pt>
                <c:pt idx="160">
                  <c:v>44954</c:v>
                </c:pt>
                <c:pt idx="161">
                  <c:v>44961</c:v>
                </c:pt>
                <c:pt idx="162">
                  <c:v>44968</c:v>
                </c:pt>
                <c:pt idx="163">
                  <c:v>44975</c:v>
                </c:pt>
                <c:pt idx="164">
                  <c:v>44982</c:v>
                </c:pt>
                <c:pt idx="165">
                  <c:v>44989</c:v>
                </c:pt>
                <c:pt idx="166">
                  <c:v>44996</c:v>
                </c:pt>
                <c:pt idx="167">
                  <c:v>45002.958333333336</c:v>
                </c:pt>
                <c:pt idx="168">
                  <c:v>45009.958333333336</c:v>
                </c:pt>
                <c:pt idx="169">
                  <c:v>45016.958333333336</c:v>
                </c:pt>
                <c:pt idx="170">
                  <c:v>45023.958333333336</c:v>
                </c:pt>
                <c:pt idx="171">
                  <c:v>45030.958333333336</c:v>
                </c:pt>
                <c:pt idx="172">
                  <c:v>45037.958333333336</c:v>
                </c:pt>
                <c:pt idx="173">
                  <c:v>45044.958333333336</c:v>
                </c:pt>
                <c:pt idx="174">
                  <c:v>45051.958333333336</c:v>
                </c:pt>
                <c:pt idx="175">
                  <c:v>45058.958333333336</c:v>
                </c:pt>
                <c:pt idx="176">
                  <c:v>45065.958333333336</c:v>
                </c:pt>
                <c:pt idx="177">
                  <c:v>45072.958333333336</c:v>
                </c:pt>
                <c:pt idx="178">
                  <c:v>45079.958333333336</c:v>
                </c:pt>
                <c:pt idx="179">
                  <c:v>45086.958333333336</c:v>
                </c:pt>
                <c:pt idx="180">
                  <c:v>45093.958333333336</c:v>
                </c:pt>
                <c:pt idx="181">
                  <c:v>45100.958333333336</c:v>
                </c:pt>
                <c:pt idx="182">
                  <c:v>45107.958333333336</c:v>
                </c:pt>
                <c:pt idx="183">
                  <c:v>45114.958333333336</c:v>
                </c:pt>
                <c:pt idx="184">
                  <c:v>45121.958333333336</c:v>
                </c:pt>
                <c:pt idx="185">
                  <c:v>45128.958333333336</c:v>
                </c:pt>
                <c:pt idx="186">
                  <c:v>45135.958333333336</c:v>
                </c:pt>
                <c:pt idx="187">
                  <c:v>45142.958333333336</c:v>
                </c:pt>
                <c:pt idx="188">
                  <c:v>45149.958333333336</c:v>
                </c:pt>
                <c:pt idx="189">
                  <c:v>45156.958333333336</c:v>
                </c:pt>
                <c:pt idx="190">
                  <c:v>45163.958333333336</c:v>
                </c:pt>
                <c:pt idx="191">
                  <c:v>45170.958333333336</c:v>
                </c:pt>
                <c:pt idx="192">
                  <c:v>45177.958333333336</c:v>
                </c:pt>
                <c:pt idx="193">
                  <c:v>45184.958333333336</c:v>
                </c:pt>
                <c:pt idx="194">
                  <c:v>45191.958333333336</c:v>
                </c:pt>
                <c:pt idx="195">
                  <c:v>45198.958333333336</c:v>
                </c:pt>
                <c:pt idx="196">
                  <c:v>45205.958333333336</c:v>
                </c:pt>
                <c:pt idx="197">
                  <c:v>45212.958333333336</c:v>
                </c:pt>
                <c:pt idx="198">
                  <c:v>45219.958333333336</c:v>
                </c:pt>
                <c:pt idx="199">
                  <c:v>45226.958333333336</c:v>
                </c:pt>
                <c:pt idx="200">
                  <c:v>45233.958333333336</c:v>
                </c:pt>
                <c:pt idx="201">
                  <c:v>45241</c:v>
                </c:pt>
                <c:pt idx="202">
                  <c:v>45248</c:v>
                </c:pt>
                <c:pt idx="203">
                  <c:v>45255</c:v>
                </c:pt>
                <c:pt idx="204">
                  <c:v>45262</c:v>
                </c:pt>
                <c:pt idx="205">
                  <c:v>45269</c:v>
                </c:pt>
                <c:pt idx="206">
                  <c:v>45276</c:v>
                </c:pt>
                <c:pt idx="207">
                  <c:v>45283</c:v>
                </c:pt>
                <c:pt idx="208">
                  <c:v>45290</c:v>
                </c:pt>
                <c:pt idx="209">
                  <c:v>45297</c:v>
                </c:pt>
                <c:pt idx="210">
                  <c:v>45304</c:v>
                </c:pt>
                <c:pt idx="211">
                  <c:v>45311</c:v>
                </c:pt>
                <c:pt idx="212">
                  <c:v>45318</c:v>
                </c:pt>
                <c:pt idx="213">
                  <c:v>45325</c:v>
                </c:pt>
                <c:pt idx="214">
                  <c:v>45332</c:v>
                </c:pt>
                <c:pt idx="215">
                  <c:v>45339</c:v>
                </c:pt>
                <c:pt idx="216">
                  <c:v>45346</c:v>
                </c:pt>
                <c:pt idx="217">
                  <c:v>45353</c:v>
                </c:pt>
                <c:pt idx="218">
                  <c:v>45360</c:v>
                </c:pt>
                <c:pt idx="219">
                  <c:v>45366.958333333336</c:v>
                </c:pt>
                <c:pt idx="220">
                  <c:v>45373.958333333336</c:v>
                </c:pt>
                <c:pt idx="221">
                  <c:v>45380.958333333336</c:v>
                </c:pt>
                <c:pt idx="222">
                  <c:v>45387.958333333336</c:v>
                </c:pt>
                <c:pt idx="223">
                  <c:v>45394.958333333336</c:v>
                </c:pt>
                <c:pt idx="224">
                  <c:v>45401.958333333336</c:v>
                </c:pt>
                <c:pt idx="225">
                  <c:v>45408.958333333336</c:v>
                </c:pt>
                <c:pt idx="226">
                  <c:v>45415.958333333336</c:v>
                </c:pt>
                <c:pt idx="227">
                  <c:v>45422.958333333336</c:v>
                </c:pt>
                <c:pt idx="228">
                  <c:v>45429.958333333336</c:v>
                </c:pt>
                <c:pt idx="229">
                  <c:v>45436.958333333336</c:v>
                </c:pt>
                <c:pt idx="230">
                  <c:v>45443.958333333336</c:v>
                </c:pt>
                <c:pt idx="231">
                  <c:v>45450.958333333336</c:v>
                </c:pt>
                <c:pt idx="232">
                  <c:v>45457.958333333336</c:v>
                </c:pt>
                <c:pt idx="233">
                  <c:v>45464.958333333336</c:v>
                </c:pt>
                <c:pt idx="234">
                  <c:v>45471.958333333336</c:v>
                </c:pt>
                <c:pt idx="235">
                  <c:v>45478.958333333336</c:v>
                </c:pt>
                <c:pt idx="236">
                  <c:v>45485.958333333336</c:v>
                </c:pt>
                <c:pt idx="237">
                  <c:v>45492.958333333336</c:v>
                </c:pt>
                <c:pt idx="238">
                  <c:v>45499.958333333336</c:v>
                </c:pt>
                <c:pt idx="239">
                  <c:v>45506.958333333336</c:v>
                </c:pt>
                <c:pt idx="240">
                  <c:v>45513.958333333336</c:v>
                </c:pt>
                <c:pt idx="241">
                  <c:v>45520.958333333336</c:v>
                </c:pt>
                <c:pt idx="242">
                  <c:v>45527.958333333336</c:v>
                </c:pt>
                <c:pt idx="243">
                  <c:v>45534.958333333336</c:v>
                </c:pt>
                <c:pt idx="244">
                  <c:v>45541.958333333336</c:v>
                </c:pt>
                <c:pt idx="245">
                  <c:v>45548.958333333336</c:v>
                </c:pt>
                <c:pt idx="246">
                  <c:v>45555.958333333336</c:v>
                </c:pt>
                <c:pt idx="247">
                  <c:v>45562.958333333336</c:v>
                </c:pt>
                <c:pt idx="248">
                  <c:v>45569.958333333336</c:v>
                </c:pt>
                <c:pt idx="249">
                  <c:v>45576.958333333336</c:v>
                </c:pt>
                <c:pt idx="250">
                  <c:v>45583.958333333336</c:v>
                </c:pt>
                <c:pt idx="251">
                  <c:v>45590.958333333336</c:v>
                </c:pt>
                <c:pt idx="252">
                  <c:v>45597.958333333336</c:v>
                </c:pt>
                <c:pt idx="253">
                  <c:v>45605</c:v>
                </c:pt>
                <c:pt idx="254">
                  <c:v>45612</c:v>
                </c:pt>
                <c:pt idx="255">
                  <c:v>45619</c:v>
                </c:pt>
                <c:pt idx="256">
                  <c:v>45626</c:v>
                </c:pt>
                <c:pt idx="257">
                  <c:v>45633</c:v>
                </c:pt>
                <c:pt idx="258">
                  <c:v>45640</c:v>
                </c:pt>
                <c:pt idx="259">
                  <c:v>45647</c:v>
                </c:pt>
                <c:pt idx="260">
                  <c:v>45654</c:v>
                </c:pt>
                <c:pt idx="261">
                  <c:v>45661</c:v>
                </c:pt>
              </c:numCache>
            </c:numRef>
          </c:cat>
          <c:val>
            <c:numRef>
              <c:f>'Time Series'!$B$12:$B$273</c:f>
              <c:numCache>
                <c:formatCode>General</c:formatCode>
                <c:ptCount val="262"/>
                <c:pt idx="0">
                  <c:v>53800</c:v>
                </c:pt>
                <c:pt idx="1">
                  <c:v>71000</c:v>
                </c:pt>
                <c:pt idx="2">
                  <c:v>67200</c:v>
                </c:pt>
                <c:pt idx="3">
                  <c:v>67800</c:v>
                </c:pt>
                <c:pt idx="4">
                  <c:v>66200</c:v>
                </c:pt>
                <c:pt idx="5">
                  <c:v>67500</c:v>
                </c:pt>
                <c:pt idx="6">
                  <c:v>63700</c:v>
                </c:pt>
                <c:pt idx="7">
                  <c:v>65700</c:v>
                </c:pt>
                <c:pt idx="8">
                  <c:v>63600</c:v>
                </c:pt>
                <c:pt idx="9">
                  <c:v>65000</c:v>
                </c:pt>
                <c:pt idx="10">
                  <c:v>65700</c:v>
                </c:pt>
                <c:pt idx="11">
                  <c:v>67500</c:v>
                </c:pt>
                <c:pt idx="12">
                  <c:v>67500</c:v>
                </c:pt>
                <c:pt idx="13">
                  <c:v>64400</c:v>
                </c:pt>
                <c:pt idx="14">
                  <c:v>64600</c:v>
                </c:pt>
                <c:pt idx="15">
                  <c:v>67800</c:v>
                </c:pt>
                <c:pt idx="16">
                  <c:v>63000</c:v>
                </c:pt>
                <c:pt idx="17">
                  <c:v>58600</c:v>
                </c:pt>
                <c:pt idx="18">
                  <c:v>56800</c:v>
                </c:pt>
                <c:pt idx="19">
                  <c:v>56000</c:v>
                </c:pt>
                <c:pt idx="20">
                  <c:v>55700</c:v>
                </c:pt>
                <c:pt idx="21">
                  <c:v>48100</c:v>
                </c:pt>
                <c:pt idx="22">
                  <c:v>53600</c:v>
                </c:pt>
                <c:pt idx="23">
                  <c:v>51900</c:v>
                </c:pt>
                <c:pt idx="24">
                  <c:v>52700</c:v>
                </c:pt>
                <c:pt idx="25">
                  <c:v>51700</c:v>
                </c:pt>
                <c:pt idx="26">
                  <c:v>46400</c:v>
                </c:pt>
                <c:pt idx="27">
                  <c:v>50100</c:v>
                </c:pt>
                <c:pt idx="28">
                  <c:v>51000</c:v>
                </c:pt>
                <c:pt idx="29">
                  <c:v>52800</c:v>
                </c:pt>
                <c:pt idx="30">
                  <c:v>52000</c:v>
                </c:pt>
                <c:pt idx="31">
                  <c:v>52900</c:v>
                </c:pt>
                <c:pt idx="32">
                  <c:v>53500</c:v>
                </c:pt>
                <c:pt idx="33">
                  <c:v>54600</c:v>
                </c:pt>
                <c:pt idx="34">
                  <c:v>54100</c:v>
                </c:pt>
                <c:pt idx="35">
                  <c:v>55300</c:v>
                </c:pt>
                <c:pt idx="36">
                  <c:v>54700</c:v>
                </c:pt>
                <c:pt idx="37">
                  <c:v>59800</c:v>
                </c:pt>
                <c:pt idx="38">
                  <c:v>59300</c:v>
                </c:pt>
                <c:pt idx="39">
                  <c:v>57800</c:v>
                </c:pt>
                <c:pt idx="40">
                  <c:v>57200</c:v>
                </c:pt>
                <c:pt idx="41">
                  <c:v>57800</c:v>
                </c:pt>
                <c:pt idx="42">
                  <c:v>58300</c:v>
                </c:pt>
                <c:pt idx="43">
                  <c:v>57800</c:v>
                </c:pt>
                <c:pt idx="44">
                  <c:v>57800</c:v>
                </c:pt>
                <c:pt idx="45">
                  <c:v>58700</c:v>
                </c:pt>
                <c:pt idx="46">
                  <c:v>58700</c:v>
                </c:pt>
                <c:pt idx="47">
                  <c:v>45200</c:v>
                </c:pt>
                <c:pt idx="48">
                  <c:v>65900</c:v>
                </c:pt>
                <c:pt idx="49">
                  <c:v>62100</c:v>
                </c:pt>
                <c:pt idx="50">
                  <c:v>63200</c:v>
                </c:pt>
                <c:pt idx="51">
                  <c:v>44100</c:v>
                </c:pt>
                <c:pt idx="52">
                  <c:v>52100</c:v>
                </c:pt>
                <c:pt idx="53">
                  <c:v>67500</c:v>
                </c:pt>
                <c:pt idx="54">
                  <c:v>67400</c:v>
                </c:pt>
                <c:pt idx="55">
                  <c:v>67900</c:v>
                </c:pt>
                <c:pt idx="56">
                  <c:v>69500</c:v>
                </c:pt>
                <c:pt idx="57">
                  <c:v>67500</c:v>
                </c:pt>
                <c:pt idx="58">
                  <c:v>66500</c:v>
                </c:pt>
                <c:pt idx="59">
                  <c:v>59600</c:v>
                </c:pt>
                <c:pt idx="60">
                  <c:v>71700</c:v>
                </c:pt>
                <c:pt idx="61">
                  <c:v>70500</c:v>
                </c:pt>
                <c:pt idx="62">
                  <c:v>68800</c:v>
                </c:pt>
                <c:pt idx="63">
                  <c:v>62300</c:v>
                </c:pt>
                <c:pt idx="64">
                  <c:v>66000</c:v>
                </c:pt>
                <c:pt idx="65">
                  <c:v>60000</c:v>
                </c:pt>
                <c:pt idx="66">
                  <c:v>60500</c:v>
                </c:pt>
                <c:pt idx="67">
                  <c:v>60400</c:v>
                </c:pt>
                <c:pt idx="68">
                  <c:v>59100</c:v>
                </c:pt>
                <c:pt idx="69">
                  <c:v>55700</c:v>
                </c:pt>
                <c:pt idx="70">
                  <c:v>56800</c:v>
                </c:pt>
                <c:pt idx="71">
                  <c:v>55400</c:v>
                </c:pt>
                <c:pt idx="72">
                  <c:v>53500</c:v>
                </c:pt>
                <c:pt idx="73">
                  <c:v>53600</c:v>
                </c:pt>
                <c:pt idx="74">
                  <c:v>46500</c:v>
                </c:pt>
                <c:pt idx="75">
                  <c:v>52600</c:v>
                </c:pt>
                <c:pt idx="76">
                  <c:v>53200</c:v>
                </c:pt>
                <c:pt idx="77">
                  <c:v>55800</c:v>
                </c:pt>
                <c:pt idx="78">
                  <c:v>52900</c:v>
                </c:pt>
                <c:pt idx="79">
                  <c:v>53700</c:v>
                </c:pt>
                <c:pt idx="80">
                  <c:v>55000</c:v>
                </c:pt>
                <c:pt idx="81">
                  <c:v>57600</c:v>
                </c:pt>
                <c:pt idx="82">
                  <c:v>58500</c:v>
                </c:pt>
                <c:pt idx="83">
                  <c:v>59600</c:v>
                </c:pt>
                <c:pt idx="84">
                  <c:v>60300</c:v>
                </c:pt>
                <c:pt idx="85">
                  <c:v>59000</c:v>
                </c:pt>
                <c:pt idx="86">
                  <c:v>61700</c:v>
                </c:pt>
                <c:pt idx="87">
                  <c:v>58800</c:v>
                </c:pt>
                <c:pt idx="88">
                  <c:v>58600</c:v>
                </c:pt>
                <c:pt idx="89">
                  <c:v>62400</c:v>
                </c:pt>
                <c:pt idx="90">
                  <c:v>60600</c:v>
                </c:pt>
                <c:pt idx="91">
                  <c:v>60700</c:v>
                </c:pt>
                <c:pt idx="92">
                  <c:v>59400</c:v>
                </c:pt>
                <c:pt idx="93">
                  <c:v>60700</c:v>
                </c:pt>
                <c:pt idx="94">
                  <c:v>60800</c:v>
                </c:pt>
                <c:pt idx="95">
                  <c:v>59600</c:v>
                </c:pt>
                <c:pt idx="96">
                  <c:v>59900</c:v>
                </c:pt>
                <c:pt idx="97">
                  <c:v>58300</c:v>
                </c:pt>
                <c:pt idx="98">
                  <c:v>59200</c:v>
                </c:pt>
                <c:pt idx="99">
                  <c:v>48200</c:v>
                </c:pt>
                <c:pt idx="100">
                  <c:v>63800</c:v>
                </c:pt>
                <c:pt idx="101">
                  <c:v>62300</c:v>
                </c:pt>
                <c:pt idx="102">
                  <c:v>61600</c:v>
                </c:pt>
                <c:pt idx="103">
                  <c:v>47500</c:v>
                </c:pt>
                <c:pt idx="104">
                  <c:v>52400</c:v>
                </c:pt>
                <c:pt idx="105">
                  <c:v>63000</c:v>
                </c:pt>
                <c:pt idx="106">
                  <c:v>62100</c:v>
                </c:pt>
                <c:pt idx="107">
                  <c:v>62500</c:v>
                </c:pt>
                <c:pt idx="108">
                  <c:v>64000</c:v>
                </c:pt>
                <c:pt idx="109">
                  <c:v>62900</c:v>
                </c:pt>
                <c:pt idx="110">
                  <c:v>70000</c:v>
                </c:pt>
                <c:pt idx="111">
                  <c:v>67300</c:v>
                </c:pt>
                <c:pt idx="112">
                  <c:v>65300</c:v>
                </c:pt>
                <c:pt idx="113">
                  <c:v>67500</c:v>
                </c:pt>
                <c:pt idx="114">
                  <c:v>65000</c:v>
                </c:pt>
                <c:pt idx="115">
                  <c:v>64100</c:v>
                </c:pt>
                <c:pt idx="116">
                  <c:v>64200</c:v>
                </c:pt>
                <c:pt idx="117">
                  <c:v>61000</c:v>
                </c:pt>
                <c:pt idx="118">
                  <c:v>60900</c:v>
                </c:pt>
                <c:pt idx="119">
                  <c:v>54800</c:v>
                </c:pt>
                <c:pt idx="120">
                  <c:v>56400</c:v>
                </c:pt>
                <c:pt idx="121">
                  <c:v>51600</c:v>
                </c:pt>
                <c:pt idx="122">
                  <c:v>56300</c:v>
                </c:pt>
                <c:pt idx="123">
                  <c:v>54300</c:v>
                </c:pt>
                <c:pt idx="124">
                  <c:v>52900</c:v>
                </c:pt>
                <c:pt idx="125">
                  <c:v>49900</c:v>
                </c:pt>
                <c:pt idx="126">
                  <c:v>48800</c:v>
                </c:pt>
                <c:pt idx="127">
                  <c:v>50400</c:v>
                </c:pt>
                <c:pt idx="128">
                  <c:v>54100</c:v>
                </c:pt>
                <c:pt idx="129">
                  <c:v>50900</c:v>
                </c:pt>
                <c:pt idx="130">
                  <c:v>51800</c:v>
                </c:pt>
                <c:pt idx="131">
                  <c:v>49900</c:v>
                </c:pt>
                <c:pt idx="132">
                  <c:v>55500</c:v>
                </c:pt>
                <c:pt idx="133">
                  <c:v>57500</c:v>
                </c:pt>
                <c:pt idx="134">
                  <c:v>56000</c:v>
                </c:pt>
                <c:pt idx="135">
                  <c:v>57400</c:v>
                </c:pt>
                <c:pt idx="136">
                  <c:v>57600</c:v>
                </c:pt>
                <c:pt idx="137">
                  <c:v>59100</c:v>
                </c:pt>
                <c:pt idx="138">
                  <c:v>60000</c:v>
                </c:pt>
                <c:pt idx="139">
                  <c:v>55600</c:v>
                </c:pt>
                <c:pt idx="140">
                  <c:v>57300</c:v>
                </c:pt>
                <c:pt idx="141">
                  <c:v>60900</c:v>
                </c:pt>
                <c:pt idx="142">
                  <c:v>61300</c:v>
                </c:pt>
                <c:pt idx="143">
                  <c:v>61200</c:v>
                </c:pt>
                <c:pt idx="144">
                  <c:v>60000</c:v>
                </c:pt>
                <c:pt idx="145">
                  <c:v>59400</c:v>
                </c:pt>
                <c:pt idx="146">
                  <c:v>60900</c:v>
                </c:pt>
                <c:pt idx="147">
                  <c:v>59400</c:v>
                </c:pt>
                <c:pt idx="148">
                  <c:v>60000</c:v>
                </c:pt>
                <c:pt idx="149">
                  <c:v>60300</c:v>
                </c:pt>
                <c:pt idx="150">
                  <c:v>60300</c:v>
                </c:pt>
                <c:pt idx="151">
                  <c:v>46700</c:v>
                </c:pt>
                <c:pt idx="152">
                  <c:v>60800</c:v>
                </c:pt>
                <c:pt idx="153">
                  <c:v>64600</c:v>
                </c:pt>
                <c:pt idx="154">
                  <c:v>63500</c:v>
                </c:pt>
                <c:pt idx="155">
                  <c:v>57000</c:v>
                </c:pt>
                <c:pt idx="156">
                  <c:v>53500</c:v>
                </c:pt>
                <c:pt idx="157">
                  <c:v>64300</c:v>
                </c:pt>
                <c:pt idx="158">
                  <c:v>69900</c:v>
                </c:pt>
                <c:pt idx="159">
                  <c:v>70800</c:v>
                </c:pt>
                <c:pt idx="160">
                  <c:v>68600</c:v>
                </c:pt>
                <c:pt idx="161">
                  <c:v>65900</c:v>
                </c:pt>
                <c:pt idx="162">
                  <c:v>67400</c:v>
                </c:pt>
                <c:pt idx="163">
                  <c:v>67900</c:v>
                </c:pt>
                <c:pt idx="164">
                  <c:v>65300</c:v>
                </c:pt>
                <c:pt idx="165">
                  <c:v>66800</c:v>
                </c:pt>
                <c:pt idx="166">
                  <c:v>67300</c:v>
                </c:pt>
                <c:pt idx="167">
                  <c:v>65100</c:v>
                </c:pt>
                <c:pt idx="168">
                  <c:v>66200</c:v>
                </c:pt>
                <c:pt idx="169">
                  <c:v>66900</c:v>
                </c:pt>
                <c:pt idx="170">
                  <c:v>61700</c:v>
                </c:pt>
                <c:pt idx="171">
                  <c:v>60300</c:v>
                </c:pt>
                <c:pt idx="172">
                  <c:v>60800</c:v>
                </c:pt>
                <c:pt idx="173">
                  <c:v>58800</c:v>
                </c:pt>
                <c:pt idx="174">
                  <c:v>57100</c:v>
                </c:pt>
                <c:pt idx="175">
                  <c:v>56000</c:v>
                </c:pt>
                <c:pt idx="176">
                  <c:v>54900</c:v>
                </c:pt>
                <c:pt idx="177">
                  <c:v>57000</c:v>
                </c:pt>
                <c:pt idx="178">
                  <c:v>51800</c:v>
                </c:pt>
                <c:pt idx="179">
                  <c:v>57300</c:v>
                </c:pt>
                <c:pt idx="180">
                  <c:v>57700</c:v>
                </c:pt>
                <c:pt idx="181">
                  <c:v>56500</c:v>
                </c:pt>
                <c:pt idx="182">
                  <c:v>59300</c:v>
                </c:pt>
                <c:pt idx="183">
                  <c:v>50600</c:v>
                </c:pt>
                <c:pt idx="184">
                  <c:v>59600</c:v>
                </c:pt>
                <c:pt idx="185">
                  <c:v>61200</c:v>
                </c:pt>
                <c:pt idx="186">
                  <c:v>60100</c:v>
                </c:pt>
                <c:pt idx="187">
                  <c:v>60100</c:v>
                </c:pt>
                <c:pt idx="188">
                  <c:v>61900</c:v>
                </c:pt>
                <c:pt idx="189">
                  <c:v>59800</c:v>
                </c:pt>
                <c:pt idx="190">
                  <c:v>59200</c:v>
                </c:pt>
                <c:pt idx="191">
                  <c:v>57600</c:v>
                </c:pt>
                <c:pt idx="192">
                  <c:v>54600</c:v>
                </c:pt>
                <c:pt idx="193">
                  <c:v>56900</c:v>
                </c:pt>
                <c:pt idx="194">
                  <c:v>58800</c:v>
                </c:pt>
                <c:pt idx="195">
                  <c:v>56600</c:v>
                </c:pt>
                <c:pt idx="196">
                  <c:v>57100</c:v>
                </c:pt>
                <c:pt idx="197">
                  <c:v>55500</c:v>
                </c:pt>
                <c:pt idx="198">
                  <c:v>54600</c:v>
                </c:pt>
                <c:pt idx="199">
                  <c:v>55500</c:v>
                </c:pt>
                <c:pt idx="200">
                  <c:v>55800</c:v>
                </c:pt>
                <c:pt idx="201">
                  <c:v>54000</c:v>
                </c:pt>
                <c:pt idx="202">
                  <c:v>55300</c:v>
                </c:pt>
                <c:pt idx="203">
                  <c:v>41300</c:v>
                </c:pt>
                <c:pt idx="204">
                  <c:v>55200</c:v>
                </c:pt>
                <c:pt idx="205">
                  <c:v>57700</c:v>
                </c:pt>
                <c:pt idx="206">
                  <c:v>56800</c:v>
                </c:pt>
                <c:pt idx="207">
                  <c:v>55700</c:v>
                </c:pt>
                <c:pt idx="208">
                  <c:v>42600</c:v>
                </c:pt>
                <c:pt idx="209">
                  <c:v>48500</c:v>
                </c:pt>
                <c:pt idx="210">
                  <c:v>56000</c:v>
                </c:pt>
                <c:pt idx="211">
                  <c:v>51100</c:v>
                </c:pt>
                <c:pt idx="212">
                  <c:v>60100</c:v>
                </c:pt>
                <c:pt idx="213">
                  <c:v>60000</c:v>
                </c:pt>
                <c:pt idx="214">
                  <c:v>61700</c:v>
                </c:pt>
                <c:pt idx="215">
                  <c:v>59300</c:v>
                </c:pt>
                <c:pt idx="216">
                  <c:v>60200</c:v>
                </c:pt>
                <c:pt idx="217">
                  <c:v>59800</c:v>
                </c:pt>
                <c:pt idx="218">
                  <c:v>59400</c:v>
                </c:pt>
                <c:pt idx="219">
                  <c:v>57400</c:v>
                </c:pt>
                <c:pt idx="220">
                  <c:v>57600</c:v>
                </c:pt>
                <c:pt idx="221">
                  <c:v>56700</c:v>
                </c:pt>
                <c:pt idx="222">
                  <c:v>57400</c:v>
                </c:pt>
                <c:pt idx="223">
                  <c:v>55100</c:v>
                </c:pt>
                <c:pt idx="224">
                  <c:v>55100</c:v>
                </c:pt>
                <c:pt idx="225">
                  <c:v>53300</c:v>
                </c:pt>
                <c:pt idx="226">
                  <c:v>49000</c:v>
                </c:pt>
                <c:pt idx="227">
                  <c:v>48000</c:v>
                </c:pt>
                <c:pt idx="228">
                  <c:v>47000</c:v>
                </c:pt>
                <c:pt idx="229">
                  <c:v>47600</c:v>
                </c:pt>
                <c:pt idx="230">
                  <c:v>42900</c:v>
                </c:pt>
                <c:pt idx="231">
                  <c:v>46600</c:v>
                </c:pt>
                <c:pt idx="232">
                  <c:v>47600</c:v>
                </c:pt>
                <c:pt idx="233">
                  <c:v>44800</c:v>
                </c:pt>
                <c:pt idx="234">
                  <c:v>46500</c:v>
                </c:pt>
                <c:pt idx="235">
                  <c:v>40200</c:v>
                </c:pt>
                <c:pt idx="236">
                  <c:v>52500</c:v>
                </c:pt>
                <c:pt idx="237">
                  <c:v>52200</c:v>
                </c:pt>
                <c:pt idx="238">
                  <c:v>51200</c:v>
                </c:pt>
                <c:pt idx="239">
                  <c:v>51200</c:v>
                </c:pt>
                <c:pt idx="240">
                  <c:v>50200</c:v>
                </c:pt>
                <c:pt idx="241">
                  <c:v>54500</c:v>
                </c:pt>
                <c:pt idx="242">
                  <c:v>51500</c:v>
                </c:pt>
                <c:pt idx="243">
                  <c:v>54200</c:v>
                </c:pt>
                <c:pt idx="244">
                  <c:v>47700</c:v>
                </c:pt>
                <c:pt idx="245">
                  <c:v>51300</c:v>
                </c:pt>
                <c:pt idx="246">
                  <c:v>51600</c:v>
                </c:pt>
                <c:pt idx="247">
                  <c:v>52100</c:v>
                </c:pt>
                <c:pt idx="248">
                  <c:v>51400</c:v>
                </c:pt>
                <c:pt idx="249">
                  <c:v>51400</c:v>
                </c:pt>
                <c:pt idx="250">
                  <c:v>52900</c:v>
                </c:pt>
                <c:pt idx="251">
                  <c:v>50200</c:v>
                </c:pt>
                <c:pt idx="252">
                  <c:v>48300</c:v>
                </c:pt>
                <c:pt idx="253">
                  <c:v>51900</c:v>
                </c:pt>
                <c:pt idx="254">
                  <c:v>52100</c:v>
                </c:pt>
                <c:pt idx="255">
                  <c:v>51200</c:v>
                </c:pt>
                <c:pt idx="256">
                  <c:v>43900</c:v>
                </c:pt>
                <c:pt idx="257">
                  <c:v>56300</c:v>
                </c:pt>
                <c:pt idx="258">
                  <c:v>55400</c:v>
                </c:pt>
                <c:pt idx="259">
                  <c:v>54500</c:v>
                </c:pt>
                <c:pt idx="260">
                  <c:v>39900</c:v>
                </c:pt>
                <c:pt idx="261">
                  <c:v>44100</c:v>
                </c:pt>
              </c:numCache>
            </c:numRef>
          </c:val>
          <c:smooth val="0"/>
          <c:extLst>
            <c:ext xmlns:c16="http://schemas.microsoft.com/office/drawing/2014/chart" uri="{C3380CC4-5D6E-409C-BE32-E72D297353CC}">
              <c16:uniqueId val="{00000001-C75E-42AB-9656-4E086663BA90}"/>
            </c:ext>
          </c:extLst>
        </c:ser>
        <c:dLbls>
          <c:showLegendKey val="0"/>
          <c:showVal val="0"/>
          <c:showCatName val="0"/>
          <c:showSerName val="0"/>
          <c:showPercent val="0"/>
          <c:showBubbleSize val="0"/>
        </c:dLbls>
        <c:smooth val="0"/>
        <c:axId val="1020586671"/>
        <c:axId val="1020587151"/>
      </c:lineChart>
      <c:dateAx>
        <c:axId val="102058667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0587151"/>
        <c:crosses val="autoZero"/>
        <c:auto val="1"/>
        <c:lblOffset val="100"/>
        <c:baseTimeUnit val="days"/>
      </c:dateAx>
      <c:valAx>
        <c:axId val="1020587151"/>
        <c:scaling>
          <c:orientation val="minMax"/>
          <c:min val="3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0586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California</c:v>
          </c:tx>
          <c:spPr>
            <a:ln w="44450" cap="rnd">
              <a:solidFill>
                <a:schemeClr val="accent1"/>
              </a:solidFill>
              <a:round/>
            </a:ln>
            <a:effectLst/>
          </c:spPr>
          <c:marker>
            <c:symbol val="none"/>
          </c:marker>
          <c:cat>
            <c:numRef>
              <c:f>figure!$A$2:$A$60</c:f>
              <c:numCache>
                <c:formatCode>General</c:formatCode>
                <c:ptCount val="59"/>
                <c:pt idx="0">
                  <c:v>2020</c:v>
                </c:pt>
                <c:pt idx="1">
                  <c:v>2020</c:v>
                </c:pt>
                <c:pt idx="2">
                  <c:v>2020</c:v>
                </c:pt>
                <c:pt idx="3">
                  <c:v>2020</c:v>
                </c:pt>
                <c:pt idx="4">
                  <c:v>2020</c:v>
                </c:pt>
                <c:pt idx="5">
                  <c:v>2020</c:v>
                </c:pt>
                <c:pt idx="6">
                  <c:v>2020</c:v>
                </c:pt>
                <c:pt idx="7">
                  <c:v>2020</c:v>
                </c:pt>
                <c:pt idx="8">
                  <c:v>2020</c:v>
                </c:pt>
                <c:pt idx="9">
                  <c:v>2020</c:v>
                </c:pt>
                <c:pt idx="10">
                  <c:v>2020</c:v>
                </c:pt>
                <c:pt idx="11">
                  <c:v>2020</c:v>
                </c:pt>
                <c:pt idx="12">
                  <c:v>2021</c:v>
                </c:pt>
                <c:pt idx="13">
                  <c:v>2021</c:v>
                </c:pt>
                <c:pt idx="14">
                  <c:v>2021</c:v>
                </c:pt>
                <c:pt idx="15">
                  <c:v>2021</c:v>
                </c:pt>
                <c:pt idx="16">
                  <c:v>2021</c:v>
                </c:pt>
                <c:pt idx="17">
                  <c:v>2021</c:v>
                </c:pt>
                <c:pt idx="18">
                  <c:v>2021</c:v>
                </c:pt>
                <c:pt idx="19">
                  <c:v>2021</c:v>
                </c:pt>
                <c:pt idx="20">
                  <c:v>2021</c:v>
                </c:pt>
                <c:pt idx="21">
                  <c:v>2021</c:v>
                </c:pt>
                <c:pt idx="22">
                  <c:v>2021</c:v>
                </c:pt>
                <c:pt idx="23">
                  <c:v>2021</c:v>
                </c:pt>
                <c:pt idx="24">
                  <c:v>2022</c:v>
                </c:pt>
                <c:pt idx="25">
                  <c:v>2022</c:v>
                </c:pt>
                <c:pt idx="26">
                  <c:v>2022</c:v>
                </c:pt>
                <c:pt idx="27">
                  <c:v>2022</c:v>
                </c:pt>
                <c:pt idx="28">
                  <c:v>2022</c:v>
                </c:pt>
                <c:pt idx="29">
                  <c:v>2022</c:v>
                </c:pt>
                <c:pt idx="30">
                  <c:v>2022</c:v>
                </c:pt>
                <c:pt idx="31">
                  <c:v>2022</c:v>
                </c:pt>
                <c:pt idx="32">
                  <c:v>2022</c:v>
                </c:pt>
                <c:pt idx="33">
                  <c:v>2022</c:v>
                </c:pt>
                <c:pt idx="34">
                  <c:v>2022</c:v>
                </c:pt>
                <c:pt idx="35">
                  <c:v>2022</c:v>
                </c:pt>
                <c:pt idx="36">
                  <c:v>2023</c:v>
                </c:pt>
                <c:pt idx="37">
                  <c:v>2023</c:v>
                </c:pt>
                <c:pt idx="38">
                  <c:v>2023</c:v>
                </c:pt>
                <c:pt idx="39">
                  <c:v>2023</c:v>
                </c:pt>
                <c:pt idx="40">
                  <c:v>2023</c:v>
                </c:pt>
                <c:pt idx="41">
                  <c:v>2023</c:v>
                </c:pt>
                <c:pt idx="42">
                  <c:v>2023</c:v>
                </c:pt>
                <c:pt idx="43">
                  <c:v>2023</c:v>
                </c:pt>
                <c:pt idx="44">
                  <c:v>2023</c:v>
                </c:pt>
                <c:pt idx="45">
                  <c:v>2023</c:v>
                </c:pt>
                <c:pt idx="46">
                  <c:v>2023</c:v>
                </c:pt>
                <c:pt idx="47">
                  <c:v>2023</c:v>
                </c:pt>
                <c:pt idx="48">
                  <c:v>2024</c:v>
                </c:pt>
                <c:pt idx="49">
                  <c:v>2024</c:v>
                </c:pt>
                <c:pt idx="50">
                  <c:v>2024</c:v>
                </c:pt>
                <c:pt idx="51">
                  <c:v>2024</c:v>
                </c:pt>
                <c:pt idx="52">
                  <c:v>2024</c:v>
                </c:pt>
                <c:pt idx="53">
                  <c:v>2024</c:v>
                </c:pt>
                <c:pt idx="54">
                  <c:v>2024</c:v>
                </c:pt>
                <c:pt idx="55">
                  <c:v>2024</c:v>
                </c:pt>
                <c:pt idx="56">
                  <c:v>2024</c:v>
                </c:pt>
                <c:pt idx="57">
                  <c:v>2024</c:v>
                </c:pt>
                <c:pt idx="58">
                  <c:v>2024</c:v>
                </c:pt>
              </c:numCache>
            </c:numRef>
          </c:cat>
          <c:val>
            <c:numRef>
              <c:f>figure!$F$2:$F$60</c:f>
              <c:numCache>
                <c:formatCode>#,##0</c:formatCode>
                <c:ptCount val="59"/>
                <c:pt idx="0">
                  <c:v>2045</c:v>
                </c:pt>
                <c:pt idx="1">
                  <c:v>1960</c:v>
                </c:pt>
                <c:pt idx="2">
                  <c:v>2130</c:v>
                </c:pt>
                <c:pt idx="3">
                  <c:v>2030</c:v>
                </c:pt>
                <c:pt idx="4">
                  <c:v>2070</c:v>
                </c:pt>
                <c:pt idx="5">
                  <c:v>1945</c:v>
                </c:pt>
                <c:pt idx="6">
                  <c:v>2005</c:v>
                </c:pt>
                <c:pt idx="7">
                  <c:v>1955</c:v>
                </c:pt>
                <c:pt idx="8">
                  <c:v>1905</c:v>
                </c:pt>
                <c:pt idx="9">
                  <c:v>1965</c:v>
                </c:pt>
                <c:pt idx="10">
                  <c:v>1945</c:v>
                </c:pt>
                <c:pt idx="11">
                  <c:v>2035</c:v>
                </c:pt>
                <c:pt idx="12">
                  <c:v>2095</c:v>
                </c:pt>
                <c:pt idx="13">
                  <c:v>1935</c:v>
                </c:pt>
                <c:pt idx="14">
                  <c:v>2165</c:v>
                </c:pt>
                <c:pt idx="15">
                  <c:v>2120</c:v>
                </c:pt>
                <c:pt idx="16">
                  <c:v>2165</c:v>
                </c:pt>
                <c:pt idx="17">
                  <c:v>2010</c:v>
                </c:pt>
                <c:pt idx="18">
                  <c:v>2000</c:v>
                </c:pt>
                <c:pt idx="19">
                  <c:v>1970</c:v>
                </c:pt>
                <c:pt idx="20">
                  <c:v>1905</c:v>
                </c:pt>
                <c:pt idx="21">
                  <c:v>2000</c:v>
                </c:pt>
                <c:pt idx="22">
                  <c:v>1950</c:v>
                </c:pt>
                <c:pt idx="23">
                  <c:v>2030</c:v>
                </c:pt>
                <c:pt idx="24">
                  <c:v>2055</c:v>
                </c:pt>
                <c:pt idx="25">
                  <c:v>1925</c:v>
                </c:pt>
                <c:pt idx="26">
                  <c:v>2165</c:v>
                </c:pt>
                <c:pt idx="27">
                  <c:v>2100</c:v>
                </c:pt>
                <c:pt idx="28">
                  <c:v>2135</c:v>
                </c:pt>
                <c:pt idx="29">
                  <c:v>2020</c:v>
                </c:pt>
                <c:pt idx="30">
                  <c:v>2050</c:v>
                </c:pt>
                <c:pt idx="31">
                  <c:v>2015</c:v>
                </c:pt>
                <c:pt idx="32">
                  <c:v>1905</c:v>
                </c:pt>
                <c:pt idx="33">
                  <c:v>1980</c:v>
                </c:pt>
                <c:pt idx="34">
                  <c:v>1935</c:v>
                </c:pt>
                <c:pt idx="35">
                  <c:v>2025</c:v>
                </c:pt>
                <c:pt idx="36">
                  <c:v>2055</c:v>
                </c:pt>
                <c:pt idx="37">
                  <c:v>1905</c:v>
                </c:pt>
                <c:pt idx="38">
                  <c:v>2120</c:v>
                </c:pt>
                <c:pt idx="39">
                  <c:v>2060</c:v>
                </c:pt>
                <c:pt idx="40">
                  <c:v>2125</c:v>
                </c:pt>
                <c:pt idx="41">
                  <c:v>1995</c:v>
                </c:pt>
                <c:pt idx="42">
                  <c:v>1940</c:v>
                </c:pt>
                <c:pt idx="43">
                  <c:v>1930</c:v>
                </c:pt>
                <c:pt idx="44">
                  <c:v>1875</c:v>
                </c:pt>
                <c:pt idx="45">
                  <c:v>1935</c:v>
                </c:pt>
                <c:pt idx="46">
                  <c:v>1905</c:v>
                </c:pt>
                <c:pt idx="47">
                  <c:v>2015</c:v>
                </c:pt>
                <c:pt idx="48">
                  <c:v>2070</c:v>
                </c:pt>
                <c:pt idx="49">
                  <c:v>1970</c:v>
                </c:pt>
                <c:pt idx="50">
                  <c:v>2140</c:v>
                </c:pt>
                <c:pt idx="51">
                  <c:v>2070</c:v>
                </c:pt>
                <c:pt idx="52">
                  <c:v>2095</c:v>
                </c:pt>
                <c:pt idx="53">
                  <c:v>1960</c:v>
                </c:pt>
                <c:pt idx="54">
                  <c:v>1940</c:v>
                </c:pt>
                <c:pt idx="55">
                  <c:v>1980</c:v>
                </c:pt>
                <c:pt idx="56">
                  <c:v>1880</c:v>
                </c:pt>
                <c:pt idx="57">
                  <c:v>1870</c:v>
                </c:pt>
                <c:pt idx="58">
                  <c:v>1730</c:v>
                </c:pt>
              </c:numCache>
            </c:numRef>
          </c:val>
          <c:smooth val="0"/>
          <c:extLst>
            <c:ext xmlns:c16="http://schemas.microsoft.com/office/drawing/2014/chart" uri="{C3380CC4-5D6E-409C-BE32-E72D297353CC}">
              <c16:uniqueId val="{00000000-051C-440C-A4FC-FEDAF86B0108}"/>
            </c:ext>
          </c:extLst>
        </c:ser>
        <c:ser>
          <c:idx val="1"/>
          <c:order val="1"/>
          <c:tx>
            <c:v>Wisconsin</c:v>
          </c:tx>
          <c:spPr>
            <a:ln w="41275" cap="rnd">
              <a:solidFill>
                <a:schemeClr val="accent2"/>
              </a:solidFill>
              <a:round/>
            </a:ln>
            <a:effectLst/>
          </c:spPr>
          <c:marker>
            <c:symbol val="none"/>
          </c:marker>
          <c:val>
            <c:numRef>
              <c:f>figure!$BF$2:$BF$60</c:f>
              <c:numCache>
                <c:formatCode>#,##0</c:formatCode>
                <c:ptCount val="59"/>
                <c:pt idx="0">
                  <c:v>2045</c:v>
                </c:pt>
                <c:pt idx="1">
                  <c:v>1930</c:v>
                </c:pt>
                <c:pt idx="2">
                  <c:v>2080</c:v>
                </c:pt>
                <c:pt idx="3">
                  <c:v>2000</c:v>
                </c:pt>
                <c:pt idx="4">
                  <c:v>2060</c:v>
                </c:pt>
                <c:pt idx="5">
                  <c:v>2040</c:v>
                </c:pt>
                <c:pt idx="6">
                  <c:v>2070</c:v>
                </c:pt>
                <c:pt idx="7">
                  <c:v>2080</c:v>
                </c:pt>
                <c:pt idx="8">
                  <c:v>2005</c:v>
                </c:pt>
                <c:pt idx="9">
                  <c:v>2055</c:v>
                </c:pt>
                <c:pt idx="10">
                  <c:v>1990</c:v>
                </c:pt>
                <c:pt idx="11">
                  <c:v>2080</c:v>
                </c:pt>
                <c:pt idx="12">
                  <c:v>2120</c:v>
                </c:pt>
                <c:pt idx="13">
                  <c:v>1925</c:v>
                </c:pt>
                <c:pt idx="14">
                  <c:v>2140</c:v>
                </c:pt>
                <c:pt idx="15">
                  <c:v>2075</c:v>
                </c:pt>
                <c:pt idx="16">
                  <c:v>2145</c:v>
                </c:pt>
                <c:pt idx="17">
                  <c:v>2070</c:v>
                </c:pt>
                <c:pt idx="18">
                  <c:v>2135</c:v>
                </c:pt>
                <c:pt idx="19">
                  <c:v>2110</c:v>
                </c:pt>
                <c:pt idx="20">
                  <c:v>2030</c:v>
                </c:pt>
                <c:pt idx="21">
                  <c:v>2075</c:v>
                </c:pt>
                <c:pt idx="22">
                  <c:v>1995</c:v>
                </c:pt>
                <c:pt idx="23">
                  <c:v>2075</c:v>
                </c:pt>
                <c:pt idx="24">
                  <c:v>2095</c:v>
                </c:pt>
                <c:pt idx="25">
                  <c:v>1915</c:v>
                </c:pt>
                <c:pt idx="26">
                  <c:v>2140</c:v>
                </c:pt>
                <c:pt idx="27">
                  <c:v>2075</c:v>
                </c:pt>
                <c:pt idx="28">
                  <c:v>2160</c:v>
                </c:pt>
                <c:pt idx="29">
                  <c:v>2100</c:v>
                </c:pt>
                <c:pt idx="30">
                  <c:v>2150</c:v>
                </c:pt>
                <c:pt idx="31">
                  <c:v>2145</c:v>
                </c:pt>
                <c:pt idx="32">
                  <c:v>2060</c:v>
                </c:pt>
                <c:pt idx="33">
                  <c:v>2100</c:v>
                </c:pt>
                <c:pt idx="34">
                  <c:v>2030</c:v>
                </c:pt>
                <c:pt idx="35">
                  <c:v>2095</c:v>
                </c:pt>
                <c:pt idx="36">
                  <c:v>2125</c:v>
                </c:pt>
                <c:pt idx="37">
                  <c:v>1935</c:v>
                </c:pt>
                <c:pt idx="38">
                  <c:v>2155</c:v>
                </c:pt>
                <c:pt idx="39">
                  <c:v>2095</c:v>
                </c:pt>
                <c:pt idx="40">
                  <c:v>2185</c:v>
                </c:pt>
                <c:pt idx="41">
                  <c:v>2130</c:v>
                </c:pt>
                <c:pt idx="42">
                  <c:v>2180</c:v>
                </c:pt>
                <c:pt idx="43">
                  <c:v>2155</c:v>
                </c:pt>
                <c:pt idx="44">
                  <c:v>2075</c:v>
                </c:pt>
                <c:pt idx="45">
                  <c:v>2120</c:v>
                </c:pt>
                <c:pt idx="46">
                  <c:v>2035</c:v>
                </c:pt>
                <c:pt idx="47">
                  <c:v>2115</c:v>
                </c:pt>
                <c:pt idx="48">
                  <c:v>2135</c:v>
                </c:pt>
                <c:pt idx="49">
                  <c:v>2025</c:v>
                </c:pt>
                <c:pt idx="50">
                  <c:v>2185</c:v>
                </c:pt>
                <c:pt idx="51">
                  <c:v>2130</c:v>
                </c:pt>
                <c:pt idx="52">
                  <c:v>2220</c:v>
                </c:pt>
                <c:pt idx="53">
                  <c:v>2120</c:v>
                </c:pt>
                <c:pt idx="54">
                  <c:v>2165</c:v>
                </c:pt>
                <c:pt idx="55">
                  <c:v>2140</c:v>
                </c:pt>
                <c:pt idx="56">
                  <c:v>2075</c:v>
                </c:pt>
                <c:pt idx="57">
                  <c:v>2130</c:v>
                </c:pt>
                <c:pt idx="58">
                  <c:v>2035</c:v>
                </c:pt>
              </c:numCache>
            </c:numRef>
          </c:val>
          <c:smooth val="0"/>
          <c:extLst>
            <c:ext xmlns:c16="http://schemas.microsoft.com/office/drawing/2014/chart" uri="{C3380CC4-5D6E-409C-BE32-E72D297353CC}">
              <c16:uniqueId val="{00000001-051C-440C-A4FC-FEDAF86B0108}"/>
            </c:ext>
          </c:extLst>
        </c:ser>
        <c:ser>
          <c:idx val="2"/>
          <c:order val="2"/>
          <c:tx>
            <c:v>New York</c:v>
          </c:tx>
          <c:spPr>
            <a:ln w="41275" cap="rnd">
              <a:solidFill>
                <a:schemeClr val="accent3"/>
              </a:solidFill>
              <a:round/>
            </a:ln>
            <a:effectLst/>
          </c:spPr>
          <c:marker>
            <c:symbol val="none"/>
          </c:marker>
          <c:val>
            <c:numRef>
              <c:f>figure!$BP$2:$BP$60</c:f>
              <c:numCache>
                <c:formatCode>#,##0</c:formatCode>
                <c:ptCount val="59"/>
                <c:pt idx="0">
                  <c:v>2060</c:v>
                </c:pt>
                <c:pt idx="1">
                  <c:v>1945</c:v>
                </c:pt>
                <c:pt idx="2">
                  <c:v>2110</c:v>
                </c:pt>
                <c:pt idx="3">
                  <c:v>2030</c:v>
                </c:pt>
                <c:pt idx="4">
                  <c:v>2075</c:v>
                </c:pt>
                <c:pt idx="5">
                  <c:v>2030</c:v>
                </c:pt>
                <c:pt idx="6">
                  <c:v>2065</c:v>
                </c:pt>
                <c:pt idx="7">
                  <c:v>2065</c:v>
                </c:pt>
                <c:pt idx="8">
                  <c:v>1980</c:v>
                </c:pt>
                <c:pt idx="9">
                  <c:v>2030</c:v>
                </c:pt>
                <c:pt idx="10">
                  <c:v>1980</c:v>
                </c:pt>
                <c:pt idx="11">
                  <c:v>2065</c:v>
                </c:pt>
                <c:pt idx="12">
                  <c:v>2100</c:v>
                </c:pt>
                <c:pt idx="13">
                  <c:v>1905</c:v>
                </c:pt>
                <c:pt idx="14">
                  <c:v>2140</c:v>
                </c:pt>
                <c:pt idx="15">
                  <c:v>2100</c:v>
                </c:pt>
                <c:pt idx="16">
                  <c:v>2155</c:v>
                </c:pt>
                <c:pt idx="17">
                  <c:v>2085</c:v>
                </c:pt>
                <c:pt idx="18">
                  <c:v>2120</c:v>
                </c:pt>
                <c:pt idx="19">
                  <c:v>2075</c:v>
                </c:pt>
                <c:pt idx="20">
                  <c:v>2000</c:v>
                </c:pt>
                <c:pt idx="21">
                  <c:v>2050</c:v>
                </c:pt>
                <c:pt idx="22">
                  <c:v>1980</c:v>
                </c:pt>
                <c:pt idx="23">
                  <c:v>2075</c:v>
                </c:pt>
                <c:pt idx="24">
                  <c:v>2090</c:v>
                </c:pt>
                <c:pt idx="25">
                  <c:v>1915</c:v>
                </c:pt>
                <c:pt idx="26">
                  <c:v>2150</c:v>
                </c:pt>
                <c:pt idx="27">
                  <c:v>2105</c:v>
                </c:pt>
                <c:pt idx="28">
                  <c:v>2190</c:v>
                </c:pt>
                <c:pt idx="29">
                  <c:v>2105</c:v>
                </c:pt>
                <c:pt idx="30">
                  <c:v>2145</c:v>
                </c:pt>
                <c:pt idx="31">
                  <c:v>2115</c:v>
                </c:pt>
                <c:pt idx="32">
                  <c:v>2040</c:v>
                </c:pt>
                <c:pt idx="33">
                  <c:v>2100</c:v>
                </c:pt>
                <c:pt idx="34">
                  <c:v>2030</c:v>
                </c:pt>
                <c:pt idx="35">
                  <c:v>2090</c:v>
                </c:pt>
                <c:pt idx="36">
                  <c:v>2135</c:v>
                </c:pt>
                <c:pt idx="37">
                  <c:v>1950</c:v>
                </c:pt>
                <c:pt idx="38">
                  <c:v>2170</c:v>
                </c:pt>
                <c:pt idx="39">
                  <c:v>2130</c:v>
                </c:pt>
                <c:pt idx="40">
                  <c:v>2225</c:v>
                </c:pt>
                <c:pt idx="41">
                  <c:v>2155</c:v>
                </c:pt>
                <c:pt idx="42">
                  <c:v>2200</c:v>
                </c:pt>
                <c:pt idx="43">
                  <c:v>2195</c:v>
                </c:pt>
                <c:pt idx="44">
                  <c:v>2070</c:v>
                </c:pt>
                <c:pt idx="45">
                  <c:v>2130</c:v>
                </c:pt>
                <c:pt idx="46">
                  <c:v>2040</c:v>
                </c:pt>
                <c:pt idx="47">
                  <c:v>2120</c:v>
                </c:pt>
                <c:pt idx="48">
                  <c:v>2115</c:v>
                </c:pt>
                <c:pt idx="49">
                  <c:v>2010</c:v>
                </c:pt>
                <c:pt idx="50">
                  <c:v>2185</c:v>
                </c:pt>
                <c:pt idx="51">
                  <c:v>2140</c:v>
                </c:pt>
                <c:pt idx="52">
                  <c:v>2230</c:v>
                </c:pt>
                <c:pt idx="53">
                  <c:v>2130</c:v>
                </c:pt>
                <c:pt idx="54">
                  <c:v>2180</c:v>
                </c:pt>
                <c:pt idx="55">
                  <c:v>2160</c:v>
                </c:pt>
                <c:pt idx="56">
                  <c:v>2080</c:v>
                </c:pt>
                <c:pt idx="57">
                  <c:v>2130</c:v>
                </c:pt>
                <c:pt idx="58">
                  <c:v>2065</c:v>
                </c:pt>
              </c:numCache>
            </c:numRef>
          </c:val>
          <c:smooth val="0"/>
          <c:extLst>
            <c:ext xmlns:c16="http://schemas.microsoft.com/office/drawing/2014/chart" uri="{C3380CC4-5D6E-409C-BE32-E72D297353CC}">
              <c16:uniqueId val="{00000002-051C-440C-A4FC-FEDAF86B0108}"/>
            </c:ext>
          </c:extLst>
        </c:ser>
        <c:dLbls>
          <c:showLegendKey val="0"/>
          <c:showVal val="0"/>
          <c:showCatName val="0"/>
          <c:showSerName val="0"/>
          <c:showPercent val="0"/>
          <c:showBubbleSize val="0"/>
        </c:dLbls>
        <c:smooth val="0"/>
        <c:axId val="1410143711"/>
        <c:axId val="1447516191"/>
        <c:extLst>
          <c:ext xmlns:c15="http://schemas.microsoft.com/office/drawing/2012/chart" uri="{02D57815-91ED-43cb-92C2-25804820EDAC}">
            <c15:filteredLineSeries>
              <c15:ser>
                <c:idx val="3"/>
                <c:order val="3"/>
                <c:tx>
                  <c:v>Michigan</c:v>
                </c:tx>
                <c:spPr>
                  <a:ln w="28575" cap="rnd">
                    <a:solidFill>
                      <a:schemeClr val="accent4"/>
                    </a:solidFill>
                    <a:round/>
                  </a:ln>
                  <a:effectLst/>
                </c:spPr>
                <c:marker>
                  <c:symbol val="none"/>
                </c:marker>
                <c:val>
                  <c:numRef>
                    <c:extLst>
                      <c:ext uri="{02D57815-91ED-43cb-92C2-25804820EDAC}">
                        <c15:formulaRef>
                          <c15:sqref>figure!$AJ$2:$AJ$60</c15:sqref>
                        </c15:formulaRef>
                      </c:ext>
                    </c:extLst>
                    <c:numCache>
                      <c:formatCode>#,##0</c:formatCode>
                      <c:ptCount val="59"/>
                      <c:pt idx="0">
                        <c:v>2280</c:v>
                      </c:pt>
                      <c:pt idx="1">
                        <c:v>2150</c:v>
                      </c:pt>
                      <c:pt idx="2">
                        <c:v>2330</c:v>
                      </c:pt>
                      <c:pt idx="3">
                        <c:v>2255</c:v>
                      </c:pt>
                      <c:pt idx="4">
                        <c:v>2310</c:v>
                      </c:pt>
                      <c:pt idx="5">
                        <c:v>2270</c:v>
                      </c:pt>
                      <c:pt idx="6">
                        <c:v>2300</c:v>
                      </c:pt>
                      <c:pt idx="7">
                        <c:v>2305</c:v>
                      </c:pt>
                      <c:pt idx="8">
                        <c:v>2210</c:v>
                      </c:pt>
                      <c:pt idx="9">
                        <c:v>2240</c:v>
                      </c:pt>
                      <c:pt idx="10">
                        <c:v>2170</c:v>
                      </c:pt>
                      <c:pt idx="11">
                        <c:v>2270</c:v>
                      </c:pt>
                      <c:pt idx="12">
                        <c:v>2295</c:v>
                      </c:pt>
                      <c:pt idx="13">
                        <c:v>2100</c:v>
                      </c:pt>
                      <c:pt idx="14">
                        <c:v>2345</c:v>
                      </c:pt>
                      <c:pt idx="15">
                        <c:v>2275</c:v>
                      </c:pt>
                      <c:pt idx="16">
                        <c:v>2335</c:v>
                      </c:pt>
                      <c:pt idx="17">
                        <c:v>2270</c:v>
                      </c:pt>
                      <c:pt idx="18">
                        <c:v>2320</c:v>
                      </c:pt>
                      <c:pt idx="19">
                        <c:v>2280</c:v>
                      </c:pt>
                      <c:pt idx="20">
                        <c:v>2190</c:v>
                      </c:pt>
                      <c:pt idx="21">
                        <c:v>2255</c:v>
                      </c:pt>
                      <c:pt idx="22">
                        <c:v>2160</c:v>
                      </c:pt>
                      <c:pt idx="23">
                        <c:v>2240</c:v>
                      </c:pt>
                      <c:pt idx="24">
                        <c:v>2285</c:v>
                      </c:pt>
                      <c:pt idx="25">
                        <c:v>2100</c:v>
                      </c:pt>
                      <c:pt idx="26">
                        <c:v>2355</c:v>
                      </c:pt>
                      <c:pt idx="27">
                        <c:v>2290</c:v>
                      </c:pt>
                      <c:pt idx="28">
                        <c:v>2380</c:v>
                      </c:pt>
                      <c:pt idx="29">
                        <c:v>2280</c:v>
                      </c:pt>
                      <c:pt idx="30">
                        <c:v>2335</c:v>
                      </c:pt>
                      <c:pt idx="31">
                        <c:v>2315</c:v>
                      </c:pt>
                      <c:pt idx="32">
                        <c:v>2230</c:v>
                      </c:pt>
                      <c:pt idx="33">
                        <c:v>2285</c:v>
                      </c:pt>
                      <c:pt idx="34">
                        <c:v>2215</c:v>
                      </c:pt>
                      <c:pt idx="35">
                        <c:v>2295</c:v>
                      </c:pt>
                      <c:pt idx="36">
                        <c:v>2345</c:v>
                      </c:pt>
                      <c:pt idx="37">
                        <c:v>2135</c:v>
                      </c:pt>
                      <c:pt idx="38">
                        <c:v>2380</c:v>
                      </c:pt>
                      <c:pt idx="39">
                        <c:v>2310</c:v>
                      </c:pt>
                      <c:pt idx="40">
                        <c:v>2400</c:v>
                      </c:pt>
                      <c:pt idx="41">
                        <c:v>2310</c:v>
                      </c:pt>
                      <c:pt idx="42">
                        <c:v>2360</c:v>
                      </c:pt>
                      <c:pt idx="43">
                        <c:v>2335</c:v>
                      </c:pt>
                      <c:pt idx="44">
                        <c:v>2240</c:v>
                      </c:pt>
                      <c:pt idx="45">
                        <c:v>2290</c:v>
                      </c:pt>
                      <c:pt idx="46">
                        <c:v>2210</c:v>
                      </c:pt>
                      <c:pt idx="47">
                        <c:v>2290</c:v>
                      </c:pt>
                      <c:pt idx="48">
                        <c:v>2320</c:v>
                      </c:pt>
                      <c:pt idx="49">
                        <c:v>2200</c:v>
                      </c:pt>
                      <c:pt idx="50">
                        <c:v>2370</c:v>
                      </c:pt>
                      <c:pt idx="51">
                        <c:v>2305</c:v>
                      </c:pt>
                      <c:pt idx="52">
                        <c:v>2375</c:v>
                      </c:pt>
                      <c:pt idx="53">
                        <c:v>2280</c:v>
                      </c:pt>
                      <c:pt idx="54">
                        <c:v>2355</c:v>
                      </c:pt>
                      <c:pt idx="55">
                        <c:v>2325</c:v>
                      </c:pt>
                      <c:pt idx="56">
                        <c:v>2235</c:v>
                      </c:pt>
                      <c:pt idx="57">
                        <c:v>2330</c:v>
                      </c:pt>
                      <c:pt idx="58">
                        <c:v>2220</c:v>
                      </c:pt>
                    </c:numCache>
                  </c:numRef>
                </c:val>
                <c:smooth val="0"/>
                <c:extLst>
                  <c:ext xmlns:c16="http://schemas.microsoft.com/office/drawing/2014/chart" uri="{C3380CC4-5D6E-409C-BE32-E72D297353CC}">
                    <c16:uniqueId val="{00000003-051C-440C-A4FC-FEDAF86B0108}"/>
                  </c:ext>
                </c:extLst>
              </c15:ser>
            </c15:filteredLineSeries>
            <c15:filteredLineSeries>
              <c15:ser>
                <c:idx val="4"/>
                <c:order val="4"/>
                <c:tx>
                  <c:v>Colorado</c:v>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figure!$P$2:$P$60</c15:sqref>
                        </c15:formulaRef>
                      </c:ext>
                    </c:extLst>
                    <c:numCache>
                      <c:formatCode>#,##0</c:formatCode>
                      <c:ptCount val="59"/>
                      <c:pt idx="0">
                        <c:v>2210</c:v>
                      </c:pt>
                      <c:pt idx="1">
                        <c:v>2065</c:v>
                      </c:pt>
                      <c:pt idx="2">
                        <c:v>2225</c:v>
                      </c:pt>
                      <c:pt idx="3">
                        <c:v>2160</c:v>
                      </c:pt>
                      <c:pt idx="4">
                        <c:v>2220</c:v>
                      </c:pt>
                      <c:pt idx="5">
                        <c:v>2150</c:v>
                      </c:pt>
                      <c:pt idx="6">
                        <c:v>2235</c:v>
                      </c:pt>
                      <c:pt idx="7">
                        <c:v>2225</c:v>
                      </c:pt>
                      <c:pt idx="8">
                        <c:v>2145</c:v>
                      </c:pt>
                      <c:pt idx="9">
                        <c:v>2185</c:v>
                      </c:pt>
                      <c:pt idx="10">
                        <c:v>2110</c:v>
                      </c:pt>
                      <c:pt idx="11">
                        <c:v>2205</c:v>
                      </c:pt>
                      <c:pt idx="12">
                        <c:v>2205</c:v>
                      </c:pt>
                      <c:pt idx="13">
                        <c:v>1990</c:v>
                      </c:pt>
                      <c:pt idx="14">
                        <c:v>2220</c:v>
                      </c:pt>
                      <c:pt idx="15">
                        <c:v>2170</c:v>
                      </c:pt>
                      <c:pt idx="16">
                        <c:v>2225</c:v>
                      </c:pt>
                      <c:pt idx="17">
                        <c:v>2145</c:v>
                      </c:pt>
                      <c:pt idx="18">
                        <c:v>2225</c:v>
                      </c:pt>
                      <c:pt idx="19">
                        <c:v>2215</c:v>
                      </c:pt>
                      <c:pt idx="20">
                        <c:v>2125</c:v>
                      </c:pt>
                      <c:pt idx="21">
                        <c:v>2180</c:v>
                      </c:pt>
                      <c:pt idx="22">
                        <c:v>2105</c:v>
                      </c:pt>
                      <c:pt idx="23">
                        <c:v>2195</c:v>
                      </c:pt>
                      <c:pt idx="24">
                        <c:v>2205</c:v>
                      </c:pt>
                      <c:pt idx="25">
                        <c:v>1990</c:v>
                      </c:pt>
                      <c:pt idx="26">
                        <c:v>2230</c:v>
                      </c:pt>
                      <c:pt idx="27">
                        <c:v>2160</c:v>
                      </c:pt>
                      <c:pt idx="28">
                        <c:v>2235</c:v>
                      </c:pt>
                      <c:pt idx="29">
                        <c:v>2155</c:v>
                      </c:pt>
                      <c:pt idx="30">
                        <c:v>2220</c:v>
                      </c:pt>
                      <c:pt idx="31">
                        <c:v>2215</c:v>
                      </c:pt>
                      <c:pt idx="32">
                        <c:v>2130</c:v>
                      </c:pt>
                      <c:pt idx="33">
                        <c:v>2170</c:v>
                      </c:pt>
                      <c:pt idx="34">
                        <c:v>2105</c:v>
                      </c:pt>
                      <c:pt idx="35">
                        <c:v>2180</c:v>
                      </c:pt>
                      <c:pt idx="36">
                        <c:v>2205</c:v>
                      </c:pt>
                      <c:pt idx="37">
                        <c:v>1995</c:v>
                      </c:pt>
                      <c:pt idx="38">
                        <c:v>2230</c:v>
                      </c:pt>
                      <c:pt idx="39">
                        <c:v>2165</c:v>
                      </c:pt>
                      <c:pt idx="40">
                        <c:v>2235</c:v>
                      </c:pt>
                      <c:pt idx="41">
                        <c:v>2145</c:v>
                      </c:pt>
                      <c:pt idx="42">
                        <c:v>2205</c:v>
                      </c:pt>
                      <c:pt idx="43">
                        <c:v>2200</c:v>
                      </c:pt>
                      <c:pt idx="44">
                        <c:v>2125</c:v>
                      </c:pt>
                      <c:pt idx="45">
                        <c:v>2175</c:v>
                      </c:pt>
                      <c:pt idx="46">
                        <c:v>2105</c:v>
                      </c:pt>
                      <c:pt idx="47">
                        <c:v>2190</c:v>
                      </c:pt>
                      <c:pt idx="48">
                        <c:v>2205</c:v>
                      </c:pt>
                      <c:pt idx="49">
                        <c:v>2070</c:v>
                      </c:pt>
                      <c:pt idx="50">
                        <c:v>2235</c:v>
                      </c:pt>
                      <c:pt idx="51">
                        <c:v>2170</c:v>
                      </c:pt>
                      <c:pt idx="52">
                        <c:v>2230</c:v>
                      </c:pt>
                      <c:pt idx="53">
                        <c:v>2090</c:v>
                      </c:pt>
                      <c:pt idx="54">
                        <c:v>2155</c:v>
                      </c:pt>
                      <c:pt idx="55">
                        <c:v>2205</c:v>
                      </c:pt>
                      <c:pt idx="56">
                        <c:v>2140</c:v>
                      </c:pt>
                      <c:pt idx="57">
                        <c:v>2185</c:v>
                      </c:pt>
                      <c:pt idx="58">
                        <c:v>2110</c:v>
                      </c:pt>
                    </c:numCache>
                  </c:numRef>
                </c:val>
                <c:smooth val="0"/>
                <c:extLst xmlns:c15="http://schemas.microsoft.com/office/drawing/2012/chart">
                  <c:ext xmlns:c16="http://schemas.microsoft.com/office/drawing/2014/chart" uri="{C3380CC4-5D6E-409C-BE32-E72D297353CC}">
                    <c16:uniqueId val="{00000004-051C-440C-A4FC-FEDAF86B0108}"/>
                  </c:ext>
                </c:extLst>
              </c15:ser>
            </c15:filteredLineSeries>
          </c:ext>
        </c:extLst>
      </c:lineChart>
      <c:catAx>
        <c:axId val="141014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447516191"/>
        <c:crosses val="autoZero"/>
        <c:auto val="1"/>
        <c:lblAlgn val="ctr"/>
        <c:lblOffset val="100"/>
        <c:tickLblSkip val="12"/>
        <c:noMultiLvlLbl val="0"/>
      </c:catAx>
      <c:valAx>
        <c:axId val="1447516191"/>
        <c:scaling>
          <c:orientation val="minMax"/>
          <c:min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lbs/cow</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410143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68910085426313"/>
          <c:y val="2.2797589969060415E-2"/>
          <c:w val="0.83317720447545685"/>
          <c:h val="0.74283190175238845"/>
        </c:manualLayout>
      </c:layout>
      <c:lineChart>
        <c:grouping val="standard"/>
        <c:varyColors val="0"/>
        <c:ser>
          <c:idx val="0"/>
          <c:order val="0"/>
          <c:tx>
            <c:strRef>
              <c:f>'Mexico time series'!$K$6</c:f>
              <c:strCache>
                <c:ptCount val="1"/>
                <c:pt idx="0">
                  <c:v>MX Value (000 $)</c:v>
                </c:pt>
              </c:strCache>
            </c:strRef>
          </c:tx>
          <c:spPr>
            <a:ln w="28575" cap="rnd">
              <a:solidFill>
                <a:schemeClr val="accent1"/>
              </a:solidFill>
              <a:round/>
            </a:ln>
            <a:effectLst/>
          </c:spPr>
          <c:marker>
            <c:symbol val="none"/>
          </c:marker>
          <c:cat>
            <c:strRef>
              <c:f>'Mexico time series'!$J$7:$J$26</c:f>
              <c:strCach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Jan - Nov 2023</c:v>
                </c:pt>
              </c:strCache>
            </c:strRef>
          </c:cat>
          <c:val>
            <c:numRef>
              <c:f>'Mexico time series'!$K$7:$K$26</c:f>
              <c:numCache>
                <c:formatCode>#,##0.00</c:formatCode>
                <c:ptCount val="20"/>
                <c:pt idx="0">
                  <c:v>208112.5</c:v>
                </c:pt>
                <c:pt idx="1">
                  <c:v>241104.1</c:v>
                </c:pt>
                <c:pt idx="2">
                  <c:v>212553</c:v>
                </c:pt>
                <c:pt idx="3">
                  <c:v>281337.8</c:v>
                </c:pt>
                <c:pt idx="4">
                  <c:v>290900.09999999998</c:v>
                </c:pt>
                <c:pt idx="5">
                  <c:v>277335.5</c:v>
                </c:pt>
                <c:pt idx="6">
                  <c:v>313915.90000000002</c:v>
                </c:pt>
                <c:pt idx="7">
                  <c:v>371708.6</c:v>
                </c:pt>
                <c:pt idx="8">
                  <c:v>403797.3</c:v>
                </c:pt>
                <c:pt idx="9">
                  <c:v>415951.4</c:v>
                </c:pt>
                <c:pt idx="10">
                  <c:v>452518.1</c:v>
                </c:pt>
                <c:pt idx="11">
                  <c:v>480720.2</c:v>
                </c:pt>
                <c:pt idx="12">
                  <c:v>502404</c:v>
                </c:pt>
                <c:pt idx="13">
                  <c:v>524844</c:v>
                </c:pt>
                <c:pt idx="14">
                  <c:v>611845.5</c:v>
                </c:pt>
                <c:pt idx="15">
                  <c:v>592788.6</c:v>
                </c:pt>
                <c:pt idx="16">
                  <c:v>503971.2</c:v>
                </c:pt>
                <c:pt idx="17">
                  <c:v>582623.6</c:v>
                </c:pt>
                <c:pt idx="18">
                  <c:v>638944.80000000005</c:v>
                </c:pt>
                <c:pt idx="19">
                  <c:v>662248.4</c:v>
                </c:pt>
              </c:numCache>
            </c:numRef>
          </c:val>
          <c:smooth val="0"/>
          <c:extLst>
            <c:ext xmlns:c16="http://schemas.microsoft.com/office/drawing/2014/chart" uri="{C3380CC4-5D6E-409C-BE32-E72D297353CC}">
              <c16:uniqueId val="{00000000-727D-45E5-83D0-3F77080D2F81}"/>
            </c:ext>
          </c:extLst>
        </c:ser>
        <c:ser>
          <c:idx val="1"/>
          <c:order val="1"/>
          <c:tx>
            <c:strRef>
              <c:f>'Mexico time series'!$L$6</c:f>
              <c:strCache>
                <c:ptCount val="1"/>
                <c:pt idx="0">
                  <c:v>MX Quantity (MT)</c:v>
                </c:pt>
              </c:strCache>
            </c:strRef>
          </c:tx>
          <c:spPr>
            <a:ln w="28575" cap="rnd">
              <a:solidFill>
                <a:schemeClr val="accent2"/>
              </a:solidFill>
              <a:round/>
            </a:ln>
            <a:effectLst/>
          </c:spPr>
          <c:marker>
            <c:symbol val="none"/>
          </c:marker>
          <c:cat>
            <c:strRef>
              <c:f>'Mexico time series'!$J$7:$J$26</c:f>
              <c:strCach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Jan - Nov 2023</c:v>
                </c:pt>
              </c:strCache>
            </c:strRef>
          </c:cat>
          <c:val>
            <c:numRef>
              <c:f>'Mexico time series'!$L$7:$L$26</c:f>
              <c:numCache>
                <c:formatCode>#,##0</c:formatCode>
                <c:ptCount val="20"/>
                <c:pt idx="0">
                  <c:v>385792</c:v>
                </c:pt>
                <c:pt idx="1">
                  <c:v>506513</c:v>
                </c:pt>
                <c:pt idx="2">
                  <c:v>434475</c:v>
                </c:pt>
                <c:pt idx="3">
                  <c:v>846458</c:v>
                </c:pt>
                <c:pt idx="4">
                  <c:v>920268</c:v>
                </c:pt>
                <c:pt idx="5">
                  <c:v>631582</c:v>
                </c:pt>
                <c:pt idx="6">
                  <c:v>831077</c:v>
                </c:pt>
                <c:pt idx="7">
                  <c:v>1156317</c:v>
                </c:pt>
                <c:pt idx="8">
                  <c:v>1223794</c:v>
                </c:pt>
                <c:pt idx="9">
                  <c:v>1421439</c:v>
                </c:pt>
                <c:pt idx="10">
                  <c:v>1627503</c:v>
                </c:pt>
                <c:pt idx="11">
                  <c:v>1257829</c:v>
                </c:pt>
                <c:pt idx="12">
                  <c:v>1199187</c:v>
                </c:pt>
                <c:pt idx="13">
                  <c:v>1292741</c:v>
                </c:pt>
                <c:pt idx="14">
                  <c:v>1374893</c:v>
                </c:pt>
                <c:pt idx="15">
                  <c:v>1526161</c:v>
                </c:pt>
                <c:pt idx="16">
                  <c:v>1400922</c:v>
                </c:pt>
                <c:pt idx="17">
                  <c:v>1786089</c:v>
                </c:pt>
                <c:pt idx="18">
                  <c:v>2442778</c:v>
                </c:pt>
                <c:pt idx="19">
                  <c:v>2131181</c:v>
                </c:pt>
              </c:numCache>
            </c:numRef>
          </c:val>
          <c:smooth val="0"/>
          <c:extLst>
            <c:ext xmlns:c16="http://schemas.microsoft.com/office/drawing/2014/chart" uri="{C3380CC4-5D6E-409C-BE32-E72D297353CC}">
              <c16:uniqueId val="{00000001-727D-45E5-83D0-3F77080D2F81}"/>
            </c:ext>
          </c:extLst>
        </c:ser>
        <c:ser>
          <c:idx val="2"/>
          <c:order val="2"/>
          <c:tx>
            <c:strRef>
              <c:f>'Mexico time series'!$M$6</c:f>
              <c:strCache>
                <c:ptCount val="1"/>
                <c:pt idx="0">
                  <c:v>CA Value (000 $)</c:v>
                </c:pt>
              </c:strCache>
            </c:strRef>
          </c:tx>
          <c:spPr>
            <a:ln w="28575" cap="rnd">
              <a:solidFill>
                <a:schemeClr val="accent3"/>
              </a:solidFill>
              <a:round/>
            </a:ln>
            <a:effectLst/>
          </c:spPr>
          <c:marker>
            <c:symbol val="none"/>
          </c:marker>
          <c:cat>
            <c:strRef>
              <c:f>'Mexico time series'!$J$7:$J$26</c:f>
              <c:strCach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Jan - Nov 2023</c:v>
                </c:pt>
              </c:strCache>
            </c:strRef>
          </c:cat>
          <c:val>
            <c:numRef>
              <c:f>'Mexico time series'!$M$7:$M$26</c:f>
              <c:numCache>
                <c:formatCode>#,##0.00</c:formatCode>
                <c:ptCount val="20"/>
                <c:pt idx="0">
                  <c:v>159273.9</c:v>
                </c:pt>
                <c:pt idx="1">
                  <c:v>132528.5</c:v>
                </c:pt>
                <c:pt idx="2">
                  <c:v>147125.6</c:v>
                </c:pt>
                <c:pt idx="3">
                  <c:v>187706.7</c:v>
                </c:pt>
                <c:pt idx="4">
                  <c:v>168094.9</c:v>
                </c:pt>
                <c:pt idx="5">
                  <c:v>161680.1</c:v>
                </c:pt>
                <c:pt idx="6">
                  <c:v>184145.4</c:v>
                </c:pt>
                <c:pt idx="7">
                  <c:v>195314.8</c:v>
                </c:pt>
                <c:pt idx="8">
                  <c:v>190036.5</c:v>
                </c:pt>
                <c:pt idx="9">
                  <c:v>184051.4</c:v>
                </c:pt>
                <c:pt idx="10">
                  <c:v>181456.4</c:v>
                </c:pt>
                <c:pt idx="11">
                  <c:v>174180</c:v>
                </c:pt>
                <c:pt idx="12">
                  <c:v>185197.2</c:v>
                </c:pt>
                <c:pt idx="13">
                  <c:v>188715.6</c:v>
                </c:pt>
                <c:pt idx="14">
                  <c:v>183942.5</c:v>
                </c:pt>
                <c:pt idx="15">
                  <c:v>178550.3</c:v>
                </c:pt>
                <c:pt idx="16">
                  <c:v>184099.4</c:v>
                </c:pt>
                <c:pt idx="17">
                  <c:v>201599.8</c:v>
                </c:pt>
                <c:pt idx="18">
                  <c:v>246647.7</c:v>
                </c:pt>
                <c:pt idx="19">
                  <c:v>203015.4</c:v>
                </c:pt>
              </c:numCache>
            </c:numRef>
          </c:val>
          <c:smooth val="0"/>
          <c:extLst>
            <c:ext xmlns:c16="http://schemas.microsoft.com/office/drawing/2014/chart" uri="{C3380CC4-5D6E-409C-BE32-E72D297353CC}">
              <c16:uniqueId val="{00000002-727D-45E5-83D0-3F77080D2F81}"/>
            </c:ext>
          </c:extLst>
        </c:ser>
        <c:ser>
          <c:idx val="3"/>
          <c:order val="3"/>
          <c:tx>
            <c:strRef>
              <c:f>'Mexico time series'!$N$6</c:f>
              <c:strCache>
                <c:ptCount val="1"/>
                <c:pt idx="0">
                  <c:v>CA Quantity (MT)</c:v>
                </c:pt>
              </c:strCache>
            </c:strRef>
          </c:tx>
          <c:spPr>
            <a:ln w="28575" cap="rnd">
              <a:solidFill>
                <a:schemeClr val="accent4"/>
              </a:solidFill>
              <a:round/>
            </a:ln>
            <a:effectLst/>
          </c:spPr>
          <c:marker>
            <c:symbol val="none"/>
          </c:marker>
          <c:cat>
            <c:strRef>
              <c:f>'Mexico time series'!$J$7:$J$26</c:f>
              <c:strCach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Jan - Nov 2023</c:v>
                </c:pt>
              </c:strCache>
            </c:strRef>
          </c:cat>
          <c:val>
            <c:numRef>
              <c:f>'Mexico time series'!$N$7:$N$26</c:f>
              <c:numCache>
                <c:formatCode>#,##0</c:formatCode>
                <c:ptCount val="20"/>
                <c:pt idx="0">
                  <c:v>274535</c:v>
                </c:pt>
                <c:pt idx="1">
                  <c:v>268065</c:v>
                </c:pt>
                <c:pt idx="2">
                  <c:v>280625</c:v>
                </c:pt>
                <c:pt idx="3">
                  <c:v>371517</c:v>
                </c:pt>
                <c:pt idx="4">
                  <c:v>431494</c:v>
                </c:pt>
                <c:pt idx="5">
                  <c:v>397573</c:v>
                </c:pt>
                <c:pt idx="6">
                  <c:v>466399</c:v>
                </c:pt>
                <c:pt idx="7">
                  <c:v>533262</c:v>
                </c:pt>
                <c:pt idx="8">
                  <c:v>557432</c:v>
                </c:pt>
                <c:pt idx="9">
                  <c:v>647503</c:v>
                </c:pt>
                <c:pt idx="10">
                  <c:v>665531</c:v>
                </c:pt>
                <c:pt idx="11">
                  <c:v>625539</c:v>
                </c:pt>
                <c:pt idx="12">
                  <c:v>697082</c:v>
                </c:pt>
                <c:pt idx="13">
                  <c:v>699376</c:v>
                </c:pt>
                <c:pt idx="14">
                  <c:v>699503</c:v>
                </c:pt>
                <c:pt idx="15">
                  <c:v>728173</c:v>
                </c:pt>
                <c:pt idx="16">
                  <c:v>736085</c:v>
                </c:pt>
                <c:pt idx="17">
                  <c:v>854664</c:v>
                </c:pt>
                <c:pt idx="18">
                  <c:v>1029518</c:v>
                </c:pt>
                <c:pt idx="19">
                  <c:v>994011</c:v>
                </c:pt>
              </c:numCache>
            </c:numRef>
          </c:val>
          <c:smooth val="0"/>
          <c:extLst>
            <c:ext xmlns:c16="http://schemas.microsoft.com/office/drawing/2014/chart" uri="{C3380CC4-5D6E-409C-BE32-E72D297353CC}">
              <c16:uniqueId val="{00000003-727D-45E5-83D0-3F77080D2F81}"/>
            </c:ext>
          </c:extLst>
        </c:ser>
        <c:dLbls>
          <c:showLegendKey val="0"/>
          <c:showVal val="0"/>
          <c:showCatName val="0"/>
          <c:showSerName val="0"/>
          <c:showPercent val="0"/>
          <c:showBubbleSize val="0"/>
        </c:dLbls>
        <c:smooth val="0"/>
        <c:axId val="1097396592"/>
        <c:axId val="942556192"/>
      </c:lineChart>
      <c:catAx>
        <c:axId val="109739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42556192"/>
        <c:crosses val="autoZero"/>
        <c:auto val="1"/>
        <c:lblAlgn val="ctr"/>
        <c:lblOffset val="100"/>
        <c:noMultiLvlLbl val="0"/>
      </c:catAx>
      <c:valAx>
        <c:axId val="942556192"/>
        <c:scaling>
          <c:orientation val="minMax"/>
          <c:max val="25000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9739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a:t>Whey Exports to China</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41275" cap="rnd">
              <a:solidFill>
                <a:schemeClr val="accent1"/>
              </a:solidFill>
              <a:round/>
            </a:ln>
            <a:effectLst/>
          </c:spPr>
          <c:marker>
            <c:symbol val="none"/>
          </c:marker>
          <c:cat>
            <c:numRef>
              <c:f>Sheet1!$A$2:$A$73</c:f>
              <c:numCache>
                <c:formatCode>General</c:formatCode>
                <c:ptCount val="72"/>
                <c:pt idx="0">
                  <c:v>2016</c:v>
                </c:pt>
                <c:pt idx="12">
                  <c:v>2017</c:v>
                </c:pt>
                <c:pt idx="24">
                  <c:v>2018</c:v>
                </c:pt>
                <c:pt idx="36">
                  <c:v>2019</c:v>
                </c:pt>
                <c:pt idx="48">
                  <c:v>2020</c:v>
                </c:pt>
                <c:pt idx="60">
                  <c:v>2021</c:v>
                </c:pt>
              </c:numCache>
            </c:numRef>
          </c:cat>
          <c:val>
            <c:numRef>
              <c:f>Sheet1!$C$2:$C$73</c:f>
              <c:numCache>
                <c:formatCode>General</c:formatCode>
                <c:ptCount val="72"/>
                <c:pt idx="0">
                  <c:v>10029</c:v>
                </c:pt>
                <c:pt idx="1">
                  <c:v>10759</c:v>
                </c:pt>
                <c:pt idx="2">
                  <c:v>10852</c:v>
                </c:pt>
                <c:pt idx="3">
                  <c:v>12592</c:v>
                </c:pt>
                <c:pt idx="4">
                  <c:v>17884</c:v>
                </c:pt>
                <c:pt idx="5">
                  <c:v>21801</c:v>
                </c:pt>
                <c:pt idx="6">
                  <c:v>19409</c:v>
                </c:pt>
                <c:pt idx="7">
                  <c:v>20882</c:v>
                </c:pt>
                <c:pt idx="8">
                  <c:v>16790</c:v>
                </c:pt>
                <c:pt idx="9">
                  <c:v>20489</c:v>
                </c:pt>
                <c:pt idx="10">
                  <c:v>23198</c:v>
                </c:pt>
                <c:pt idx="11">
                  <c:v>22740</c:v>
                </c:pt>
                <c:pt idx="12">
                  <c:v>18948</c:v>
                </c:pt>
                <c:pt idx="13">
                  <c:v>20766</c:v>
                </c:pt>
                <c:pt idx="14">
                  <c:v>20475</c:v>
                </c:pt>
                <c:pt idx="15">
                  <c:v>20007</c:v>
                </c:pt>
                <c:pt idx="16">
                  <c:v>22063</c:v>
                </c:pt>
                <c:pt idx="17">
                  <c:v>19453</c:v>
                </c:pt>
                <c:pt idx="18">
                  <c:v>19533</c:v>
                </c:pt>
                <c:pt idx="19">
                  <c:v>19826</c:v>
                </c:pt>
                <c:pt idx="20">
                  <c:v>17269</c:v>
                </c:pt>
                <c:pt idx="21">
                  <c:v>20197</c:v>
                </c:pt>
                <c:pt idx="22">
                  <c:v>22040</c:v>
                </c:pt>
                <c:pt idx="23">
                  <c:v>24846</c:v>
                </c:pt>
                <c:pt idx="24">
                  <c:v>20951</c:v>
                </c:pt>
                <c:pt idx="25">
                  <c:v>19730</c:v>
                </c:pt>
                <c:pt idx="26">
                  <c:v>22694</c:v>
                </c:pt>
                <c:pt idx="27">
                  <c:v>25584</c:v>
                </c:pt>
                <c:pt idx="28">
                  <c:v>22225</c:v>
                </c:pt>
                <c:pt idx="29">
                  <c:v>17656</c:v>
                </c:pt>
                <c:pt idx="30">
                  <c:v>14618</c:v>
                </c:pt>
                <c:pt idx="31">
                  <c:v>14786</c:v>
                </c:pt>
                <c:pt idx="32">
                  <c:v>11258</c:v>
                </c:pt>
                <c:pt idx="33">
                  <c:v>10066</c:v>
                </c:pt>
                <c:pt idx="34">
                  <c:v>13319</c:v>
                </c:pt>
                <c:pt idx="35">
                  <c:v>11503</c:v>
                </c:pt>
                <c:pt idx="36">
                  <c:v>9265</c:v>
                </c:pt>
                <c:pt idx="37">
                  <c:v>7873</c:v>
                </c:pt>
                <c:pt idx="38">
                  <c:v>10047</c:v>
                </c:pt>
                <c:pt idx="39">
                  <c:v>6302</c:v>
                </c:pt>
                <c:pt idx="40">
                  <c:v>6565</c:v>
                </c:pt>
                <c:pt idx="41">
                  <c:v>10224</c:v>
                </c:pt>
                <c:pt idx="42">
                  <c:v>8132</c:v>
                </c:pt>
                <c:pt idx="43">
                  <c:v>4791</c:v>
                </c:pt>
                <c:pt idx="44">
                  <c:v>8725</c:v>
                </c:pt>
                <c:pt idx="45">
                  <c:v>5991</c:v>
                </c:pt>
                <c:pt idx="46">
                  <c:v>9852</c:v>
                </c:pt>
                <c:pt idx="47">
                  <c:v>10323</c:v>
                </c:pt>
                <c:pt idx="48">
                  <c:v>11660</c:v>
                </c:pt>
                <c:pt idx="49">
                  <c:v>9084</c:v>
                </c:pt>
                <c:pt idx="50">
                  <c:v>12043</c:v>
                </c:pt>
                <c:pt idx="51">
                  <c:v>14378</c:v>
                </c:pt>
                <c:pt idx="52">
                  <c:v>17142</c:v>
                </c:pt>
                <c:pt idx="53">
                  <c:v>18166</c:v>
                </c:pt>
                <c:pt idx="54">
                  <c:v>16693</c:v>
                </c:pt>
                <c:pt idx="55">
                  <c:v>21498</c:v>
                </c:pt>
                <c:pt idx="56">
                  <c:v>18705</c:v>
                </c:pt>
                <c:pt idx="57">
                  <c:v>25417</c:v>
                </c:pt>
                <c:pt idx="58">
                  <c:v>19767</c:v>
                </c:pt>
                <c:pt idx="59">
                  <c:v>25268</c:v>
                </c:pt>
                <c:pt idx="60">
                  <c:v>21974</c:v>
                </c:pt>
                <c:pt idx="61">
                  <c:v>24796</c:v>
                </c:pt>
                <c:pt idx="62">
                  <c:v>25327</c:v>
                </c:pt>
                <c:pt idx="63">
                  <c:v>24987</c:v>
                </c:pt>
                <c:pt idx="64">
                  <c:v>24388</c:v>
                </c:pt>
                <c:pt idx="65">
                  <c:v>25142</c:v>
                </c:pt>
                <c:pt idx="66">
                  <c:v>22590</c:v>
                </c:pt>
                <c:pt idx="67">
                  <c:v>23195</c:v>
                </c:pt>
                <c:pt idx="68">
                  <c:v>19936</c:v>
                </c:pt>
                <c:pt idx="69">
                  <c:v>18145</c:v>
                </c:pt>
                <c:pt idx="70">
                  <c:v>16088</c:v>
                </c:pt>
                <c:pt idx="71">
                  <c:v>12141</c:v>
                </c:pt>
              </c:numCache>
            </c:numRef>
          </c:val>
          <c:smooth val="0"/>
          <c:extLst>
            <c:ext xmlns:c16="http://schemas.microsoft.com/office/drawing/2014/chart" uri="{C3380CC4-5D6E-409C-BE32-E72D297353CC}">
              <c16:uniqueId val="{00000000-1D77-4BFA-83CF-A938557D1A1D}"/>
            </c:ext>
          </c:extLst>
        </c:ser>
        <c:dLbls>
          <c:showLegendKey val="0"/>
          <c:showVal val="0"/>
          <c:showCatName val="0"/>
          <c:showSerName val="0"/>
          <c:showPercent val="0"/>
          <c:showBubbleSize val="0"/>
        </c:dLbls>
        <c:smooth val="0"/>
        <c:axId val="624940672"/>
        <c:axId val="624936408"/>
      </c:lineChart>
      <c:catAx>
        <c:axId val="62494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624936408"/>
        <c:crosses val="autoZero"/>
        <c:auto val="1"/>
        <c:lblAlgn val="ctr"/>
        <c:lblOffset val="100"/>
        <c:noMultiLvlLbl val="0"/>
      </c:catAx>
      <c:valAx>
        <c:axId val="624936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a:t>Metric Tons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24940672"/>
        <c:crosses val="autoZero"/>
        <c:crossBetween val="between"/>
      </c:valAx>
      <c:spPr>
        <a:noFill/>
        <a:ln>
          <a:noFill/>
        </a:ln>
        <a:effectLst/>
      </c:spPr>
    </c:plotArea>
    <c:plotVisOnly val="1"/>
    <c:dispBlanksAs val="gap"/>
    <c:showDLblsOverMax val="0"/>
  </c:chart>
  <c:spPr>
    <a:noFill/>
    <a:ln>
      <a:noFill/>
    </a:ln>
    <a:effectLst/>
  </c:spPr>
  <c:txPr>
    <a:bodyPr/>
    <a:lstStyle/>
    <a:p>
      <a:pPr>
        <a:defRPr sz="2000"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'exports graph'!$A$2:$A$4</c:f>
              <c:strCache>
                <c:ptCount val="3"/>
                <c:pt idx="0">
                  <c:v>dairy exports</c:v>
                </c:pt>
                <c:pt idx="1">
                  <c:v>agriculture exports</c:v>
                </c:pt>
                <c:pt idx="2">
                  <c:v>all exports</c:v>
                </c:pt>
              </c:strCache>
            </c:strRef>
          </c:cat>
          <c:val>
            <c:numRef>
              <c:f>'exports graph'!$B$2</c:f>
              <c:numCache>
                <c:formatCode>General</c:formatCode>
                <c:ptCount val="1"/>
                <c:pt idx="0">
                  <c:v>8</c:v>
                </c:pt>
              </c:numCache>
            </c:numRef>
          </c:val>
          <c:extLst>
            <c:ext xmlns:c16="http://schemas.microsoft.com/office/drawing/2014/chart" uri="{C3380CC4-5D6E-409C-BE32-E72D297353CC}">
              <c16:uniqueId val="{00000000-538E-4D11-B222-82597F3C81B8}"/>
            </c:ext>
          </c:extLst>
        </c:ser>
        <c:dLbls>
          <c:showLegendKey val="0"/>
          <c:showVal val="0"/>
          <c:showCatName val="0"/>
          <c:showSerName val="0"/>
          <c:showPercent val="0"/>
          <c:showBubbleSize val="0"/>
        </c:dLbls>
        <c:gapWidth val="219"/>
        <c:overlap val="-27"/>
        <c:axId val="880679536"/>
        <c:axId val="880684128"/>
      </c:barChart>
      <c:catAx>
        <c:axId val="88067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880684128"/>
        <c:crosses val="autoZero"/>
        <c:auto val="1"/>
        <c:lblAlgn val="ctr"/>
        <c:lblOffset val="100"/>
        <c:noMultiLvlLbl val="0"/>
      </c:catAx>
      <c:valAx>
        <c:axId val="880684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a:t>Billion $</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880679536"/>
        <c:crosses val="autoZero"/>
        <c:crossBetween val="between"/>
      </c:valAx>
      <c:spPr>
        <a:noFill/>
        <a:ln>
          <a:noFill/>
        </a:ln>
        <a:effectLst/>
      </c:spPr>
    </c:plotArea>
    <c:plotVisOnly val="1"/>
    <c:dispBlanksAs val="gap"/>
    <c:showDLblsOverMax val="0"/>
  </c:chart>
  <c:spPr>
    <a:noFill/>
    <a:ln>
      <a:noFill/>
    </a:ln>
    <a:effectLst/>
  </c:spPr>
  <c:txPr>
    <a:bodyPr/>
    <a:lstStyle/>
    <a:p>
      <a:pPr>
        <a:defRPr sz="2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'exports graph'!$A$2:$A$4</c:f>
              <c:strCache>
                <c:ptCount val="2"/>
                <c:pt idx="0">
                  <c:v>dairy exports</c:v>
                </c:pt>
                <c:pt idx="1">
                  <c:v>agriculture exports</c:v>
                </c:pt>
              </c:strCache>
              <c:extLst/>
            </c:strRef>
          </c:cat>
          <c:val>
            <c:numRef>
              <c:f>'exports graph'!$B$2:$B$4</c:f>
              <c:numCache>
                <c:formatCode>General</c:formatCode>
                <c:ptCount val="2"/>
                <c:pt idx="0">
                  <c:v>8</c:v>
                </c:pt>
                <c:pt idx="1">
                  <c:v>173.5</c:v>
                </c:pt>
              </c:numCache>
              <c:extLst/>
            </c:numRef>
          </c:val>
          <c:extLst>
            <c:ext xmlns:c16="http://schemas.microsoft.com/office/drawing/2014/chart" uri="{C3380CC4-5D6E-409C-BE32-E72D297353CC}">
              <c16:uniqueId val="{00000000-0D7C-4BF2-B713-1BA5F5F30BE3}"/>
            </c:ext>
          </c:extLst>
        </c:ser>
        <c:dLbls>
          <c:showLegendKey val="0"/>
          <c:showVal val="0"/>
          <c:showCatName val="0"/>
          <c:showSerName val="0"/>
          <c:showPercent val="0"/>
          <c:showBubbleSize val="0"/>
        </c:dLbls>
        <c:gapWidth val="219"/>
        <c:overlap val="-27"/>
        <c:axId val="880679536"/>
        <c:axId val="880684128"/>
      </c:barChart>
      <c:catAx>
        <c:axId val="88067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80684128"/>
        <c:crosses val="autoZero"/>
        <c:auto val="1"/>
        <c:lblAlgn val="ctr"/>
        <c:lblOffset val="100"/>
        <c:noMultiLvlLbl val="0"/>
      </c:catAx>
      <c:valAx>
        <c:axId val="880684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Billion $</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80679536"/>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0.91802</cdr:x>
      <cdr:y>0.03775</cdr:y>
    </cdr:from>
    <cdr:to>
      <cdr:x>0.92002</cdr:x>
      <cdr:y>0.84047</cdr:y>
    </cdr:to>
    <cdr:cxnSp macro="">
      <cdr:nvCxnSpPr>
        <cdr:cNvPr id="3" name="Straight Connector 2">
          <a:extLst xmlns:a="http://schemas.openxmlformats.org/drawingml/2006/main">
            <a:ext uri="{FF2B5EF4-FFF2-40B4-BE49-F238E27FC236}">
              <a16:creationId xmlns:a16="http://schemas.microsoft.com/office/drawing/2014/main" id="{FD5EF72B-9AED-C489-DF84-AEE2C0F4E4D3}"/>
            </a:ext>
          </a:extLst>
        </cdr:cNvPr>
        <cdr:cNvCxnSpPr/>
      </cdr:nvCxnSpPr>
      <cdr:spPr>
        <a:xfrm xmlns:a="http://schemas.openxmlformats.org/drawingml/2006/main" flipH="1" flipV="1">
          <a:off x="8065827" y="194043"/>
          <a:ext cx="17584" cy="4126523"/>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0.00324</cdr:y>
    </cdr:from>
    <cdr:to>
      <cdr:x>0.10445</cdr:x>
      <cdr:y>0.16599</cdr:y>
    </cdr:to>
    <cdr:sp macro="" textlink="">
      <cdr:nvSpPr>
        <cdr:cNvPr id="2" name="TextBox 1">
          <a:extLst xmlns:a="http://schemas.openxmlformats.org/drawingml/2006/main">
            <a:ext uri="{FF2B5EF4-FFF2-40B4-BE49-F238E27FC236}">
              <a16:creationId xmlns:a16="http://schemas.microsoft.com/office/drawing/2014/main" id="{5A9A083D-652E-4000-E447-321AB77ADF30}"/>
            </a:ext>
          </a:extLst>
        </cdr:cNvPr>
        <cdr:cNvSpPr txBox="1"/>
      </cdr:nvSpPr>
      <cdr:spPr>
        <a:xfrm xmlns:a="http://schemas.openxmlformats.org/drawingml/2006/main">
          <a:off x="-195617" y="1819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kern="1200" dirty="0"/>
            <a:t>$/cwt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EDCA95F2-023A-1445-82DE-0268D465293F}" type="datetimeFigureOut">
              <a:rPr lang="en-US" smtClean="0"/>
              <a:t>1/20/2025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6" tIns="46583" rIns="93166" bIns="46583" rtlCol="0" anchor="b"/>
          <a:lstStyle>
            <a:lvl1pPr algn="l">
              <a:defRPr sz="1200"/>
            </a:lvl1pPr>
          </a:lstStyle>
          <a:p>
            <a:r>
              <a:rPr lang="en-US"/>
              <a:t>C. Wolf</a:t>
            </a: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6" tIns="46583" rIns="93166" bIns="46583" rtlCol="0" anchor="b"/>
          <a:lstStyle>
            <a:lvl1pPr algn="r">
              <a:defRPr sz="1200"/>
            </a:lvl1pPr>
          </a:lstStyle>
          <a:p>
            <a:fld id="{7BD9DF5D-90FC-7D4A-B15B-EC85E56F616C}" type="slidenum">
              <a:rPr lang="en-US" smtClean="0"/>
              <a:t>‹#›</a:t>
            </a:fld>
            <a:endParaRPr lang="en-US"/>
          </a:p>
        </p:txBody>
      </p:sp>
    </p:spTree>
    <p:extLst>
      <p:ext uri="{BB962C8B-B14F-4D97-AF65-F5344CB8AC3E}">
        <p14:creationId xmlns:p14="http://schemas.microsoft.com/office/powerpoint/2010/main" val="11072660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6" tIns="46583" rIns="93166" bIns="46583" rtlCol="0"/>
          <a:lstStyle>
            <a:lvl1pPr algn="r">
              <a:defRPr sz="1200"/>
            </a:lvl1pPr>
          </a:lstStyle>
          <a:p>
            <a:fld id="{141FA199-D1D6-E34E-BE4F-0C9C560654EF}" type="datetimeFigureOut">
              <a:rPr lang="en-US" smtClean="0"/>
              <a:t>1/20/2025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6" tIns="46583" rIns="93166" bIns="46583" rtlCol="0" anchor="b"/>
          <a:lstStyle>
            <a:lvl1pPr algn="l">
              <a:defRPr sz="1200"/>
            </a:lvl1pPr>
          </a:lstStyle>
          <a:p>
            <a:r>
              <a:rPr lang="en-US"/>
              <a:t>C. Wolf</a:t>
            </a:r>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6" tIns="46583" rIns="93166" bIns="46583" rtlCol="0" anchor="b"/>
          <a:lstStyle>
            <a:lvl1pPr algn="r">
              <a:defRPr sz="1200"/>
            </a:lvl1pPr>
          </a:lstStyle>
          <a:p>
            <a:fld id="{D3117B08-0BCD-354B-9358-AE5CAD05314A}" type="slidenum">
              <a:rPr lang="en-US" smtClean="0"/>
              <a:t>‹#›</a:t>
            </a:fld>
            <a:endParaRPr lang="en-US"/>
          </a:p>
        </p:txBody>
      </p:sp>
    </p:spTree>
    <p:extLst>
      <p:ext uri="{BB962C8B-B14F-4D97-AF65-F5344CB8AC3E}">
        <p14:creationId xmlns:p14="http://schemas.microsoft.com/office/powerpoint/2010/main" val="608327393"/>
      </p:ext>
    </p:extLst>
  </p:cSld>
  <p:clrMap bg1="lt1" tx1="dk1" bg2="lt2" tx2="dk2" accent1="accent1" accent2="accent2" accent3="accent3" accent4="accent4" accent5="accent5" accent6="accent6" hlink="hlink" folHlink="folHlink"/>
  <p:hf hd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459" y="666281"/>
            <a:ext cx="8224005" cy="2843683"/>
          </a:xfrm>
        </p:spPr>
        <p:txBody>
          <a:bodyPr anchor="t" anchorCtr="0">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481242" y="3883166"/>
            <a:ext cx="6857902" cy="1374636"/>
          </a:xfrm>
        </p:spPr>
        <p:txBody>
          <a:bodyPr/>
          <a:lstStyle>
            <a:lvl1pPr marL="0" indent="0" algn="l">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a:t>C. Wolf</a:t>
            </a:r>
            <a:endParaRPr lang="en-US" dirty="0"/>
          </a:p>
        </p:txBody>
      </p:sp>
      <p:sp>
        <p:nvSpPr>
          <p:cNvPr id="6" name="Slide Number Placeholder 5"/>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116304" y="0"/>
            <a:ext cx="5027695"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7" name="Slide Number Placeholder 6"/>
          <p:cNvSpPr>
            <a:spLocks noGrp="1"/>
          </p:cNvSpPr>
          <p:nvPr>
            <p:ph type="sldNum" sz="quarter" idx="12"/>
          </p:nvPr>
        </p:nvSpPr>
        <p:spPr/>
        <p:txBody>
          <a:bodyPr/>
          <a:lstStyle/>
          <a:p>
            <a:fld id="{A4A00DF7-6AE2-7340-9EE1-6F4F020C789C}" type="slidenum">
              <a:rPr lang="en-US" smtClean="0"/>
              <a:t>‹#›</a:t>
            </a:fld>
            <a:endParaRPr lang="en-US"/>
          </a:p>
        </p:txBody>
      </p:sp>
      <p:sp>
        <p:nvSpPr>
          <p:cNvPr id="8" name="Title 1"/>
          <p:cNvSpPr>
            <a:spLocks noGrp="1"/>
          </p:cNvSpPr>
          <p:nvPr>
            <p:ph type="title"/>
          </p:nvPr>
        </p:nvSpPr>
        <p:spPr>
          <a:xfrm>
            <a:off x="459804" y="457200"/>
            <a:ext cx="3437553" cy="1600200"/>
          </a:xfrm>
        </p:spPr>
        <p:txBody>
          <a:bodyPr anchor="t" anchorCtr="0">
            <a:normAutofit/>
          </a:bodyPr>
          <a:lstStyle>
            <a:lvl1pPr>
              <a:defRPr sz="2800"/>
            </a:lvl1pPr>
          </a:lstStyle>
          <a:p>
            <a:r>
              <a:rPr lang="en-US" dirty="0"/>
              <a:t>Click to edit Master title style</a:t>
            </a:r>
          </a:p>
        </p:txBody>
      </p:sp>
      <p:sp>
        <p:nvSpPr>
          <p:cNvPr id="9" name="Text Placeholder 3"/>
          <p:cNvSpPr>
            <a:spLocks noGrp="1"/>
          </p:cNvSpPr>
          <p:nvPr>
            <p:ph type="body" sz="half" idx="2"/>
          </p:nvPr>
        </p:nvSpPr>
        <p:spPr>
          <a:xfrm>
            <a:off x="459804" y="2266386"/>
            <a:ext cx="3437553" cy="3602604"/>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3" name="Straight Connector 12"/>
          <p:cNvCxnSpPr/>
          <p:nvPr userDrawn="1"/>
        </p:nvCxnSpPr>
        <p:spPr>
          <a:xfrm>
            <a:off x="226789" y="6104369"/>
            <a:ext cx="3670568" cy="0"/>
          </a:xfrm>
          <a:prstGeom prst="line">
            <a:avLst/>
          </a:prstGeom>
          <a:ln w="6350" cmpd="sng">
            <a:solidFill>
              <a:schemeClr val="bg2">
                <a:lumMod val="75000"/>
                <a:alpha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descr="Horizontal Wordmark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45" y="6170063"/>
            <a:ext cx="3328076" cy="5879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lgn="ctr">
              <a:defRPr sz="4400"/>
            </a:lvl1pPr>
          </a:lstStyle>
          <a:p>
            <a:r>
              <a:rPr lang="en-US" dirty="0"/>
              <a:t>Click to edit Master title style</a:t>
            </a:r>
          </a:p>
        </p:txBody>
      </p:sp>
      <p:sp>
        <p:nvSpPr>
          <p:cNvPr id="3" name="Content Placeholder 2"/>
          <p:cNvSpPr>
            <a:spLocks noGrp="1"/>
          </p:cNvSpPr>
          <p:nvPr>
            <p:ph idx="1"/>
          </p:nvPr>
        </p:nvSpPr>
        <p:spPr>
          <a:xfrm>
            <a:off x="468456" y="1952356"/>
            <a:ext cx="8207088" cy="3653387"/>
          </a:xfrm>
        </p:spPr>
        <p:txBody>
          <a:bodyPr>
            <a:normAutofit/>
          </a:bodyPr>
          <a:lstStyle>
            <a:lvl1pPr>
              <a:defRPr sz="3200">
                <a:latin typeface="+mn-lt"/>
              </a:defRPr>
            </a:lvl1pPr>
            <a:lvl2pPr>
              <a:defRPr sz="2800">
                <a:latin typeface="+mn-lt"/>
              </a:defRPr>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C. Wolf</a:t>
            </a:r>
            <a:endParaRPr lang="en-US" dirty="0"/>
          </a:p>
        </p:txBody>
      </p:sp>
      <p:sp>
        <p:nvSpPr>
          <p:cNvPr id="6" name="Slide Number Placeholder 5"/>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defRPr sz="3600" baseline="0"/>
            </a:lvl1pPr>
          </a:lstStyle>
          <a:p>
            <a:r>
              <a:rPr lang="en-US" dirty="0"/>
              <a:t>Click to edit Master title style</a:t>
            </a:r>
          </a:p>
        </p:txBody>
      </p:sp>
      <p:sp>
        <p:nvSpPr>
          <p:cNvPr id="3" name="Content Placeholder 2"/>
          <p:cNvSpPr>
            <a:spLocks noGrp="1"/>
          </p:cNvSpPr>
          <p:nvPr>
            <p:ph sz="half" idx="1"/>
          </p:nvPr>
        </p:nvSpPr>
        <p:spPr>
          <a:xfrm>
            <a:off x="468456" y="1948873"/>
            <a:ext cx="4020068" cy="3656871"/>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5044" y="1948873"/>
            <a:ext cx="4000500" cy="3656871"/>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C. Wolf</a:t>
            </a:r>
            <a:endParaRPr lang="en-US" dirty="0"/>
          </a:p>
        </p:txBody>
      </p:sp>
      <p:sp>
        <p:nvSpPr>
          <p:cNvPr id="7" name="Slide Number Placeholder 6"/>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 Wolf</a:t>
            </a:r>
            <a:endParaRPr lang="en-US" dirty="0"/>
          </a:p>
        </p:txBody>
      </p:sp>
      <p:sp>
        <p:nvSpPr>
          <p:cNvPr id="4" name="Slide Number Placeholder 3"/>
          <p:cNvSpPr>
            <a:spLocks noGrp="1"/>
          </p:cNvSpPr>
          <p:nvPr>
            <p:ph type="sldNum" sz="quarter" idx="11"/>
          </p:nvPr>
        </p:nvSpPr>
        <p:spPr/>
        <p:txBody>
          <a:bodyPr/>
          <a:lstStyle/>
          <a:p>
            <a:fld id="{A4A00DF7-6AE2-7340-9EE1-6F4F020C789C}" type="slidenum">
              <a:rPr lang="en-US" smtClean="0"/>
              <a:pPr/>
              <a:t>‹#›</a:t>
            </a:fld>
            <a:endParaRPr lang="en-US" dirty="0"/>
          </a:p>
        </p:txBody>
      </p:sp>
      <p:sp>
        <p:nvSpPr>
          <p:cNvPr id="8" name="Title 1"/>
          <p:cNvSpPr>
            <a:spLocks noGrp="1"/>
          </p:cNvSpPr>
          <p:nvPr>
            <p:ph type="title"/>
          </p:nvPr>
        </p:nvSpPr>
        <p:spPr>
          <a:xfrm>
            <a:off x="468456" y="676693"/>
            <a:ext cx="8207088" cy="1145169"/>
          </a:xfrm>
        </p:spPr>
        <p:txBody>
          <a:bodyPr anchor="t" anchorCtr="0">
            <a:normAutofit/>
          </a:bodyPr>
          <a:lstStyle>
            <a:lvl1pPr>
              <a:defRPr sz="3600" baseline="0"/>
            </a:lvl1pPr>
          </a:lstStyle>
          <a:p>
            <a:r>
              <a:rPr lang="en-US" dirty="0"/>
              <a:t>Click to edit Master title style</a:t>
            </a:r>
          </a:p>
        </p:txBody>
      </p:sp>
      <p:sp>
        <p:nvSpPr>
          <p:cNvPr id="9" name="Content Placeholder 2"/>
          <p:cNvSpPr>
            <a:spLocks noGrp="1"/>
          </p:cNvSpPr>
          <p:nvPr>
            <p:ph sz="half" idx="1"/>
          </p:nvPr>
        </p:nvSpPr>
        <p:spPr>
          <a:xfrm>
            <a:off x="468457" y="1948873"/>
            <a:ext cx="2651616" cy="3656871"/>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3251444" y="1948873"/>
            <a:ext cx="2649324" cy="3656871"/>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2"/>
          </p:nvPr>
        </p:nvSpPr>
        <p:spPr>
          <a:xfrm>
            <a:off x="6023928" y="1948873"/>
            <a:ext cx="2651616" cy="3656871"/>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09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9800" y="678820"/>
            <a:ext cx="8226782" cy="810205"/>
          </a:xfrm>
        </p:spPr>
        <p:txBody>
          <a:bodyPr anchor="t" anchorCtr="0">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459800" y="1681163"/>
            <a:ext cx="3998472" cy="823912"/>
          </a:xfrm>
        </p:spPr>
        <p:txBody>
          <a:bodyPr anchor="t" anchorCtr="0">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9800" y="2638640"/>
            <a:ext cx="3998472" cy="2967103"/>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8224" y="1681163"/>
            <a:ext cx="4019196" cy="823912"/>
          </a:xfrm>
        </p:spPr>
        <p:txBody>
          <a:bodyPr anchor="t" anchorCtr="0">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8224" y="2638640"/>
            <a:ext cx="4019196" cy="2967103"/>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a:t>C. Wolf</a:t>
            </a:r>
            <a:endParaRPr lang="en-US" dirty="0"/>
          </a:p>
        </p:txBody>
      </p:sp>
      <p:sp>
        <p:nvSpPr>
          <p:cNvPr id="9" name="Slide Number Placeholder 8"/>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800"/>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a:t>C. Wolf</a:t>
            </a:r>
            <a:endParaRPr lang="en-US" dirty="0"/>
          </a:p>
        </p:txBody>
      </p:sp>
      <p:sp>
        <p:nvSpPr>
          <p:cNvPr id="5" name="Slide Number Placeholder 4"/>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Foot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 Wolf</a:t>
            </a:r>
            <a:endParaRPr lang="en-US" dirty="0"/>
          </a:p>
        </p:txBody>
      </p:sp>
      <p:sp>
        <p:nvSpPr>
          <p:cNvPr id="4" name="Slide Number Placeholder 3"/>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Foot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4A00DF7-6AE2-7340-9EE1-6F4F020C789C}" type="slidenum">
              <a:rPr lang="en-US" smtClean="0"/>
              <a:pPr/>
              <a:t>‹#›</a:t>
            </a:fld>
            <a:endParaRPr lang="en-US" dirty="0"/>
          </a:p>
        </p:txBody>
      </p:sp>
    </p:spTree>
    <p:extLst>
      <p:ext uri="{BB962C8B-B14F-4D97-AF65-F5344CB8AC3E}">
        <p14:creationId xmlns:p14="http://schemas.microsoft.com/office/powerpoint/2010/main" val="18451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9804" y="457200"/>
            <a:ext cx="3437553" cy="1600200"/>
          </a:xfrm>
        </p:spPr>
        <p:txBody>
          <a:bodyPr anchor="t" anchorCtr="0">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116305" y="457201"/>
            <a:ext cx="4576106" cy="540385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9804" y="2266386"/>
            <a:ext cx="3437553" cy="3602604"/>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a:t>C. Wolf</a:t>
            </a:r>
            <a:endParaRPr lang="en-US" dirty="0"/>
          </a:p>
        </p:txBody>
      </p:sp>
      <p:sp>
        <p:nvSpPr>
          <p:cNvPr id="7" name="Slide Number Placeholder 6"/>
          <p:cNvSpPr>
            <a:spLocks noGrp="1"/>
          </p:cNvSpPr>
          <p:nvPr>
            <p:ph type="sldNum" sz="quarter" idx="12"/>
          </p:nvPr>
        </p:nvSpPr>
        <p:spPr/>
        <p:txBody>
          <a:bodyPr/>
          <a:lstStyle/>
          <a:p>
            <a:fld id="{A4A00DF7-6AE2-7340-9EE1-6F4F020C78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456" y="676693"/>
            <a:ext cx="8207088" cy="1145169"/>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68456" y="2050893"/>
            <a:ext cx="8207088" cy="35500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976670" y="6283956"/>
            <a:ext cx="4611689" cy="365125"/>
          </a:xfrm>
          <a:prstGeom prst="rect">
            <a:avLst/>
          </a:prstGeom>
        </p:spPr>
        <p:txBody>
          <a:bodyPr vert="horz" lIns="91440" tIns="45720" rIns="91440" bIns="45720" rtlCol="0" anchor="t" anchorCtr="0"/>
          <a:lstStyle>
            <a:lvl1pPr algn="r">
              <a:defRPr sz="900" baseline="0">
                <a:solidFill>
                  <a:schemeClr val="bg2">
                    <a:lumMod val="75000"/>
                  </a:schemeClr>
                </a:solidFill>
                <a:latin typeface="Work sans" charset="0"/>
              </a:defRPr>
            </a:lvl1pPr>
          </a:lstStyle>
          <a:p>
            <a:r>
              <a:rPr lang="en-US"/>
              <a:t>C. Wolf</a:t>
            </a:r>
            <a:endParaRPr lang="en-US" dirty="0"/>
          </a:p>
        </p:txBody>
      </p:sp>
      <p:sp>
        <p:nvSpPr>
          <p:cNvPr id="6" name="Slide Number Placeholder 5"/>
          <p:cNvSpPr>
            <a:spLocks noGrp="1"/>
          </p:cNvSpPr>
          <p:nvPr>
            <p:ph type="sldNum" sz="quarter" idx="4"/>
          </p:nvPr>
        </p:nvSpPr>
        <p:spPr>
          <a:xfrm>
            <a:off x="8588359" y="6283956"/>
            <a:ext cx="361516" cy="365125"/>
          </a:xfrm>
          <a:prstGeom prst="rect">
            <a:avLst/>
          </a:prstGeom>
        </p:spPr>
        <p:txBody>
          <a:bodyPr vert="horz" lIns="91440" tIns="45720" rIns="91440" bIns="45720" rtlCol="0" anchor="t" anchorCtr="0"/>
          <a:lstStyle>
            <a:lvl1pPr algn="r">
              <a:defRPr sz="900" baseline="0">
                <a:solidFill>
                  <a:schemeClr val="bg2">
                    <a:lumMod val="75000"/>
                  </a:schemeClr>
                </a:solidFill>
                <a:latin typeface="Work sans" charset="0"/>
              </a:defRPr>
            </a:lvl1pPr>
          </a:lstStyle>
          <a:p>
            <a:fld id="{A4A00DF7-6AE2-7340-9EE1-6F4F020C789C}" type="slidenum">
              <a:rPr lang="en-US" smtClean="0"/>
              <a:pPr/>
              <a:t>‹#›</a:t>
            </a:fld>
            <a:endParaRPr lang="en-US" dirty="0"/>
          </a:p>
        </p:txBody>
      </p:sp>
      <p:cxnSp>
        <p:nvCxnSpPr>
          <p:cNvPr id="8" name="Straight Connector 7"/>
          <p:cNvCxnSpPr/>
          <p:nvPr userDrawn="1"/>
        </p:nvCxnSpPr>
        <p:spPr>
          <a:xfrm>
            <a:off x="226789" y="6104369"/>
            <a:ext cx="8723087" cy="0"/>
          </a:xfrm>
          <a:prstGeom prst="line">
            <a:avLst/>
          </a:prstGeom>
          <a:ln w="6350" cmpd="sng">
            <a:solidFill>
              <a:schemeClr val="bg2">
                <a:lumMod val="75000"/>
                <a:alpha val="75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Horizontal Wordmark_color.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2845" y="6170063"/>
            <a:ext cx="3328076" cy="587936"/>
          </a:xfrm>
          <a:prstGeom prst="rect">
            <a:avLst/>
          </a:prstGeom>
        </p:spPr>
      </p:pic>
    </p:spTree>
    <p:extLst>
      <p:ext uri="{BB962C8B-B14F-4D97-AF65-F5344CB8AC3E}">
        <p14:creationId xmlns:p14="http://schemas.microsoft.com/office/powerpoint/2010/main" val="248129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1" r:id="rId4"/>
    <p:sldLayoutId id="2147483665" r:id="rId5"/>
    <p:sldLayoutId id="2147483666" r:id="rId6"/>
    <p:sldLayoutId id="2147483667" r:id="rId7"/>
    <p:sldLayoutId id="2147483670" r:id="rId8"/>
    <p:sldLayoutId id="2147483668" r:id="rId9"/>
    <p:sldLayoutId id="2147483669" r:id="rId10"/>
  </p:sldLayoutIdLst>
  <p:hf hdr="0" dt="0"/>
  <p:txStyles>
    <p:titleStyle>
      <a:lvl1pPr algn="l" defTabSz="914400" rtl="0" eaLnBrk="1" latinLnBrk="0" hangingPunct="1">
        <a:lnSpc>
          <a:spcPct val="90000"/>
        </a:lnSpc>
        <a:spcBef>
          <a:spcPct val="0"/>
        </a:spcBef>
        <a:buNone/>
        <a:defRPr sz="4400" b="1" i="0" kern="1200" baseline="0">
          <a:solidFill>
            <a:schemeClr val="tx1">
              <a:lumMod val="75000"/>
              <a:lumOff val="25000"/>
            </a:schemeClr>
          </a:solidFill>
          <a:latin typeface="Work sans"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lumMod val="75000"/>
              <a:lumOff val="25000"/>
            </a:schemeClr>
          </a:solidFill>
          <a:latin typeface="Lora"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75000"/>
              <a:lumOff val="25000"/>
            </a:schemeClr>
          </a:solidFill>
          <a:latin typeface="Lora"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75000"/>
              <a:lumOff val="25000"/>
            </a:schemeClr>
          </a:solidFill>
          <a:latin typeface="Lora"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lumMod val="75000"/>
              <a:lumOff val="25000"/>
            </a:schemeClr>
          </a:solidFill>
          <a:latin typeface="Lora"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lumMod val="75000"/>
              <a:lumOff val="25000"/>
            </a:schemeClr>
          </a:solidFill>
          <a:latin typeface="Lora"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11" y="540545"/>
            <a:ext cx="9144000" cy="3518703"/>
          </a:xfrm>
        </p:spPr>
        <p:txBody>
          <a:bodyPr>
            <a:noAutofit/>
          </a:bodyPr>
          <a:lstStyle/>
          <a:p>
            <a:pPr algn="ctr"/>
            <a:r>
              <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2025 US Dairy </a:t>
            </a:r>
            <a:br>
              <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Situation &amp; Outlook</a:t>
            </a:r>
          </a:p>
        </p:txBody>
      </p:sp>
      <p:sp>
        <p:nvSpPr>
          <p:cNvPr id="3" name="Subtitle 2"/>
          <p:cNvSpPr>
            <a:spLocks noGrp="1"/>
          </p:cNvSpPr>
          <p:nvPr>
            <p:ph type="subTitle" idx="1"/>
          </p:nvPr>
        </p:nvSpPr>
        <p:spPr>
          <a:xfrm>
            <a:off x="254651" y="3079413"/>
            <a:ext cx="8596847" cy="2956783"/>
          </a:xfrm>
        </p:spPr>
        <p:txBody>
          <a:bodyPr>
            <a:normAutofit lnSpcReduction="10000"/>
          </a:bodyPr>
          <a:lstStyle/>
          <a:p>
            <a:pPr algn="ctr"/>
            <a:r>
              <a:rPr lang="en-US" sz="3200" b="1" i="0" dirty="0">
                <a:latin typeface="Calibri" panose="020F0502020204030204" pitchFamily="34" charset="0"/>
                <a:cs typeface="Calibri" panose="020F0502020204030204" pitchFamily="34" charset="0"/>
              </a:rPr>
              <a:t>Christopher A. Wolf</a:t>
            </a:r>
          </a:p>
          <a:p>
            <a:pPr algn="ctr"/>
            <a:r>
              <a:rPr lang="en-US" sz="2800" b="1" i="0" dirty="0">
                <a:latin typeface="Calibri" panose="020F0502020204030204" pitchFamily="34" charset="0"/>
                <a:cs typeface="Calibri" panose="020F0502020204030204" pitchFamily="34" charset="0"/>
              </a:rPr>
              <a:t>E.V. Baker Professor of Agricultural Economics</a:t>
            </a:r>
          </a:p>
          <a:p>
            <a:pPr algn="ctr"/>
            <a:r>
              <a:rPr lang="en-US" sz="2800" b="1" i="0" dirty="0">
                <a:solidFill>
                  <a:srgbClr val="B31B1B"/>
                </a:solidFill>
                <a:latin typeface="Calibri" panose="020F0502020204030204" pitchFamily="34" charset="0"/>
                <a:cs typeface="Calibri" panose="020F0502020204030204" pitchFamily="34" charset="0"/>
              </a:rPr>
              <a:t>Dyson School of Applied Economics and Management</a:t>
            </a:r>
          </a:p>
          <a:p>
            <a:pPr algn="ctr"/>
            <a:r>
              <a:rPr lang="en-US" sz="2800" b="1" i="0" dirty="0">
                <a:solidFill>
                  <a:srgbClr val="B31B1B"/>
                </a:solidFill>
                <a:latin typeface="Calibri" panose="020F0502020204030204" pitchFamily="34" charset="0"/>
                <a:cs typeface="Calibri" panose="020F0502020204030204" pitchFamily="34" charset="0"/>
              </a:rPr>
              <a:t>Cornell University</a:t>
            </a:r>
          </a:p>
          <a:p>
            <a:pPr algn="ctr"/>
            <a:endParaRPr lang="en-US" sz="2800" b="1" i="0" dirty="0">
              <a:solidFill>
                <a:srgbClr val="B31B1B"/>
              </a:solidFill>
              <a:latin typeface="Calibri" panose="020F0502020204030204" pitchFamily="34" charset="0"/>
              <a:cs typeface="Calibri" panose="020F0502020204030204" pitchFamily="34" charset="0"/>
            </a:endParaRPr>
          </a:p>
          <a:p>
            <a:pPr algn="ctr"/>
            <a:r>
              <a:rPr lang="en-US" sz="2800" b="1" i="0" dirty="0">
                <a:solidFill>
                  <a:schemeClr val="tx1"/>
                </a:solidFill>
                <a:latin typeface="Calibri" panose="020F0502020204030204" pitchFamily="34" charset="0"/>
                <a:cs typeface="Calibri" panose="020F0502020204030204" pitchFamily="34" charset="0"/>
              </a:rPr>
              <a:t>January 17, 2025</a:t>
            </a:r>
          </a:p>
        </p:txBody>
      </p:sp>
      <p:sp>
        <p:nvSpPr>
          <p:cNvPr id="4" name="Footer Placeholder 3"/>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 Wolf</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4A00DF7-6AE2-7340-9EE1-6F4F020C789C}" type="slidenum">
              <a:rPr lang="en-US" smtClean="0"/>
              <a:t>1</a:t>
            </a:fld>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5723" y="6079803"/>
            <a:ext cx="3429000" cy="773430"/>
          </a:xfrm>
          <a:prstGeom prst="rect">
            <a:avLst/>
          </a:prstGeom>
          <a:noFill/>
          <a:ln>
            <a:noFill/>
          </a:ln>
        </p:spPr>
      </p:pic>
    </p:spTree>
    <p:extLst>
      <p:ext uri="{BB962C8B-B14F-4D97-AF65-F5344CB8AC3E}">
        <p14:creationId xmlns:p14="http://schemas.microsoft.com/office/powerpoint/2010/main" val="156524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197" y="1074389"/>
            <a:ext cx="8951181" cy="4617723"/>
          </a:xfrm>
          <a:prstGeom prst="rect">
            <a:avLst/>
          </a:prstGeom>
        </p:spPr>
      </p:pic>
      <p:sp>
        <p:nvSpPr>
          <p:cNvPr id="3" name="TextBox 2">
            <a:extLst>
              <a:ext uri="{FF2B5EF4-FFF2-40B4-BE49-F238E27FC236}">
                <a16:creationId xmlns:a16="http://schemas.microsoft.com/office/drawing/2014/main" id="{9F4A4B5A-DBC6-C584-E08A-7C48BC450EC6}"/>
              </a:ext>
            </a:extLst>
          </p:cNvPr>
          <p:cNvSpPr txBox="1"/>
          <p:nvPr/>
        </p:nvSpPr>
        <p:spPr>
          <a:xfrm>
            <a:off x="5700215" y="6091451"/>
            <a:ext cx="1510157" cy="369332"/>
          </a:xfrm>
          <a:prstGeom prst="rect">
            <a:avLst/>
          </a:prstGeom>
          <a:noFill/>
        </p:spPr>
        <p:txBody>
          <a:bodyPr wrap="none" rtlCol="0">
            <a:spAutoFit/>
          </a:bodyPr>
          <a:lstStyle/>
          <a:p>
            <a:r>
              <a:rPr lang="en-US" dirty="0"/>
              <a:t>Source: NMPF</a:t>
            </a:r>
          </a:p>
        </p:txBody>
      </p:sp>
    </p:spTree>
    <p:extLst>
      <p:ext uri="{BB962C8B-B14F-4D97-AF65-F5344CB8AC3E}">
        <p14:creationId xmlns:p14="http://schemas.microsoft.com/office/powerpoint/2010/main" val="227265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24320F-8474-7632-F27D-5D4653AE6212}"/>
              </a:ext>
            </a:extLst>
          </p:cNvPr>
          <p:cNvSpPr>
            <a:spLocks noGrp="1"/>
          </p:cNvSpPr>
          <p:nvPr>
            <p:ph type="ftr" sz="quarter" idx="11"/>
          </p:nvPr>
        </p:nvSpPr>
        <p:spPr/>
        <p:txBody>
          <a:bodyPr/>
          <a:lstStyle/>
          <a:p>
            <a:r>
              <a:rPr lang="en-US"/>
              <a:t>C. Wolf</a:t>
            </a:r>
            <a:endParaRPr lang="en-US" dirty="0"/>
          </a:p>
        </p:txBody>
      </p:sp>
      <p:sp>
        <p:nvSpPr>
          <p:cNvPr id="3" name="Slide Number Placeholder 2">
            <a:extLst>
              <a:ext uri="{FF2B5EF4-FFF2-40B4-BE49-F238E27FC236}">
                <a16:creationId xmlns:a16="http://schemas.microsoft.com/office/drawing/2014/main" id="{DB642AD7-A4ED-5910-7FD3-8F9F0E664750}"/>
              </a:ext>
            </a:extLst>
          </p:cNvPr>
          <p:cNvSpPr>
            <a:spLocks noGrp="1"/>
          </p:cNvSpPr>
          <p:nvPr>
            <p:ph type="sldNum" sz="quarter" idx="12"/>
          </p:nvPr>
        </p:nvSpPr>
        <p:spPr/>
        <p:txBody>
          <a:bodyPr/>
          <a:lstStyle/>
          <a:p>
            <a:fld id="{A4A00DF7-6AE2-7340-9EE1-6F4F020C789C}" type="slidenum">
              <a:rPr lang="en-US" smtClean="0"/>
              <a:t>11</a:t>
            </a:fld>
            <a:endParaRPr lang="en-US"/>
          </a:p>
        </p:txBody>
      </p:sp>
      <p:pic>
        <p:nvPicPr>
          <p:cNvPr id="5" name="Picture 4">
            <a:extLst>
              <a:ext uri="{FF2B5EF4-FFF2-40B4-BE49-F238E27FC236}">
                <a16:creationId xmlns:a16="http://schemas.microsoft.com/office/drawing/2014/main" id="{702483B6-E0ED-903F-4979-C8600F82702B}"/>
              </a:ext>
            </a:extLst>
          </p:cNvPr>
          <p:cNvPicPr>
            <a:picLocks noChangeAspect="1"/>
          </p:cNvPicPr>
          <p:nvPr/>
        </p:nvPicPr>
        <p:blipFill>
          <a:blip r:embed="rId2"/>
          <a:stretch>
            <a:fillRect/>
          </a:stretch>
        </p:blipFill>
        <p:spPr>
          <a:xfrm>
            <a:off x="123358" y="76153"/>
            <a:ext cx="8633955" cy="5834389"/>
          </a:xfrm>
          <a:prstGeom prst="rect">
            <a:avLst/>
          </a:prstGeom>
        </p:spPr>
      </p:pic>
      <p:sp>
        <p:nvSpPr>
          <p:cNvPr id="6" name="TextBox 5">
            <a:extLst>
              <a:ext uri="{FF2B5EF4-FFF2-40B4-BE49-F238E27FC236}">
                <a16:creationId xmlns:a16="http://schemas.microsoft.com/office/drawing/2014/main" id="{3CCF4BAE-FDC5-C0D9-D3DF-C1B829467ECF}"/>
              </a:ext>
            </a:extLst>
          </p:cNvPr>
          <p:cNvSpPr txBox="1"/>
          <p:nvPr/>
        </p:nvSpPr>
        <p:spPr>
          <a:xfrm>
            <a:off x="423081" y="577755"/>
            <a:ext cx="2765116" cy="923330"/>
          </a:xfrm>
          <a:prstGeom prst="rect">
            <a:avLst/>
          </a:prstGeom>
          <a:solidFill>
            <a:srgbClr val="FACED3"/>
          </a:solidFill>
          <a:ln>
            <a:solidFill>
              <a:srgbClr val="FACED3"/>
            </a:solidFill>
          </a:ln>
        </p:spPr>
        <p:txBody>
          <a:bodyPr wrap="none" rtlCol="0">
            <a:spAutoFit/>
          </a:bodyPr>
          <a:lstStyle/>
          <a:p>
            <a:r>
              <a:rPr lang="en-US" dirty="0"/>
              <a:t>California -9.2% YoY Nov’24</a:t>
            </a:r>
          </a:p>
          <a:p>
            <a:r>
              <a:rPr lang="en-US" dirty="0"/>
              <a:t>Cow numbers unchanged </a:t>
            </a:r>
          </a:p>
          <a:p>
            <a:r>
              <a:rPr lang="en-US" dirty="0"/>
              <a:t>All due to milk/cow</a:t>
            </a:r>
          </a:p>
        </p:txBody>
      </p:sp>
    </p:spTree>
    <p:extLst>
      <p:ext uri="{BB962C8B-B14F-4D97-AF65-F5344CB8AC3E}">
        <p14:creationId xmlns:p14="http://schemas.microsoft.com/office/powerpoint/2010/main" val="358444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532313" y="6283325"/>
            <a:ext cx="4611687" cy="365125"/>
          </a:xfrm>
        </p:spPr>
        <p:txBody>
          <a:bodyPr/>
          <a:lstStyle/>
          <a:p>
            <a:r>
              <a:rPr lang="en-US"/>
              <a:t>C. Wolf</a:t>
            </a:r>
            <a:endParaRPr lang="en-US" dirty="0"/>
          </a:p>
        </p:txBody>
      </p:sp>
      <p:sp>
        <p:nvSpPr>
          <p:cNvPr id="5" name="Slide Number Placeholder 4"/>
          <p:cNvSpPr>
            <a:spLocks noGrp="1"/>
          </p:cNvSpPr>
          <p:nvPr>
            <p:ph type="sldNum" sz="quarter" idx="4294967295"/>
          </p:nvPr>
        </p:nvSpPr>
        <p:spPr>
          <a:xfrm>
            <a:off x="8782050" y="6283325"/>
            <a:ext cx="361950" cy="365125"/>
          </a:xfrm>
        </p:spPr>
        <p:txBody>
          <a:bodyPr/>
          <a:lstStyle/>
          <a:p>
            <a:fld id="{A4A00DF7-6AE2-7340-9EE1-6F4F020C789C}" type="slidenum">
              <a:rPr lang="en-US" smtClean="0"/>
              <a:t>12</a:t>
            </a:fld>
            <a:endParaRPr lang="en-US"/>
          </a:p>
        </p:txBody>
      </p:sp>
      <p:pic>
        <p:nvPicPr>
          <p:cNvPr id="6" name="Picture 5"/>
          <p:cNvPicPr>
            <a:picLocks noChangeAspect="1"/>
          </p:cNvPicPr>
          <p:nvPr/>
        </p:nvPicPr>
        <p:blipFill>
          <a:blip r:embed="rId2"/>
          <a:stretch>
            <a:fillRect/>
          </a:stretch>
        </p:blipFill>
        <p:spPr>
          <a:xfrm>
            <a:off x="66258" y="69911"/>
            <a:ext cx="8416133" cy="6481809"/>
          </a:xfrm>
          <a:prstGeom prst="rect">
            <a:avLst/>
          </a:prstGeom>
        </p:spPr>
      </p:pic>
    </p:spTree>
    <p:extLst>
      <p:ext uri="{BB962C8B-B14F-4D97-AF65-F5344CB8AC3E}">
        <p14:creationId xmlns:p14="http://schemas.microsoft.com/office/powerpoint/2010/main" val="4182082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EA7D52-1453-44DA-D49D-CA76952519ED}"/>
              </a:ext>
            </a:extLst>
          </p:cNvPr>
          <p:cNvSpPr>
            <a:spLocks noGrp="1"/>
          </p:cNvSpPr>
          <p:nvPr>
            <p:ph type="title"/>
          </p:nvPr>
        </p:nvSpPr>
        <p:spPr>
          <a:xfrm>
            <a:off x="381271" y="259442"/>
            <a:ext cx="8207088" cy="1145169"/>
          </a:xfrm>
        </p:spPr>
        <p:txBody>
          <a:bodyPr/>
          <a:lstStyle/>
          <a:p>
            <a:r>
              <a:rPr lang="en-US" sz="3600" dirty="0"/>
              <a:t>Highly Pathogenic Avian Influenza</a:t>
            </a:r>
          </a:p>
        </p:txBody>
      </p:sp>
      <p:sp>
        <p:nvSpPr>
          <p:cNvPr id="5" name="Content Placeholder 4">
            <a:extLst>
              <a:ext uri="{FF2B5EF4-FFF2-40B4-BE49-F238E27FC236}">
                <a16:creationId xmlns:a16="http://schemas.microsoft.com/office/drawing/2014/main" id="{E52603E6-6DA0-C760-60C0-B63EE8DE3C91}"/>
              </a:ext>
            </a:extLst>
          </p:cNvPr>
          <p:cNvSpPr>
            <a:spLocks noGrp="1"/>
          </p:cNvSpPr>
          <p:nvPr>
            <p:ph idx="1"/>
          </p:nvPr>
        </p:nvSpPr>
        <p:spPr>
          <a:xfrm>
            <a:off x="381271" y="1091953"/>
            <a:ext cx="8498872" cy="5154171"/>
          </a:xfrm>
        </p:spPr>
        <p:txBody>
          <a:bodyPr>
            <a:normAutofit fontScale="70000" lnSpcReduction="20000"/>
          </a:bodyPr>
          <a:lstStyle/>
          <a:p>
            <a:r>
              <a:rPr lang="en-US" dirty="0"/>
              <a:t>As of December 12th, Highly Pathogenic Avian Influenza (HPAI) was confirmed in 16 States and 832 dairy herds. However, since the beginning of December, out of the 832 herds, HPAI has been detected in 143 herds, located in California (142) and Nevada (1). The affected cows and herds are quarantined until they recover. Once they recover, most cows return to producing milk. </a:t>
            </a:r>
          </a:p>
          <a:p>
            <a:endParaRPr lang="en-US" dirty="0"/>
          </a:p>
          <a:p>
            <a:r>
              <a:rPr lang="en-US" dirty="0"/>
              <a:t>On December 6, USDA announced its National Milk Testing Strategy (NMTS) and a new Federal Order requiring that raw (unpasteurized) milk samples be collected nationwide from any entity responsible for a dairy farm, bulk milk transporter, bulk milk transfer station, or dairy processing facility that sends or holds milk intended for pasteurization and shared with the USDA for testing. The new Federal Order complements the USDA’s Federal Order issued on April 24 that required mandatory testing for lactating dairy cows prior to interstate movement and mandated the reporting of positive influenza A test results in livestock.</a:t>
            </a:r>
          </a:p>
        </p:txBody>
      </p:sp>
      <p:sp>
        <p:nvSpPr>
          <p:cNvPr id="2" name="Footer Placeholder 1">
            <a:extLst>
              <a:ext uri="{FF2B5EF4-FFF2-40B4-BE49-F238E27FC236}">
                <a16:creationId xmlns:a16="http://schemas.microsoft.com/office/drawing/2014/main" id="{1CF36340-6BC6-F688-75B3-C91B9B49DC8D}"/>
              </a:ext>
            </a:extLst>
          </p:cNvPr>
          <p:cNvSpPr>
            <a:spLocks noGrp="1"/>
          </p:cNvSpPr>
          <p:nvPr>
            <p:ph type="ftr" sz="quarter" idx="11"/>
          </p:nvPr>
        </p:nvSpPr>
        <p:spPr/>
        <p:txBody>
          <a:bodyPr/>
          <a:lstStyle/>
          <a:p>
            <a:r>
              <a:rPr lang="en-US"/>
              <a:t>C. Wolf</a:t>
            </a:r>
            <a:endParaRPr lang="en-US" dirty="0"/>
          </a:p>
        </p:txBody>
      </p:sp>
      <p:sp>
        <p:nvSpPr>
          <p:cNvPr id="3" name="Slide Number Placeholder 2">
            <a:extLst>
              <a:ext uri="{FF2B5EF4-FFF2-40B4-BE49-F238E27FC236}">
                <a16:creationId xmlns:a16="http://schemas.microsoft.com/office/drawing/2014/main" id="{2212DE91-A3D5-5C9D-BDED-21EAE64A80DB}"/>
              </a:ext>
            </a:extLst>
          </p:cNvPr>
          <p:cNvSpPr>
            <a:spLocks noGrp="1"/>
          </p:cNvSpPr>
          <p:nvPr>
            <p:ph type="sldNum" sz="quarter" idx="12"/>
          </p:nvPr>
        </p:nvSpPr>
        <p:spPr/>
        <p:txBody>
          <a:bodyPr/>
          <a:lstStyle/>
          <a:p>
            <a:fld id="{A4A00DF7-6AE2-7340-9EE1-6F4F020C789C}" type="slidenum">
              <a:rPr lang="en-US" smtClean="0"/>
              <a:t>13</a:t>
            </a:fld>
            <a:endParaRPr lang="en-US"/>
          </a:p>
        </p:txBody>
      </p:sp>
    </p:spTree>
    <p:extLst>
      <p:ext uri="{BB962C8B-B14F-4D97-AF65-F5344CB8AC3E}">
        <p14:creationId xmlns:p14="http://schemas.microsoft.com/office/powerpoint/2010/main" val="263048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17BBE3-CFED-7145-CDC1-3FB7434AF4E6}"/>
              </a:ext>
            </a:extLst>
          </p:cNvPr>
          <p:cNvSpPr>
            <a:spLocks noGrp="1"/>
          </p:cNvSpPr>
          <p:nvPr>
            <p:ph type="title"/>
          </p:nvPr>
        </p:nvSpPr>
        <p:spPr>
          <a:xfrm>
            <a:off x="427512" y="104108"/>
            <a:ext cx="8207088" cy="1145169"/>
          </a:xfrm>
        </p:spPr>
        <p:txBody>
          <a:bodyPr/>
          <a:lstStyle/>
          <a:p>
            <a:pPr algn="ctr"/>
            <a:r>
              <a:rPr lang="en-US" dirty="0"/>
              <a:t>Milk/Cow </a:t>
            </a:r>
            <a:r>
              <a:rPr lang="en-US" b="0" dirty="0"/>
              <a:t>(</a:t>
            </a:r>
            <a:r>
              <a:rPr lang="en-US" b="0" dirty="0" err="1"/>
              <a:t>lbs</a:t>
            </a:r>
            <a:r>
              <a:rPr lang="en-US" b="0" dirty="0"/>
              <a:t>)</a:t>
            </a:r>
          </a:p>
        </p:txBody>
      </p:sp>
      <p:sp>
        <p:nvSpPr>
          <p:cNvPr id="4" name="Footer Placeholder 3">
            <a:extLst>
              <a:ext uri="{FF2B5EF4-FFF2-40B4-BE49-F238E27FC236}">
                <a16:creationId xmlns:a16="http://schemas.microsoft.com/office/drawing/2014/main" id="{1BBDB03D-C40A-644A-5A83-9CE7500184C5}"/>
              </a:ext>
            </a:extLst>
          </p:cNvPr>
          <p:cNvSpPr>
            <a:spLocks noGrp="1"/>
          </p:cNvSpPr>
          <p:nvPr>
            <p:ph type="ftr" sz="quarter" idx="11"/>
          </p:nvPr>
        </p:nvSpPr>
        <p:spPr/>
        <p:txBody>
          <a:bodyPr/>
          <a:lstStyle/>
          <a:p>
            <a:r>
              <a:rPr lang="en-US"/>
              <a:t>C. Wolf</a:t>
            </a:r>
            <a:endParaRPr lang="en-US" dirty="0"/>
          </a:p>
        </p:txBody>
      </p:sp>
      <p:sp>
        <p:nvSpPr>
          <p:cNvPr id="5" name="Slide Number Placeholder 4">
            <a:extLst>
              <a:ext uri="{FF2B5EF4-FFF2-40B4-BE49-F238E27FC236}">
                <a16:creationId xmlns:a16="http://schemas.microsoft.com/office/drawing/2014/main" id="{B2EBC076-87D6-BCE6-3F62-D041E00733BB}"/>
              </a:ext>
            </a:extLst>
          </p:cNvPr>
          <p:cNvSpPr>
            <a:spLocks noGrp="1"/>
          </p:cNvSpPr>
          <p:nvPr>
            <p:ph type="sldNum" sz="quarter" idx="12"/>
          </p:nvPr>
        </p:nvSpPr>
        <p:spPr/>
        <p:txBody>
          <a:bodyPr/>
          <a:lstStyle/>
          <a:p>
            <a:fld id="{A4A00DF7-6AE2-7340-9EE1-6F4F020C789C}" type="slidenum">
              <a:rPr lang="en-US" smtClean="0"/>
              <a:t>14</a:t>
            </a:fld>
            <a:endParaRPr lang="en-US"/>
          </a:p>
        </p:txBody>
      </p:sp>
      <p:graphicFrame>
        <p:nvGraphicFramePr>
          <p:cNvPr id="6" name="Chart 5">
            <a:extLst>
              <a:ext uri="{FF2B5EF4-FFF2-40B4-BE49-F238E27FC236}">
                <a16:creationId xmlns:a16="http://schemas.microsoft.com/office/drawing/2014/main" id="{AC1BD611-62F9-43CB-B77E-9140F4C6C6EA}"/>
              </a:ext>
            </a:extLst>
          </p:cNvPr>
          <p:cNvGraphicFramePr>
            <a:graphicFrameLocks/>
          </p:cNvGraphicFramePr>
          <p:nvPr>
            <p:extLst>
              <p:ext uri="{D42A27DB-BD31-4B8C-83A1-F6EECF244321}">
                <p14:modId xmlns:p14="http://schemas.microsoft.com/office/powerpoint/2010/main" val="2881359830"/>
              </p:ext>
            </p:extLst>
          </p:nvPr>
        </p:nvGraphicFramePr>
        <p:xfrm>
          <a:off x="163773" y="896203"/>
          <a:ext cx="8786102" cy="5140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583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4E23-B15A-C872-6C5B-8534F21415BB}"/>
              </a:ext>
            </a:extLst>
          </p:cNvPr>
          <p:cNvSpPr>
            <a:spLocks noGrp="1"/>
          </p:cNvSpPr>
          <p:nvPr>
            <p:ph type="title"/>
          </p:nvPr>
        </p:nvSpPr>
        <p:spPr>
          <a:xfrm>
            <a:off x="381271" y="233840"/>
            <a:ext cx="8207088" cy="1145169"/>
          </a:xfrm>
        </p:spPr>
        <p:txBody>
          <a:bodyPr/>
          <a:lstStyle/>
          <a:p>
            <a:r>
              <a:rPr lang="en-US" dirty="0"/>
              <a:t>Bluetongue in Europe</a:t>
            </a:r>
          </a:p>
        </p:txBody>
      </p:sp>
      <p:sp>
        <p:nvSpPr>
          <p:cNvPr id="3" name="Content Placeholder 2">
            <a:extLst>
              <a:ext uri="{FF2B5EF4-FFF2-40B4-BE49-F238E27FC236}">
                <a16:creationId xmlns:a16="http://schemas.microsoft.com/office/drawing/2014/main" id="{C9FFE1D0-D375-AE83-3EDE-C258493B571B}"/>
              </a:ext>
            </a:extLst>
          </p:cNvPr>
          <p:cNvSpPr>
            <a:spLocks noGrp="1"/>
          </p:cNvSpPr>
          <p:nvPr>
            <p:ph idx="1"/>
          </p:nvPr>
        </p:nvSpPr>
        <p:spPr>
          <a:xfrm>
            <a:off x="468456" y="1019759"/>
            <a:ext cx="8207088" cy="3653387"/>
          </a:xfrm>
        </p:spPr>
        <p:txBody>
          <a:bodyPr/>
          <a:lstStyle/>
          <a:p>
            <a:r>
              <a:rPr lang="en-US" dirty="0"/>
              <a:t>Virus spread by biting midges</a:t>
            </a:r>
          </a:p>
          <a:p>
            <a:r>
              <a:rPr lang="en-US" dirty="0"/>
              <a:t>About 30 known variants</a:t>
            </a:r>
          </a:p>
          <a:p>
            <a:r>
              <a:rPr lang="en-US" dirty="0"/>
              <a:t>Affects ruminants</a:t>
            </a:r>
          </a:p>
          <a:p>
            <a:endParaRPr lang="en-US" dirty="0"/>
          </a:p>
          <a:p>
            <a:r>
              <a:rPr lang="en-US" dirty="0"/>
              <a:t>Milk loss 2 </a:t>
            </a:r>
            <a:r>
              <a:rPr lang="en-US" dirty="0" err="1"/>
              <a:t>lb</a:t>
            </a:r>
            <a:r>
              <a:rPr lang="en-US" dirty="0"/>
              <a:t>/day</a:t>
            </a:r>
          </a:p>
          <a:p>
            <a:pPr marL="0" indent="0">
              <a:buNone/>
            </a:pPr>
            <a:r>
              <a:rPr lang="en-US" dirty="0"/>
              <a:t>      for 10 weeks</a:t>
            </a:r>
          </a:p>
          <a:p>
            <a:endParaRPr lang="en-US" dirty="0"/>
          </a:p>
          <a:p>
            <a:endParaRPr lang="en-US" dirty="0"/>
          </a:p>
        </p:txBody>
      </p:sp>
      <p:sp>
        <p:nvSpPr>
          <p:cNvPr id="4" name="Footer Placeholder 3">
            <a:extLst>
              <a:ext uri="{FF2B5EF4-FFF2-40B4-BE49-F238E27FC236}">
                <a16:creationId xmlns:a16="http://schemas.microsoft.com/office/drawing/2014/main" id="{78477830-6E7C-5347-723E-174938E47381}"/>
              </a:ext>
            </a:extLst>
          </p:cNvPr>
          <p:cNvSpPr>
            <a:spLocks noGrp="1"/>
          </p:cNvSpPr>
          <p:nvPr>
            <p:ph type="ftr" sz="quarter" idx="11"/>
          </p:nvPr>
        </p:nvSpPr>
        <p:spPr/>
        <p:txBody>
          <a:bodyPr/>
          <a:lstStyle/>
          <a:p>
            <a:r>
              <a:rPr lang="en-US"/>
              <a:t>C. Wolf</a:t>
            </a:r>
            <a:endParaRPr lang="en-US" dirty="0"/>
          </a:p>
        </p:txBody>
      </p:sp>
      <p:sp>
        <p:nvSpPr>
          <p:cNvPr id="5" name="Slide Number Placeholder 4">
            <a:extLst>
              <a:ext uri="{FF2B5EF4-FFF2-40B4-BE49-F238E27FC236}">
                <a16:creationId xmlns:a16="http://schemas.microsoft.com/office/drawing/2014/main" id="{2A820F8F-D0E5-5F38-E3CE-9AAADF22A17E}"/>
              </a:ext>
            </a:extLst>
          </p:cNvPr>
          <p:cNvSpPr>
            <a:spLocks noGrp="1"/>
          </p:cNvSpPr>
          <p:nvPr>
            <p:ph type="sldNum" sz="quarter" idx="12"/>
          </p:nvPr>
        </p:nvSpPr>
        <p:spPr/>
        <p:txBody>
          <a:bodyPr/>
          <a:lstStyle/>
          <a:p>
            <a:fld id="{A4A00DF7-6AE2-7340-9EE1-6F4F020C789C}" type="slidenum">
              <a:rPr lang="en-US" smtClean="0"/>
              <a:t>15</a:t>
            </a:fld>
            <a:endParaRPr lang="en-US"/>
          </a:p>
        </p:txBody>
      </p:sp>
      <p:pic>
        <p:nvPicPr>
          <p:cNvPr id="7" name="Picture 6">
            <a:extLst>
              <a:ext uri="{FF2B5EF4-FFF2-40B4-BE49-F238E27FC236}">
                <a16:creationId xmlns:a16="http://schemas.microsoft.com/office/drawing/2014/main" id="{17506874-C42E-4F3F-0B3A-1DFEAC1F7B2F}"/>
              </a:ext>
            </a:extLst>
          </p:cNvPr>
          <p:cNvPicPr>
            <a:picLocks noChangeAspect="1"/>
          </p:cNvPicPr>
          <p:nvPr/>
        </p:nvPicPr>
        <p:blipFill>
          <a:blip r:embed="rId2"/>
          <a:stretch>
            <a:fillRect/>
          </a:stretch>
        </p:blipFill>
        <p:spPr>
          <a:xfrm>
            <a:off x="3908898" y="2080660"/>
            <a:ext cx="5194052" cy="4719346"/>
          </a:xfrm>
          <a:prstGeom prst="rect">
            <a:avLst/>
          </a:prstGeom>
        </p:spPr>
      </p:pic>
    </p:spTree>
    <p:extLst>
      <p:ext uri="{BB962C8B-B14F-4D97-AF65-F5344CB8AC3E}">
        <p14:creationId xmlns:p14="http://schemas.microsoft.com/office/powerpoint/2010/main" val="2545372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456" y="184982"/>
            <a:ext cx="8207088" cy="1145169"/>
          </a:xfrm>
        </p:spPr>
        <p:txBody>
          <a:bodyPr/>
          <a:lstStyle/>
          <a:p>
            <a:pPr algn="ctr"/>
            <a:r>
              <a:rPr lang="en-US" dirty="0"/>
              <a:t>Butter Stocks</a:t>
            </a:r>
          </a:p>
        </p:txBody>
      </p:sp>
      <p:sp>
        <p:nvSpPr>
          <p:cNvPr id="2" name="Footer Placeholder 1"/>
          <p:cNvSpPr>
            <a:spLocks noGrp="1"/>
          </p:cNvSpPr>
          <p:nvPr>
            <p:ph type="ftr" sz="quarter" idx="11"/>
          </p:nvPr>
        </p:nvSpPr>
        <p:spPr/>
        <p:txBody>
          <a:bodyPr/>
          <a:lstStyle/>
          <a:p>
            <a:r>
              <a:rPr lang="en-US" dirty="0"/>
              <a:t>C. Wolf</a:t>
            </a:r>
          </a:p>
        </p:txBody>
      </p:sp>
      <p:sp>
        <p:nvSpPr>
          <p:cNvPr id="3" name="Slide Number Placeholder 2"/>
          <p:cNvSpPr>
            <a:spLocks noGrp="1"/>
          </p:cNvSpPr>
          <p:nvPr>
            <p:ph type="sldNum" sz="quarter" idx="12"/>
          </p:nvPr>
        </p:nvSpPr>
        <p:spPr/>
        <p:txBody>
          <a:bodyPr/>
          <a:lstStyle/>
          <a:p>
            <a:fld id="{A4A00DF7-6AE2-7340-9EE1-6F4F020C789C}" type="slidenum">
              <a:rPr lang="en-US" smtClean="0"/>
              <a:t>16</a:t>
            </a:fld>
            <a:endParaRPr lang="en-US"/>
          </a:p>
        </p:txBody>
      </p:sp>
      <p:sp>
        <p:nvSpPr>
          <p:cNvPr id="8" name="TextBox 7"/>
          <p:cNvSpPr txBox="1"/>
          <p:nvPr/>
        </p:nvSpPr>
        <p:spPr>
          <a:xfrm>
            <a:off x="5162309" y="6383438"/>
            <a:ext cx="1426801" cy="369332"/>
          </a:xfrm>
          <a:prstGeom prst="rect">
            <a:avLst/>
          </a:prstGeom>
          <a:noFill/>
        </p:spPr>
        <p:txBody>
          <a:bodyPr wrap="none" rtlCol="0">
            <a:spAutoFit/>
          </a:bodyPr>
          <a:lstStyle/>
          <a:p>
            <a:r>
              <a:rPr lang="en-US" dirty="0"/>
              <a:t>Source: UDM</a:t>
            </a:r>
          </a:p>
        </p:txBody>
      </p:sp>
      <p:pic>
        <p:nvPicPr>
          <p:cNvPr id="7" name="Picture 6">
            <a:extLst>
              <a:ext uri="{FF2B5EF4-FFF2-40B4-BE49-F238E27FC236}">
                <a16:creationId xmlns:a16="http://schemas.microsoft.com/office/drawing/2014/main" id="{EA7FEDD3-EE62-188E-DCB9-11B2F821794F}"/>
              </a:ext>
            </a:extLst>
          </p:cNvPr>
          <p:cNvPicPr>
            <a:picLocks noChangeAspect="1"/>
          </p:cNvPicPr>
          <p:nvPr/>
        </p:nvPicPr>
        <p:blipFill>
          <a:blip r:embed="rId2"/>
          <a:stretch>
            <a:fillRect/>
          </a:stretch>
        </p:blipFill>
        <p:spPr>
          <a:xfrm>
            <a:off x="0" y="1035168"/>
            <a:ext cx="9113934" cy="4960749"/>
          </a:xfrm>
          <a:prstGeom prst="rect">
            <a:avLst/>
          </a:prstGeom>
        </p:spPr>
      </p:pic>
    </p:spTree>
    <p:extLst>
      <p:ext uri="{BB962C8B-B14F-4D97-AF65-F5344CB8AC3E}">
        <p14:creationId xmlns:p14="http://schemas.microsoft.com/office/powerpoint/2010/main" val="1065806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 Wolf</a:t>
            </a:r>
            <a:endParaRPr lang="en-US" dirty="0"/>
          </a:p>
        </p:txBody>
      </p:sp>
      <p:sp>
        <p:nvSpPr>
          <p:cNvPr id="3" name="Slide Number Placeholder 2"/>
          <p:cNvSpPr>
            <a:spLocks noGrp="1"/>
          </p:cNvSpPr>
          <p:nvPr>
            <p:ph type="sldNum" sz="quarter" idx="12"/>
          </p:nvPr>
        </p:nvSpPr>
        <p:spPr/>
        <p:txBody>
          <a:bodyPr/>
          <a:lstStyle/>
          <a:p>
            <a:fld id="{A4A00DF7-6AE2-7340-9EE1-6F4F020C789C}" type="slidenum">
              <a:rPr lang="en-US" smtClean="0"/>
              <a:t>17</a:t>
            </a:fld>
            <a:endParaRPr lang="en-US"/>
          </a:p>
        </p:txBody>
      </p:sp>
      <p:pic>
        <p:nvPicPr>
          <p:cNvPr id="5" name="Picture 4">
            <a:extLst>
              <a:ext uri="{FF2B5EF4-FFF2-40B4-BE49-F238E27FC236}">
                <a16:creationId xmlns:a16="http://schemas.microsoft.com/office/drawing/2014/main" id="{3C4D7736-77CF-C241-31A7-ABBAAC85AF2F}"/>
              </a:ext>
            </a:extLst>
          </p:cNvPr>
          <p:cNvPicPr>
            <a:picLocks noChangeAspect="1"/>
          </p:cNvPicPr>
          <p:nvPr/>
        </p:nvPicPr>
        <p:blipFill>
          <a:blip r:embed="rId2"/>
          <a:stretch>
            <a:fillRect/>
          </a:stretch>
        </p:blipFill>
        <p:spPr>
          <a:xfrm>
            <a:off x="0" y="427344"/>
            <a:ext cx="9293394" cy="5695951"/>
          </a:xfrm>
          <a:prstGeom prst="rect">
            <a:avLst/>
          </a:prstGeom>
        </p:spPr>
      </p:pic>
    </p:spTree>
    <p:extLst>
      <p:ext uri="{BB962C8B-B14F-4D97-AF65-F5344CB8AC3E}">
        <p14:creationId xmlns:p14="http://schemas.microsoft.com/office/powerpoint/2010/main" val="4212600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8D9FFC-CF14-374C-59D3-F6532CFB25F8}"/>
              </a:ext>
            </a:extLst>
          </p:cNvPr>
          <p:cNvSpPr>
            <a:spLocks noGrp="1"/>
          </p:cNvSpPr>
          <p:nvPr>
            <p:ph type="ftr" sz="quarter" idx="11"/>
          </p:nvPr>
        </p:nvSpPr>
        <p:spPr/>
        <p:txBody>
          <a:bodyPr/>
          <a:lstStyle/>
          <a:p>
            <a:r>
              <a:rPr lang="en-US"/>
              <a:t>C. Wolf</a:t>
            </a:r>
            <a:endParaRPr lang="en-US" dirty="0"/>
          </a:p>
        </p:txBody>
      </p:sp>
      <p:sp>
        <p:nvSpPr>
          <p:cNvPr id="3" name="Slide Number Placeholder 2">
            <a:extLst>
              <a:ext uri="{FF2B5EF4-FFF2-40B4-BE49-F238E27FC236}">
                <a16:creationId xmlns:a16="http://schemas.microsoft.com/office/drawing/2014/main" id="{46F84E26-49FD-9371-2FAF-DE80EECAA414}"/>
              </a:ext>
            </a:extLst>
          </p:cNvPr>
          <p:cNvSpPr>
            <a:spLocks noGrp="1"/>
          </p:cNvSpPr>
          <p:nvPr>
            <p:ph type="sldNum" sz="quarter" idx="12"/>
          </p:nvPr>
        </p:nvSpPr>
        <p:spPr/>
        <p:txBody>
          <a:bodyPr/>
          <a:lstStyle/>
          <a:p>
            <a:fld id="{A4A00DF7-6AE2-7340-9EE1-6F4F020C789C}" type="slidenum">
              <a:rPr lang="en-US" smtClean="0"/>
              <a:t>18</a:t>
            </a:fld>
            <a:endParaRPr lang="en-US"/>
          </a:p>
        </p:txBody>
      </p:sp>
      <p:pic>
        <p:nvPicPr>
          <p:cNvPr id="5" name="Picture 4">
            <a:extLst>
              <a:ext uri="{FF2B5EF4-FFF2-40B4-BE49-F238E27FC236}">
                <a16:creationId xmlns:a16="http://schemas.microsoft.com/office/drawing/2014/main" id="{582961BB-8F4B-CDE2-5A96-6D4CC3AF004D}"/>
              </a:ext>
            </a:extLst>
          </p:cNvPr>
          <p:cNvPicPr>
            <a:picLocks noChangeAspect="1"/>
          </p:cNvPicPr>
          <p:nvPr/>
        </p:nvPicPr>
        <p:blipFill>
          <a:blip r:embed="rId2"/>
          <a:stretch>
            <a:fillRect/>
          </a:stretch>
        </p:blipFill>
        <p:spPr>
          <a:xfrm>
            <a:off x="-118127" y="673290"/>
            <a:ext cx="9334181" cy="4849503"/>
          </a:xfrm>
          <a:prstGeom prst="rect">
            <a:avLst/>
          </a:prstGeom>
        </p:spPr>
      </p:pic>
    </p:spTree>
    <p:extLst>
      <p:ext uri="{BB962C8B-B14F-4D97-AF65-F5344CB8AC3E}">
        <p14:creationId xmlns:p14="http://schemas.microsoft.com/office/powerpoint/2010/main" val="93523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D8A395-D4FF-3C66-BC0D-F04146C0FDC0}"/>
              </a:ext>
            </a:extLst>
          </p:cNvPr>
          <p:cNvSpPr>
            <a:spLocks noGrp="1"/>
          </p:cNvSpPr>
          <p:nvPr>
            <p:ph type="ftr" sz="quarter" idx="11"/>
          </p:nvPr>
        </p:nvSpPr>
        <p:spPr/>
        <p:txBody>
          <a:bodyPr/>
          <a:lstStyle/>
          <a:p>
            <a:r>
              <a:rPr lang="en-US"/>
              <a:t>C. Wolf</a:t>
            </a:r>
            <a:endParaRPr lang="en-US" dirty="0"/>
          </a:p>
        </p:txBody>
      </p:sp>
      <p:sp>
        <p:nvSpPr>
          <p:cNvPr id="3" name="Slide Number Placeholder 2">
            <a:extLst>
              <a:ext uri="{FF2B5EF4-FFF2-40B4-BE49-F238E27FC236}">
                <a16:creationId xmlns:a16="http://schemas.microsoft.com/office/drawing/2014/main" id="{53BF73B1-9CC3-4FA4-6589-74068E756430}"/>
              </a:ext>
            </a:extLst>
          </p:cNvPr>
          <p:cNvSpPr>
            <a:spLocks noGrp="1"/>
          </p:cNvSpPr>
          <p:nvPr>
            <p:ph type="sldNum" sz="quarter" idx="12"/>
          </p:nvPr>
        </p:nvSpPr>
        <p:spPr/>
        <p:txBody>
          <a:bodyPr/>
          <a:lstStyle/>
          <a:p>
            <a:fld id="{A4A00DF7-6AE2-7340-9EE1-6F4F020C789C}" type="slidenum">
              <a:rPr lang="en-US" smtClean="0"/>
              <a:t>19</a:t>
            </a:fld>
            <a:endParaRPr lang="en-US"/>
          </a:p>
        </p:txBody>
      </p:sp>
      <p:pic>
        <p:nvPicPr>
          <p:cNvPr id="4" name="Picture 3">
            <a:extLst>
              <a:ext uri="{FF2B5EF4-FFF2-40B4-BE49-F238E27FC236}">
                <a16:creationId xmlns:a16="http://schemas.microsoft.com/office/drawing/2014/main" id="{CBDFC3E0-33A3-5942-54DF-22EFDA9A6E6C}"/>
              </a:ext>
            </a:extLst>
          </p:cNvPr>
          <p:cNvPicPr>
            <a:picLocks noChangeAspect="1"/>
          </p:cNvPicPr>
          <p:nvPr/>
        </p:nvPicPr>
        <p:blipFill>
          <a:blip r:embed="rId2"/>
          <a:stretch>
            <a:fillRect/>
          </a:stretch>
        </p:blipFill>
        <p:spPr>
          <a:xfrm>
            <a:off x="131643" y="450091"/>
            <a:ext cx="9122675" cy="5591317"/>
          </a:xfrm>
          <a:prstGeom prst="rect">
            <a:avLst/>
          </a:prstGeom>
        </p:spPr>
      </p:pic>
    </p:spTree>
    <p:extLst>
      <p:ext uri="{BB962C8B-B14F-4D97-AF65-F5344CB8AC3E}">
        <p14:creationId xmlns:p14="http://schemas.microsoft.com/office/powerpoint/2010/main" val="54573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 Wolf</a:t>
            </a:r>
          </a:p>
        </p:txBody>
      </p:sp>
      <p:sp>
        <p:nvSpPr>
          <p:cNvPr id="3" name="Slide Number Placeholder 2"/>
          <p:cNvSpPr>
            <a:spLocks noGrp="1"/>
          </p:cNvSpPr>
          <p:nvPr>
            <p:ph type="sldNum" sz="quarter" idx="12"/>
          </p:nvPr>
        </p:nvSpPr>
        <p:spPr/>
        <p:txBody>
          <a:bodyPr/>
          <a:lstStyle/>
          <a:p>
            <a:fld id="{A4A00DF7-6AE2-7340-9EE1-6F4F020C789C}" type="slidenum">
              <a:rPr lang="en-US" smtClean="0"/>
              <a:t>2</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311523791"/>
              </p:ext>
            </p:extLst>
          </p:nvPr>
        </p:nvGraphicFramePr>
        <p:xfrm>
          <a:off x="237281" y="95534"/>
          <a:ext cx="8712594" cy="60004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8832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56" y="153924"/>
            <a:ext cx="8207088" cy="1145169"/>
          </a:xfrm>
        </p:spPr>
        <p:txBody>
          <a:bodyPr/>
          <a:lstStyle/>
          <a:p>
            <a:pPr algn="ctr"/>
            <a:r>
              <a:rPr lang="en-US" dirty="0"/>
              <a:t>Natural Cheese Stocks</a:t>
            </a:r>
          </a:p>
        </p:txBody>
      </p:sp>
      <p:sp>
        <p:nvSpPr>
          <p:cNvPr id="3" name="Footer Placeholder 2"/>
          <p:cNvSpPr>
            <a:spLocks noGrp="1"/>
          </p:cNvSpPr>
          <p:nvPr>
            <p:ph type="ftr" sz="quarter" idx="11"/>
          </p:nvPr>
        </p:nvSpPr>
        <p:spPr/>
        <p:txBody>
          <a:bodyPr/>
          <a:lstStyle/>
          <a:p>
            <a:r>
              <a:rPr lang="en-US" dirty="0"/>
              <a:t>C. Wolf</a:t>
            </a:r>
          </a:p>
        </p:txBody>
      </p:sp>
      <p:sp>
        <p:nvSpPr>
          <p:cNvPr id="4" name="Slide Number Placeholder 3"/>
          <p:cNvSpPr>
            <a:spLocks noGrp="1"/>
          </p:cNvSpPr>
          <p:nvPr>
            <p:ph type="sldNum" sz="quarter" idx="12"/>
          </p:nvPr>
        </p:nvSpPr>
        <p:spPr/>
        <p:txBody>
          <a:bodyPr/>
          <a:lstStyle/>
          <a:p>
            <a:fld id="{A4A00DF7-6AE2-7340-9EE1-6F4F020C789C}" type="slidenum">
              <a:rPr lang="en-US" smtClean="0"/>
              <a:t>20</a:t>
            </a:fld>
            <a:endParaRPr lang="en-US"/>
          </a:p>
        </p:txBody>
      </p:sp>
      <p:sp>
        <p:nvSpPr>
          <p:cNvPr id="7" name="TextBox 6"/>
          <p:cNvSpPr txBox="1"/>
          <p:nvPr/>
        </p:nvSpPr>
        <p:spPr>
          <a:xfrm>
            <a:off x="5162309" y="6383438"/>
            <a:ext cx="1426801" cy="369332"/>
          </a:xfrm>
          <a:prstGeom prst="rect">
            <a:avLst/>
          </a:prstGeom>
          <a:noFill/>
        </p:spPr>
        <p:txBody>
          <a:bodyPr wrap="none" rtlCol="0">
            <a:spAutoFit/>
          </a:bodyPr>
          <a:lstStyle/>
          <a:p>
            <a:r>
              <a:rPr lang="en-US" dirty="0"/>
              <a:t>Source: UDM</a:t>
            </a:r>
          </a:p>
        </p:txBody>
      </p:sp>
      <p:pic>
        <p:nvPicPr>
          <p:cNvPr id="6" name="Picture 5">
            <a:extLst>
              <a:ext uri="{FF2B5EF4-FFF2-40B4-BE49-F238E27FC236}">
                <a16:creationId xmlns:a16="http://schemas.microsoft.com/office/drawing/2014/main" id="{F0950D67-CD83-BC17-6D0A-B0416D5E6F32}"/>
              </a:ext>
            </a:extLst>
          </p:cNvPr>
          <p:cNvPicPr>
            <a:picLocks noChangeAspect="1"/>
          </p:cNvPicPr>
          <p:nvPr/>
        </p:nvPicPr>
        <p:blipFill>
          <a:blip r:embed="rId2"/>
          <a:stretch>
            <a:fillRect/>
          </a:stretch>
        </p:blipFill>
        <p:spPr>
          <a:xfrm>
            <a:off x="60628" y="1228298"/>
            <a:ext cx="9233497" cy="4817660"/>
          </a:xfrm>
          <a:prstGeom prst="rect">
            <a:avLst/>
          </a:prstGeom>
        </p:spPr>
      </p:pic>
      <p:sp>
        <p:nvSpPr>
          <p:cNvPr id="9" name="TextBox 8">
            <a:extLst>
              <a:ext uri="{FF2B5EF4-FFF2-40B4-BE49-F238E27FC236}">
                <a16:creationId xmlns:a16="http://schemas.microsoft.com/office/drawing/2014/main" id="{C91BFFD4-3A26-E11D-B9A8-53441C9C32BE}"/>
              </a:ext>
            </a:extLst>
          </p:cNvPr>
          <p:cNvSpPr txBox="1"/>
          <p:nvPr/>
        </p:nvSpPr>
        <p:spPr>
          <a:xfrm>
            <a:off x="6414448" y="2260979"/>
            <a:ext cx="2426993" cy="400110"/>
          </a:xfrm>
          <a:prstGeom prst="rect">
            <a:avLst/>
          </a:prstGeom>
          <a:solidFill>
            <a:srgbClr val="FACED3"/>
          </a:solidFill>
          <a:ln>
            <a:solidFill>
              <a:srgbClr val="FACED3"/>
            </a:solidFill>
          </a:ln>
        </p:spPr>
        <p:txBody>
          <a:bodyPr wrap="square" rtlCol="0">
            <a:spAutoFit/>
          </a:bodyPr>
          <a:lstStyle/>
          <a:p>
            <a:r>
              <a:rPr lang="en-US" sz="2000" b="1" dirty="0"/>
              <a:t>November -7.2% YoY</a:t>
            </a:r>
          </a:p>
        </p:txBody>
      </p:sp>
    </p:spTree>
    <p:extLst>
      <p:ext uri="{BB962C8B-B14F-4D97-AF65-F5344CB8AC3E}">
        <p14:creationId xmlns:p14="http://schemas.microsoft.com/office/powerpoint/2010/main" val="2916572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69E2B4-9A11-1F45-888F-98598AB7233D}"/>
              </a:ext>
            </a:extLst>
          </p:cNvPr>
          <p:cNvSpPr>
            <a:spLocks noGrp="1"/>
          </p:cNvSpPr>
          <p:nvPr>
            <p:ph type="ftr" sz="quarter" idx="11"/>
          </p:nvPr>
        </p:nvSpPr>
        <p:spPr/>
        <p:txBody>
          <a:bodyPr/>
          <a:lstStyle/>
          <a:p>
            <a:r>
              <a:rPr lang="en-US" dirty="0"/>
              <a:t>C. Wolf</a:t>
            </a:r>
          </a:p>
        </p:txBody>
      </p:sp>
      <p:sp>
        <p:nvSpPr>
          <p:cNvPr id="3" name="Slide Number Placeholder 2">
            <a:extLst>
              <a:ext uri="{FF2B5EF4-FFF2-40B4-BE49-F238E27FC236}">
                <a16:creationId xmlns:a16="http://schemas.microsoft.com/office/drawing/2014/main" id="{184833D6-606F-5930-949D-194336E81486}"/>
              </a:ext>
            </a:extLst>
          </p:cNvPr>
          <p:cNvSpPr>
            <a:spLocks noGrp="1"/>
          </p:cNvSpPr>
          <p:nvPr>
            <p:ph type="sldNum" sz="quarter" idx="12"/>
          </p:nvPr>
        </p:nvSpPr>
        <p:spPr/>
        <p:txBody>
          <a:bodyPr/>
          <a:lstStyle/>
          <a:p>
            <a:fld id="{A4A00DF7-6AE2-7340-9EE1-6F4F020C789C}" type="slidenum">
              <a:rPr lang="en-US" smtClean="0"/>
              <a:t>21</a:t>
            </a:fld>
            <a:endParaRPr lang="en-US"/>
          </a:p>
        </p:txBody>
      </p:sp>
      <p:pic>
        <p:nvPicPr>
          <p:cNvPr id="9" name="Picture 8">
            <a:extLst>
              <a:ext uri="{FF2B5EF4-FFF2-40B4-BE49-F238E27FC236}">
                <a16:creationId xmlns:a16="http://schemas.microsoft.com/office/drawing/2014/main" id="{F313D550-C2CF-F2B1-3BA9-9361E4CE9969}"/>
              </a:ext>
            </a:extLst>
          </p:cNvPr>
          <p:cNvPicPr>
            <a:picLocks noChangeAspect="1"/>
          </p:cNvPicPr>
          <p:nvPr/>
        </p:nvPicPr>
        <p:blipFill>
          <a:blip r:embed="rId2"/>
          <a:stretch>
            <a:fillRect/>
          </a:stretch>
        </p:blipFill>
        <p:spPr>
          <a:xfrm>
            <a:off x="-60754" y="368489"/>
            <a:ext cx="9344886" cy="5727511"/>
          </a:xfrm>
          <a:prstGeom prst="rect">
            <a:avLst/>
          </a:prstGeom>
        </p:spPr>
      </p:pic>
    </p:spTree>
    <p:extLst>
      <p:ext uri="{BB962C8B-B14F-4D97-AF65-F5344CB8AC3E}">
        <p14:creationId xmlns:p14="http://schemas.microsoft.com/office/powerpoint/2010/main" val="855590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2782E0-E906-3BA0-3554-06FF6F7979EF}"/>
              </a:ext>
            </a:extLst>
          </p:cNvPr>
          <p:cNvSpPr>
            <a:spLocks noGrp="1"/>
          </p:cNvSpPr>
          <p:nvPr>
            <p:ph type="ftr" sz="quarter" idx="11"/>
          </p:nvPr>
        </p:nvSpPr>
        <p:spPr/>
        <p:txBody>
          <a:bodyPr/>
          <a:lstStyle/>
          <a:p>
            <a:r>
              <a:rPr lang="en-US"/>
              <a:t>C. Wolf</a:t>
            </a:r>
            <a:endParaRPr lang="en-US" dirty="0"/>
          </a:p>
        </p:txBody>
      </p:sp>
      <p:sp>
        <p:nvSpPr>
          <p:cNvPr id="3" name="Slide Number Placeholder 2">
            <a:extLst>
              <a:ext uri="{FF2B5EF4-FFF2-40B4-BE49-F238E27FC236}">
                <a16:creationId xmlns:a16="http://schemas.microsoft.com/office/drawing/2014/main" id="{F78A8F78-750E-595E-AAAF-A6B4C69CE193}"/>
              </a:ext>
            </a:extLst>
          </p:cNvPr>
          <p:cNvSpPr>
            <a:spLocks noGrp="1"/>
          </p:cNvSpPr>
          <p:nvPr>
            <p:ph type="sldNum" sz="quarter" idx="12"/>
          </p:nvPr>
        </p:nvSpPr>
        <p:spPr/>
        <p:txBody>
          <a:bodyPr/>
          <a:lstStyle/>
          <a:p>
            <a:fld id="{A4A00DF7-6AE2-7340-9EE1-6F4F020C789C}" type="slidenum">
              <a:rPr lang="en-US" smtClean="0"/>
              <a:t>22</a:t>
            </a:fld>
            <a:endParaRPr lang="en-US"/>
          </a:p>
        </p:txBody>
      </p:sp>
      <p:pic>
        <p:nvPicPr>
          <p:cNvPr id="5" name="Picture 4">
            <a:extLst>
              <a:ext uri="{FF2B5EF4-FFF2-40B4-BE49-F238E27FC236}">
                <a16:creationId xmlns:a16="http://schemas.microsoft.com/office/drawing/2014/main" id="{AB61AAAB-18A0-2A1D-19F2-06FCA89BE8A3}"/>
              </a:ext>
            </a:extLst>
          </p:cNvPr>
          <p:cNvPicPr>
            <a:picLocks noChangeAspect="1"/>
          </p:cNvPicPr>
          <p:nvPr/>
        </p:nvPicPr>
        <p:blipFill>
          <a:blip r:embed="rId2"/>
          <a:stretch>
            <a:fillRect/>
          </a:stretch>
        </p:blipFill>
        <p:spPr>
          <a:xfrm>
            <a:off x="-1" y="659642"/>
            <a:ext cx="9167309" cy="4894997"/>
          </a:xfrm>
          <a:prstGeom prst="rect">
            <a:avLst/>
          </a:prstGeom>
        </p:spPr>
      </p:pic>
      <p:sp>
        <p:nvSpPr>
          <p:cNvPr id="6" name="TextBox 5">
            <a:extLst>
              <a:ext uri="{FF2B5EF4-FFF2-40B4-BE49-F238E27FC236}">
                <a16:creationId xmlns:a16="http://schemas.microsoft.com/office/drawing/2014/main" id="{B6AF4BD8-6726-BE01-665B-818A666DA642}"/>
              </a:ext>
            </a:extLst>
          </p:cNvPr>
          <p:cNvSpPr txBox="1"/>
          <p:nvPr/>
        </p:nvSpPr>
        <p:spPr>
          <a:xfrm>
            <a:off x="6105099" y="1869743"/>
            <a:ext cx="2530116" cy="400110"/>
          </a:xfrm>
          <a:prstGeom prst="rect">
            <a:avLst/>
          </a:prstGeom>
          <a:solidFill>
            <a:srgbClr val="FACED3"/>
          </a:solidFill>
          <a:ln>
            <a:solidFill>
              <a:srgbClr val="FACED3"/>
            </a:solidFill>
          </a:ln>
        </p:spPr>
        <p:txBody>
          <a:bodyPr wrap="none" rtlCol="0">
            <a:spAutoFit/>
          </a:bodyPr>
          <a:lstStyle/>
          <a:p>
            <a:r>
              <a:rPr lang="en-US" sz="2000" b="1" dirty="0"/>
              <a:t>November -18.7% YoY</a:t>
            </a:r>
          </a:p>
        </p:txBody>
      </p:sp>
    </p:spTree>
    <p:extLst>
      <p:ext uri="{BB962C8B-B14F-4D97-AF65-F5344CB8AC3E}">
        <p14:creationId xmlns:p14="http://schemas.microsoft.com/office/powerpoint/2010/main" val="60069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C63DFA-229E-3EAF-1665-D77806C78186}"/>
              </a:ext>
            </a:extLst>
          </p:cNvPr>
          <p:cNvSpPr>
            <a:spLocks noGrp="1"/>
          </p:cNvSpPr>
          <p:nvPr>
            <p:ph type="ftr" sz="quarter" idx="11"/>
          </p:nvPr>
        </p:nvSpPr>
        <p:spPr/>
        <p:txBody>
          <a:bodyPr/>
          <a:lstStyle/>
          <a:p>
            <a:r>
              <a:rPr lang="en-US"/>
              <a:t>C. Wolf</a:t>
            </a:r>
            <a:endParaRPr lang="en-US" dirty="0"/>
          </a:p>
        </p:txBody>
      </p:sp>
      <p:sp>
        <p:nvSpPr>
          <p:cNvPr id="3" name="Slide Number Placeholder 2">
            <a:extLst>
              <a:ext uri="{FF2B5EF4-FFF2-40B4-BE49-F238E27FC236}">
                <a16:creationId xmlns:a16="http://schemas.microsoft.com/office/drawing/2014/main" id="{547AE00C-0EF5-D2A2-7DD8-2738682EB0BF}"/>
              </a:ext>
            </a:extLst>
          </p:cNvPr>
          <p:cNvSpPr>
            <a:spLocks noGrp="1"/>
          </p:cNvSpPr>
          <p:nvPr>
            <p:ph type="sldNum" sz="quarter" idx="12"/>
          </p:nvPr>
        </p:nvSpPr>
        <p:spPr/>
        <p:txBody>
          <a:bodyPr/>
          <a:lstStyle/>
          <a:p>
            <a:fld id="{A4A00DF7-6AE2-7340-9EE1-6F4F020C789C}" type="slidenum">
              <a:rPr lang="en-US" smtClean="0"/>
              <a:t>23</a:t>
            </a:fld>
            <a:endParaRPr lang="en-US"/>
          </a:p>
        </p:txBody>
      </p:sp>
      <p:pic>
        <p:nvPicPr>
          <p:cNvPr id="4" name="Picture 3">
            <a:extLst>
              <a:ext uri="{FF2B5EF4-FFF2-40B4-BE49-F238E27FC236}">
                <a16:creationId xmlns:a16="http://schemas.microsoft.com/office/drawing/2014/main" id="{96C08267-37AA-AEE3-638D-A014B827B291}"/>
              </a:ext>
            </a:extLst>
          </p:cNvPr>
          <p:cNvPicPr>
            <a:picLocks noChangeAspect="1"/>
          </p:cNvPicPr>
          <p:nvPr/>
        </p:nvPicPr>
        <p:blipFill>
          <a:blip r:embed="rId2"/>
          <a:stretch>
            <a:fillRect/>
          </a:stretch>
        </p:blipFill>
        <p:spPr>
          <a:xfrm>
            <a:off x="36109" y="336360"/>
            <a:ext cx="9063297" cy="5554924"/>
          </a:xfrm>
          <a:prstGeom prst="rect">
            <a:avLst/>
          </a:prstGeom>
        </p:spPr>
      </p:pic>
    </p:spTree>
    <p:extLst>
      <p:ext uri="{BB962C8B-B14F-4D97-AF65-F5344CB8AC3E}">
        <p14:creationId xmlns:p14="http://schemas.microsoft.com/office/powerpoint/2010/main" val="2787260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 Wolf</a:t>
            </a:r>
            <a:endParaRPr lang="en-US" dirty="0"/>
          </a:p>
        </p:txBody>
      </p:sp>
      <p:sp>
        <p:nvSpPr>
          <p:cNvPr id="4" name="Slide Number Placeholder 3"/>
          <p:cNvSpPr>
            <a:spLocks noGrp="1"/>
          </p:cNvSpPr>
          <p:nvPr>
            <p:ph type="sldNum" sz="quarter" idx="12"/>
          </p:nvPr>
        </p:nvSpPr>
        <p:spPr/>
        <p:txBody>
          <a:bodyPr/>
          <a:lstStyle/>
          <a:p>
            <a:fld id="{A4A00DF7-6AE2-7340-9EE1-6F4F020C789C}" type="slidenum">
              <a:rPr lang="en-US" smtClean="0"/>
              <a:t>24</a:t>
            </a:fld>
            <a:endParaRPr lang="en-US"/>
          </a:p>
        </p:txBody>
      </p:sp>
      <p:sp>
        <p:nvSpPr>
          <p:cNvPr id="10" name="TextBox 9">
            <a:extLst>
              <a:ext uri="{FF2B5EF4-FFF2-40B4-BE49-F238E27FC236}">
                <a16:creationId xmlns:a16="http://schemas.microsoft.com/office/drawing/2014/main" id="{9B315BE6-5B6F-BF3B-B178-1DA7C12988F5}"/>
              </a:ext>
            </a:extLst>
          </p:cNvPr>
          <p:cNvSpPr txBox="1"/>
          <p:nvPr/>
        </p:nvSpPr>
        <p:spPr>
          <a:xfrm>
            <a:off x="5407269" y="6383215"/>
            <a:ext cx="1568378" cy="369332"/>
          </a:xfrm>
          <a:prstGeom prst="rect">
            <a:avLst/>
          </a:prstGeom>
          <a:noFill/>
        </p:spPr>
        <p:txBody>
          <a:bodyPr wrap="none" rtlCol="0">
            <a:spAutoFit/>
          </a:bodyPr>
          <a:lstStyle/>
          <a:p>
            <a:r>
              <a:rPr lang="en-US" dirty="0"/>
              <a:t>Source: USDEC</a:t>
            </a:r>
          </a:p>
        </p:txBody>
      </p:sp>
      <p:pic>
        <p:nvPicPr>
          <p:cNvPr id="5" name="Picture 4">
            <a:extLst>
              <a:ext uri="{FF2B5EF4-FFF2-40B4-BE49-F238E27FC236}">
                <a16:creationId xmlns:a16="http://schemas.microsoft.com/office/drawing/2014/main" id="{1C527336-71C8-9178-70C5-C4519CAB58D2}"/>
              </a:ext>
            </a:extLst>
          </p:cNvPr>
          <p:cNvPicPr>
            <a:picLocks noChangeAspect="1"/>
          </p:cNvPicPr>
          <p:nvPr/>
        </p:nvPicPr>
        <p:blipFill>
          <a:blip r:embed="rId2"/>
          <a:stretch>
            <a:fillRect/>
          </a:stretch>
        </p:blipFill>
        <p:spPr>
          <a:xfrm>
            <a:off x="4544" y="233487"/>
            <a:ext cx="9036390" cy="2778907"/>
          </a:xfrm>
          <a:prstGeom prst="rect">
            <a:avLst/>
          </a:prstGeom>
        </p:spPr>
      </p:pic>
      <p:pic>
        <p:nvPicPr>
          <p:cNvPr id="8" name="Picture 7">
            <a:extLst>
              <a:ext uri="{FF2B5EF4-FFF2-40B4-BE49-F238E27FC236}">
                <a16:creationId xmlns:a16="http://schemas.microsoft.com/office/drawing/2014/main" id="{C660E48F-AEF6-C712-94AE-5DAABB8919EE}"/>
              </a:ext>
            </a:extLst>
          </p:cNvPr>
          <p:cNvPicPr>
            <a:picLocks noChangeAspect="1"/>
          </p:cNvPicPr>
          <p:nvPr/>
        </p:nvPicPr>
        <p:blipFill>
          <a:blip r:embed="rId3"/>
          <a:stretch>
            <a:fillRect/>
          </a:stretch>
        </p:blipFill>
        <p:spPr>
          <a:xfrm>
            <a:off x="-3070" y="2913135"/>
            <a:ext cx="9097027" cy="3374640"/>
          </a:xfrm>
          <a:prstGeom prst="rect">
            <a:avLst/>
          </a:prstGeom>
        </p:spPr>
      </p:pic>
    </p:spTree>
    <p:extLst>
      <p:ext uri="{BB962C8B-B14F-4D97-AF65-F5344CB8AC3E}">
        <p14:creationId xmlns:p14="http://schemas.microsoft.com/office/powerpoint/2010/main" val="2504107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9C7B-145F-D047-22C2-D01F819DF84E}"/>
              </a:ext>
            </a:extLst>
          </p:cNvPr>
          <p:cNvSpPr>
            <a:spLocks noGrp="1"/>
          </p:cNvSpPr>
          <p:nvPr>
            <p:ph type="title"/>
          </p:nvPr>
        </p:nvSpPr>
        <p:spPr>
          <a:xfrm>
            <a:off x="562029" y="208919"/>
            <a:ext cx="8207088" cy="1145169"/>
          </a:xfrm>
        </p:spPr>
        <p:txBody>
          <a:bodyPr/>
          <a:lstStyle/>
          <a:p>
            <a:r>
              <a:rPr lang="en-US" sz="3600" dirty="0"/>
              <a:t>US Dairy Exports in North America</a:t>
            </a:r>
          </a:p>
        </p:txBody>
      </p:sp>
      <p:sp>
        <p:nvSpPr>
          <p:cNvPr id="3" name="Footer Placeholder 2">
            <a:extLst>
              <a:ext uri="{FF2B5EF4-FFF2-40B4-BE49-F238E27FC236}">
                <a16:creationId xmlns:a16="http://schemas.microsoft.com/office/drawing/2014/main" id="{4B9D2C78-7AA7-BFB8-E8B7-83A13944FC70}"/>
              </a:ext>
            </a:extLst>
          </p:cNvPr>
          <p:cNvSpPr>
            <a:spLocks noGrp="1"/>
          </p:cNvSpPr>
          <p:nvPr>
            <p:ph type="ftr" sz="quarter" idx="11"/>
          </p:nvPr>
        </p:nvSpPr>
        <p:spPr/>
        <p:txBody>
          <a:bodyPr/>
          <a:lstStyle/>
          <a:p>
            <a:r>
              <a:rPr lang="en-US"/>
              <a:t>C. Wolf</a:t>
            </a:r>
            <a:endParaRPr lang="en-US" dirty="0"/>
          </a:p>
        </p:txBody>
      </p:sp>
      <p:sp>
        <p:nvSpPr>
          <p:cNvPr id="4" name="Slide Number Placeholder 3">
            <a:extLst>
              <a:ext uri="{FF2B5EF4-FFF2-40B4-BE49-F238E27FC236}">
                <a16:creationId xmlns:a16="http://schemas.microsoft.com/office/drawing/2014/main" id="{ADB67DC9-1733-123B-70D3-66EE5DF25D70}"/>
              </a:ext>
            </a:extLst>
          </p:cNvPr>
          <p:cNvSpPr>
            <a:spLocks noGrp="1"/>
          </p:cNvSpPr>
          <p:nvPr>
            <p:ph type="sldNum" sz="quarter" idx="12"/>
          </p:nvPr>
        </p:nvSpPr>
        <p:spPr/>
        <p:txBody>
          <a:bodyPr/>
          <a:lstStyle/>
          <a:p>
            <a:fld id="{A4A00DF7-6AE2-7340-9EE1-6F4F020C789C}" type="slidenum">
              <a:rPr lang="en-US" smtClean="0"/>
              <a:t>25</a:t>
            </a:fld>
            <a:endParaRPr lang="en-US"/>
          </a:p>
        </p:txBody>
      </p:sp>
      <p:graphicFrame>
        <p:nvGraphicFramePr>
          <p:cNvPr id="5" name="Chart 4">
            <a:extLst>
              <a:ext uri="{FF2B5EF4-FFF2-40B4-BE49-F238E27FC236}">
                <a16:creationId xmlns:a16="http://schemas.microsoft.com/office/drawing/2014/main" id="{BE57D4EC-C6D6-A097-56F5-8D0E5AB4A401}"/>
              </a:ext>
            </a:extLst>
          </p:cNvPr>
          <p:cNvGraphicFramePr>
            <a:graphicFrameLocks/>
          </p:cNvGraphicFramePr>
          <p:nvPr>
            <p:extLst>
              <p:ext uri="{D42A27DB-BD31-4B8C-83A1-F6EECF244321}">
                <p14:modId xmlns:p14="http://schemas.microsoft.com/office/powerpoint/2010/main" val="24044958"/>
              </p:ext>
            </p:extLst>
          </p:nvPr>
        </p:nvGraphicFramePr>
        <p:xfrm>
          <a:off x="219808" y="870438"/>
          <a:ext cx="8594480" cy="516108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9C1560E-A762-3078-01A0-B7E62B0D265D}"/>
              </a:ext>
            </a:extLst>
          </p:cNvPr>
          <p:cNvSpPr txBox="1"/>
          <p:nvPr/>
        </p:nvSpPr>
        <p:spPr>
          <a:xfrm>
            <a:off x="1696916" y="1057309"/>
            <a:ext cx="6075485" cy="461665"/>
          </a:xfrm>
          <a:prstGeom prst="rect">
            <a:avLst/>
          </a:prstGeom>
          <a:noFill/>
        </p:spPr>
        <p:txBody>
          <a:bodyPr wrap="square" rtlCol="0">
            <a:spAutoFit/>
          </a:bodyPr>
          <a:lstStyle/>
          <a:p>
            <a:r>
              <a:rPr lang="en-US" sz="2400" b="1" dirty="0"/>
              <a:t>43% of US dairy exports to Mexico and Canada</a:t>
            </a:r>
          </a:p>
        </p:txBody>
      </p:sp>
    </p:spTree>
    <p:extLst>
      <p:ext uri="{BB962C8B-B14F-4D97-AF65-F5344CB8AC3E}">
        <p14:creationId xmlns:p14="http://schemas.microsoft.com/office/powerpoint/2010/main" val="1576852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8456" y="104108"/>
            <a:ext cx="8207088" cy="1145169"/>
          </a:xfrm>
        </p:spPr>
        <p:txBody>
          <a:bodyPr/>
          <a:lstStyle/>
          <a:p>
            <a:r>
              <a:rPr lang="en-US" dirty="0"/>
              <a:t>Tariffs and Trade Wars</a:t>
            </a:r>
          </a:p>
        </p:txBody>
      </p:sp>
      <p:sp>
        <p:nvSpPr>
          <p:cNvPr id="3" name="Footer Placeholder 2"/>
          <p:cNvSpPr>
            <a:spLocks noGrp="1"/>
          </p:cNvSpPr>
          <p:nvPr>
            <p:ph type="ftr" sz="quarter" idx="11"/>
          </p:nvPr>
        </p:nvSpPr>
        <p:spPr/>
        <p:txBody>
          <a:bodyPr/>
          <a:lstStyle/>
          <a:p>
            <a:r>
              <a:rPr lang="en-US"/>
              <a:t>C. Wolf</a:t>
            </a:r>
            <a:endParaRPr lang="en-US" dirty="0"/>
          </a:p>
        </p:txBody>
      </p:sp>
      <p:sp>
        <p:nvSpPr>
          <p:cNvPr id="4" name="Slide Number Placeholder 3"/>
          <p:cNvSpPr>
            <a:spLocks noGrp="1"/>
          </p:cNvSpPr>
          <p:nvPr>
            <p:ph type="sldNum" sz="quarter" idx="12"/>
          </p:nvPr>
        </p:nvSpPr>
        <p:spPr/>
        <p:txBody>
          <a:bodyPr/>
          <a:lstStyle/>
          <a:p>
            <a:fld id="{A4A00DF7-6AE2-7340-9EE1-6F4F020C789C}" type="slidenum">
              <a:rPr lang="en-US" smtClean="0"/>
              <a:t>26</a:t>
            </a:fld>
            <a:endParaRPr lang="en-US"/>
          </a:p>
        </p:txBody>
      </p:sp>
      <p:graphicFrame>
        <p:nvGraphicFramePr>
          <p:cNvPr id="7" name="Chart 6"/>
          <p:cNvGraphicFramePr>
            <a:graphicFrameLocks/>
          </p:cNvGraphicFramePr>
          <p:nvPr>
            <p:extLst>
              <p:ext uri="{D42A27DB-BD31-4B8C-83A1-F6EECF244321}">
                <p14:modId xmlns:p14="http://schemas.microsoft.com/office/powerpoint/2010/main" val="2628649997"/>
              </p:ext>
            </p:extLst>
          </p:nvPr>
        </p:nvGraphicFramePr>
        <p:xfrm>
          <a:off x="152400" y="1008185"/>
          <a:ext cx="8868508" cy="507023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flipH="1" flipV="1">
            <a:off x="4384431" y="1717431"/>
            <a:ext cx="17584" cy="3868615"/>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477000" y="1717431"/>
            <a:ext cx="17584" cy="3868615"/>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090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Impact of Canada TRQ Dispute</a:t>
            </a:r>
          </a:p>
        </p:txBody>
      </p:sp>
      <p:sp>
        <p:nvSpPr>
          <p:cNvPr id="4" name="Footer Placeholder 3"/>
          <p:cNvSpPr>
            <a:spLocks noGrp="1"/>
          </p:cNvSpPr>
          <p:nvPr>
            <p:ph type="ftr" sz="quarter" idx="11"/>
          </p:nvPr>
        </p:nvSpPr>
        <p:spPr/>
        <p:txBody>
          <a:bodyPr/>
          <a:lstStyle/>
          <a:p>
            <a:r>
              <a:rPr lang="en-US"/>
              <a:t>C. Wolf</a:t>
            </a:r>
            <a:endParaRPr lang="en-US" dirty="0"/>
          </a:p>
        </p:txBody>
      </p:sp>
      <p:sp>
        <p:nvSpPr>
          <p:cNvPr id="5" name="Slide Number Placeholder 4"/>
          <p:cNvSpPr>
            <a:spLocks noGrp="1"/>
          </p:cNvSpPr>
          <p:nvPr>
            <p:ph type="sldNum" sz="quarter" idx="12"/>
          </p:nvPr>
        </p:nvSpPr>
        <p:spPr/>
        <p:txBody>
          <a:bodyPr/>
          <a:lstStyle/>
          <a:p>
            <a:fld id="{A4A00DF7-6AE2-7340-9EE1-6F4F020C789C}" type="slidenum">
              <a:rPr lang="en-US" smtClean="0"/>
              <a:t>27</a:t>
            </a:fld>
            <a:endParaRPr lang="en-US"/>
          </a:p>
        </p:txBody>
      </p:sp>
      <p:pic>
        <p:nvPicPr>
          <p:cNvPr id="7" name="Picture 6"/>
          <p:cNvPicPr>
            <a:picLocks noChangeAspect="1"/>
          </p:cNvPicPr>
          <p:nvPr/>
        </p:nvPicPr>
        <p:blipFill>
          <a:blip r:embed="rId2"/>
          <a:stretch>
            <a:fillRect/>
          </a:stretch>
        </p:blipFill>
        <p:spPr>
          <a:xfrm>
            <a:off x="-133999" y="1672937"/>
            <a:ext cx="9446589" cy="4075650"/>
          </a:xfrm>
          <a:prstGeom prst="rect">
            <a:avLst/>
          </a:prstGeom>
        </p:spPr>
      </p:pic>
    </p:spTree>
    <p:extLst>
      <p:ext uri="{BB962C8B-B14F-4D97-AF65-F5344CB8AC3E}">
        <p14:creationId xmlns:p14="http://schemas.microsoft.com/office/powerpoint/2010/main" val="1387870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56" y="-6888"/>
            <a:ext cx="8207088" cy="1145169"/>
          </a:xfrm>
        </p:spPr>
        <p:txBody>
          <a:bodyPr/>
          <a:lstStyle/>
          <a:p>
            <a:pPr algn="ctr"/>
            <a:r>
              <a:rPr lang="en-US" sz="4000" dirty="0"/>
              <a:t>US Dairy Exports</a:t>
            </a:r>
          </a:p>
        </p:txBody>
      </p:sp>
      <p:sp>
        <p:nvSpPr>
          <p:cNvPr id="3" name="Footer Placeholder 2"/>
          <p:cNvSpPr>
            <a:spLocks noGrp="1"/>
          </p:cNvSpPr>
          <p:nvPr>
            <p:ph type="ftr" sz="quarter" idx="11"/>
          </p:nvPr>
        </p:nvSpPr>
        <p:spPr/>
        <p:txBody>
          <a:bodyPr/>
          <a:lstStyle/>
          <a:p>
            <a:r>
              <a:rPr lang="en-US"/>
              <a:t>C. Wolf</a:t>
            </a:r>
            <a:endParaRPr lang="en-US" dirty="0"/>
          </a:p>
        </p:txBody>
      </p:sp>
      <p:sp>
        <p:nvSpPr>
          <p:cNvPr id="4" name="Slide Number Placeholder 3"/>
          <p:cNvSpPr>
            <a:spLocks noGrp="1"/>
          </p:cNvSpPr>
          <p:nvPr>
            <p:ph type="sldNum" sz="quarter" idx="12"/>
          </p:nvPr>
        </p:nvSpPr>
        <p:spPr/>
        <p:txBody>
          <a:bodyPr/>
          <a:lstStyle/>
          <a:p>
            <a:fld id="{A4A00DF7-6AE2-7340-9EE1-6F4F020C789C}" type="slidenum">
              <a:rPr lang="en-US" smtClean="0"/>
              <a:t>28</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755641686"/>
              </p:ext>
            </p:extLst>
          </p:nvPr>
        </p:nvGraphicFramePr>
        <p:xfrm>
          <a:off x="168675" y="905521"/>
          <a:ext cx="8781199" cy="52023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6531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56" y="147941"/>
            <a:ext cx="8207088" cy="1145169"/>
          </a:xfrm>
        </p:spPr>
        <p:txBody>
          <a:bodyPr/>
          <a:lstStyle/>
          <a:p>
            <a:pPr algn="ctr"/>
            <a:r>
              <a:rPr lang="en-US" sz="4000" dirty="0"/>
              <a:t>US Dairy and Ag Exports</a:t>
            </a:r>
          </a:p>
        </p:txBody>
      </p:sp>
      <p:sp>
        <p:nvSpPr>
          <p:cNvPr id="3" name="Footer Placeholder 2"/>
          <p:cNvSpPr>
            <a:spLocks noGrp="1"/>
          </p:cNvSpPr>
          <p:nvPr>
            <p:ph type="ftr" sz="quarter" idx="11"/>
          </p:nvPr>
        </p:nvSpPr>
        <p:spPr/>
        <p:txBody>
          <a:bodyPr/>
          <a:lstStyle/>
          <a:p>
            <a:r>
              <a:rPr lang="en-US"/>
              <a:t>C. Wolf</a:t>
            </a:r>
            <a:endParaRPr lang="en-US" dirty="0"/>
          </a:p>
        </p:txBody>
      </p:sp>
      <p:sp>
        <p:nvSpPr>
          <p:cNvPr id="4" name="Slide Number Placeholder 3"/>
          <p:cNvSpPr>
            <a:spLocks noGrp="1"/>
          </p:cNvSpPr>
          <p:nvPr>
            <p:ph type="sldNum" sz="quarter" idx="12"/>
          </p:nvPr>
        </p:nvSpPr>
        <p:spPr/>
        <p:txBody>
          <a:bodyPr/>
          <a:lstStyle/>
          <a:p>
            <a:fld id="{A4A00DF7-6AE2-7340-9EE1-6F4F020C789C}" type="slidenum">
              <a:rPr lang="en-US" smtClean="0"/>
              <a:t>29</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050461759"/>
              </p:ext>
            </p:extLst>
          </p:nvPr>
        </p:nvGraphicFramePr>
        <p:xfrm>
          <a:off x="266329" y="923278"/>
          <a:ext cx="8683545" cy="51579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704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4755" y="170553"/>
            <a:ext cx="8207088" cy="1145169"/>
          </a:xfrm>
        </p:spPr>
        <p:txBody>
          <a:bodyPr/>
          <a:lstStyle/>
          <a:p>
            <a:r>
              <a:rPr lang="en-US" sz="4000" dirty="0"/>
              <a:t>Income Over Feed Cost Margin</a:t>
            </a:r>
          </a:p>
        </p:txBody>
      </p:sp>
      <p:sp>
        <p:nvSpPr>
          <p:cNvPr id="2" name="Footer Placeholder 1"/>
          <p:cNvSpPr>
            <a:spLocks noGrp="1"/>
          </p:cNvSpPr>
          <p:nvPr>
            <p:ph type="ftr" sz="quarter" idx="11"/>
          </p:nvPr>
        </p:nvSpPr>
        <p:spPr/>
        <p:txBody>
          <a:bodyPr/>
          <a:lstStyle/>
          <a:p>
            <a:r>
              <a:rPr lang="en-US"/>
              <a:t>C. Wolf</a:t>
            </a:r>
            <a:endParaRPr lang="en-US" dirty="0"/>
          </a:p>
        </p:txBody>
      </p:sp>
      <p:sp>
        <p:nvSpPr>
          <p:cNvPr id="3" name="Slide Number Placeholder 2"/>
          <p:cNvSpPr>
            <a:spLocks noGrp="1"/>
          </p:cNvSpPr>
          <p:nvPr>
            <p:ph type="sldNum" sz="quarter" idx="12"/>
          </p:nvPr>
        </p:nvSpPr>
        <p:spPr/>
        <p:txBody>
          <a:bodyPr/>
          <a:lstStyle/>
          <a:p>
            <a:fld id="{A4A00DF7-6AE2-7340-9EE1-6F4F020C789C}" type="slidenum">
              <a:rPr lang="en-US" smtClean="0"/>
              <a:t>3</a:t>
            </a:fld>
            <a:endParaRPr lang="en-US"/>
          </a:p>
        </p:txBody>
      </p:sp>
      <p:graphicFrame>
        <p:nvGraphicFramePr>
          <p:cNvPr id="4" name="Chart 3"/>
          <p:cNvGraphicFramePr>
            <a:graphicFrameLocks/>
          </p:cNvGraphicFramePr>
          <p:nvPr>
            <p:extLst>
              <p:ext uri="{D42A27DB-BD31-4B8C-83A1-F6EECF244321}">
                <p14:modId xmlns:p14="http://schemas.microsoft.com/office/powerpoint/2010/main" val="2507777863"/>
              </p:ext>
            </p:extLst>
          </p:nvPr>
        </p:nvGraphicFramePr>
        <p:xfrm>
          <a:off x="237281" y="914399"/>
          <a:ext cx="8634714" cy="51391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7836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029" y="55256"/>
            <a:ext cx="8207088" cy="1145169"/>
          </a:xfrm>
        </p:spPr>
        <p:txBody>
          <a:bodyPr/>
          <a:lstStyle/>
          <a:p>
            <a:pPr algn="ctr"/>
            <a:r>
              <a:rPr lang="en-US" sz="4400" dirty="0"/>
              <a:t>US Dairy, Ag and Total Exports</a:t>
            </a:r>
          </a:p>
        </p:txBody>
      </p:sp>
      <p:sp>
        <p:nvSpPr>
          <p:cNvPr id="3" name="Footer Placeholder 2"/>
          <p:cNvSpPr>
            <a:spLocks noGrp="1"/>
          </p:cNvSpPr>
          <p:nvPr>
            <p:ph type="ftr" sz="quarter" idx="11"/>
          </p:nvPr>
        </p:nvSpPr>
        <p:spPr/>
        <p:txBody>
          <a:bodyPr/>
          <a:lstStyle/>
          <a:p>
            <a:r>
              <a:rPr lang="en-US"/>
              <a:t>C. Wolf</a:t>
            </a:r>
            <a:endParaRPr lang="en-US" dirty="0"/>
          </a:p>
        </p:txBody>
      </p:sp>
      <p:sp>
        <p:nvSpPr>
          <p:cNvPr id="4" name="Slide Number Placeholder 3"/>
          <p:cNvSpPr>
            <a:spLocks noGrp="1"/>
          </p:cNvSpPr>
          <p:nvPr>
            <p:ph type="sldNum" sz="quarter" idx="12"/>
          </p:nvPr>
        </p:nvSpPr>
        <p:spPr/>
        <p:txBody>
          <a:bodyPr/>
          <a:lstStyle/>
          <a:p>
            <a:fld id="{A4A00DF7-6AE2-7340-9EE1-6F4F020C789C}" type="slidenum">
              <a:rPr lang="en-US" smtClean="0"/>
              <a:t>30</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707202581"/>
              </p:ext>
            </p:extLst>
          </p:nvPr>
        </p:nvGraphicFramePr>
        <p:xfrm>
          <a:off x="221942" y="870012"/>
          <a:ext cx="8655728" cy="52200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9290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000" dirty="0"/>
              <a:t>Major Exporter Milk Production</a:t>
            </a:r>
          </a:p>
        </p:txBody>
      </p:sp>
      <p:sp>
        <p:nvSpPr>
          <p:cNvPr id="2" name="Footer Placeholder 1"/>
          <p:cNvSpPr>
            <a:spLocks noGrp="1"/>
          </p:cNvSpPr>
          <p:nvPr>
            <p:ph type="ftr" sz="quarter" idx="11"/>
          </p:nvPr>
        </p:nvSpPr>
        <p:spPr/>
        <p:txBody>
          <a:bodyPr/>
          <a:lstStyle/>
          <a:p>
            <a:r>
              <a:rPr lang="en-US" dirty="0"/>
              <a:t>C. Wolf</a:t>
            </a:r>
          </a:p>
        </p:txBody>
      </p:sp>
      <p:sp>
        <p:nvSpPr>
          <p:cNvPr id="3" name="Slide Number Placeholder 2"/>
          <p:cNvSpPr>
            <a:spLocks noGrp="1"/>
          </p:cNvSpPr>
          <p:nvPr>
            <p:ph type="sldNum" sz="quarter" idx="12"/>
          </p:nvPr>
        </p:nvSpPr>
        <p:spPr/>
        <p:txBody>
          <a:bodyPr/>
          <a:lstStyle/>
          <a:p>
            <a:fld id="{A4A00DF7-6AE2-7340-9EE1-6F4F020C789C}" type="slidenum">
              <a:rPr lang="en-US" smtClean="0"/>
              <a:t>31</a:t>
            </a:fld>
            <a:endParaRPr lang="en-US"/>
          </a:p>
        </p:txBody>
      </p:sp>
      <p:pic>
        <p:nvPicPr>
          <p:cNvPr id="4" name="Picture 3"/>
          <p:cNvPicPr>
            <a:picLocks noChangeAspect="1"/>
          </p:cNvPicPr>
          <p:nvPr/>
        </p:nvPicPr>
        <p:blipFill>
          <a:blip r:embed="rId2"/>
          <a:stretch>
            <a:fillRect/>
          </a:stretch>
        </p:blipFill>
        <p:spPr>
          <a:xfrm>
            <a:off x="0" y="1821862"/>
            <a:ext cx="9081616" cy="3598080"/>
          </a:xfrm>
          <a:prstGeom prst="rect">
            <a:avLst/>
          </a:prstGeom>
        </p:spPr>
      </p:pic>
    </p:spTree>
    <p:extLst>
      <p:ext uri="{BB962C8B-B14F-4D97-AF65-F5344CB8AC3E}">
        <p14:creationId xmlns:p14="http://schemas.microsoft.com/office/powerpoint/2010/main" val="1751037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609E89-1E51-1742-AB49-4EB48C434F82}"/>
              </a:ext>
            </a:extLst>
          </p:cNvPr>
          <p:cNvSpPr>
            <a:spLocks noGrp="1"/>
          </p:cNvSpPr>
          <p:nvPr>
            <p:ph type="sldNum" sz="quarter" idx="11"/>
          </p:nvPr>
        </p:nvSpPr>
        <p:spPr/>
        <p:txBody>
          <a:bodyPr/>
          <a:lstStyle/>
          <a:p>
            <a:fld id="{A4A00DF7-6AE2-7340-9EE1-6F4F020C789C}" type="slidenum">
              <a:rPr lang="en-US" smtClean="0"/>
              <a:t>32</a:t>
            </a:fld>
            <a:endParaRPr lang="en-US"/>
          </a:p>
        </p:txBody>
      </p:sp>
      <p:sp>
        <p:nvSpPr>
          <p:cNvPr id="3" name="Footer Placeholder 2">
            <a:extLst>
              <a:ext uri="{FF2B5EF4-FFF2-40B4-BE49-F238E27FC236}">
                <a16:creationId xmlns:a16="http://schemas.microsoft.com/office/drawing/2014/main" id="{4E776BD8-3FA6-F6CB-5690-DC8A53B3CCDA}"/>
              </a:ext>
            </a:extLst>
          </p:cNvPr>
          <p:cNvSpPr>
            <a:spLocks noGrp="1"/>
          </p:cNvSpPr>
          <p:nvPr>
            <p:ph type="ftr" sz="quarter" idx="4294967295"/>
          </p:nvPr>
        </p:nvSpPr>
        <p:spPr>
          <a:xfrm>
            <a:off x="4532313" y="6283325"/>
            <a:ext cx="4611687" cy="365125"/>
          </a:xfrm>
        </p:spPr>
        <p:txBody>
          <a:bodyPr/>
          <a:lstStyle/>
          <a:p>
            <a:r>
              <a:rPr lang="en-US"/>
              <a:t>C. Wolf</a:t>
            </a:r>
            <a:endParaRPr lang="en-US" dirty="0"/>
          </a:p>
        </p:txBody>
      </p:sp>
      <p:pic>
        <p:nvPicPr>
          <p:cNvPr id="6" name="Picture 5">
            <a:extLst>
              <a:ext uri="{FF2B5EF4-FFF2-40B4-BE49-F238E27FC236}">
                <a16:creationId xmlns:a16="http://schemas.microsoft.com/office/drawing/2014/main" id="{15E8514B-0E06-B68C-4EAA-57F471E155D5}"/>
              </a:ext>
            </a:extLst>
          </p:cNvPr>
          <p:cNvPicPr>
            <a:picLocks noChangeAspect="1"/>
          </p:cNvPicPr>
          <p:nvPr/>
        </p:nvPicPr>
        <p:blipFill>
          <a:blip r:embed="rId2"/>
          <a:stretch>
            <a:fillRect/>
          </a:stretch>
        </p:blipFill>
        <p:spPr>
          <a:xfrm>
            <a:off x="2222728" y="0"/>
            <a:ext cx="4760183" cy="3057446"/>
          </a:xfrm>
          <a:prstGeom prst="rect">
            <a:avLst/>
          </a:prstGeom>
        </p:spPr>
      </p:pic>
      <p:pic>
        <p:nvPicPr>
          <p:cNvPr id="8" name="Picture 7">
            <a:extLst>
              <a:ext uri="{FF2B5EF4-FFF2-40B4-BE49-F238E27FC236}">
                <a16:creationId xmlns:a16="http://schemas.microsoft.com/office/drawing/2014/main" id="{08F623F3-AB82-ED73-95D1-330B2177E487}"/>
              </a:ext>
            </a:extLst>
          </p:cNvPr>
          <p:cNvPicPr>
            <a:picLocks noChangeAspect="1"/>
          </p:cNvPicPr>
          <p:nvPr/>
        </p:nvPicPr>
        <p:blipFill>
          <a:blip r:embed="rId3"/>
          <a:stretch>
            <a:fillRect/>
          </a:stretch>
        </p:blipFill>
        <p:spPr>
          <a:xfrm>
            <a:off x="1498470" y="2998945"/>
            <a:ext cx="6492803" cy="3768417"/>
          </a:xfrm>
          <a:prstGeom prst="rect">
            <a:avLst/>
          </a:prstGeom>
        </p:spPr>
      </p:pic>
    </p:spTree>
    <p:extLst>
      <p:ext uri="{BB962C8B-B14F-4D97-AF65-F5344CB8AC3E}">
        <p14:creationId xmlns:p14="http://schemas.microsoft.com/office/powerpoint/2010/main" val="3938318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 Wolf</a:t>
            </a:r>
          </a:p>
        </p:txBody>
      </p:sp>
      <p:sp>
        <p:nvSpPr>
          <p:cNvPr id="3" name="Slide Number Placeholder 2"/>
          <p:cNvSpPr>
            <a:spLocks noGrp="1"/>
          </p:cNvSpPr>
          <p:nvPr>
            <p:ph type="sldNum" sz="quarter" idx="12"/>
          </p:nvPr>
        </p:nvSpPr>
        <p:spPr/>
        <p:txBody>
          <a:bodyPr/>
          <a:lstStyle/>
          <a:p>
            <a:fld id="{A4A00DF7-6AE2-7340-9EE1-6F4F020C789C}" type="slidenum">
              <a:rPr lang="en-US" smtClean="0"/>
              <a:t>33</a:t>
            </a:fld>
            <a:endParaRPr lang="en-US"/>
          </a:p>
        </p:txBody>
      </p:sp>
      <p:sp>
        <p:nvSpPr>
          <p:cNvPr id="5" name="TextBox 4"/>
          <p:cNvSpPr txBox="1"/>
          <p:nvPr/>
        </p:nvSpPr>
        <p:spPr>
          <a:xfrm>
            <a:off x="4369443" y="6283956"/>
            <a:ext cx="2863861" cy="369332"/>
          </a:xfrm>
          <a:prstGeom prst="rect">
            <a:avLst/>
          </a:prstGeom>
          <a:noFill/>
        </p:spPr>
        <p:txBody>
          <a:bodyPr wrap="none" rtlCol="0">
            <a:spAutoFit/>
          </a:bodyPr>
          <a:lstStyle/>
          <a:p>
            <a:r>
              <a:rPr lang="en-US" dirty="0"/>
              <a:t>Source: EU Milk Observatory</a:t>
            </a:r>
          </a:p>
        </p:txBody>
      </p:sp>
      <p:pic>
        <p:nvPicPr>
          <p:cNvPr id="7" name="Picture 6">
            <a:extLst>
              <a:ext uri="{FF2B5EF4-FFF2-40B4-BE49-F238E27FC236}">
                <a16:creationId xmlns:a16="http://schemas.microsoft.com/office/drawing/2014/main" id="{2E89DD0D-5797-2E30-E353-F8BF4A233B4C}"/>
              </a:ext>
            </a:extLst>
          </p:cNvPr>
          <p:cNvPicPr>
            <a:picLocks noChangeAspect="1"/>
          </p:cNvPicPr>
          <p:nvPr/>
        </p:nvPicPr>
        <p:blipFill>
          <a:blip r:embed="rId2"/>
          <a:stretch>
            <a:fillRect/>
          </a:stretch>
        </p:blipFill>
        <p:spPr>
          <a:xfrm>
            <a:off x="-1" y="327545"/>
            <a:ext cx="9148181" cy="5468203"/>
          </a:xfrm>
          <a:prstGeom prst="rect">
            <a:avLst/>
          </a:prstGeom>
        </p:spPr>
      </p:pic>
    </p:spTree>
    <p:extLst>
      <p:ext uri="{BB962C8B-B14F-4D97-AF65-F5344CB8AC3E}">
        <p14:creationId xmlns:p14="http://schemas.microsoft.com/office/powerpoint/2010/main" val="3572955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DBF71D-8C7C-1FA9-D824-93C2BCC5FC37}"/>
              </a:ext>
            </a:extLst>
          </p:cNvPr>
          <p:cNvSpPr>
            <a:spLocks noGrp="1"/>
          </p:cNvSpPr>
          <p:nvPr>
            <p:ph type="ftr" sz="quarter" idx="11"/>
          </p:nvPr>
        </p:nvSpPr>
        <p:spPr/>
        <p:txBody>
          <a:bodyPr/>
          <a:lstStyle/>
          <a:p>
            <a:r>
              <a:rPr lang="en-US"/>
              <a:t>C. Wolf</a:t>
            </a:r>
            <a:endParaRPr lang="en-US" dirty="0"/>
          </a:p>
        </p:txBody>
      </p:sp>
      <p:sp>
        <p:nvSpPr>
          <p:cNvPr id="3" name="Slide Number Placeholder 2"/>
          <p:cNvSpPr>
            <a:spLocks noGrp="1"/>
          </p:cNvSpPr>
          <p:nvPr>
            <p:ph type="sldNum" sz="quarter" idx="12"/>
          </p:nvPr>
        </p:nvSpPr>
        <p:spPr/>
        <p:txBody>
          <a:bodyPr/>
          <a:lstStyle/>
          <a:p>
            <a:fld id="{A4A00DF7-6AE2-7340-9EE1-6F4F020C789C}" type="slidenum">
              <a:rPr lang="en-US" smtClean="0"/>
              <a:t>34</a:t>
            </a:fld>
            <a:endParaRPr lang="en-US"/>
          </a:p>
        </p:txBody>
      </p:sp>
      <p:graphicFrame>
        <p:nvGraphicFramePr>
          <p:cNvPr id="7" name="Chart 6">
            <a:extLst>
              <a:ext uri="{FF2B5EF4-FFF2-40B4-BE49-F238E27FC236}">
                <a16:creationId xmlns:a16="http://schemas.microsoft.com/office/drawing/2014/main" id="{C1B4C9B8-DA20-00D4-58FF-B0ED17AB3E21}"/>
              </a:ext>
            </a:extLst>
          </p:cNvPr>
          <p:cNvGraphicFramePr>
            <a:graphicFrameLocks/>
          </p:cNvGraphicFramePr>
          <p:nvPr>
            <p:extLst>
              <p:ext uri="{D42A27DB-BD31-4B8C-83A1-F6EECF244321}">
                <p14:modId xmlns:p14="http://schemas.microsoft.com/office/powerpoint/2010/main" val="3625022504"/>
              </p:ext>
            </p:extLst>
          </p:nvPr>
        </p:nvGraphicFramePr>
        <p:xfrm>
          <a:off x="195617" y="382137"/>
          <a:ext cx="8754257" cy="56183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191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3A70A-9A23-306A-5194-3029B6ABFA32}"/>
              </a:ext>
            </a:extLst>
          </p:cNvPr>
          <p:cNvSpPr>
            <a:spLocks noGrp="1"/>
          </p:cNvSpPr>
          <p:nvPr>
            <p:ph type="title"/>
          </p:nvPr>
        </p:nvSpPr>
        <p:spPr>
          <a:xfrm>
            <a:off x="558102" y="270526"/>
            <a:ext cx="8207088" cy="1145169"/>
          </a:xfrm>
        </p:spPr>
        <p:txBody>
          <a:bodyPr/>
          <a:lstStyle/>
          <a:p>
            <a:r>
              <a:rPr lang="en-US" dirty="0"/>
              <a:t>Corn Market Adjustment</a:t>
            </a:r>
          </a:p>
        </p:txBody>
      </p:sp>
      <p:sp>
        <p:nvSpPr>
          <p:cNvPr id="2" name="Footer Placeholder 1">
            <a:extLst>
              <a:ext uri="{FF2B5EF4-FFF2-40B4-BE49-F238E27FC236}">
                <a16:creationId xmlns:a16="http://schemas.microsoft.com/office/drawing/2014/main" id="{2AEED80C-F928-4F05-958F-5F3C05688DAA}"/>
              </a:ext>
            </a:extLst>
          </p:cNvPr>
          <p:cNvSpPr>
            <a:spLocks noGrp="1"/>
          </p:cNvSpPr>
          <p:nvPr>
            <p:ph type="ftr" sz="quarter" idx="11"/>
          </p:nvPr>
        </p:nvSpPr>
        <p:spPr/>
        <p:txBody>
          <a:bodyPr/>
          <a:lstStyle/>
          <a:p>
            <a:r>
              <a:rPr lang="en-US"/>
              <a:t>C. Wolf</a:t>
            </a:r>
            <a:endParaRPr lang="en-US" dirty="0"/>
          </a:p>
        </p:txBody>
      </p:sp>
      <p:sp>
        <p:nvSpPr>
          <p:cNvPr id="3" name="Slide Number Placeholder 2">
            <a:extLst>
              <a:ext uri="{FF2B5EF4-FFF2-40B4-BE49-F238E27FC236}">
                <a16:creationId xmlns:a16="http://schemas.microsoft.com/office/drawing/2014/main" id="{AC696D30-CF4A-35D1-EDFC-F34540AEE177}"/>
              </a:ext>
            </a:extLst>
          </p:cNvPr>
          <p:cNvSpPr>
            <a:spLocks noGrp="1"/>
          </p:cNvSpPr>
          <p:nvPr>
            <p:ph type="sldNum" sz="quarter" idx="12"/>
          </p:nvPr>
        </p:nvSpPr>
        <p:spPr/>
        <p:txBody>
          <a:bodyPr/>
          <a:lstStyle/>
          <a:p>
            <a:fld id="{A4A00DF7-6AE2-7340-9EE1-6F4F020C789C}" type="slidenum">
              <a:rPr lang="en-US" smtClean="0"/>
              <a:t>35</a:t>
            </a:fld>
            <a:endParaRPr lang="en-US"/>
          </a:p>
        </p:txBody>
      </p:sp>
      <p:pic>
        <p:nvPicPr>
          <p:cNvPr id="7" name="Picture 6">
            <a:extLst>
              <a:ext uri="{FF2B5EF4-FFF2-40B4-BE49-F238E27FC236}">
                <a16:creationId xmlns:a16="http://schemas.microsoft.com/office/drawing/2014/main" id="{13E0B256-474C-D9C2-0219-763208BCC91A}"/>
              </a:ext>
            </a:extLst>
          </p:cNvPr>
          <p:cNvPicPr>
            <a:picLocks noChangeAspect="1"/>
          </p:cNvPicPr>
          <p:nvPr/>
        </p:nvPicPr>
        <p:blipFill>
          <a:blip r:embed="rId2"/>
          <a:stretch>
            <a:fillRect/>
          </a:stretch>
        </p:blipFill>
        <p:spPr>
          <a:xfrm>
            <a:off x="741683" y="1164273"/>
            <a:ext cx="7578747" cy="3128281"/>
          </a:xfrm>
          <a:prstGeom prst="rect">
            <a:avLst/>
          </a:prstGeom>
        </p:spPr>
      </p:pic>
      <p:pic>
        <p:nvPicPr>
          <p:cNvPr id="9" name="Picture 8">
            <a:extLst>
              <a:ext uri="{FF2B5EF4-FFF2-40B4-BE49-F238E27FC236}">
                <a16:creationId xmlns:a16="http://schemas.microsoft.com/office/drawing/2014/main" id="{47AD36EA-9480-FDFC-50CC-2A8819D2DAC6}"/>
              </a:ext>
            </a:extLst>
          </p:cNvPr>
          <p:cNvPicPr>
            <a:picLocks noChangeAspect="1"/>
          </p:cNvPicPr>
          <p:nvPr/>
        </p:nvPicPr>
        <p:blipFill>
          <a:blip r:embed="rId3"/>
          <a:stretch>
            <a:fillRect/>
          </a:stretch>
        </p:blipFill>
        <p:spPr>
          <a:xfrm>
            <a:off x="1032203" y="4359683"/>
            <a:ext cx="7079593" cy="1505080"/>
          </a:xfrm>
          <a:prstGeom prst="rect">
            <a:avLst/>
          </a:prstGeom>
        </p:spPr>
      </p:pic>
      <p:sp>
        <p:nvSpPr>
          <p:cNvPr id="10" name="TextBox 9">
            <a:extLst>
              <a:ext uri="{FF2B5EF4-FFF2-40B4-BE49-F238E27FC236}">
                <a16:creationId xmlns:a16="http://schemas.microsoft.com/office/drawing/2014/main" id="{5321421B-3D3E-3572-BA38-584767608807}"/>
              </a:ext>
            </a:extLst>
          </p:cNvPr>
          <p:cNvSpPr txBox="1"/>
          <p:nvPr/>
        </p:nvSpPr>
        <p:spPr>
          <a:xfrm>
            <a:off x="5395315" y="1183245"/>
            <a:ext cx="1774397" cy="369332"/>
          </a:xfrm>
          <a:prstGeom prst="rect">
            <a:avLst/>
          </a:prstGeom>
          <a:noFill/>
        </p:spPr>
        <p:txBody>
          <a:bodyPr wrap="none" rtlCol="0">
            <a:spAutoFit/>
          </a:bodyPr>
          <a:lstStyle/>
          <a:p>
            <a:r>
              <a:rPr lang="en-US" dirty="0"/>
              <a:t>January 10, 2025</a:t>
            </a:r>
          </a:p>
        </p:txBody>
      </p:sp>
    </p:spTree>
    <p:extLst>
      <p:ext uri="{BB962C8B-B14F-4D97-AF65-F5344CB8AC3E}">
        <p14:creationId xmlns:p14="http://schemas.microsoft.com/office/powerpoint/2010/main" val="2346199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1C2EBE-2579-57FA-AD60-1F5798D2390C}"/>
              </a:ext>
            </a:extLst>
          </p:cNvPr>
          <p:cNvSpPr>
            <a:spLocks noGrp="1"/>
          </p:cNvSpPr>
          <p:nvPr>
            <p:ph type="ftr" sz="quarter" idx="11"/>
          </p:nvPr>
        </p:nvSpPr>
        <p:spPr/>
        <p:txBody>
          <a:bodyPr/>
          <a:lstStyle/>
          <a:p>
            <a:r>
              <a:rPr lang="en-US"/>
              <a:t>C. Wolf</a:t>
            </a:r>
            <a:endParaRPr lang="en-US" dirty="0"/>
          </a:p>
        </p:txBody>
      </p:sp>
      <p:sp>
        <p:nvSpPr>
          <p:cNvPr id="4" name="Slide Number Placeholder 3">
            <a:extLst>
              <a:ext uri="{FF2B5EF4-FFF2-40B4-BE49-F238E27FC236}">
                <a16:creationId xmlns:a16="http://schemas.microsoft.com/office/drawing/2014/main" id="{4807518C-A91C-2599-C41E-6B7297AB73C0}"/>
              </a:ext>
            </a:extLst>
          </p:cNvPr>
          <p:cNvSpPr>
            <a:spLocks noGrp="1"/>
          </p:cNvSpPr>
          <p:nvPr>
            <p:ph type="sldNum" sz="quarter" idx="12"/>
          </p:nvPr>
        </p:nvSpPr>
        <p:spPr/>
        <p:txBody>
          <a:bodyPr/>
          <a:lstStyle/>
          <a:p>
            <a:fld id="{A4A00DF7-6AE2-7340-9EE1-6F4F020C789C}" type="slidenum">
              <a:rPr lang="en-US" smtClean="0"/>
              <a:t>36</a:t>
            </a:fld>
            <a:endParaRPr lang="en-US"/>
          </a:p>
        </p:txBody>
      </p:sp>
      <p:pic>
        <p:nvPicPr>
          <p:cNvPr id="6" name="Picture 5">
            <a:extLst>
              <a:ext uri="{FF2B5EF4-FFF2-40B4-BE49-F238E27FC236}">
                <a16:creationId xmlns:a16="http://schemas.microsoft.com/office/drawing/2014/main" id="{D45E5EF3-00A1-AC89-4A60-7825C1F00FDD}"/>
              </a:ext>
            </a:extLst>
          </p:cNvPr>
          <p:cNvPicPr>
            <a:picLocks noChangeAspect="1"/>
          </p:cNvPicPr>
          <p:nvPr/>
        </p:nvPicPr>
        <p:blipFill>
          <a:blip r:embed="rId2"/>
          <a:stretch>
            <a:fillRect/>
          </a:stretch>
        </p:blipFill>
        <p:spPr>
          <a:xfrm>
            <a:off x="997518" y="118820"/>
            <a:ext cx="7003387" cy="5928874"/>
          </a:xfrm>
          <a:prstGeom prst="rect">
            <a:avLst/>
          </a:prstGeom>
        </p:spPr>
      </p:pic>
    </p:spTree>
    <p:extLst>
      <p:ext uri="{BB962C8B-B14F-4D97-AF65-F5344CB8AC3E}">
        <p14:creationId xmlns:p14="http://schemas.microsoft.com/office/powerpoint/2010/main" val="209820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37E3D-3D56-7A10-1EE0-AC6FF7F886D8}"/>
              </a:ext>
            </a:extLst>
          </p:cNvPr>
          <p:cNvSpPr>
            <a:spLocks noGrp="1"/>
          </p:cNvSpPr>
          <p:nvPr>
            <p:ph type="title"/>
          </p:nvPr>
        </p:nvSpPr>
        <p:spPr>
          <a:xfrm>
            <a:off x="433287" y="1680"/>
            <a:ext cx="8207088" cy="1145169"/>
          </a:xfrm>
        </p:spPr>
        <p:txBody>
          <a:bodyPr/>
          <a:lstStyle/>
          <a:p>
            <a:r>
              <a:rPr lang="en-US" dirty="0"/>
              <a:t>Forecast Prices</a:t>
            </a:r>
            <a:br>
              <a:rPr lang="en-US" dirty="0"/>
            </a:br>
            <a:r>
              <a:rPr lang="en-US" sz="2800" dirty="0"/>
              <a:t>January 2024 WASDE and Jan 16 Futures</a:t>
            </a:r>
            <a:endParaRPr lang="en-US" dirty="0"/>
          </a:p>
        </p:txBody>
      </p:sp>
      <p:graphicFrame>
        <p:nvGraphicFramePr>
          <p:cNvPr id="6" name="Table 6">
            <a:extLst>
              <a:ext uri="{FF2B5EF4-FFF2-40B4-BE49-F238E27FC236}">
                <a16:creationId xmlns:a16="http://schemas.microsoft.com/office/drawing/2014/main" id="{BAE53BE2-790F-CB8E-A124-E5C38A9A3CEA}"/>
              </a:ext>
            </a:extLst>
          </p:cNvPr>
          <p:cNvGraphicFramePr>
            <a:graphicFrameLocks noGrp="1"/>
          </p:cNvGraphicFramePr>
          <p:nvPr>
            <p:ph idx="1"/>
            <p:extLst>
              <p:ext uri="{D42A27DB-BD31-4B8C-83A1-F6EECF244321}">
                <p14:modId xmlns:p14="http://schemas.microsoft.com/office/powerpoint/2010/main" val="1397042211"/>
              </p:ext>
            </p:extLst>
          </p:nvPr>
        </p:nvGraphicFramePr>
        <p:xfrm>
          <a:off x="104634" y="1087937"/>
          <a:ext cx="8993874" cy="5168537"/>
        </p:xfrm>
        <a:graphic>
          <a:graphicData uri="http://schemas.openxmlformats.org/drawingml/2006/table">
            <a:tbl>
              <a:tblPr firstRow="1" bandRow="1">
                <a:tableStyleId>{5C22544A-7EE6-4342-B048-85BDC9FD1C3A}</a:tableStyleId>
              </a:tblPr>
              <a:tblGrid>
                <a:gridCol w="1614762">
                  <a:extLst>
                    <a:ext uri="{9D8B030D-6E8A-4147-A177-3AD203B41FA5}">
                      <a16:colId xmlns:a16="http://schemas.microsoft.com/office/drawing/2014/main" val="3357282994"/>
                    </a:ext>
                  </a:extLst>
                </a:gridCol>
                <a:gridCol w="1971788">
                  <a:extLst>
                    <a:ext uri="{9D8B030D-6E8A-4147-A177-3AD203B41FA5}">
                      <a16:colId xmlns:a16="http://schemas.microsoft.com/office/drawing/2014/main" val="3103469721"/>
                    </a:ext>
                  </a:extLst>
                </a:gridCol>
                <a:gridCol w="1845211">
                  <a:extLst>
                    <a:ext uri="{9D8B030D-6E8A-4147-A177-3AD203B41FA5}">
                      <a16:colId xmlns:a16="http://schemas.microsoft.com/office/drawing/2014/main" val="2797385093"/>
                    </a:ext>
                  </a:extLst>
                </a:gridCol>
                <a:gridCol w="1771891">
                  <a:extLst>
                    <a:ext uri="{9D8B030D-6E8A-4147-A177-3AD203B41FA5}">
                      <a16:colId xmlns:a16="http://schemas.microsoft.com/office/drawing/2014/main" val="198919024"/>
                    </a:ext>
                  </a:extLst>
                </a:gridCol>
                <a:gridCol w="1790222">
                  <a:extLst>
                    <a:ext uri="{9D8B030D-6E8A-4147-A177-3AD203B41FA5}">
                      <a16:colId xmlns:a16="http://schemas.microsoft.com/office/drawing/2014/main" val="270407141"/>
                    </a:ext>
                  </a:extLst>
                </a:gridCol>
              </a:tblGrid>
              <a:tr h="465037">
                <a:tc>
                  <a:txBody>
                    <a:bodyPr/>
                    <a:lstStyle/>
                    <a:p>
                      <a:r>
                        <a:rPr lang="en-US" sz="2000" dirty="0"/>
                        <a:t>Commodity</a:t>
                      </a:r>
                    </a:p>
                  </a:txBody>
                  <a:tcPr/>
                </a:tc>
                <a:tc>
                  <a:txBody>
                    <a:bodyPr/>
                    <a:lstStyle/>
                    <a:p>
                      <a:pPr algn="ctr"/>
                      <a:r>
                        <a:rPr lang="en-US" sz="2400" dirty="0"/>
                        <a:t>2022/23</a:t>
                      </a:r>
                    </a:p>
                  </a:txBody>
                  <a:tcPr/>
                </a:tc>
                <a:tc>
                  <a:txBody>
                    <a:bodyPr/>
                    <a:lstStyle/>
                    <a:p>
                      <a:pPr algn="ctr"/>
                      <a:r>
                        <a:rPr lang="en-US" sz="2400" dirty="0"/>
                        <a:t>2023/24</a:t>
                      </a:r>
                    </a:p>
                  </a:txBody>
                  <a:tcPr/>
                </a:tc>
                <a:tc>
                  <a:txBody>
                    <a:bodyPr/>
                    <a:lstStyle/>
                    <a:p>
                      <a:pPr algn="ctr"/>
                      <a:r>
                        <a:rPr lang="en-US" sz="2400" dirty="0"/>
                        <a:t>2024/25F</a:t>
                      </a:r>
                    </a:p>
                  </a:txBody>
                  <a:tcPr/>
                </a:tc>
                <a:tc>
                  <a:txBody>
                    <a:bodyPr/>
                    <a:lstStyle/>
                    <a:p>
                      <a:pPr algn="ctr"/>
                      <a:r>
                        <a:rPr lang="en-US" sz="2400" dirty="0"/>
                        <a:t>‘25 futures</a:t>
                      </a:r>
                    </a:p>
                  </a:txBody>
                  <a:tcPr/>
                </a:tc>
                <a:extLst>
                  <a:ext uri="{0D108BD9-81ED-4DB2-BD59-A6C34878D82A}">
                    <a16:rowId xmlns:a16="http://schemas.microsoft.com/office/drawing/2014/main" val="2937822637"/>
                  </a:ext>
                </a:extLst>
              </a:tr>
              <a:tr h="493307">
                <a:tc>
                  <a:txBody>
                    <a:bodyPr/>
                    <a:lstStyle/>
                    <a:p>
                      <a:r>
                        <a:rPr lang="en-US" sz="2400" b="1" dirty="0"/>
                        <a:t>Corn</a:t>
                      </a:r>
                    </a:p>
                  </a:txBody>
                  <a:tcPr/>
                </a:tc>
                <a:tc>
                  <a:txBody>
                    <a:bodyPr/>
                    <a:lstStyle/>
                    <a:p>
                      <a:pPr algn="ctr"/>
                      <a:r>
                        <a:rPr lang="en-US" sz="2400" b="1" dirty="0"/>
                        <a:t>$6.54/</a:t>
                      </a:r>
                      <a:r>
                        <a:rPr lang="en-US" sz="2400" b="1" dirty="0" err="1"/>
                        <a:t>bu</a:t>
                      </a:r>
                      <a:endParaRPr lang="en-US" sz="2400" b="1" dirty="0"/>
                    </a:p>
                  </a:txBody>
                  <a:tcPr/>
                </a:tc>
                <a:tc>
                  <a:txBody>
                    <a:bodyPr/>
                    <a:lstStyle/>
                    <a:p>
                      <a:r>
                        <a:rPr lang="en-US" sz="2400" b="1" dirty="0"/>
                        <a:t>$4.55/</a:t>
                      </a:r>
                      <a:r>
                        <a:rPr lang="en-US" sz="2400" b="1" dirty="0" err="1"/>
                        <a:t>bu</a:t>
                      </a:r>
                      <a:endParaRPr lang="en-US" sz="2400" b="1" dirty="0"/>
                    </a:p>
                  </a:txBody>
                  <a:tcPr/>
                </a:tc>
                <a:tc>
                  <a:txBody>
                    <a:bodyPr/>
                    <a:lstStyle/>
                    <a:p>
                      <a:pPr algn="ctr"/>
                      <a:r>
                        <a:rPr lang="en-US" sz="2400" b="1" dirty="0"/>
                        <a:t>$4.25/</a:t>
                      </a:r>
                      <a:r>
                        <a:rPr lang="en-US" sz="2400" b="1" dirty="0" err="1"/>
                        <a:t>bu</a:t>
                      </a:r>
                      <a:endParaRPr lang="en-US" sz="2400" b="1" dirty="0"/>
                    </a:p>
                  </a:txBody>
                  <a:tcPr/>
                </a:tc>
                <a:tc>
                  <a:txBody>
                    <a:bodyPr/>
                    <a:lstStyle/>
                    <a:p>
                      <a:pPr algn="ctr"/>
                      <a:r>
                        <a:rPr lang="en-US" sz="2400" b="1" dirty="0"/>
                        <a:t>$4.40/</a:t>
                      </a:r>
                      <a:r>
                        <a:rPr lang="en-US" sz="2400" b="1" dirty="0" err="1"/>
                        <a:t>bu</a:t>
                      </a:r>
                      <a:endParaRPr lang="en-US" sz="2400" b="1" dirty="0"/>
                    </a:p>
                  </a:txBody>
                  <a:tcPr/>
                </a:tc>
                <a:extLst>
                  <a:ext uri="{0D108BD9-81ED-4DB2-BD59-A6C34878D82A}">
                    <a16:rowId xmlns:a16="http://schemas.microsoft.com/office/drawing/2014/main" val="1858081007"/>
                  </a:ext>
                </a:extLst>
              </a:tr>
              <a:tr h="521657">
                <a:tc>
                  <a:txBody>
                    <a:bodyPr/>
                    <a:lstStyle/>
                    <a:p>
                      <a:r>
                        <a:rPr lang="en-US" sz="2400" b="1" dirty="0"/>
                        <a:t>Soybeans</a:t>
                      </a:r>
                    </a:p>
                  </a:txBody>
                  <a:tcPr/>
                </a:tc>
                <a:tc>
                  <a:txBody>
                    <a:bodyPr/>
                    <a:lstStyle/>
                    <a:p>
                      <a:pPr algn="ctr"/>
                      <a:r>
                        <a:rPr lang="en-US" sz="2400" b="1" dirty="0"/>
                        <a:t>$14.20/</a:t>
                      </a:r>
                      <a:r>
                        <a:rPr lang="en-US" sz="2400" b="1" dirty="0" err="1"/>
                        <a:t>bu</a:t>
                      </a:r>
                      <a:endParaRPr lang="en-US" sz="2400" b="1" dirty="0"/>
                    </a:p>
                  </a:txBody>
                  <a:tcPr/>
                </a:tc>
                <a:tc>
                  <a:txBody>
                    <a:bodyPr/>
                    <a:lstStyle/>
                    <a:p>
                      <a:r>
                        <a:rPr lang="en-US" sz="2400" b="1" dirty="0"/>
                        <a:t>$12.40/</a:t>
                      </a:r>
                      <a:r>
                        <a:rPr lang="en-US" sz="2400" b="1" dirty="0" err="1"/>
                        <a:t>bu</a:t>
                      </a:r>
                      <a:endParaRPr lang="en-US" sz="2400" b="1" dirty="0"/>
                    </a:p>
                  </a:txBody>
                  <a:tcPr/>
                </a:tc>
                <a:tc>
                  <a:txBody>
                    <a:bodyPr/>
                    <a:lstStyle/>
                    <a:p>
                      <a:pPr algn="ctr"/>
                      <a:r>
                        <a:rPr lang="en-US" sz="2400" b="1" dirty="0"/>
                        <a:t>$10.20/</a:t>
                      </a:r>
                      <a:r>
                        <a:rPr lang="en-US" sz="2400" b="1" dirty="0" err="1"/>
                        <a:t>bu</a:t>
                      </a:r>
                      <a:endParaRPr lang="en-US" sz="2400" b="1" dirty="0"/>
                    </a:p>
                  </a:txBody>
                  <a:tcPr/>
                </a:tc>
                <a:tc>
                  <a:txBody>
                    <a:bodyPr/>
                    <a:lstStyle/>
                    <a:p>
                      <a:pPr algn="ctr"/>
                      <a:r>
                        <a:rPr lang="en-US" sz="2400" b="1" dirty="0"/>
                        <a:t>$10.03/</a:t>
                      </a:r>
                      <a:r>
                        <a:rPr lang="en-US" sz="2400" b="1" dirty="0" err="1"/>
                        <a:t>bu</a:t>
                      </a:r>
                      <a:endParaRPr lang="en-US" sz="2400" b="1" dirty="0"/>
                    </a:p>
                  </a:txBody>
                  <a:tcPr/>
                </a:tc>
                <a:extLst>
                  <a:ext uri="{0D108BD9-81ED-4DB2-BD59-A6C34878D82A}">
                    <a16:rowId xmlns:a16="http://schemas.microsoft.com/office/drawing/2014/main" val="564713604"/>
                  </a:ext>
                </a:extLst>
              </a:tr>
              <a:tr h="813382">
                <a:tc>
                  <a:txBody>
                    <a:bodyPr/>
                    <a:lstStyle/>
                    <a:p>
                      <a:r>
                        <a:rPr lang="en-US" sz="2400" b="1" dirty="0"/>
                        <a:t>Soybean meal</a:t>
                      </a:r>
                    </a:p>
                  </a:txBody>
                  <a:tcPr/>
                </a:tc>
                <a:tc>
                  <a:txBody>
                    <a:bodyPr/>
                    <a:lstStyle/>
                    <a:p>
                      <a:pPr algn="ctr"/>
                      <a:r>
                        <a:rPr lang="en-US" sz="2400" b="1" dirty="0"/>
                        <a:t>$452/ton</a:t>
                      </a:r>
                    </a:p>
                  </a:txBody>
                  <a:tcPr/>
                </a:tc>
                <a:tc>
                  <a:txBody>
                    <a:bodyPr/>
                    <a:lstStyle/>
                    <a:p>
                      <a:r>
                        <a:rPr lang="en-US" sz="2400" b="1" dirty="0"/>
                        <a:t>$384/ton</a:t>
                      </a:r>
                    </a:p>
                  </a:txBody>
                  <a:tcPr/>
                </a:tc>
                <a:tc>
                  <a:txBody>
                    <a:bodyPr/>
                    <a:lstStyle/>
                    <a:p>
                      <a:pPr algn="ctr"/>
                      <a:r>
                        <a:rPr lang="en-US" sz="2400" b="1" dirty="0"/>
                        <a:t>$310/ton</a:t>
                      </a:r>
                    </a:p>
                  </a:txBody>
                  <a:tcPr/>
                </a:tc>
                <a:tc>
                  <a:txBody>
                    <a:bodyPr/>
                    <a:lstStyle/>
                    <a:p>
                      <a:pPr algn="ctr"/>
                      <a:r>
                        <a:rPr lang="en-US" sz="2400" b="1" dirty="0"/>
                        <a:t>$316/ton</a:t>
                      </a:r>
                    </a:p>
                  </a:txBody>
                  <a:tcPr/>
                </a:tc>
                <a:extLst>
                  <a:ext uri="{0D108BD9-81ED-4DB2-BD59-A6C34878D82A}">
                    <a16:rowId xmlns:a16="http://schemas.microsoft.com/office/drawing/2014/main" val="573313943"/>
                  </a:ext>
                </a:extLst>
              </a:tr>
              <a:tr h="451879">
                <a:tc>
                  <a:txBody>
                    <a:bodyPr/>
                    <a:lstStyle/>
                    <a:p>
                      <a:endParaRPr lang="en-US" sz="1400" b="1" dirty="0"/>
                    </a:p>
                  </a:txBody>
                  <a:tcPr/>
                </a:tc>
                <a:tc>
                  <a:txBody>
                    <a:bodyPr/>
                    <a:lstStyle/>
                    <a:p>
                      <a:pPr algn="ctr"/>
                      <a:r>
                        <a:rPr lang="en-US" sz="2400" b="1" dirty="0"/>
                        <a:t>2023</a:t>
                      </a:r>
                    </a:p>
                  </a:txBody>
                  <a:tcPr/>
                </a:tc>
                <a:tc>
                  <a:txBody>
                    <a:bodyPr/>
                    <a:lstStyle/>
                    <a:p>
                      <a:pPr algn="ctr"/>
                      <a:r>
                        <a:rPr lang="en-US" sz="2400" b="1" dirty="0"/>
                        <a:t>2024</a:t>
                      </a:r>
                    </a:p>
                  </a:txBody>
                  <a:tcPr/>
                </a:tc>
                <a:tc>
                  <a:txBody>
                    <a:bodyPr/>
                    <a:lstStyle/>
                    <a:p>
                      <a:pPr algn="ctr"/>
                      <a:r>
                        <a:rPr lang="en-US" sz="2400" b="1" dirty="0"/>
                        <a:t>2025F</a:t>
                      </a:r>
                    </a:p>
                  </a:txBody>
                  <a:tcPr/>
                </a:tc>
                <a:tc>
                  <a:txBody>
                    <a:bodyPr/>
                    <a:lstStyle/>
                    <a:p>
                      <a:pPr algn="ctr"/>
                      <a:r>
                        <a:rPr lang="en-US" sz="2400" b="1" dirty="0"/>
                        <a:t>2025F</a:t>
                      </a:r>
                    </a:p>
                  </a:txBody>
                  <a:tcPr/>
                </a:tc>
                <a:extLst>
                  <a:ext uri="{0D108BD9-81ED-4DB2-BD59-A6C34878D82A}">
                    <a16:rowId xmlns:a16="http://schemas.microsoft.com/office/drawing/2014/main" val="2843674466"/>
                  </a:ext>
                </a:extLst>
              </a:tr>
              <a:tr h="813382">
                <a:tc>
                  <a:txBody>
                    <a:bodyPr/>
                    <a:lstStyle/>
                    <a:p>
                      <a:r>
                        <a:rPr lang="en-US" sz="2400" b="1" dirty="0"/>
                        <a:t>All Milk</a:t>
                      </a:r>
                    </a:p>
                  </a:txBody>
                  <a:tcPr/>
                </a:tc>
                <a:tc>
                  <a:txBody>
                    <a:bodyPr/>
                    <a:lstStyle/>
                    <a:p>
                      <a:pPr algn="ctr"/>
                      <a:r>
                        <a:rPr lang="en-US" sz="2400" b="1" dirty="0"/>
                        <a:t>$20.60/cwt </a:t>
                      </a:r>
                    </a:p>
                  </a:txBody>
                  <a:tcPr/>
                </a:tc>
                <a:tc>
                  <a:txBody>
                    <a:bodyPr/>
                    <a:lstStyle/>
                    <a:p>
                      <a:r>
                        <a:rPr lang="en-US" sz="2400" b="1" dirty="0"/>
                        <a:t>$22.65/cwt</a:t>
                      </a:r>
                    </a:p>
                  </a:txBody>
                  <a:tcPr/>
                </a:tc>
                <a:tc>
                  <a:txBody>
                    <a:bodyPr/>
                    <a:lstStyle/>
                    <a:p>
                      <a:pPr algn="ctr"/>
                      <a:r>
                        <a:rPr lang="en-US" sz="2400" b="1" dirty="0"/>
                        <a:t>$23.05/cwt</a:t>
                      </a:r>
                    </a:p>
                  </a:txBody>
                  <a:tcPr/>
                </a:tc>
                <a:tc>
                  <a:txBody>
                    <a:bodyPr/>
                    <a:lstStyle/>
                    <a:p>
                      <a:pPr algn="ctr"/>
                      <a:r>
                        <a:rPr lang="en-US" sz="2400" b="1" dirty="0"/>
                        <a:t>$21.92/cwt</a:t>
                      </a:r>
                    </a:p>
                  </a:txBody>
                  <a:tcPr/>
                </a:tc>
                <a:extLst>
                  <a:ext uri="{0D108BD9-81ED-4DB2-BD59-A6C34878D82A}">
                    <a16:rowId xmlns:a16="http://schemas.microsoft.com/office/drawing/2014/main" val="809955633"/>
                  </a:ext>
                </a:extLst>
              </a:tr>
              <a:tr h="797497">
                <a:tc>
                  <a:txBody>
                    <a:bodyPr/>
                    <a:lstStyle/>
                    <a:p>
                      <a:r>
                        <a:rPr lang="en-US" sz="2400" b="1" dirty="0"/>
                        <a:t>Class III </a:t>
                      </a:r>
                    </a:p>
                  </a:txBody>
                  <a:tcPr/>
                </a:tc>
                <a:tc>
                  <a:txBody>
                    <a:bodyPr/>
                    <a:lstStyle/>
                    <a:p>
                      <a:pPr algn="ctr"/>
                      <a:r>
                        <a:rPr lang="en-US" sz="2400" b="1" dirty="0"/>
                        <a:t>$17.02/cwt</a:t>
                      </a:r>
                    </a:p>
                  </a:txBody>
                  <a:tcPr/>
                </a:tc>
                <a:tc>
                  <a:txBody>
                    <a:bodyPr/>
                    <a:lstStyle/>
                    <a:p>
                      <a:r>
                        <a:rPr lang="en-US" sz="2400" b="1" dirty="0"/>
                        <a:t>$18.90/cwt</a:t>
                      </a:r>
                    </a:p>
                  </a:txBody>
                  <a:tcPr/>
                </a:tc>
                <a:tc>
                  <a:txBody>
                    <a:bodyPr/>
                    <a:lstStyle/>
                    <a:p>
                      <a:pPr algn="ctr"/>
                      <a:r>
                        <a:rPr lang="en-US" sz="2400" b="1" dirty="0"/>
                        <a:t>$19.70/cwt</a:t>
                      </a:r>
                    </a:p>
                  </a:txBody>
                  <a:tcPr/>
                </a:tc>
                <a:tc>
                  <a:txBody>
                    <a:bodyPr/>
                    <a:lstStyle/>
                    <a:p>
                      <a:pPr algn="ctr"/>
                      <a:r>
                        <a:rPr lang="en-US" sz="2400" b="1" dirty="0"/>
                        <a:t>$19.42/cwt</a:t>
                      </a:r>
                    </a:p>
                  </a:txBody>
                  <a:tcPr/>
                </a:tc>
                <a:extLst>
                  <a:ext uri="{0D108BD9-81ED-4DB2-BD59-A6C34878D82A}">
                    <a16:rowId xmlns:a16="http://schemas.microsoft.com/office/drawing/2014/main" val="1921318253"/>
                  </a:ext>
                </a:extLst>
              </a:tr>
              <a:tr h="797497">
                <a:tc>
                  <a:txBody>
                    <a:bodyPr/>
                    <a:lstStyle/>
                    <a:p>
                      <a:r>
                        <a:rPr lang="en-US" sz="2400" b="1" dirty="0"/>
                        <a:t>Class IV</a:t>
                      </a:r>
                    </a:p>
                  </a:txBody>
                  <a:tcPr/>
                </a:tc>
                <a:tc>
                  <a:txBody>
                    <a:bodyPr/>
                    <a:lstStyle/>
                    <a:p>
                      <a:pPr algn="ctr"/>
                      <a:r>
                        <a:rPr lang="en-US" sz="2400" b="1" dirty="0"/>
                        <a:t>$19.12/cwt</a:t>
                      </a:r>
                    </a:p>
                  </a:txBody>
                  <a:tcPr/>
                </a:tc>
                <a:tc>
                  <a:txBody>
                    <a:bodyPr/>
                    <a:lstStyle/>
                    <a:p>
                      <a:r>
                        <a:rPr lang="en-US" sz="2400" b="1" dirty="0"/>
                        <a:t>$20.75/cwt</a:t>
                      </a:r>
                    </a:p>
                  </a:txBody>
                  <a:tcPr/>
                </a:tc>
                <a:tc>
                  <a:txBody>
                    <a:bodyPr/>
                    <a:lstStyle/>
                    <a:p>
                      <a:pPr algn="ctr"/>
                      <a:r>
                        <a:rPr lang="en-US" sz="2400" b="1" dirty="0"/>
                        <a:t>$20.80/cwt</a:t>
                      </a:r>
                    </a:p>
                  </a:txBody>
                  <a:tcPr/>
                </a:tc>
                <a:tc>
                  <a:txBody>
                    <a:bodyPr/>
                    <a:lstStyle/>
                    <a:p>
                      <a:pPr algn="ctr"/>
                      <a:r>
                        <a:rPr lang="en-US" sz="2400" b="1" dirty="0"/>
                        <a:t>$21.42/cwt</a:t>
                      </a:r>
                    </a:p>
                  </a:txBody>
                  <a:tcPr/>
                </a:tc>
                <a:extLst>
                  <a:ext uri="{0D108BD9-81ED-4DB2-BD59-A6C34878D82A}">
                    <a16:rowId xmlns:a16="http://schemas.microsoft.com/office/drawing/2014/main" val="2396590683"/>
                  </a:ext>
                </a:extLst>
              </a:tr>
            </a:tbl>
          </a:graphicData>
        </a:graphic>
      </p:graphicFrame>
      <p:sp>
        <p:nvSpPr>
          <p:cNvPr id="5" name="Footer Placeholder 4">
            <a:extLst>
              <a:ext uri="{FF2B5EF4-FFF2-40B4-BE49-F238E27FC236}">
                <a16:creationId xmlns:a16="http://schemas.microsoft.com/office/drawing/2014/main" id="{BC0F3365-EAC8-9D47-D2AE-3F897C8656E4}"/>
              </a:ext>
            </a:extLst>
          </p:cNvPr>
          <p:cNvSpPr>
            <a:spLocks noGrp="1"/>
          </p:cNvSpPr>
          <p:nvPr>
            <p:ph type="ftr" sz="quarter" idx="11"/>
          </p:nvPr>
        </p:nvSpPr>
        <p:spPr/>
        <p:txBody>
          <a:bodyPr/>
          <a:lstStyle/>
          <a:p>
            <a:r>
              <a:rPr lang="en-US"/>
              <a:t>C. Wolf</a:t>
            </a:r>
            <a:endParaRPr lang="en-US" dirty="0"/>
          </a:p>
        </p:txBody>
      </p:sp>
      <p:sp>
        <p:nvSpPr>
          <p:cNvPr id="3" name="Slide Number Placeholder 2">
            <a:extLst>
              <a:ext uri="{FF2B5EF4-FFF2-40B4-BE49-F238E27FC236}">
                <a16:creationId xmlns:a16="http://schemas.microsoft.com/office/drawing/2014/main" id="{EF623560-84FA-1555-0C24-265366F5BD2E}"/>
              </a:ext>
            </a:extLst>
          </p:cNvPr>
          <p:cNvSpPr>
            <a:spLocks noGrp="1"/>
          </p:cNvSpPr>
          <p:nvPr>
            <p:ph type="sldNum" sz="quarter" idx="12"/>
          </p:nvPr>
        </p:nvSpPr>
        <p:spPr/>
        <p:txBody>
          <a:bodyPr/>
          <a:lstStyle/>
          <a:p>
            <a:fld id="{A4A00DF7-6AE2-7340-9EE1-6F4F020C789C}" type="slidenum">
              <a:rPr lang="en-US" smtClean="0"/>
              <a:t>37</a:t>
            </a:fld>
            <a:endParaRPr lang="en-US"/>
          </a:p>
        </p:txBody>
      </p:sp>
    </p:spTree>
    <p:extLst>
      <p:ext uri="{BB962C8B-B14F-4D97-AF65-F5344CB8AC3E}">
        <p14:creationId xmlns:p14="http://schemas.microsoft.com/office/powerpoint/2010/main" val="3516614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DMC Forecast</a:t>
            </a:r>
          </a:p>
        </p:txBody>
      </p:sp>
      <p:sp>
        <p:nvSpPr>
          <p:cNvPr id="4" name="Footer Placeholder 3"/>
          <p:cNvSpPr>
            <a:spLocks noGrp="1"/>
          </p:cNvSpPr>
          <p:nvPr>
            <p:ph type="ftr" sz="quarter" idx="11"/>
          </p:nvPr>
        </p:nvSpPr>
        <p:spPr/>
        <p:txBody>
          <a:bodyPr/>
          <a:lstStyle/>
          <a:p>
            <a:r>
              <a:rPr lang="en-US"/>
              <a:t>C. Wolf</a:t>
            </a:r>
            <a:endParaRPr lang="en-US" dirty="0"/>
          </a:p>
        </p:txBody>
      </p:sp>
      <p:sp>
        <p:nvSpPr>
          <p:cNvPr id="5" name="Slide Number Placeholder 4"/>
          <p:cNvSpPr>
            <a:spLocks noGrp="1"/>
          </p:cNvSpPr>
          <p:nvPr>
            <p:ph type="sldNum" sz="quarter" idx="12"/>
          </p:nvPr>
        </p:nvSpPr>
        <p:spPr/>
        <p:txBody>
          <a:bodyPr/>
          <a:lstStyle/>
          <a:p>
            <a:fld id="{A4A00DF7-6AE2-7340-9EE1-6F4F020C789C}" type="slidenum">
              <a:rPr lang="en-US" smtClean="0"/>
              <a:t>38</a:t>
            </a:fld>
            <a:endParaRPr lang="en-US"/>
          </a:p>
        </p:txBody>
      </p:sp>
      <p:pic>
        <p:nvPicPr>
          <p:cNvPr id="7" name="Picture 6">
            <a:extLst>
              <a:ext uri="{FF2B5EF4-FFF2-40B4-BE49-F238E27FC236}">
                <a16:creationId xmlns:a16="http://schemas.microsoft.com/office/drawing/2014/main" id="{558B9C91-5AD0-766A-07CF-FB01BB97DB30}"/>
              </a:ext>
            </a:extLst>
          </p:cNvPr>
          <p:cNvPicPr>
            <a:picLocks noChangeAspect="1"/>
          </p:cNvPicPr>
          <p:nvPr/>
        </p:nvPicPr>
        <p:blipFill>
          <a:blip r:embed="rId2"/>
          <a:stretch>
            <a:fillRect/>
          </a:stretch>
        </p:blipFill>
        <p:spPr>
          <a:xfrm>
            <a:off x="-31845" y="1502930"/>
            <a:ext cx="9144000" cy="4261574"/>
          </a:xfrm>
          <a:prstGeom prst="rect">
            <a:avLst/>
          </a:prstGeom>
        </p:spPr>
      </p:pic>
    </p:spTree>
    <p:extLst>
      <p:ext uri="{BB962C8B-B14F-4D97-AF65-F5344CB8AC3E}">
        <p14:creationId xmlns:p14="http://schemas.microsoft.com/office/powerpoint/2010/main" val="2410023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8456" y="16936"/>
            <a:ext cx="8207088" cy="1145169"/>
          </a:xfrm>
        </p:spPr>
        <p:txBody>
          <a:bodyPr/>
          <a:lstStyle/>
          <a:p>
            <a:pPr algn="ctr"/>
            <a:r>
              <a:rPr lang="en-US" dirty="0"/>
              <a:t>DMC Margin Forecasts </a:t>
            </a:r>
          </a:p>
        </p:txBody>
      </p:sp>
      <p:sp>
        <p:nvSpPr>
          <p:cNvPr id="2" name="Footer Placeholder 1">
            <a:extLst>
              <a:ext uri="{FF2B5EF4-FFF2-40B4-BE49-F238E27FC236}">
                <a16:creationId xmlns:a16="http://schemas.microsoft.com/office/drawing/2014/main" id="{4B31E002-7204-A2B1-634F-E91695D848D2}"/>
              </a:ext>
            </a:extLst>
          </p:cNvPr>
          <p:cNvSpPr>
            <a:spLocks noGrp="1"/>
          </p:cNvSpPr>
          <p:nvPr>
            <p:ph type="ftr" sz="quarter" idx="11"/>
          </p:nvPr>
        </p:nvSpPr>
        <p:spPr/>
        <p:txBody>
          <a:bodyPr/>
          <a:lstStyle/>
          <a:p>
            <a:r>
              <a:rPr lang="en-US"/>
              <a:t>C. Wolf</a:t>
            </a:r>
            <a:endParaRPr lang="en-US" dirty="0"/>
          </a:p>
        </p:txBody>
      </p:sp>
      <p:sp>
        <p:nvSpPr>
          <p:cNvPr id="3" name="Slide Number Placeholder 2"/>
          <p:cNvSpPr>
            <a:spLocks noGrp="1"/>
          </p:cNvSpPr>
          <p:nvPr>
            <p:ph type="sldNum" sz="quarter" idx="12"/>
          </p:nvPr>
        </p:nvSpPr>
        <p:spPr/>
        <p:txBody>
          <a:bodyPr/>
          <a:lstStyle/>
          <a:p>
            <a:fld id="{A4A00DF7-6AE2-7340-9EE1-6F4F020C789C}" type="slidenum">
              <a:rPr lang="en-US" smtClean="0"/>
              <a:t>39</a:t>
            </a:fld>
            <a:endParaRPr lang="en-US"/>
          </a:p>
        </p:txBody>
      </p:sp>
      <p:graphicFrame>
        <p:nvGraphicFramePr>
          <p:cNvPr id="4" name="Chart 3">
            <a:extLst>
              <a:ext uri="{FF2B5EF4-FFF2-40B4-BE49-F238E27FC236}">
                <a16:creationId xmlns:a16="http://schemas.microsoft.com/office/drawing/2014/main" id="{ED551EC3-382F-402D-AAE0-A5BC9D2F5CA9}"/>
              </a:ext>
            </a:extLst>
          </p:cNvPr>
          <p:cNvGraphicFramePr>
            <a:graphicFrameLocks/>
          </p:cNvGraphicFramePr>
          <p:nvPr>
            <p:extLst>
              <p:ext uri="{D42A27DB-BD31-4B8C-83A1-F6EECF244321}">
                <p14:modId xmlns:p14="http://schemas.microsoft.com/office/powerpoint/2010/main" val="29182208"/>
              </p:ext>
            </p:extLst>
          </p:nvPr>
        </p:nvGraphicFramePr>
        <p:xfrm>
          <a:off x="131927" y="796119"/>
          <a:ext cx="8884693" cy="52316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756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65" y="299319"/>
            <a:ext cx="8207088" cy="1145169"/>
          </a:xfrm>
        </p:spPr>
        <p:txBody>
          <a:bodyPr/>
          <a:lstStyle/>
          <a:p>
            <a:pPr algn="ctr"/>
            <a:r>
              <a:rPr lang="en-US" dirty="0"/>
              <a:t>US Milk Production</a:t>
            </a:r>
          </a:p>
        </p:txBody>
      </p:sp>
      <p:sp>
        <p:nvSpPr>
          <p:cNvPr id="3" name="Footer Placeholder 2"/>
          <p:cNvSpPr>
            <a:spLocks noGrp="1"/>
          </p:cNvSpPr>
          <p:nvPr>
            <p:ph type="ftr" sz="quarter" idx="11"/>
          </p:nvPr>
        </p:nvSpPr>
        <p:spPr/>
        <p:txBody>
          <a:bodyPr/>
          <a:lstStyle/>
          <a:p>
            <a:r>
              <a:rPr lang="en-US" dirty="0"/>
              <a:t>C. Wolf</a:t>
            </a:r>
          </a:p>
        </p:txBody>
      </p:sp>
      <p:sp>
        <p:nvSpPr>
          <p:cNvPr id="4" name="Slide Number Placeholder 3"/>
          <p:cNvSpPr>
            <a:spLocks noGrp="1"/>
          </p:cNvSpPr>
          <p:nvPr>
            <p:ph type="sldNum" sz="quarter" idx="12"/>
          </p:nvPr>
        </p:nvSpPr>
        <p:spPr/>
        <p:txBody>
          <a:bodyPr/>
          <a:lstStyle/>
          <a:p>
            <a:fld id="{A4A00DF7-6AE2-7340-9EE1-6F4F020C789C}" type="slidenum">
              <a:rPr lang="en-US" smtClean="0"/>
              <a:t>4</a:t>
            </a:fld>
            <a:endParaRPr lang="en-US"/>
          </a:p>
        </p:txBody>
      </p:sp>
      <p:sp>
        <p:nvSpPr>
          <p:cNvPr id="5" name="TextBox 4"/>
          <p:cNvSpPr txBox="1"/>
          <p:nvPr/>
        </p:nvSpPr>
        <p:spPr>
          <a:xfrm>
            <a:off x="5162309" y="6383438"/>
            <a:ext cx="1426801" cy="369332"/>
          </a:xfrm>
          <a:prstGeom prst="rect">
            <a:avLst/>
          </a:prstGeom>
          <a:noFill/>
        </p:spPr>
        <p:txBody>
          <a:bodyPr wrap="none" rtlCol="0">
            <a:spAutoFit/>
          </a:bodyPr>
          <a:lstStyle/>
          <a:p>
            <a:r>
              <a:rPr lang="en-US" dirty="0"/>
              <a:t>Source: UDM</a:t>
            </a:r>
          </a:p>
        </p:txBody>
      </p:sp>
      <p:pic>
        <p:nvPicPr>
          <p:cNvPr id="8" name="Picture 7"/>
          <p:cNvPicPr>
            <a:picLocks noChangeAspect="1"/>
          </p:cNvPicPr>
          <p:nvPr/>
        </p:nvPicPr>
        <p:blipFill>
          <a:blip r:embed="rId2"/>
          <a:stretch>
            <a:fillRect/>
          </a:stretch>
        </p:blipFill>
        <p:spPr>
          <a:xfrm>
            <a:off x="-1" y="1701940"/>
            <a:ext cx="9142191" cy="3944258"/>
          </a:xfrm>
          <a:prstGeom prst="rect">
            <a:avLst/>
          </a:prstGeom>
        </p:spPr>
      </p:pic>
      <p:sp>
        <p:nvSpPr>
          <p:cNvPr id="6" name="TextBox 5">
            <a:extLst>
              <a:ext uri="{FF2B5EF4-FFF2-40B4-BE49-F238E27FC236}">
                <a16:creationId xmlns:a16="http://schemas.microsoft.com/office/drawing/2014/main" id="{E68DCBA0-41EE-74AC-5291-70AB00177F3B}"/>
              </a:ext>
            </a:extLst>
          </p:cNvPr>
          <p:cNvSpPr txBox="1"/>
          <p:nvPr/>
        </p:nvSpPr>
        <p:spPr>
          <a:xfrm>
            <a:off x="6696502" y="2115571"/>
            <a:ext cx="1220399" cy="707886"/>
          </a:xfrm>
          <a:prstGeom prst="rect">
            <a:avLst/>
          </a:prstGeom>
          <a:solidFill>
            <a:srgbClr val="FACED3"/>
          </a:solidFill>
          <a:ln>
            <a:solidFill>
              <a:srgbClr val="0070C0"/>
            </a:solidFill>
          </a:ln>
        </p:spPr>
        <p:txBody>
          <a:bodyPr wrap="none" rtlCol="0">
            <a:spAutoFit/>
          </a:bodyPr>
          <a:lstStyle/>
          <a:p>
            <a:r>
              <a:rPr lang="en-US" sz="2000" b="1" dirty="0"/>
              <a:t>Nov 2024</a:t>
            </a:r>
          </a:p>
          <a:p>
            <a:r>
              <a:rPr lang="en-US" sz="2000" b="1" dirty="0"/>
              <a:t>-0.1% YoY</a:t>
            </a:r>
          </a:p>
        </p:txBody>
      </p:sp>
    </p:spTree>
    <p:extLst>
      <p:ext uri="{BB962C8B-B14F-4D97-AF65-F5344CB8AC3E}">
        <p14:creationId xmlns:p14="http://schemas.microsoft.com/office/powerpoint/2010/main" val="3372472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a:t>Thank You</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000" dirty="0"/>
              <a:t>Chris Wolf</a:t>
            </a:r>
          </a:p>
          <a:p>
            <a:pPr marL="0" indent="0" algn="ctr">
              <a:buNone/>
            </a:pPr>
            <a:r>
              <a:rPr lang="en-US" sz="4000" dirty="0"/>
              <a:t>cwolf@cornell.edu</a:t>
            </a:r>
          </a:p>
        </p:txBody>
      </p:sp>
      <p:sp>
        <p:nvSpPr>
          <p:cNvPr id="6" name="Footer Placeholder 5">
            <a:extLst>
              <a:ext uri="{FF2B5EF4-FFF2-40B4-BE49-F238E27FC236}">
                <a16:creationId xmlns:a16="http://schemas.microsoft.com/office/drawing/2014/main" id="{30FA5A12-3801-FFB5-D2FD-EF0FA5DD4BDC}"/>
              </a:ext>
            </a:extLst>
          </p:cNvPr>
          <p:cNvSpPr>
            <a:spLocks noGrp="1"/>
          </p:cNvSpPr>
          <p:nvPr>
            <p:ph type="ftr" sz="quarter" idx="11"/>
          </p:nvPr>
        </p:nvSpPr>
        <p:spPr/>
        <p:txBody>
          <a:bodyPr/>
          <a:lstStyle/>
          <a:p>
            <a:r>
              <a:rPr lang="en-US"/>
              <a:t>C. Wolf</a:t>
            </a:r>
            <a:endParaRPr lang="en-US" dirty="0"/>
          </a:p>
        </p:txBody>
      </p:sp>
      <p:sp>
        <p:nvSpPr>
          <p:cNvPr id="4" name="Slide Number Placeholder 3"/>
          <p:cNvSpPr>
            <a:spLocks noGrp="1"/>
          </p:cNvSpPr>
          <p:nvPr>
            <p:ph type="sldNum" sz="quarter" idx="12"/>
          </p:nvPr>
        </p:nvSpPr>
        <p:spPr/>
        <p:txBody>
          <a:bodyPr/>
          <a:lstStyle/>
          <a:p>
            <a:pPr>
              <a:defRPr/>
            </a:pPr>
            <a:fld id="{0B4461CB-4CA9-2A43-A3FA-624E1DA485A6}" type="slidenum">
              <a:rPr lang="en-US" smtClean="0"/>
              <a:pPr>
                <a:defRPr/>
              </a:pPr>
              <a:t>40</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5723" y="6079803"/>
            <a:ext cx="3429000" cy="773430"/>
          </a:xfrm>
          <a:prstGeom prst="rect">
            <a:avLst/>
          </a:prstGeom>
          <a:noFill/>
          <a:ln>
            <a:noFill/>
          </a:ln>
        </p:spPr>
      </p:pic>
    </p:spTree>
    <p:extLst>
      <p:ext uri="{BB962C8B-B14F-4D97-AF65-F5344CB8AC3E}">
        <p14:creationId xmlns:p14="http://schemas.microsoft.com/office/powerpoint/2010/main" val="413225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010" y="104108"/>
            <a:ext cx="8207088" cy="1145169"/>
          </a:xfrm>
        </p:spPr>
        <p:txBody>
          <a:bodyPr/>
          <a:lstStyle/>
          <a:p>
            <a:pPr algn="ctr"/>
            <a:r>
              <a:rPr lang="en-US" sz="4000" dirty="0"/>
              <a:t>US Average Butterfat Test</a:t>
            </a:r>
          </a:p>
        </p:txBody>
      </p:sp>
      <p:sp>
        <p:nvSpPr>
          <p:cNvPr id="3" name="Footer Placeholder 2">
            <a:extLst>
              <a:ext uri="{FF2B5EF4-FFF2-40B4-BE49-F238E27FC236}">
                <a16:creationId xmlns:a16="http://schemas.microsoft.com/office/drawing/2014/main" id="{915BBC86-9173-77EC-D153-605748A4B948}"/>
              </a:ext>
            </a:extLst>
          </p:cNvPr>
          <p:cNvSpPr>
            <a:spLocks noGrp="1"/>
          </p:cNvSpPr>
          <p:nvPr>
            <p:ph type="ftr" sz="quarter" idx="11"/>
          </p:nvPr>
        </p:nvSpPr>
        <p:spPr/>
        <p:txBody>
          <a:bodyPr/>
          <a:lstStyle/>
          <a:p>
            <a:r>
              <a:rPr lang="en-US"/>
              <a:t>C. Wolf</a:t>
            </a:r>
            <a:endParaRPr lang="en-US" dirty="0"/>
          </a:p>
        </p:txBody>
      </p:sp>
      <p:sp>
        <p:nvSpPr>
          <p:cNvPr id="4" name="Slide Number Placeholder 3">
            <a:extLst>
              <a:ext uri="{FF2B5EF4-FFF2-40B4-BE49-F238E27FC236}">
                <a16:creationId xmlns:a16="http://schemas.microsoft.com/office/drawing/2014/main" id="{AF2CA6FA-595C-0E1A-963C-71F03D09EB25}"/>
              </a:ext>
            </a:extLst>
          </p:cNvPr>
          <p:cNvSpPr>
            <a:spLocks noGrp="1"/>
          </p:cNvSpPr>
          <p:nvPr>
            <p:ph type="sldNum" sz="quarter" idx="12"/>
          </p:nvPr>
        </p:nvSpPr>
        <p:spPr/>
        <p:txBody>
          <a:bodyPr/>
          <a:lstStyle/>
          <a:p>
            <a:fld id="{A4A00DF7-6AE2-7340-9EE1-6F4F020C789C}" type="slidenum">
              <a:rPr lang="en-US" smtClean="0"/>
              <a:t>5</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357335140"/>
              </p:ext>
            </p:extLst>
          </p:nvPr>
        </p:nvGraphicFramePr>
        <p:xfrm>
          <a:off x="204186" y="816746"/>
          <a:ext cx="8815527" cy="525557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351585" y="1291693"/>
            <a:ext cx="2131289" cy="1077218"/>
          </a:xfrm>
          <a:prstGeom prst="rect">
            <a:avLst/>
          </a:prstGeom>
          <a:solidFill>
            <a:srgbClr val="FACED3"/>
          </a:solidFill>
          <a:ln w="19050">
            <a:solidFill>
              <a:srgbClr val="002060">
                <a:alpha val="99000"/>
              </a:srgbClr>
            </a:solidFill>
          </a:ln>
        </p:spPr>
        <p:txBody>
          <a:bodyPr wrap="none" rtlCol="0">
            <a:spAutoFit/>
          </a:bodyPr>
          <a:lstStyle/>
          <a:p>
            <a:r>
              <a:rPr lang="en-US" sz="3200" b="1" dirty="0"/>
              <a:t>+1.47% YoY</a:t>
            </a:r>
          </a:p>
          <a:p>
            <a:pPr algn="ctr"/>
            <a:r>
              <a:rPr lang="en-US" sz="3200" b="1" dirty="0"/>
              <a:t>in 2024</a:t>
            </a:r>
          </a:p>
        </p:txBody>
      </p:sp>
    </p:spTree>
    <p:extLst>
      <p:ext uri="{BB962C8B-B14F-4D97-AF65-F5344CB8AC3E}">
        <p14:creationId xmlns:p14="http://schemas.microsoft.com/office/powerpoint/2010/main" val="1736168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029" y="348405"/>
            <a:ext cx="8207088" cy="1145169"/>
          </a:xfrm>
        </p:spPr>
        <p:txBody>
          <a:bodyPr/>
          <a:lstStyle/>
          <a:p>
            <a:pPr algn="ctr"/>
            <a:r>
              <a:rPr lang="en-US" dirty="0"/>
              <a:t>US Milk Cows</a:t>
            </a:r>
          </a:p>
        </p:txBody>
      </p:sp>
      <p:sp>
        <p:nvSpPr>
          <p:cNvPr id="3" name="Footer Placeholder 2"/>
          <p:cNvSpPr>
            <a:spLocks noGrp="1"/>
          </p:cNvSpPr>
          <p:nvPr>
            <p:ph type="ftr" sz="quarter" idx="11"/>
          </p:nvPr>
        </p:nvSpPr>
        <p:spPr/>
        <p:txBody>
          <a:bodyPr/>
          <a:lstStyle/>
          <a:p>
            <a:r>
              <a:rPr lang="en-US" dirty="0"/>
              <a:t>C. Wolf</a:t>
            </a:r>
          </a:p>
        </p:txBody>
      </p:sp>
      <p:sp>
        <p:nvSpPr>
          <p:cNvPr id="4" name="Slide Number Placeholder 3"/>
          <p:cNvSpPr>
            <a:spLocks noGrp="1"/>
          </p:cNvSpPr>
          <p:nvPr>
            <p:ph type="sldNum" sz="quarter" idx="12"/>
          </p:nvPr>
        </p:nvSpPr>
        <p:spPr/>
        <p:txBody>
          <a:bodyPr/>
          <a:lstStyle/>
          <a:p>
            <a:fld id="{A4A00DF7-6AE2-7340-9EE1-6F4F020C789C}" type="slidenum">
              <a:rPr lang="en-US" smtClean="0"/>
              <a:t>6</a:t>
            </a:fld>
            <a:endParaRPr lang="en-US"/>
          </a:p>
        </p:txBody>
      </p:sp>
      <p:sp>
        <p:nvSpPr>
          <p:cNvPr id="7" name="TextBox 6"/>
          <p:cNvSpPr txBox="1"/>
          <p:nvPr/>
        </p:nvSpPr>
        <p:spPr>
          <a:xfrm>
            <a:off x="5162309" y="6383438"/>
            <a:ext cx="1426801" cy="369332"/>
          </a:xfrm>
          <a:prstGeom prst="rect">
            <a:avLst/>
          </a:prstGeom>
          <a:noFill/>
        </p:spPr>
        <p:txBody>
          <a:bodyPr wrap="none" rtlCol="0">
            <a:spAutoFit/>
          </a:bodyPr>
          <a:lstStyle/>
          <a:p>
            <a:r>
              <a:rPr lang="en-US" dirty="0"/>
              <a:t>Source: UDM</a:t>
            </a:r>
          </a:p>
        </p:txBody>
      </p:sp>
      <p:pic>
        <p:nvPicPr>
          <p:cNvPr id="11" name="Picture 10">
            <a:extLst>
              <a:ext uri="{FF2B5EF4-FFF2-40B4-BE49-F238E27FC236}">
                <a16:creationId xmlns:a16="http://schemas.microsoft.com/office/drawing/2014/main" id="{E2CD3504-1AD6-DCA4-BC2B-7D3F78296CAE}"/>
              </a:ext>
            </a:extLst>
          </p:cNvPr>
          <p:cNvPicPr>
            <a:picLocks noChangeAspect="1"/>
          </p:cNvPicPr>
          <p:nvPr/>
        </p:nvPicPr>
        <p:blipFill>
          <a:blip r:embed="rId2"/>
          <a:stretch>
            <a:fillRect/>
          </a:stretch>
        </p:blipFill>
        <p:spPr>
          <a:xfrm>
            <a:off x="-119272" y="1078289"/>
            <a:ext cx="9175532" cy="4953013"/>
          </a:xfrm>
          <a:prstGeom prst="rect">
            <a:avLst/>
          </a:prstGeom>
        </p:spPr>
      </p:pic>
      <p:sp>
        <p:nvSpPr>
          <p:cNvPr id="6" name="TextBox 5"/>
          <p:cNvSpPr txBox="1"/>
          <p:nvPr/>
        </p:nvSpPr>
        <p:spPr>
          <a:xfrm>
            <a:off x="5600006" y="2330577"/>
            <a:ext cx="3349869" cy="707886"/>
          </a:xfrm>
          <a:prstGeom prst="rect">
            <a:avLst/>
          </a:prstGeom>
          <a:solidFill>
            <a:srgbClr val="FACED3"/>
          </a:solidFill>
          <a:ln>
            <a:solidFill>
              <a:srgbClr val="0070C0"/>
            </a:solidFill>
          </a:ln>
        </p:spPr>
        <p:txBody>
          <a:bodyPr wrap="square" rtlCol="0">
            <a:spAutoFit/>
          </a:bodyPr>
          <a:lstStyle/>
          <a:p>
            <a:pPr algn="ctr"/>
            <a:r>
              <a:rPr lang="en-US" sz="2000" b="1" dirty="0"/>
              <a:t>December 2024 9.365 million</a:t>
            </a:r>
          </a:p>
          <a:p>
            <a:pPr algn="ctr"/>
            <a:r>
              <a:rPr lang="en-US" sz="2000" b="1" dirty="0"/>
              <a:t>+20,000 YoY</a:t>
            </a:r>
          </a:p>
        </p:txBody>
      </p:sp>
    </p:spTree>
    <p:extLst>
      <p:ext uri="{BB962C8B-B14F-4D97-AF65-F5344CB8AC3E}">
        <p14:creationId xmlns:p14="http://schemas.microsoft.com/office/powerpoint/2010/main" val="372524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AFD971-D028-B57C-F5FD-55C0D0455C5F}"/>
              </a:ext>
            </a:extLst>
          </p:cNvPr>
          <p:cNvSpPr>
            <a:spLocks noGrp="1"/>
          </p:cNvSpPr>
          <p:nvPr>
            <p:ph type="title"/>
          </p:nvPr>
        </p:nvSpPr>
        <p:spPr>
          <a:xfrm>
            <a:off x="468456" y="53445"/>
            <a:ext cx="8207088" cy="1145169"/>
          </a:xfrm>
        </p:spPr>
        <p:txBody>
          <a:bodyPr/>
          <a:lstStyle/>
          <a:p>
            <a:pPr algn="ctr"/>
            <a:r>
              <a:rPr lang="en-US" sz="4400" dirty="0"/>
              <a:t>Weekly Dairy Cow Slaughter</a:t>
            </a:r>
          </a:p>
        </p:txBody>
      </p:sp>
      <p:sp>
        <p:nvSpPr>
          <p:cNvPr id="3" name="Footer Placeholder 2">
            <a:extLst>
              <a:ext uri="{FF2B5EF4-FFF2-40B4-BE49-F238E27FC236}">
                <a16:creationId xmlns:a16="http://schemas.microsoft.com/office/drawing/2014/main" id="{D932ACB5-8B48-EDD2-80BE-E6FBA2C0B375}"/>
              </a:ext>
            </a:extLst>
          </p:cNvPr>
          <p:cNvSpPr>
            <a:spLocks noGrp="1"/>
          </p:cNvSpPr>
          <p:nvPr>
            <p:ph type="ftr" sz="quarter" idx="11"/>
          </p:nvPr>
        </p:nvSpPr>
        <p:spPr/>
        <p:txBody>
          <a:bodyPr/>
          <a:lstStyle/>
          <a:p>
            <a:r>
              <a:rPr lang="en-US" dirty="0"/>
              <a:t>C. Wolf</a:t>
            </a:r>
          </a:p>
        </p:txBody>
      </p:sp>
      <p:sp>
        <p:nvSpPr>
          <p:cNvPr id="4" name="Slide Number Placeholder 3"/>
          <p:cNvSpPr>
            <a:spLocks noGrp="1"/>
          </p:cNvSpPr>
          <p:nvPr>
            <p:ph type="sldNum" sz="quarter" idx="12"/>
          </p:nvPr>
        </p:nvSpPr>
        <p:spPr/>
        <p:txBody>
          <a:bodyPr/>
          <a:lstStyle/>
          <a:p>
            <a:fld id="{A4A00DF7-6AE2-7340-9EE1-6F4F020C789C}" type="slidenum">
              <a:rPr lang="en-US" smtClean="0"/>
              <a:t>7</a:t>
            </a:fld>
            <a:endParaRPr lang="en-US"/>
          </a:p>
        </p:txBody>
      </p:sp>
      <p:sp>
        <p:nvSpPr>
          <p:cNvPr id="5" name="TextBox 4"/>
          <p:cNvSpPr txBox="1"/>
          <p:nvPr/>
        </p:nvSpPr>
        <p:spPr>
          <a:xfrm>
            <a:off x="5162309" y="6383438"/>
            <a:ext cx="1426801" cy="369332"/>
          </a:xfrm>
          <a:prstGeom prst="rect">
            <a:avLst/>
          </a:prstGeom>
          <a:noFill/>
        </p:spPr>
        <p:txBody>
          <a:bodyPr wrap="none" rtlCol="0">
            <a:spAutoFit/>
          </a:bodyPr>
          <a:lstStyle/>
          <a:p>
            <a:r>
              <a:rPr lang="en-US" dirty="0"/>
              <a:t>Source: UDM</a:t>
            </a:r>
          </a:p>
        </p:txBody>
      </p:sp>
      <p:graphicFrame>
        <p:nvGraphicFramePr>
          <p:cNvPr id="2" name="Chart 1">
            <a:extLst>
              <a:ext uri="{FF2B5EF4-FFF2-40B4-BE49-F238E27FC236}">
                <a16:creationId xmlns:a16="http://schemas.microsoft.com/office/drawing/2014/main" id="{400B32B6-7B5E-2363-2D93-CCB46B786EA2}"/>
              </a:ext>
            </a:extLst>
          </p:cNvPr>
          <p:cNvGraphicFramePr>
            <a:graphicFrameLocks/>
          </p:cNvGraphicFramePr>
          <p:nvPr>
            <p:extLst>
              <p:ext uri="{D42A27DB-BD31-4B8C-83A1-F6EECF244321}">
                <p14:modId xmlns:p14="http://schemas.microsoft.com/office/powerpoint/2010/main" val="569707852"/>
              </p:ext>
            </p:extLst>
          </p:nvPr>
        </p:nvGraphicFramePr>
        <p:xfrm>
          <a:off x="247933" y="1065663"/>
          <a:ext cx="8755039" cy="499849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141E3AD-E9C5-679D-CD18-DF3BD4C722F5}"/>
              </a:ext>
            </a:extLst>
          </p:cNvPr>
          <p:cNvSpPr txBox="1"/>
          <p:nvPr/>
        </p:nvSpPr>
        <p:spPr>
          <a:xfrm>
            <a:off x="3134436" y="751923"/>
            <a:ext cx="3199915" cy="523220"/>
          </a:xfrm>
          <a:prstGeom prst="rect">
            <a:avLst/>
          </a:prstGeom>
          <a:solidFill>
            <a:srgbClr val="FACED3"/>
          </a:solidFill>
          <a:ln w="15875">
            <a:solidFill>
              <a:srgbClr val="FF0000"/>
            </a:solidFill>
          </a:ln>
        </p:spPr>
        <p:txBody>
          <a:bodyPr wrap="none" rtlCol="0">
            <a:spAutoFit/>
          </a:bodyPr>
          <a:lstStyle/>
          <a:p>
            <a:r>
              <a:rPr lang="en-US" sz="2800" b="1" dirty="0"/>
              <a:t>2024 -11.9% vs 2023</a:t>
            </a:r>
          </a:p>
        </p:txBody>
      </p:sp>
    </p:spTree>
    <p:extLst>
      <p:ext uri="{BB962C8B-B14F-4D97-AF65-F5344CB8AC3E}">
        <p14:creationId xmlns:p14="http://schemas.microsoft.com/office/powerpoint/2010/main" val="3559299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 Wolf</a:t>
            </a:r>
          </a:p>
        </p:txBody>
      </p:sp>
      <p:sp>
        <p:nvSpPr>
          <p:cNvPr id="4" name="Slide Number Placeholder 3"/>
          <p:cNvSpPr>
            <a:spLocks noGrp="1"/>
          </p:cNvSpPr>
          <p:nvPr>
            <p:ph type="sldNum" sz="quarter" idx="12"/>
          </p:nvPr>
        </p:nvSpPr>
        <p:spPr/>
        <p:txBody>
          <a:bodyPr/>
          <a:lstStyle/>
          <a:p>
            <a:fld id="{A4A00DF7-6AE2-7340-9EE1-6F4F020C789C}" type="slidenum">
              <a:rPr lang="en-US" smtClean="0"/>
              <a:t>8</a:t>
            </a:fld>
            <a:endParaRPr lang="en-US"/>
          </a:p>
        </p:txBody>
      </p:sp>
      <p:sp>
        <p:nvSpPr>
          <p:cNvPr id="6" name="TextBox 5"/>
          <p:cNvSpPr txBox="1"/>
          <p:nvPr/>
        </p:nvSpPr>
        <p:spPr>
          <a:xfrm>
            <a:off x="5162309" y="6383438"/>
            <a:ext cx="1426801" cy="369332"/>
          </a:xfrm>
          <a:prstGeom prst="rect">
            <a:avLst/>
          </a:prstGeom>
          <a:noFill/>
        </p:spPr>
        <p:txBody>
          <a:bodyPr wrap="none" rtlCol="0">
            <a:spAutoFit/>
          </a:bodyPr>
          <a:lstStyle/>
          <a:p>
            <a:r>
              <a:rPr lang="en-US" dirty="0"/>
              <a:t>Source: UDM</a:t>
            </a:r>
          </a:p>
        </p:txBody>
      </p:sp>
      <p:pic>
        <p:nvPicPr>
          <p:cNvPr id="10" name="Picture 9">
            <a:extLst>
              <a:ext uri="{FF2B5EF4-FFF2-40B4-BE49-F238E27FC236}">
                <a16:creationId xmlns:a16="http://schemas.microsoft.com/office/drawing/2014/main" id="{AC5E308C-A2A4-E060-C0FE-6C8EC6C1680B}"/>
              </a:ext>
            </a:extLst>
          </p:cNvPr>
          <p:cNvPicPr>
            <a:picLocks noChangeAspect="1"/>
          </p:cNvPicPr>
          <p:nvPr/>
        </p:nvPicPr>
        <p:blipFill>
          <a:blip r:embed="rId2"/>
          <a:stretch>
            <a:fillRect/>
          </a:stretch>
        </p:blipFill>
        <p:spPr>
          <a:xfrm>
            <a:off x="0" y="896203"/>
            <a:ext cx="9182630" cy="4844955"/>
          </a:xfrm>
          <a:prstGeom prst="rect">
            <a:avLst/>
          </a:prstGeom>
        </p:spPr>
      </p:pic>
    </p:spTree>
    <p:extLst>
      <p:ext uri="{BB962C8B-B14F-4D97-AF65-F5344CB8AC3E}">
        <p14:creationId xmlns:p14="http://schemas.microsoft.com/office/powerpoint/2010/main" val="411487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CAAE73-82D7-B8E9-84F5-4F0B30BFA9D3}"/>
              </a:ext>
            </a:extLst>
          </p:cNvPr>
          <p:cNvSpPr>
            <a:spLocks noGrp="1"/>
          </p:cNvSpPr>
          <p:nvPr>
            <p:ph type="title"/>
          </p:nvPr>
        </p:nvSpPr>
        <p:spPr>
          <a:xfrm>
            <a:off x="468456" y="431495"/>
            <a:ext cx="8207088" cy="1145169"/>
          </a:xfrm>
        </p:spPr>
        <p:txBody>
          <a:bodyPr>
            <a:normAutofit/>
          </a:bodyPr>
          <a:lstStyle/>
          <a:p>
            <a:pPr algn="ctr"/>
            <a:r>
              <a:rPr lang="en-US" sz="4000" dirty="0"/>
              <a:t>Factors to Watch</a:t>
            </a:r>
          </a:p>
        </p:txBody>
      </p:sp>
      <p:sp>
        <p:nvSpPr>
          <p:cNvPr id="7" name="Content Placeholder 6">
            <a:extLst>
              <a:ext uri="{FF2B5EF4-FFF2-40B4-BE49-F238E27FC236}">
                <a16:creationId xmlns:a16="http://schemas.microsoft.com/office/drawing/2014/main" id="{F15CDFCD-DEB0-FEC7-5988-15B8D6F12218}"/>
              </a:ext>
            </a:extLst>
          </p:cNvPr>
          <p:cNvSpPr>
            <a:spLocks noGrp="1"/>
          </p:cNvSpPr>
          <p:nvPr>
            <p:ph sz="half" idx="1"/>
          </p:nvPr>
        </p:nvSpPr>
        <p:spPr>
          <a:xfrm>
            <a:off x="503260" y="1786027"/>
            <a:ext cx="3880631" cy="4922291"/>
          </a:xfrm>
        </p:spPr>
        <p:txBody>
          <a:bodyPr>
            <a:normAutofit/>
          </a:bodyPr>
          <a:lstStyle/>
          <a:p>
            <a:r>
              <a:rPr lang="en-US" sz="3200" dirty="0"/>
              <a:t>Demand</a:t>
            </a:r>
          </a:p>
          <a:p>
            <a:pPr lvl="1"/>
            <a:r>
              <a:rPr lang="en-US" sz="3000" dirty="0"/>
              <a:t>Trade issues</a:t>
            </a:r>
          </a:p>
          <a:p>
            <a:pPr lvl="1"/>
            <a:r>
              <a:rPr lang="en-US" sz="3000" dirty="0"/>
              <a:t>Domestic economy</a:t>
            </a:r>
          </a:p>
          <a:p>
            <a:pPr lvl="1"/>
            <a:r>
              <a:rPr lang="en-US" sz="3000" dirty="0"/>
              <a:t>New plants</a:t>
            </a:r>
          </a:p>
          <a:p>
            <a:pPr lvl="1"/>
            <a:endParaRPr lang="en-US" sz="3000" dirty="0"/>
          </a:p>
        </p:txBody>
      </p:sp>
      <p:sp>
        <p:nvSpPr>
          <p:cNvPr id="8" name="Content Placeholder 7">
            <a:extLst>
              <a:ext uri="{FF2B5EF4-FFF2-40B4-BE49-F238E27FC236}">
                <a16:creationId xmlns:a16="http://schemas.microsoft.com/office/drawing/2014/main" id="{D25BC2B6-9A3E-D164-740E-668E6C681A11}"/>
              </a:ext>
            </a:extLst>
          </p:cNvPr>
          <p:cNvSpPr>
            <a:spLocks noGrp="1"/>
          </p:cNvSpPr>
          <p:nvPr>
            <p:ph sz="half" idx="2"/>
          </p:nvPr>
        </p:nvSpPr>
        <p:spPr>
          <a:xfrm>
            <a:off x="4749420" y="1710963"/>
            <a:ext cx="3926124" cy="5072417"/>
          </a:xfrm>
        </p:spPr>
        <p:txBody>
          <a:bodyPr>
            <a:normAutofit/>
          </a:bodyPr>
          <a:lstStyle/>
          <a:p>
            <a:r>
              <a:rPr lang="en-US" sz="3200" dirty="0"/>
              <a:t>Supply</a:t>
            </a:r>
          </a:p>
          <a:p>
            <a:pPr lvl="1"/>
            <a:r>
              <a:rPr lang="en-US" sz="3000" dirty="0"/>
              <a:t>Disease</a:t>
            </a:r>
          </a:p>
          <a:p>
            <a:pPr lvl="1"/>
            <a:r>
              <a:rPr lang="en-US" sz="3000" dirty="0"/>
              <a:t>Labor</a:t>
            </a:r>
          </a:p>
          <a:p>
            <a:pPr lvl="1"/>
            <a:r>
              <a:rPr lang="en-US" sz="3000" dirty="0"/>
              <a:t>Weather</a:t>
            </a:r>
          </a:p>
          <a:p>
            <a:pPr lvl="1"/>
            <a:r>
              <a:rPr lang="en-US" sz="3000" dirty="0"/>
              <a:t>New plants</a:t>
            </a:r>
          </a:p>
        </p:txBody>
      </p:sp>
      <p:sp>
        <p:nvSpPr>
          <p:cNvPr id="4" name="Footer Placeholder 3">
            <a:extLst>
              <a:ext uri="{FF2B5EF4-FFF2-40B4-BE49-F238E27FC236}">
                <a16:creationId xmlns:a16="http://schemas.microsoft.com/office/drawing/2014/main" id="{2E08BD27-7400-AB2F-4369-5A5C7A88461A}"/>
              </a:ext>
            </a:extLst>
          </p:cNvPr>
          <p:cNvSpPr>
            <a:spLocks noGrp="1"/>
          </p:cNvSpPr>
          <p:nvPr>
            <p:ph type="ftr" sz="quarter" idx="11"/>
          </p:nvPr>
        </p:nvSpPr>
        <p:spPr/>
        <p:txBody>
          <a:bodyPr/>
          <a:lstStyle/>
          <a:p>
            <a:r>
              <a:rPr lang="en-US"/>
              <a:t>C. Wolf</a:t>
            </a:r>
            <a:endParaRPr lang="en-US" dirty="0"/>
          </a:p>
        </p:txBody>
      </p:sp>
      <p:sp>
        <p:nvSpPr>
          <p:cNvPr id="5" name="Slide Number Placeholder 4">
            <a:extLst>
              <a:ext uri="{FF2B5EF4-FFF2-40B4-BE49-F238E27FC236}">
                <a16:creationId xmlns:a16="http://schemas.microsoft.com/office/drawing/2014/main" id="{E0F30A82-0EA1-3918-AB7C-2236FA615368}"/>
              </a:ext>
            </a:extLst>
          </p:cNvPr>
          <p:cNvSpPr>
            <a:spLocks noGrp="1"/>
          </p:cNvSpPr>
          <p:nvPr>
            <p:ph type="sldNum" sz="quarter" idx="12"/>
          </p:nvPr>
        </p:nvSpPr>
        <p:spPr/>
        <p:txBody>
          <a:bodyPr/>
          <a:lstStyle/>
          <a:p>
            <a:fld id="{A4A00DF7-6AE2-7340-9EE1-6F4F020C789C}" type="slidenum">
              <a:rPr lang="en-US" smtClean="0"/>
              <a:t>9</a:t>
            </a:fld>
            <a:endParaRPr lang="en-US"/>
          </a:p>
        </p:txBody>
      </p:sp>
    </p:spTree>
    <p:extLst>
      <p:ext uri="{BB962C8B-B14F-4D97-AF65-F5344CB8AC3E}">
        <p14:creationId xmlns:p14="http://schemas.microsoft.com/office/powerpoint/2010/main" val="40163232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33310</TotalTime>
  <Words>750</Words>
  <Application>Microsoft Office PowerPoint</Application>
  <PresentationFormat>On-screen Show (4:3)</PresentationFormat>
  <Paragraphs>206</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Lora</vt:lpstr>
      <vt:lpstr>Work sans</vt:lpstr>
      <vt:lpstr>Office Theme</vt:lpstr>
      <vt:lpstr>2025 US Dairy  Situation &amp; Outlook</vt:lpstr>
      <vt:lpstr>PowerPoint Presentation</vt:lpstr>
      <vt:lpstr>Income Over Feed Cost Margin</vt:lpstr>
      <vt:lpstr>US Milk Production</vt:lpstr>
      <vt:lpstr>US Average Butterfat Test</vt:lpstr>
      <vt:lpstr>US Milk Cows</vt:lpstr>
      <vt:lpstr>Weekly Dairy Cow Slaughter</vt:lpstr>
      <vt:lpstr>PowerPoint Presentation</vt:lpstr>
      <vt:lpstr>Factors to Watch</vt:lpstr>
      <vt:lpstr>PowerPoint Presentation</vt:lpstr>
      <vt:lpstr>PowerPoint Presentation</vt:lpstr>
      <vt:lpstr>PowerPoint Presentation</vt:lpstr>
      <vt:lpstr>Highly Pathogenic Avian Influenza</vt:lpstr>
      <vt:lpstr>Milk/Cow (lbs)</vt:lpstr>
      <vt:lpstr>Bluetongue in Europe</vt:lpstr>
      <vt:lpstr>Butter Stocks</vt:lpstr>
      <vt:lpstr>PowerPoint Presentation</vt:lpstr>
      <vt:lpstr>PowerPoint Presentation</vt:lpstr>
      <vt:lpstr>PowerPoint Presentation</vt:lpstr>
      <vt:lpstr>Natural Cheese Stocks</vt:lpstr>
      <vt:lpstr>PowerPoint Presentation</vt:lpstr>
      <vt:lpstr>PowerPoint Presentation</vt:lpstr>
      <vt:lpstr>PowerPoint Presentation</vt:lpstr>
      <vt:lpstr>PowerPoint Presentation</vt:lpstr>
      <vt:lpstr>US Dairy Exports in North America</vt:lpstr>
      <vt:lpstr>Tariffs and Trade Wars</vt:lpstr>
      <vt:lpstr>Impact of Canada TRQ Dispute</vt:lpstr>
      <vt:lpstr>US Dairy Exports</vt:lpstr>
      <vt:lpstr>US Dairy and Ag Exports</vt:lpstr>
      <vt:lpstr>US Dairy, Ag and Total Exports</vt:lpstr>
      <vt:lpstr>Major Exporter Milk Production</vt:lpstr>
      <vt:lpstr>PowerPoint Presentation</vt:lpstr>
      <vt:lpstr>PowerPoint Presentation</vt:lpstr>
      <vt:lpstr>PowerPoint Presentation</vt:lpstr>
      <vt:lpstr>Corn Market Adjustment</vt:lpstr>
      <vt:lpstr>PowerPoint Presentation</vt:lpstr>
      <vt:lpstr>Forecast Prices January 2024 WASDE and Jan 16 Futures</vt:lpstr>
      <vt:lpstr>DMC Forecast</vt:lpstr>
      <vt:lpstr>DMC Margin Forecasts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Dairy  Situation &amp; Outlook</dc:title>
  <dc:creator>Christopher Allen Wolf</dc:creator>
  <cp:lastModifiedBy>Christopher Allen Wolf</cp:lastModifiedBy>
  <cp:revision>824</cp:revision>
  <cp:lastPrinted>2025-01-16T18:12:45Z</cp:lastPrinted>
  <dcterms:created xsi:type="dcterms:W3CDTF">2020-01-21T22:01:47Z</dcterms:created>
  <dcterms:modified xsi:type="dcterms:W3CDTF">2025-01-20T15:18:42Z</dcterms:modified>
</cp:coreProperties>
</file>