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6" r:id="rId2"/>
  </p:sldMasterIdLst>
  <p:notesMasterIdLst>
    <p:notesMasterId r:id="rId37"/>
  </p:notesMasterIdLst>
  <p:sldIdLst>
    <p:sldId id="265" r:id="rId3"/>
    <p:sldId id="565" r:id="rId4"/>
    <p:sldId id="852" r:id="rId5"/>
    <p:sldId id="769" r:id="rId6"/>
    <p:sldId id="308" r:id="rId7"/>
    <p:sldId id="269" r:id="rId8"/>
    <p:sldId id="317" r:id="rId9"/>
    <p:sldId id="855" r:id="rId10"/>
    <p:sldId id="322" r:id="rId11"/>
    <p:sldId id="311" r:id="rId12"/>
    <p:sldId id="776" r:id="rId13"/>
    <p:sldId id="264" r:id="rId14"/>
    <p:sldId id="277" r:id="rId15"/>
    <p:sldId id="275" r:id="rId16"/>
    <p:sldId id="853" r:id="rId17"/>
    <p:sldId id="347" r:id="rId18"/>
    <p:sldId id="850" r:id="rId19"/>
    <p:sldId id="844" r:id="rId20"/>
    <p:sldId id="350" r:id="rId21"/>
    <p:sldId id="352" r:id="rId22"/>
    <p:sldId id="353" r:id="rId23"/>
    <p:sldId id="357" r:id="rId24"/>
    <p:sldId id="851" r:id="rId25"/>
    <p:sldId id="854" r:id="rId26"/>
    <p:sldId id="595" r:id="rId27"/>
    <p:sldId id="848" r:id="rId28"/>
    <p:sldId id="856" r:id="rId29"/>
    <p:sldId id="849" r:id="rId30"/>
    <p:sldId id="283" r:id="rId31"/>
    <p:sldId id="845" r:id="rId32"/>
    <p:sldId id="585" r:id="rId33"/>
    <p:sldId id="586" r:id="rId34"/>
    <p:sldId id="836" r:id="rId35"/>
    <p:sldId id="84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Slides" id="{A4EF514B-ACCA-FF48-BE60-5042E5E88F5D}">
          <p14:sldIdLst>
            <p14:sldId id="265"/>
            <p14:sldId id="565"/>
            <p14:sldId id="852"/>
            <p14:sldId id="769"/>
            <p14:sldId id="308"/>
            <p14:sldId id="269"/>
            <p14:sldId id="317"/>
            <p14:sldId id="855"/>
            <p14:sldId id="322"/>
            <p14:sldId id="311"/>
            <p14:sldId id="776"/>
            <p14:sldId id="264"/>
            <p14:sldId id="277"/>
            <p14:sldId id="275"/>
            <p14:sldId id="853"/>
            <p14:sldId id="347"/>
            <p14:sldId id="850"/>
            <p14:sldId id="844"/>
            <p14:sldId id="350"/>
            <p14:sldId id="352"/>
            <p14:sldId id="353"/>
            <p14:sldId id="357"/>
            <p14:sldId id="851"/>
            <p14:sldId id="854"/>
            <p14:sldId id="595"/>
            <p14:sldId id="848"/>
            <p14:sldId id="856"/>
          </p14:sldIdLst>
        </p14:section>
        <p14:section name="Topic Introduction Slides" id="{24A38A61-D7AE-504F-AAB4-307D9A626A5A}">
          <p14:sldIdLst/>
        </p14:section>
        <p14:section name="Question Slides" id="{A218F9E6-E614-B149-91D4-976E92EF799A}">
          <p14:sldIdLst>
            <p14:sldId id="849"/>
            <p14:sldId id="283"/>
            <p14:sldId id="845"/>
            <p14:sldId id="585"/>
            <p14:sldId id="586"/>
            <p14:sldId id="836"/>
            <p14:sldId id="847"/>
          </p14:sldIdLst>
        </p14:section>
        <p14:section name="Thank You Slides" id="{D9D6ED0D-9765-1E44-ADF0-24DBF6D7D3A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F34015-CEB1-7C51-963B-9333C7E292DC}" name="QINAN LU" initials="QL" userId="S::qlu57@wisc.edu::9e152428-97f2-433f-a4b9-fcd6a1fa67e6" providerId="AD"/>
  <p188:author id="{919FF251-55D3-9CB5-8943-1F4BCBDE4CFC}" name="qinan.lu@wisc.edu" initials="qi" userId="S::urn:spo:guest#qinan.lu@wisc.edu::" providerId="AD"/>
  <p188:author id="{C9BF1466-70F2-6A93-616E-7AF935FF5B1C}" name="CHENG NIEYAN" initials="CN" userId="f33750c71c237c3c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Elizabeth Gleitsmann" initials="AEG" lastIdx="1" clrIdx="0">
    <p:extLst>
      <p:ext uri="{19B8F6BF-5375-455C-9EA6-DF929625EA0E}">
        <p15:presenceInfo xmlns:p15="http://schemas.microsoft.com/office/powerpoint/2012/main" userId="S::aeg238@cornell.edu::52464924-79ca-4033-9d0a-afa8b26992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94B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B2FF6-2960-492A-B3BA-05AE14DC7C32}" v="7" dt="2022-08-29T15:49:46.632"/>
    <p1510:client id="{BF5B12B3-EEEA-DE1E-801F-83A2AA6E414E}" v="1126" dt="2022-08-29T16:30:04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6"/>
    <p:restoredTop sz="93792" autoAdjust="0"/>
  </p:normalViewPr>
  <p:slideViewPr>
    <p:cSldViewPr snapToGrid="0" snapToObjects="1">
      <p:cViewPr varScale="1">
        <p:scale>
          <a:sx n="62" d="100"/>
          <a:sy n="62" d="100"/>
        </p:scale>
        <p:origin x="9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avidgonthier\Dropbox\Research\cucurbit%20research%202020\2021_Katie\disease%20experiment\2yr%20datasets\2yr_yield_pathog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78743845543897"/>
          <c:y val="0.10253525407692289"/>
          <c:w val="0.5773220970329529"/>
          <c:h val="0.6268199588453552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Sheet3!$H$34:$H$35</c:f>
                <c:numCache>
                  <c:formatCode>General</c:formatCode>
                  <c:ptCount val="2"/>
                  <c:pt idx="0">
                    <c:v>0.32</c:v>
                  </c:pt>
                  <c:pt idx="1">
                    <c:v>0.39</c:v>
                  </c:pt>
                </c:numCache>
              </c:numRef>
            </c:plus>
            <c:minus>
              <c:numRef>
                <c:f>Sheet3!$H$34:$H$35</c:f>
                <c:numCache>
                  <c:formatCode>General</c:formatCode>
                  <c:ptCount val="2"/>
                  <c:pt idx="0">
                    <c:v>0.32</c:v>
                  </c:pt>
                  <c:pt idx="1">
                    <c:v>0.39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Sheet3!$B$34:$B$35</c:f>
              <c:strCache>
                <c:ptCount val="2"/>
                <c:pt idx="0">
                  <c:v>Organic spray</c:v>
                </c:pt>
                <c:pt idx="1">
                  <c:v>Mesotunnel</c:v>
                </c:pt>
              </c:strCache>
            </c:strRef>
          </c:cat>
          <c:val>
            <c:numRef>
              <c:f>Sheet3!$C$34:$C$35</c:f>
              <c:numCache>
                <c:formatCode>General</c:formatCode>
                <c:ptCount val="2"/>
                <c:pt idx="0">
                  <c:v>5</c:v>
                </c:pt>
                <c:pt idx="1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39-6C4A-AC73-598CDA0AB3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5091471"/>
        <c:axId val="744714623"/>
      </c:barChart>
      <c:catAx>
        <c:axId val="7450914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44714623"/>
        <c:crosses val="autoZero"/>
        <c:auto val="1"/>
        <c:lblAlgn val="ctr"/>
        <c:lblOffset val="100"/>
        <c:noMultiLvlLbl val="0"/>
      </c:catAx>
      <c:valAx>
        <c:axId val="744714623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091471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SAVINGS in Iowa</a:t>
            </a:r>
            <a:r>
              <a:rPr lang="en-US" baseline="0" dirty="0"/>
              <a:t> field trials, 2020-2022</a:t>
            </a:r>
            <a:endParaRPr lang="en-US" dirty="0"/>
          </a:p>
        </c:rich>
      </c:tx>
      <c:layout>
        <c:manualLayout>
          <c:xMode val="edge"/>
          <c:yMode val="edge"/>
          <c:x val="0.24495434754144313"/>
          <c:y val="4.9206361762653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25377271327379"/>
          <c:y val="0.18377559057724002"/>
          <c:w val="0.70772873716687357"/>
          <c:h val="0.635004708344950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27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89F-4F94-9262-F0E8095989B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89F-4F94-9262-F0E8095989B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89F-4F94-9262-F0E8095989B7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26.955100000000002</c:v>
                </c:pt>
                <c:pt idx="1">
                  <c:v>50.363399999999999</c:v>
                </c:pt>
                <c:pt idx="2">
                  <c:v>57.080399999999997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BA-480C-84B2-355F96FB18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Rate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19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89F-4F94-9262-F0E8095989B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39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89F-4F94-9262-F0E8095989B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49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89F-4F94-9262-F0E8095989B7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18.824000000000002</c:v>
                </c:pt>
                <c:pt idx="1">
                  <c:v>39.414200000000001</c:v>
                </c:pt>
                <c:pt idx="2">
                  <c:v>48.716200000000001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BA-480C-84B2-355F96FB1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5472816"/>
        <c:axId val="705470192"/>
      </c:barChart>
      <c:catAx>
        <c:axId val="70547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05470192"/>
        <c:crosses val="autoZero"/>
        <c:auto val="1"/>
        <c:lblAlgn val="ctr"/>
        <c:lblOffset val="100"/>
        <c:noMultiLvlLbl val="0"/>
      </c:catAx>
      <c:valAx>
        <c:axId val="70547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%</a:t>
                </a:r>
                <a:r>
                  <a:rPr lang="en-US" baseline="0" dirty="0"/>
                  <a:t> </a:t>
                </a:r>
                <a:r>
                  <a:rPr lang="en-US" dirty="0"/>
                  <a:t>Spray Volume Saved</a:t>
                </a:r>
              </a:p>
            </c:rich>
          </c:tx>
          <c:layout>
            <c:manualLayout>
              <c:xMode val="edge"/>
              <c:yMode val="edge"/>
              <c:x val="5.9225558737775446E-3"/>
              <c:y val="0.276037518882214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0547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CAA08-EB4D-E647-B48F-40B6286A362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B05CD-E4C9-7A49-9067-CFAC8005D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80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Insert any pre-title text in the text box at the top (</a:t>
            </a:r>
            <a:r>
              <a:rPr lang="en-US" dirty="0" err="1"/>
              <a:t>ie</a:t>
            </a:r>
            <a:r>
              <a:rPr lang="en-US" dirty="0"/>
              <a:t>. “Presented by…”)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Insert the presentation title in the second text box with the largest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Insert the speaker’s name and/or the month, day and year of the presentation.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Delete any text boxes you didn’t use.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B05CD-E4C9-7A49-9067-CFAC8005DE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1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Blueberry, blackberry raspberry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F43B4-24D2-5946-82BE-0AABB4ED50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99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3576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1330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should not have to make any edits to this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B05CD-E4C9-7A49-9067-CFAC8005DE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7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5842B-DE61-E244-B03F-1C6210D9A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D006D-F4B2-FC41-9617-7FF063DF5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ED936-B76A-1346-A8A5-028249BDD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92EAE-6D4C-3242-AE5D-F46F8AF1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A4FA4-21F0-C749-BF7C-084B36F7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70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654A8-3C3C-DE4C-BB30-5E4F5389C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19646-83C3-024D-8CD8-CC54B1E9E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E3ED7-7E7B-994C-9AC4-30EE15084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9BD6-680A-3745-8C2A-FF4A4E36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E2EC2-E5A7-8142-B630-09C2FE84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5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EF1AA9-520C-B74C-B64C-36D2765040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71165-65A8-0B46-A1D6-7CAB477CC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DB103-555F-4F4B-ADC9-114F8C26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3AE4F-466B-3D46-9F93-718B498FC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F50A3-1CCD-7E4C-ABED-9F22341F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4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6483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3169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318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5418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9108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4542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1176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0041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4A31-EC38-C245-A0C3-26952A39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07641-D02C-2C46-B99A-79823B4CF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0251E-71E7-204B-8626-723341980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25489-4904-3240-866E-9B78CFC7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CF2DA-3E4E-AE47-B12D-54494EED5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34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772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72861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1709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8520" y="228600"/>
            <a:ext cx="10972800" cy="6397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96B5F7-5AC9-4F92-A2D1-04D54A77DCF7}" type="slidenum">
              <a:rPr lang="en-US" smtClean="0">
                <a:solidFill>
                  <a:srgbClr val="FFFFFF">
                    <a:lumMod val="9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98520" y="990600"/>
            <a:ext cx="10972800" cy="4572000"/>
          </a:xfrm>
        </p:spPr>
        <p:txBody>
          <a:bodyPr/>
          <a:lstStyle>
            <a:lvl1pPr>
              <a:buClr>
                <a:srgbClr val="BB0000"/>
              </a:buClr>
              <a:defRPr sz="2400" b="0"/>
            </a:lvl1pPr>
            <a:lvl2pPr>
              <a:buClr>
                <a:srgbClr val="BB0000"/>
              </a:buClr>
              <a:defRPr sz="2000"/>
            </a:lvl2pPr>
            <a:lvl3pPr>
              <a:buClr>
                <a:srgbClr val="BB0000"/>
              </a:buClr>
              <a:defRPr sz="1800"/>
            </a:lvl3pPr>
            <a:lvl4pPr>
              <a:buClr>
                <a:srgbClr val="BB0000"/>
              </a:buClr>
              <a:defRPr/>
            </a:lvl4pPr>
            <a:lvl5pPr>
              <a:buClr>
                <a:srgbClr val="BB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477000"/>
            <a:ext cx="9448800" cy="381000"/>
          </a:xfrm>
        </p:spPr>
        <p:txBody>
          <a:bodyPr>
            <a:normAutofit/>
          </a:bodyPr>
          <a:lstStyle>
            <a:lvl1pPr>
              <a:buNone/>
              <a:defRPr sz="900" b="0" i="1">
                <a:solidFill>
                  <a:schemeClr val="bg2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Equations and references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766261"/>
            <a:ext cx="9448800" cy="713232"/>
          </a:xfrm>
        </p:spPr>
        <p:txBody>
          <a:bodyPr>
            <a:normAutofit/>
          </a:bodyPr>
          <a:lstStyle>
            <a:lvl1pPr>
              <a:buNone/>
              <a:defRPr sz="1000" b="0">
                <a:solidFill>
                  <a:schemeClr val="bg2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Notes and Footer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57805" y="785194"/>
            <a:ext cx="11463132" cy="45719"/>
          </a:xfrm>
          <a:prstGeom prst="rect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06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6490-00AC-B541-A126-171B7EE7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817EA-3BD1-B245-B5BC-0C4E83635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739DE-ED44-EA4A-BD24-7D4CE9CB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2626D-D677-9A4E-8999-366906CF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72E9E-6C16-9045-8A49-F9654260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0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FB29A-0006-C849-AE6E-33FFA46E3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DC62C-DB31-6B48-BD98-0FA997B06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E7ED1-AC8A-4448-BF5F-14C2E5EE6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F8888-D7CE-F24A-942F-3F3F8F786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05EBA-1183-4E4C-995E-E25B04539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25D25-B2F1-964B-B46A-EF0DEB48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1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5FDD9-93C4-2B46-9F80-F4B3BEF62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68067-4A2A-DE43-92E5-D7E15A9E9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E0366-8571-9144-A774-5D3FC1EF3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9AD1E-A8B3-DB4A-AAAF-BC0B5ACFD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77202-70C7-514F-8AC8-B9B9DCD4A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7DD2DD-4B16-434B-B977-D2D9004B9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C3AF97-29A3-7F4B-B6A0-342734431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7D2D3D-9B7E-F947-A667-DCC142E4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2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2676-69B6-6D4E-A53E-2535D1CE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416713-6DC8-9C40-9719-E3E5781E4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B3C30-3F6B-D14E-8722-1D071C16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473797-DBDF-AF40-8E77-1D282CBDE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5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E61320-549C-7440-9017-DD92E082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7E1E2B-FB59-1348-B4AB-D551F2F6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6E99A-1D84-BE49-B1BF-7DB52D7A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9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0D24-7F3A-2E4C-BD97-ED4F3DE2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C5815-2493-B243-9A25-B3BD3AA29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06A8F-D356-A849-AC3B-DC0CBE946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1664D-0A18-8946-80F6-8CAA9269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D8E92-F674-2648-9297-13813C6B0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5E90E-47F9-214C-801C-35E091743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3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2370B-D746-2D43-A26A-423257ED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AA5C7-38AE-3B47-9B19-F2802E310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FB087-CC24-F147-83CA-7FC160181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657B-7F58-7343-A376-A07AF8CD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46572-C236-7A4A-9A0B-D7CEFA9D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6094E-BE24-9443-BBB5-1E2A72C1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1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664A34-0B24-6949-9AA9-BCA553335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0DB9B-53CD-F04D-8F5A-EB4E617B8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D56B8-3E7D-E249-9F7C-B64248B4D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E0902-D989-914B-B988-5720FD60915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E31E-7E0F-E149-91C3-568B20F39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D8256-5A46-DD49-BF41-1C1DD2E52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79B69-051F-4347-8582-BA9A350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0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5488A-2A7F-4FD1-9523-F3500AC604DA}" type="datetime1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03A3E-9210-4F08-9ABD-B503C1BF5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0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endongz@cornell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endongzhang.weebly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smartapplespray.plantpath.iastate.edu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smartapplespray.plantpath.iastate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2515-7620/abd622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ndongzhang.weebly.com/" TargetMode="External"/><Relationship Id="rId4" Type="http://schemas.openxmlformats.org/officeDocument/2006/relationships/hyperlink" Target="mailto:wendongz@cornell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ucurbit.plantpath.iastate.edu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investigatemidwest.org/2022/04/19/foreign-investment-in-us-cropland-nearly-triples-in-past-decade-usda-data-shows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21711EE6-71A4-6A49-BC43-45945F0263D8}"/>
              </a:ext>
            </a:extLst>
          </p:cNvPr>
          <p:cNvSpPr txBox="1">
            <a:spLocks/>
          </p:cNvSpPr>
          <p:nvPr/>
        </p:nvSpPr>
        <p:spPr>
          <a:xfrm>
            <a:off x="1286248" y="1339959"/>
            <a:ext cx="9619503" cy="751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Economics of Technology Adoption for Fruit and Vegetable Growers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8C1290-D04F-D34B-A067-E2BC7EB00FA1}"/>
              </a:ext>
            </a:extLst>
          </p:cNvPr>
          <p:cNvCxnSpPr>
            <a:cxnSpLocks/>
          </p:cNvCxnSpPr>
          <p:nvPr/>
        </p:nvCxnSpPr>
        <p:spPr>
          <a:xfrm>
            <a:off x="1524000" y="2534507"/>
            <a:ext cx="9144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1">
            <a:extLst>
              <a:ext uri="{FF2B5EF4-FFF2-40B4-BE49-F238E27FC236}">
                <a16:creationId xmlns:a16="http://schemas.microsoft.com/office/drawing/2014/main" id="{11D354DF-875F-7944-9559-DFA59E783DB5}"/>
              </a:ext>
            </a:extLst>
          </p:cNvPr>
          <p:cNvSpPr txBox="1">
            <a:spLocks/>
          </p:cNvSpPr>
          <p:nvPr/>
        </p:nvSpPr>
        <p:spPr>
          <a:xfrm>
            <a:off x="1416048" y="2848535"/>
            <a:ext cx="10409507" cy="1934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Wendong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</a:t>
            </a: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Professor, Dyson School of Applied Economics and Management, Cornell University; </a:t>
            </a:r>
          </a:p>
          <a:p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wendongz@cornell.edu</a:t>
            </a:r>
            <a:endParaRPr lang="en-US" altLang="zh-CN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(607) 254-3231</a:t>
            </a:r>
          </a:p>
          <a:p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https://wendongzhang.weebly.com/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F1F436C0-C484-8239-AF5A-8AB93EF186B3}"/>
              </a:ext>
            </a:extLst>
          </p:cNvPr>
          <p:cNvSpPr txBox="1">
            <a:spLocks/>
          </p:cNvSpPr>
          <p:nvPr/>
        </p:nvSpPr>
        <p:spPr>
          <a:xfrm>
            <a:off x="1944966" y="4830937"/>
            <a:ext cx="9144000" cy="531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20, 2023</a:t>
            </a:r>
          </a:p>
          <a:p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Dyson School 2023 Agricultural and Food Business Outlook Conference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C9906B-0720-7E37-1EF1-EDC818BB11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7469" y="5686936"/>
            <a:ext cx="4363322" cy="9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8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93C7A004-7BC5-C58A-E5F0-65612DFEB0E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17248" r="15311" b="8356"/>
          <a:stretch/>
        </p:blipFill>
        <p:spPr>
          <a:xfrm>
            <a:off x="7837967" y="1819303"/>
            <a:ext cx="3597667" cy="3082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ED6AE-B121-52B2-E2FB-8F528357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867" y="365125"/>
            <a:ext cx="11035989" cy="1325563"/>
          </a:xfrm>
        </p:spPr>
        <p:txBody>
          <a:bodyPr/>
          <a:lstStyle/>
          <a:p>
            <a:r>
              <a:rPr lang="en-US" dirty="0" err="1"/>
              <a:t>Mesotunnels</a:t>
            </a:r>
            <a:r>
              <a:rPr lang="en-US" dirty="0"/>
              <a:t> increase marketable yield by 30% in University of Kentucky trials</a:t>
            </a:r>
          </a:p>
        </p:txBody>
      </p:sp>
      <p:pic>
        <p:nvPicPr>
          <p:cNvPr id="6" name="Picture 5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42B8F1D2-AB81-39AE-7894-510EC235048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25849" r="15357" b="9565"/>
          <a:stretch/>
        </p:blipFill>
        <p:spPr>
          <a:xfrm>
            <a:off x="521601" y="1817723"/>
            <a:ext cx="3497505" cy="3222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BA1810-EFE9-5DC1-6EA1-C4CCC20BEF81}"/>
              </a:ext>
            </a:extLst>
          </p:cNvPr>
          <p:cNvSpPr txBox="1"/>
          <p:nvPr/>
        </p:nvSpPr>
        <p:spPr>
          <a:xfrm>
            <a:off x="7123814" y="6308209"/>
            <a:ext cx="42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Fiske, </a:t>
            </a:r>
            <a:r>
              <a:rPr lang="en-US" dirty="0" err="1"/>
              <a:t>Bessin</a:t>
            </a:r>
            <a:r>
              <a:rPr lang="en-US" dirty="0"/>
              <a:t>, Williams, </a:t>
            </a:r>
            <a:r>
              <a:rPr lang="en-US" dirty="0" err="1"/>
              <a:t>Gonthier</a:t>
            </a:r>
            <a:r>
              <a:rPr lang="en-US" dirty="0"/>
              <a:t>. In prep.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AF67577-1E57-A040-88AE-17D5BECA8E04}"/>
              </a:ext>
            </a:extLst>
          </p:cNvPr>
          <p:cNvGraphicFramePr>
            <a:graphicFrameLocks/>
          </p:cNvGraphicFramePr>
          <p:nvPr/>
        </p:nvGraphicFramePr>
        <p:xfrm>
          <a:off x="4040372" y="1889124"/>
          <a:ext cx="3776329" cy="4320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F15A094-90E0-C5B4-A873-A5712A8526A8}"/>
              </a:ext>
            </a:extLst>
          </p:cNvPr>
          <p:cNvSpPr txBox="1"/>
          <p:nvPr/>
        </p:nvSpPr>
        <p:spPr>
          <a:xfrm rot="16200000">
            <a:off x="3106528" y="3175790"/>
            <a:ext cx="259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1000 x fruit per acre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0E389-B580-06D1-D089-1FC5AA389B57}"/>
              </a:ext>
            </a:extLst>
          </p:cNvPr>
          <p:cNvSpPr txBox="1"/>
          <p:nvPr/>
        </p:nvSpPr>
        <p:spPr>
          <a:xfrm>
            <a:off x="4922874" y="5124893"/>
            <a:ext cx="128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Organic</a:t>
            </a:r>
          </a:p>
          <a:p>
            <a:pPr algn="ctr"/>
            <a:r>
              <a:rPr lang="en-US" dirty="0"/>
              <a:t>Insecticides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9EF69-4269-8C8E-F6C4-44C4B9055072}"/>
              </a:ext>
            </a:extLst>
          </p:cNvPr>
          <p:cNvSpPr txBox="1"/>
          <p:nvPr/>
        </p:nvSpPr>
        <p:spPr>
          <a:xfrm>
            <a:off x="6078437" y="5124892"/>
            <a:ext cx="128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Meso-</a:t>
            </a:r>
          </a:p>
          <a:p>
            <a:pPr algn="ctr"/>
            <a:r>
              <a:rPr lang="en-US" dirty="0"/>
              <a:t>tunnels</a:t>
            </a:r>
          </a:p>
        </p:txBody>
      </p:sp>
    </p:spTree>
    <p:extLst>
      <p:ext uri="{BB962C8B-B14F-4D97-AF65-F5344CB8AC3E}">
        <p14:creationId xmlns:p14="http://schemas.microsoft.com/office/powerpoint/2010/main" val="2333107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ABA90-0FEC-BB39-9085-C2BB85DE2481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185660"/>
          <a:ext cx="11630697" cy="4826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5596">
                  <a:extLst>
                    <a:ext uri="{9D8B030D-6E8A-4147-A177-3AD203B41FA5}">
                      <a16:colId xmlns:a16="http://schemas.microsoft.com/office/drawing/2014/main" val="2532608995"/>
                    </a:ext>
                  </a:extLst>
                </a:gridCol>
                <a:gridCol w="2753245">
                  <a:extLst>
                    <a:ext uri="{9D8B030D-6E8A-4147-A177-3AD203B41FA5}">
                      <a16:colId xmlns:a16="http://schemas.microsoft.com/office/drawing/2014/main" val="2864552673"/>
                    </a:ext>
                  </a:extLst>
                </a:gridCol>
                <a:gridCol w="1535464">
                  <a:extLst>
                    <a:ext uri="{9D8B030D-6E8A-4147-A177-3AD203B41FA5}">
                      <a16:colId xmlns:a16="http://schemas.microsoft.com/office/drawing/2014/main" val="2753625333"/>
                    </a:ext>
                  </a:extLst>
                </a:gridCol>
                <a:gridCol w="1535464">
                  <a:extLst>
                    <a:ext uri="{9D8B030D-6E8A-4147-A177-3AD203B41FA5}">
                      <a16:colId xmlns:a16="http://schemas.microsoft.com/office/drawing/2014/main" val="15252353"/>
                    </a:ext>
                  </a:extLst>
                </a:gridCol>
                <a:gridCol w="1535464">
                  <a:extLst>
                    <a:ext uri="{9D8B030D-6E8A-4147-A177-3AD203B41FA5}">
                      <a16:colId xmlns:a16="http://schemas.microsoft.com/office/drawing/2014/main" val="3658915351"/>
                    </a:ext>
                  </a:extLst>
                </a:gridCol>
                <a:gridCol w="1535464">
                  <a:extLst>
                    <a:ext uri="{9D8B030D-6E8A-4147-A177-3AD203B41FA5}">
                      <a16:colId xmlns:a16="http://schemas.microsoft.com/office/drawing/2014/main" val="1676697216"/>
                    </a:ext>
                  </a:extLst>
                </a:gridCol>
              </a:tblGrid>
              <a:tr h="8676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solidFill>
                            <a:schemeClr val="bg1"/>
                          </a:solidFill>
                          <a:effectLst/>
                        </a:rPr>
                        <a:t>Items</a:t>
                      </a:r>
                      <a:endParaRPr lang="en-US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Control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Only Spray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Only </a:t>
                      </a:r>
                      <a:r>
                        <a:rPr lang="en-US" sz="22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Mesotunnel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Mesotunnel</a:t>
                      </a:r>
                      <a:r>
                        <a:rPr lang="en-US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+ Spray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400572"/>
                  </a:ext>
                </a:extLst>
              </a:tr>
              <a:tr h="43987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Mesotunnel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 $            -  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 $            -  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 $       3,153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 $       3,153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692647"/>
                  </a:ext>
                </a:extLst>
              </a:tr>
              <a:tr h="439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</a:rPr>
                        <a:t>Materials ($)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Insecticide spray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 $            -  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 $       2,661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 $            -  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 $       2,605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01217"/>
                  </a:ext>
                </a:extLst>
              </a:tr>
              <a:tr h="439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Other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 $          144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 $          144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 $          144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 $          144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86505"/>
                  </a:ext>
                </a:extLst>
              </a:tr>
              <a:tr h="43987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err="1">
                          <a:effectLst/>
                        </a:rPr>
                        <a:t>Mesotunnel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effectLst/>
                        </a:rPr>
                        <a:t>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effectLst/>
                        </a:rPr>
                        <a:t>7173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7173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651795"/>
                  </a:ext>
                </a:extLst>
              </a:tr>
              <a:tr h="439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</a:rPr>
                        <a:t>Labor (min)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Insecticide spray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4658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3105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585563"/>
                  </a:ext>
                </a:extLst>
              </a:tr>
              <a:tr h="43987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Other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1672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effectLst/>
                        </a:rPr>
                        <a:t>1672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effectLst/>
                        </a:rPr>
                        <a:t>1672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1672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968141"/>
                  </a:ext>
                </a:extLst>
              </a:tr>
              <a:tr h="439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</a:rPr>
                        <a:t>Total Material Cost ($)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</a:rPr>
                        <a:t> $          144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</a:rPr>
                        <a:t> $       2,805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</a:rPr>
                        <a:t> $       3,296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</a:rPr>
                        <a:t> $       5,902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138281"/>
                  </a:ext>
                </a:extLst>
              </a:tr>
              <a:tr h="439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</a:rPr>
                        <a:t>Total Labor Cost ($)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</a:rPr>
                        <a:t> $          324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</a:rPr>
                        <a:t> $       1,556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</a:rPr>
                        <a:t> $       1,815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</a:rPr>
                        <a:t> $       2,746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595399"/>
                  </a:ext>
                </a:extLst>
              </a:tr>
              <a:tr h="439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Cost ($)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$          326 </a:t>
                      </a:r>
                      <a:endParaRPr lang="en-US" sz="2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$       4,361 </a:t>
                      </a:r>
                      <a:endParaRPr lang="en-US" sz="2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$       5,111 </a:t>
                      </a:r>
                      <a:endParaRPr lang="en-US" sz="2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$       8,648 </a:t>
                      </a:r>
                      <a:endParaRPr lang="en-US" sz="2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3589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A761A9B-5FAF-08B8-09B2-33389DBCE467}"/>
              </a:ext>
            </a:extLst>
          </p:cNvPr>
          <p:cNvSpPr txBox="1"/>
          <p:nvPr/>
        </p:nvSpPr>
        <p:spPr>
          <a:xfrm>
            <a:off x="228600" y="-129560"/>
            <a:ext cx="11630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Costs of </a:t>
            </a:r>
            <a:r>
              <a:rPr lang="en-US" sz="4000" dirty="0" err="1"/>
              <a:t>mesotunnel</a:t>
            </a:r>
            <a:r>
              <a:rPr lang="en-US" sz="4000" dirty="0"/>
              <a:t> vs organic pesticide management</a:t>
            </a:r>
          </a:p>
          <a:p>
            <a:r>
              <a:rPr lang="en-US" sz="4000" dirty="0"/>
              <a:t>Kentucky – acorn squash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B0D95-4EDD-990C-42DD-D11D18A0A1F6}"/>
              </a:ext>
            </a:extLst>
          </p:cNvPr>
          <p:cNvSpPr txBox="1"/>
          <p:nvPr/>
        </p:nvSpPr>
        <p:spPr>
          <a:xfrm>
            <a:off x="228600" y="6240780"/>
            <a:ext cx="1024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*Preliminary results, not all field prep costs included, some costs are annualized</a:t>
            </a:r>
          </a:p>
        </p:txBody>
      </p:sp>
    </p:spTree>
    <p:extLst>
      <p:ext uri="{BB962C8B-B14F-4D97-AF65-F5344CB8AC3E}">
        <p14:creationId xmlns:p14="http://schemas.microsoft.com/office/powerpoint/2010/main" val="262894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C7C230-E97C-059B-FB70-D4330444725B}"/>
              </a:ext>
            </a:extLst>
          </p:cNvPr>
          <p:cNvGraphicFramePr>
            <a:graphicFrameLocks noGrp="1"/>
          </p:cNvGraphicFramePr>
          <p:nvPr/>
        </p:nvGraphicFramePr>
        <p:xfrm>
          <a:off x="169334" y="1277409"/>
          <a:ext cx="11507801" cy="52154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7651">
                  <a:extLst>
                    <a:ext uri="{9D8B030D-6E8A-4147-A177-3AD203B41FA5}">
                      <a16:colId xmlns:a16="http://schemas.microsoft.com/office/drawing/2014/main" val="1403056223"/>
                    </a:ext>
                  </a:extLst>
                </a:gridCol>
                <a:gridCol w="2276938">
                  <a:extLst>
                    <a:ext uri="{9D8B030D-6E8A-4147-A177-3AD203B41FA5}">
                      <a16:colId xmlns:a16="http://schemas.microsoft.com/office/drawing/2014/main" val="1897592954"/>
                    </a:ext>
                  </a:extLst>
                </a:gridCol>
                <a:gridCol w="1894404">
                  <a:extLst>
                    <a:ext uri="{9D8B030D-6E8A-4147-A177-3AD203B41FA5}">
                      <a16:colId xmlns:a16="http://schemas.microsoft.com/office/drawing/2014/main" val="4143059029"/>
                    </a:ext>
                  </a:extLst>
                </a:gridCol>
                <a:gridCol w="1894404">
                  <a:extLst>
                    <a:ext uri="{9D8B030D-6E8A-4147-A177-3AD203B41FA5}">
                      <a16:colId xmlns:a16="http://schemas.microsoft.com/office/drawing/2014/main" val="3116087206"/>
                    </a:ext>
                  </a:extLst>
                </a:gridCol>
                <a:gridCol w="1894404">
                  <a:extLst>
                    <a:ext uri="{9D8B030D-6E8A-4147-A177-3AD203B41FA5}">
                      <a16:colId xmlns:a16="http://schemas.microsoft.com/office/drawing/2014/main" val="3561054177"/>
                    </a:ext>
                  </a:extLst>
                </a:gridCol>
              </a:tblGrid>
              <a:tr h="13883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1-Acre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Control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Spray only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Meso-tunnel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Meso-tunnel +spray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184046"/>
                  </a:ext>
                </a:extLst>
              </a:tr>
              <a:tr h="6977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0" u="none" strike="noStrike" dirty="0">
                          <a:effectLst/>
                        </a:rPr>
                        <a:t>Selling Price ($/</a:t>
                      </a:r>
                      <a:r>
                        <a:rPr lang="en-US" sz="3000" u="none" strike="noStrike" dirty="0" err="1">
                          <a:effectLst/>
                        </a:rPr>
                        <a:t>lb</a:t>
                      </a:r>
                      <a:r>
                        <a:rPr lang="en-US" sz="3000" u="none" strike="noStrike" dirty="0">
                          <a:effectLst/>
                        </a:rPr>
                        <a:t>)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>
                          <a:effectLst/>
                        </a:rPr>
                        <a:t> $         1.77 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>
                          <a:effectLst/>
                        </a:rPr>
                        <a:t> $         1.77 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>
                          <a:effectLst/>
                        </a:rPr>
                        <a:t> $         1.77 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effectLst/>
                        </a:rPr>
                        <a:t> $         1.77 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100140"/>
                  </a:ext>
                </a:extLst>
              </a:tr>
              <a:tr h="1043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Cost ($)</a:t>
                      </a:r>
                      <a:endParaRPr lang="en-US" sz="3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          326 </a:t>
                      </a:r>
                      <a:endParaRPr lang="en-US" sz="3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       4,361 </a:t>
                      </a:r>
                      <a:endParaRPr lang="en-US" sz="3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       5,111 </a:t>
                      </a:r>
                      <a:endParaRPr lang="en-US" sz="3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       8,648 </a:t>
                      </a:r>
                      <a:endParaRPr lang="en-US" sz="3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327691"/>
                  </a:ext>
                </a:extLst>
              </a:tr>
              <a:tr h="1043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0" u="none" strike="noStrike" dirty="0">
                          <a:effectLst/>
                        </a:rPr>
                        <a:t>Revenue ($)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effectLst/>
                        </a:rPr>
                        <a:t> $     18,234 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effectLst/>
                        </a:rPr>
                        <a:t> $     15,926 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effectLst/>
                        </a:rPr>
                        <a:t> $     25,073 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effectLst/>
                        </a:rPr>
                        <a:t> $     24,744 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362161"/>
                  </a:ext>
                </a:extLst>
              </a:tr>
              <a:tr h="1043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Profit ($)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$     17,908 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$     11,565 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$     19,962 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$     16,096 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28331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7A699F15-EC13-BD78-027B-DEE7F7349C57}"/>
              </a:ext>
            </a:extLst>
          </p:cNvPr>
          <p:cNvSpPr/>
          <p:nvPr/>
        </p:nvSpPr>
        <p:spPr>
          <a:xfrm>
            <a:off x="7952198" y="5394036"/>
            <a:ext cx="1900720" cy="1141659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B3914E-A9CA-EEA8-BC5B-60BFD0BF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58"/>
            <a:ext cx="10515600" cy="1325563"/>
          </a:xfrm>
        </p:spPr>
        <p:txBody>
          <a:bodyPr/>
          <a:lstStyle/>
          <a:p>
            <a:r>
              <a:rPr lang="en-US" dirty="0" err="1"/>
              <a:t>Mesotunnel</a:t>
            </a:r>
            <a:r>
              <a:rPr lang="en-US" dirty="0"/>
              <a:t> profitability – acorn squash</a:t>
            </a:r>
          </a:p>
        </p:txBody>
      </p:sp>
    </p:spTree>
    <p:extLst>
      <p:ext uri="{BB962C8B-B14F-4D97-AF65-F5344CB8AC3E}">
        <p14:creationId xmlns:p14="http://schemas.microsoft.com/office/powerpoint/2010/main" val="4040149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BDC36-7DEB-8B1D-FB32-450DEA6F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60" y="191404"/>
            <a:ext cx="11210925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AgriTech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Pollination Trials </a:t>
            </a:r>
            <a:br>
              <a:rPr 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Muskmelon Yield Results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3B3C4F-8A18-E129-1BD2-7381AFBAF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800470"/>
              </p:ext>
            </p:extLst>
          </p:nvPr>
        </p:nvGraphicFramePr>
        <p:xfrm>
          <a:off x="842483" y="1060743"/>
          <a:ext cx="10664574" cy="3528567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2804424">
                  <a:extLst>
                    <a:ext uri="{9D8B030D-6E8A-4147-A177-3AD203B41FA5}">
                      <a16:colId xmlns:a16="http://schemas.microsoft.com/office/drawing/2014/main" val="2091297257"/>
                    </a:ext>
                  </a:extLst>
                </a:gridCol>
                <a:gridCol w="2519898">
                  <a:extLst>
                    <a:ext uri="{9D8B030D-6E8A-4147-A177-3AD203B41FA5}">
                      <a16:colId xmlns:a16="http://schemas.microsoft.com/office/drawing/2014/main" val="2886786650"/>
                    </a:ext>
                  </a:extLst>
                </a:gridCol>
                <a:gridCol w="2281240">
                  <a:extLst>
                    <a:ext uri="{9D8B030D-6E8A-4147-A177-3AD203B41FA5}">
                      <a16:colId xmlns:a16="http://schemas.microsoft.com/office/drawing/2014/main" val="1634905502"/>
                    </a:ext>
                  </a:extLst>
                </a:gridCol>
                <a:gridCol w="3059012">
                  <a:extLst>
                    <a:ext uri="{9D8B030D-6E8A-4147-A177-3AD203B41FA5}">
                      <a16:colId xmlns:a16="http://schemas.microsoft.com/office/drawing/2014/main" val="286463127"/>
                    </a:ext>
                  </a:extLst>
                </a:gridCol>
              </a:tblGrid>
              <a:tr h="1475213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8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Marketable Fruit</a:t>
                      </a:r>
                      <a:endParaRPr lang="en-US" sz="2800" b="1" i="1" u="none" strike="noStrike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705" marR="8298" marT="19916" marB="149367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cap="none" spc="0" dirty="0">
                          <a:solidFill>
                            <a:schemeClr val="tx1"/>
                          </a:solidFill>
                          <a:effectLst/>
                        </a:rPr>
                        <a:t>On/Off/On</a:t>
                      </a:r>
                      <a:endParaRPr lang="en-US" sz="2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05" marR="74683" marT="19916" marB="149367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cap="none" spc="0" dirty="0">
                          <a:solidFill>
                            <a:schemeClr val="tx1"/>
                          </a:solidFill>
                          <a:effectLst/>
                        </a:rPr>
                        <a:t>Open Ends</a:t>
                      </a:r>
                      <a:endParaRPr lang="en-US" sz="2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05" marR="74683" marT="19916" marB="149367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cap="none" spc="0" dirty="0">
                          <a:solidFill>
                            <a:schemeClr val="tx1"/>
                          </a:solidFill>
                          <a:effectLst/>
                        </a:rPr>
                        <a:t>Full Season </a:t>
                      </a:r>
                      <a:r>
                        <a:rPr lang="en-US" sz="28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Mesotunnel</a:t>
                      </a:r>
                      <a:r>
                        <a:rPr lang="en-US" sz="2800" b="1" cap="none" spc="0" dirty="0">
                          <a:solidFill>
                            <a:schemeClr val="tx1"/>
                          </a:solidFill>
                          <a:effectLst/>
                        </a:rPr>
                        <a:t> with Bumblebee Hive</a:t>
                      </a:r>
                      <a:endParaRPr lang="en-US" sz="2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05" marR="74683" marT="19916" marB="149367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080375"/>
                  </a:ext>
                </a:extLst>
              </a:tr>
              <a:tr h="92616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0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Number of marketable fruit (both harvests)</a:t>
                      </a:r>
                      <a:endParaRPr lang="en-US" sz="20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705" marR="8298" marT="19916" marB="149367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167.8 </a:t>
                      </a:r>
                      <a:endParaRPr lang="en-US" sz="2000" b="1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69705" marR="8298" marT="19916" marB="1493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20.0 </a:t>
                      </a:r>
                      <a:endParaRPr lang="en-US" sz="20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705" marR="8298" marT="19916" marB="1493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19.8 </a:t>
                      </a:r>
                      <a:endParaRPr lang="en-US" sz="20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705" marR="8298" marT="19916" marB="1493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743488"/>
                  </a:ext>
                </a:extLst>
              </a:tr>
              <a:tr h="92616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0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Total marketable fruit weight (both harvests; lb.)</a:t>
                      </a:r>
                      <a:endParaRPr lang="en-US" sz="20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705" marR="8298" marT="19916" marB="149367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862 </a:t>
                      </a:r>
                      <a:endParaRPr lang="en-US" sz="2000" b="1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69705" marR="8298" marT="19916" marB="1493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115 </a:t>
                      </a:r>
                      <a:endParaRPr lang="en-US" sz="20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705" marR="8298" marT="19916" marB="1493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117 </a:t>
                      </a:r>
                      <a:endParaRPr lang="en-US" sz="20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705" marR="8298" marT="19916" marB="1493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66714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16A711B-B639-8147-3F15-2BF285DF0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635" y="4690688"/>
            <a:ext cx="4218647" cy="216731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FBADB82-F23C-95E2-0808-0B3885F6227E}"/>
              </a:ext>
            </a:extLst>
          </p:cNvPr>
          <p:cNvSpPr txBox="1">
            <a:spLocks/>
          </p:cNvSpPr>
          <p:nvPr/>
        </p:nvSpPr>
        <p:spPr>
          <a:xfrm>
            <a:off x="760341" y="5495778"/>
            <a:ext cx="8258176" cy="6318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Kellie </a:t>
            </a:r>
            <a:r>
              <a:rPr lang="en-US" sz="2000" dirty="0" err="1"/>
              <a:t>Damann</a:t>
            </a:r>
            <a:r>
              <a:rPr lang="en-US" sz="2000" dirty="0"/>
              <a:t> and Sarah </a:t>
            </a:r>
            <a:r>
              <a:rPr lang="en-US" sz="2000" dirty="0" err="1"/>
              <a:t>Pethybridge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7004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F5B2D-28A3-0AFA-A271-1BF05933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1" y="271049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AgriTech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Pollination Trials</a:t>
            </a:r>
            <a:b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kern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having bumblebee hive is not enough – needs other pollinators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90CA68-955F-946B-2600-79CF8335AC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6786234"/>
              </p:ext>
            </p:extLst>
          </p:nvPr>
        </p:nvGraphicFramePr>
        <p:xfrm>
          <a:off x="979164" y="1201278"/>
          <a:ext cx="10365660" cy="5250308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3746321">
                  <a:extLst>
                    <a:ext uri="{9D8B030D-6E8A-4147-A177-3AD203B41FA5}">
                      <a16:colId xmlns:a16="http://schemas.microsoft.com/office/drawing/2014/main" val="81051549"/>
                    </a:ext>
                  </a:extLst>
                </a:gridCol>
                <a:gridCol w="1391917">
                  <a:extLst>
                    <a:ext uri="{9D8B030D-6E8A-4147-A177-3AD203B41FA5}">
                      <a16:colId xmlns:a16="http://schemas.microsoft.com/office/drawing/2014/main" val="3305424589"/>
                    </a:ext>
                  </a:extLst>
                </a:gridCol>
                <a:gridCol w="1331279">
                  <a:extLst>
                    <a:ext uri="{9D8B030D-6E8A-4147-A177-3AD203B41FA5}">
                      <a16:colId xmlns:a16="http://schemas.microsoft.com/office/drawing/2014/main" val="1702712415"/>
                    </a:ext>
                  </a:extLst>
                </a:gridCol>
                <a:gridCol w="1526668">
                  <a:extLst>
                    <a:ext uri="{9D8B030D-6E8A-4147-A177-3AD203B41FA5}">
                      <a16:colId xmlns:a16="http://schemas.microsoft.com/office/drawing/2014/main" val="4204265643"/>
                    </a:ext>
                  </a:extLst>
                </a:gridCol>
                <a:gridCol w="1122415">
                  <a:extLst>
                    <a:ext uri="{9D8B030D-6E8A-4147-A177-3AD203B41FA5}">
                      <a16:colId xmlns:a16="http://schemas.microsoft.com/office/drawing/2014/main" val="2583060585"/>
                    </a:ext>
                  </a:extLst>
                </a:gridCol>
                <a:gridCol w="1247060">
                  <a:extLst>
                    <a:ext uri="{9D8B030D-6E8A-4147-A177-3AD203B41FA5}">
                      <a16:colId xmlns:a16="http://schemas.microsoft.com/office/drawing/2014/main" val="2803617228"/>
                    </a:ext>
                  </a:extLst>
                </a:gridCol>
              </a:tblGrid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Variables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On/Off/On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Open Ends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Bumblebee Hive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LSD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 =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3359650087"/>
                  </a:ext>
                </a:extLst>
              </a:tr>
              <a:tr h="3977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Week 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3662335531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Bumblebees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FFFF00"/>
                          </a:highlight>
                        </a:rPr>
                        <a:t>2.3 a</a:t>
                      </a:r>
                      <a:endParaRPr lang="en-US" sz="20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FFFF00"/>
                          </a:highlight>
                        </a:rPr>
                        <a:t>3.5 a</a:t>
                      </a:r>
                      <a:endParaRPr lang="en-US" sz="20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0.031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1194173478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Hoverflies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-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0.136 (ns)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3591152972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Other bees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FFFF00"/>
                          </a:highlight>
                        </a:rPr>
                        <a:t>4.5 a</a:t>
                      </a:r>
                      <a:endParaRPr lang="en-US" sz="20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0.3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0.3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0.032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4038403872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Other pollinators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FFFF00"/>
                          </a:highlight>
                        </a:rPr>
                        <a:t>3.5 a</a:t>
                      </a:r>
                      <a:endParaRPr lang="en-US" sz="20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0.017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2521273509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Pollinators on the flowers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FFFF00"/>
                          </a:highlight>
                        </a:rPr>
                        <a:t>6 a</a:t>
                      </a:r>
                      <a:endParaRPr lang="en-US" sz="20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0.014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3371719608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Flower number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FFFF00"/>
                          </a:highlight>
                        </a:rPr>
                        <a:t>535 a</a:t>
                      </a:r>
                      <a:endParaRPr lang="en-US" sz="20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448 ab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335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123.4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0.021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2393999783"/>
                  </a:ext>
                </a:extLst>
              </a:tr>
              <a:tr h="3977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Week 5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4244127362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Bumblebees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6.2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-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0.375 (ns)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3243835719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Hoverflies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FFFF00"/>
                          </a:highlight>
                        </a:rPr>
                        <a:t>29 a</a:t>
                      </a:r>
                      <a:endParaRPr lang="en-US" sz="20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4.3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&lt;0.001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2104193324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Other bees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FFFF00"/>
                          </a:highlight>
                        </a:rPr>
                        <a:t>43.2 a</a:t>
                      </a:r>
                      <a:endParaRPr lang="en-US" sz="20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6.8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0.5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0.001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2339710368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Other pollinators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FFFF00"/>
                          </a:highlight>
                        </a:rPr>
                        <a:t>21.8 a</a:t>
                      </a:r>
                      <a:endParaRPr lang="en-US" sz="20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3.8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0.3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8.7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0.002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3259819436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Pollinators on the flowers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FFFF00"/>
                          </a:highlight>
                        </a:rPr>
                        <a:t>43.8 a</a:t>
                      </a:r>
                      <a:endParaRPr lang="en-US" sz="20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6.2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5.5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17.9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0.003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3413413290"/>
                  </a:ext>
                </a:extLst>
              </a:tr>
              <a:tr h="309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Flower number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876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734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730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-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0.093 (ns)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21" marR="52321" marT="0" marB="0"/>
                </a:tc>
                <a:extLst>
                  <a:ext uri="{0D108BD9-81ED-4DB2-BD59-A6C34878D82A}">
                    <a16:rowId xmlns:a16="http://schemas.microsoft.com/office/drawing/2014/main" val="1555777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155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557E6-8EBA-CF3D-4588-BE416DD12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93" y="2128320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Story #2: Intelligent Sprayers for Apple Orchards in Ohio and Iowa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04D93-1168-C3E7-3435-D3DA55F73EBC}"/>
              </a:ext>
            </a:extLst>
          </p:cNvPr>
          <p:cNvSpPr txBox="1"/>
          <p:nvPr/>
        </p:nvSpPr>
        <p:spPr>
          <a:xfrm>
            <a:off x="933893" y="4087690"/>
            <a:ext cx="49121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https://www.smartapplespray.plantpath.iastate.edu/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USDA NIFA – CPPM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68814-0299-EB0A-7984-A84FBB3B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996" y="4050212"/>
            <a:ext cx="4772025" cy="1819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AE7401-5CD4-D099-5C6D-5967CA6D2659}"/>
              </a:ext>
            </a:extLst>
          </p:cNvPr>
          <p:cNvSpPr txBox="1"/>
          <p:nvPr/>
        </p:nvSpPr>
        <p:spPr>
          <a:xfrm>
            <a:off x="933892" y="6281150"/>
            <a:ext cx="10306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Collaborators: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Heping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Zhu (USDA-ARS), Melanie Ivey (Ohio St), Mark Gleason (Iowa St)</a:t>
            </a:r>
          </a:p>
        </p:txBody>
      </p:sp>
    </p:spTree>
    <p:extLst>
      <p:ext uri="{BB962C8B-B14F-4D97-AF65-F5344CB8AC3E}">
        <p14:creationId xmlns:p14="http://schemas.microsoft.com/office/powerpoint/2010/main" val="2467728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982D6-725B-4690-BC8C-B296977E4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Airblast</a:t>
            </a:r>
            <a:r>
              <a:rPr lang="en-US" sz="4000" b="1" dirty="0"/>
              <a:t> sprayer – the standard since 1950s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36057-7A59-43F8-A158-9117933F5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914" y="1825625"/>
            <a:ext cx="11059886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/>
              <a:t>Positives:</a:t>
            </a:r>
          </a:p>
          <a:p>
            <a:r>
              <a:rPr lang="en-US" dirty="0"/>
              <a:t>Effective against pests and diseases.</a:t>
            </a:r>
          </a:p>
          <a:p>
            <a:r>
              <a:rPr lang="en-US" dirty="0"/>
              <a:t>Technology is familiar.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Negatives:</a:t>
            </a:r>
          </a:p>
          <a:p>
            <a:r>
              <a:rPr lang="en-US" dirty="0"/>
              <a:t>Prone to spray drift.</a:t>
            </a:r>
          </a:p>
          <a:p>
            <a:r>
              <a:rPr lang="en-US" dirty="0"/>
              <a:t>Much of the spray misses target.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417AF-3BE6-4D34-B6DF-DEDF4F945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298" y="2808514"/>
            <a:ext cx="6080171" cy="41474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3879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14376F-C833-A41D-52C8-D808D0DE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2973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7BECE-D671-A313-A436-A755FF564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27" y="5332288"/>
            <a:ext cx="5835721" cy="11631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Inventor: Dr. </a:t>
            </a:r>
            <a:r>
              <a:rPr lang="en-US" sz="2200" dirty="0" err="1">
                <a:solidFill>
                  <a:schemeClr val="bg2">
                    <a:lumMod val="90000"/>
                  </a:schemeClr>
                </a:solidFill>
              </a:rPr>
              <a:t>Heping</a:t>
            </a: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 Zhu, USDA ARS, Wooster, OH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Commercially available at Smart Apply, Inc. in Indianapolis, IN</a:t>
            </a:r>
          </a:p>
        </p:txBody>
      </p:sp>
    </p:spTree>
    <p:extLst>
      <p:ext uri="{BB962C8B-B14F-4D97-AF65-F5344CB8AC3E}">
        <p14:creationId xmlns:p14="http://schemas.microsoft.com/office/powerpoint/2010/main" val="2093383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78599" y="5985616"/>
            <a:ext cx="5200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029" dirty="0">
                <a:hlinkClick r:id="rId2"/>
              </a:rPr>
              <a:t>https://www.smartapplespray.plantpath.iastate.edu/</a:t>
            </a:r>
            <a:r>
              <a:rPr lang="en-029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155" y="5606124"/>
            <a:ext cx="3095625" cy="123825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3620" y="122245"/>
            <a:ext cx="10972800" cy="400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Intelligent Sprayer in Action</a:t>
            </a:r>
            <a:endParaRPr kumimoji="0" lang="en-029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657" y="5923727"/>
            <a:ext cx="2750476" cy="8360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1547" y="6405913"/>
            <a:ext cx="380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credit: Heping Zhu, Wooster, OH</a:t>
            </a:r>
            <a:endParaRPr lang="en-029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A2D88-DAC4-76C2-2CBB-6B577B459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5" y="910813"/>
            <a:ext cx="852487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75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AA426EA-BC0E-6813-0056-3226953B9625}"/>
              </a:ext>
            </a:extLst>
          </p:cNvPr>
          <p:cNvGraphicFramePr/>
          <p:nvPr/>
        </p:nvGraphicFramePr>
        <p:xfrm>
          <a:off x="332039" y="331839"/>
          <a:ext cx="10844980" cy="6194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4435D78-EF1A-436A-B4B0-01B634A53F50}"/>
              </a:ext>
            </a:extLst>
          </p:cNvPr>
          <p:cNvSpPr txBox="1"/>
          <p:nvPr/>
        </p:nvSpPr>
        <p:spPr>
          <a:xfrm>
            <a:off x="401384" y="6024267"/>
            <a:ext cx="11389231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</a:rPr>
              <a:t>Intelligent Sprayer saved 30-60% per spray </a:t>
            </a:r>
            <a:r>
              <a:rPr lang="en-US" sz="3600" i="1" dirty="0">
                <a:solidFill>
                  <a:srgbClr val="0000CC"/>
                </a:solidFill>
              </a:rPr>
              <a:t>vs.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airblast</a:t>
            </a:r>
            <a:r>
              <a:rPr lang="en-US" sz="3600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40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3883" y="137604"/>
            <a:ext cx="13245483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 Black" panose="020B0A04020102020204" pitchFamily="34" charset="0"/>
              </a:rPr>
              <a:t>Research &amp; Extension Program Themes</a:t>
            </a:r>
            <a:endParaRPr lang="en-029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74" y="1288974"/>
            <a:ext cx="12000390" cy="5431422"/>
          </a:xfrm>
        </p:spPr>
        <p:txBody>
          <a:bodyPr>
            <a:normAutofit/>
          </a:bodyPr>
          <a:lstStyle/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Theme I: Agriculture &amp; the Environment; Grower Decision Making</a:t>
            </a: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Theme II: Land Value, Land Ownership, Land Tenure, Land Use</a:t>
            </a: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Theme III: Chinese Agriculture &amp; its Global Trade Implications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Useful information:</a:t>
            </a:r>
          </a:p>
          <a:p>
            <a:pPr marL="914400" lvl="2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Appointment: 50% Research &amp; 50% Extension</a:t>
            </a:r>
          </a:p>
          <a:p>
            <a:pPr marL="914400" lvl="2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Joined Cornell Dyson School &amp; Cornell Cooperative Extension in July 2022</a:t>
            </a:r>
          </a:p>
          <a:p>
            <a:pPr marL="914400" lvl="2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Faculty Affiliate, Cornell Institute for China Economic Research (CICER) </a:t>
            </a:r>
          </a:p>
          <a:p>
            <a:pPr marL="914400" lvl="2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Faculty Fellow, Cornell Atkinson Center for a Sustainable Future</a:t>
            </a:r>
          </a:p>
          <a:p>
            <a:pPr marL="914400" lvl="2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Led Iowa land value survey; co-founded the ISU China Ag Center</a:t>
            </a:r>
            <a:endParaRPr lang="en-029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Projects in New York State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Ag &amp; Solar;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Agrivoltaics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(joint with David Kay and Rich Stedman)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Floodplain paddy rice farming (joint with Jenny Kao-Kniffin and Susan McCouch)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Carbon credits for dairy farmers (joint with Chris Wolf)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 Northeast Land Value &amp; Rent Trends (joint with ASFMRA Northeast Chapter)</a:t>
            </a:r>
          </a:p>
        </p:txBody>
      </p:sp>
    </p:spTree>
    <p:extLst>
      <p:ext uri="{BB962C8B-B14F-4D97-AF65-F5344CB8AC3E}">
        <p14:creationId xmlns:p14="http://schemas.microsoft.com/office/powerpoint/2010/main" val="2564487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425BA-8079-4BD0-AB5E-FF81D9F7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Intelligent Sprayer save refilling trips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FA7B6-FEE6-43CC-AF88-BB44F090E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Cover 30-50% more orchard with the same spray volume.</a:t>
            </a:r>
          </a:p>
          <a:p>
            <a:r>
              <a:rPr lang="en-US" sz="3200" b="1" dirty="0"/>
              <a:t>Less drift</a:t>
            </a:r>
          </a:p>
          <a:p>
            <a:r>
              <a:rPr lang="en-US" sz="3200" b="1" dirty="0"/>
              <a:t>Less labor costs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C85A6-8A7B-48CB-8DD4-F12FF0BEB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046" y="2376093"/>
            <a:ext cx="7706954" cy="4067560"/>
          </a:xfrm>
          <a:prstGeom prst="rect">
            <a:avLst/>
          </a:prstGeom>
          <a:ln w="19050">
            <a:solidFill>
              <a:srgbClr val="0000CC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B717D0-610D-4B8E-B2C5-397FE0B9C470}"/>
              </a:ext>
            </a:extLst>
          </p:cNvPr>
          <p:cNvSpPr/>
          <p:nvPr/>
        </p:nvSpPr>
        <p:spPr>
          <a:xfrm>
            <a:off x="7170767" y="3530806"/>
            <a:ext cx="1748356" cy="2912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7FEA67-E048-4241-AB36-22769C00C27C}"/>
              </a:ext>
            </a:extLst>
          </p:cNvPr>
          <p:cNvSpPr/>
          <p:nvPr/>
        </p:nvSpPr>
        <p:spPr>
          <a:xfrm>
            <a:off x="9111758" y="3530805"/>
            <a:ext cx="2434677" cy="2912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35CC0-80EB-43E5-AFCD-5186B27B185E}"/>
              </a:ext>
            </a:extLst>
          </p:cNvPr>
          <p:cNvSpPr txBox="1"/>
          <p:nvPr/>
        </p:nvSpPr>
        <p:spPr>
          <a:xfrm>
            <a:off x="6180469" y="5727125"/>
            <a:ext cx="196079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Standard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93BE1E-14EE-422C-95DC-9254ABAAFE80}"/>
              </a:ext>
            </a:extLst>
          </p:cNvPr>
          <p:cNvSpPr txBox="1"/>
          <p:nvPr/>
        </p:nvSpPr>
        <p:spPr>
          <a:xfrm>
            <a:off x="9889619" y="4790760"/>
            <a:ext cx="211788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Intelligent</a:t>
            </a:r>
          </a:p>
        </p:txBody>
      </p:sp>
    </p:spTree>
    <p:extLst>
      <p:ext uri="{BB962C8B-B14F-4D97-AF65-F5344CB8AC3E}">
        <p14:creationId xmlns:p14="http://schemas.microsoft.com/office/powerpoint/2010/main" val="3285454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98;p25" descr="Apple tree Royalty Free Vector Image - VectorStock">
            <a:extLst>
              <a:ext uri="{FF2B5EF4-FFF2-40B4-BE49-F238E27FC236}">
                <a16:creationId xmlns:a16="http://schemas.microsoft.com/office/drawing/2014/main" id="{AA0B66A8-3EF0-B0F6-3311-B7098303CD79}"/>
              </a:ext>
            </a:extLst>
          </p:cNvPr>
          <p:cNvPicPr preferRelativeResize="0"/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8912"/>
          <a:stretch/>
        </p:blipFill>
        <p:spPr>
          <a:xfrm>
            <a:off x="541098" y="2275023"/>
            <a:ext cx="3251709" cy="4547419"/>
          </a:xfrm>
          <a:prstGeom prst="rect">
            <a:avLst/>
          </a:prstGeom>
          <a:noFill/>
        </p:spPr>
      </p:pic>
      <p:sp>
        <p:nvSpPr>
          <p:cNvPr id="4" name="Google Shape;202;p13">
            <a:extLst>
              <a:ext uri="{FF2B5EF4-FFF2-40B4-BE49-F238E27FC236}">
                <a16:creationId xmlns:a16="http://schemas.microsoft.com/office/drawing/2014/main" id="{141571D7-53A0-1EB1-A864-B96308255431}"/>
              </a:ext>
            </a:extLst>
          </p:cNvPr>
          <p:cNvSpPr txBox="1">
            <a:spLocks/>
          </p:cNvSpPr>
          <p:nvPr/>
        </p:nvSpPr>
        <p:spPr>
          <a:xfrm>
            <a:off x="2769009" y="152460"/>
            <a:ext cx="100952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5400" b="1" dirty="0">
                <a:latin typeface="+mn-lt"/>
              </a:rPr>
              <a:t>Spray Coverage (2021)</a:t>
            </a:r>
            <a:endParaRPr lang="en-US" sz="5400" u="sng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FB348-1755-612F-F907-54C05F8F4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30" y="2160293"/>
            <a:ext cx="2158593" cy="3248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1ABA1-DB70-1BA5-64BF-298AFC52B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36" y="2147551"/>
            <a:ext cx="2172605" cy="3248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2006B-48E4-4DE4-869E-6A9785203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297" y="2147552"/>
            <a:ext cx="2172605" cy="324253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1764FD5E-7110-922A-8A18-7D7C1D96FD5A}"/>
              </a:ext>
            </a:extLst>
          </p:cNvPr>
          <p:cNvSpPr txBox="1"/>
          <p:nvPr/>
        </p:nvSpPr>
        <p:spPr>
          <a:xfrm>
            <a:off x="3973698" y="5409196"/>
            <a:ext cx="27616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/>
              <a:t>Intelligent </a:t>
            </a:r>
          </a:p>
          <a:p>
            <a:pPr algn="ctr"/>
            <a:r>
              <a:rPr lang="en-US" sz="2400" b="1" dirty="0"/>
              <a:t>(0.06 </a:t>
            </a:r>
            <a:r>
              <a:rPr lang="en-US" sz="2400" b="1" dirty="0" err="1"/>
              <a:t>fl</a:t>
            </a:r>
            <a:r>
              <a:rPr lang="en-US" sz="2400" b="1" dirty="0"/>
              <a:t> oz/ft3)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</a:rPr>
              <a:t> 3%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093F03D-95C5-BBB2-3B9A-F591D20BE935}"/>
              </a:ext>
            </a:extLst>
          </p:cNvPr>
          <p:cNvSpPr txBox="1"/>
          <p:nvPr/>
        </p:nvSpPr>
        <p:spPr>
          <a:xfrm>
            <a:off x="9584130" y="5396455"/>
            <a:ext cx="20667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/>
              <a:t>Standard </a:t>
            </a:r>
          </a:p>
          <a:p>
            <a:pPr algn="ctr"/>
            <a:r>
              <a:rPr lang="en-US" sz="2400" b="1" dirty="0"/>
              <a:t>(100 gal/A) </a:t>
            </a:r>
            <a:r>
              <a:rPr lang="en-US" sz="2800" b="1" dirty="0">
                <a:solidFill>
                  <a:srgbClr val="0000CC"/>
                </a:solidFill>
              </a:rPr>
              <a:t>25%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3E3D632-1B9E-972F-0713-9EC64819D1CB}"/>
              </a:ext>
            </a:extLst>
          </p:cNvPr>
          <p:cNvSpPr txBox="1"/>
          <p:nvPr/>
        </p:nvSpPr>
        <p:spPr>
          <a:xfrm>
            <a:off x="6735395" y="5422689"/>
            <a:ext cx="27011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/>
              <a:t>Intelligent </a:t>
            </a:r>
          </a:p>
          <a:p>
            <a:pPr algn="ctr"/>
            <a:r>
              <a:rPr lang="en-US" sz="2400" b="1" dirty="0"/>
              <a:t>(0.09 </a:t>
            </a:r>
            <a:r>
              <a:rPr lang="en-US" sz="2400" b="1" dirty="0" err="1"/>
              <a:t>fl</a:t>
            </a:r>
            <a:r>
              <a:rPr lang="en-US" sz="2400" b="1" dirty="0"/>
              <a:t> oz/ft3) 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</a:rPr>
              <a:t>25%</a:t>
            </a:r>
          </a:p>
        </p:txBody>
      </p:sp>
      <p:pic>
        <p:nvPicPr>
          <p:cNvPr id="12" name="Google Shape;306;p25">
            <a:extLst>
              <a:ext uri="{FF2B5EF4-FFF2-40B4-BE49-F238E27FC236}">
                <a16:creationId xmlns:a16="http://schemas.microsoft.com/office/drawing/2014/main" id="{61453A8F-CB13-EFD3-4A2B-1E20EF3D63DF}"/>
              </a:ext>
            </a:extLst>
          </p:cNvPr>
          <p:cNvPicPr preferRelativeResize="0"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rcRect t="5804"/>
          <a:stretch/>
        </p:blipFill>
        <p:spPr>
          <a:xfrm>
            <a:off x="541098" y="2483136"/>
            <a:ext cx="3432600" cy="4131191"/>
          </a:xfrm>
          <a:prstGeom prst="rect">
            <a:avLst/>
          </a:prstGeom>
          <a:noFill/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449793D-2D23-903C-C6AC-290D87B1A325}"/>
              </a:ext>
            </a:extLst>
          </p:cNvPr>
          <p:cNvSpPr/>
          <p:nvPr/>
        </p:nvSpPr>
        <p:spPr>
          <a:xfrm>
            <a:off x="1779118" y="4044831"/>
            <a:ext cx="766916" cy="806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Plants and Temperature | Purdue University Facts for Fancy Fruit">
            <a:extLst>
              <a:ext uri="{FF2B5EF4-FFF2-40B4-BE49-F238E27FC236}">
                <a16:creationId xmlns:a16="http://schemas.microsoft.com/office/drawing/2014/main" id="{F6F30D38-118D-7A45-49B2-B5927BB1C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38368" r="71804" b="41767"/>
          <a:stretch/>
        </p:blipFill>
        <p:spPr bwMode="auto">
          <a:xfrm>
            <a:off x="617677" y="366816"/>
            <a:ext cx="2151332" cy="150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187F9E-9FF8-4DED-B362-830772E268E6}"/>
              </a:ext>
            </a:extLst>
          </p:cNvPr>
          <p:cNvSpPr/>
          <p:nvPr/>
        </p:nvSpPr>
        <p:spPr>
          <a:xfrm>
            <a:off x="6610865" y="1478023"/>
            <a:ext cx="5202194" cy="51363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74604-6FC0-459A-90AA-4CB4414F29A3}"/>
              </a:ext>
            </a:extLst>
          </p:cNvPr>
          <p:cNvSpPr txBox="1"/>
          <p:nvPr/>
        </p:nvSpPr>
        <p:spPr>
          <a:xfrm>
            <a:off x="6945586" y="2469643"/>
            <a:ext cx="4673074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Equivalent coverage</a:t>
            </a:r>
          </a:p>
        </p:txBody>
      </p:sp>
    </p:spTree>
    <p:extLst>
      <p:ext uri="{BB962C8B-B14F-4D97-AF65-F5344CB8AC3E}">
        <p14:creationId xmlns:p14="http://schemas.microsoft.com/office/powerpoint/2010/main" val="2508111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3359-F66E-49C0-85B4-2230F71C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about pest and disease control?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9C3AE-81AB-47A3-A006-2981F4D4E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helmet&#10;&#10;Description automatically generated">
            <a:extLst>
              <a:ext uri="{FF2B5EF4-FFF2-40B4-BE49-F238E27FC236}">
                <a16:creationId xmlns:a16="http://schemas.microsoft.com/office/drawing/2014/main" id="{955C75BD-CA36-4107-AB3C-6EDC62C56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1292"/>
            <a:ext cx="6231447" cy="41542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 descr="A close up of a bug&#10;&#10;Description automatically generated with low confidence">
            <a:extLst>
              <a:ext uri="{FF2B5EF4-FFF2-40B4-BE49-F238E27FC236}">
                <a16:creationId xmlns:a16="http://schemas.microsoft.com/office/drawing/2014/main" id="{85D3CD00-5359-48E5-A700-7A9C3F526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06" r="1" b="10105"/>
          <a:stretch/>
        </p:blipFill>
        <p:spPr>
          <a:xfrm>
            <a:off x="6911370" y="2199504"/>
            <a:ext cx="5006333" cy="46584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22C9A1-339C-484D-BB2C-CDE816DD7C4B}"/>
              </a:ext>
            </a:extLst>
          </p:cNvPr>
          <p:cNvSpPr txBox="1"/>
          <p:nvPr/>
        </p:nvSpPr>
        <p:spPr>
          <a:xfrm>
            <a:off x="2137719" y="4769708"/>
            <a:ext cx="7627409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Iowa: equivalent control in 3 dry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D3C45E-DFAC-4DBB-AD1C-DB70484B12EE}"/>
              </a:ext>
            </a:extLst>
          </p:cNvPr>
          <p:cNvSpPr txBox="1"/>
          <p:nvPr/>
        </p:nvSpPr>
        <p:spPr>
          <a:xfrm>
            <a:off x="274297" y="5881501"/>
            <a:ext cx="1133900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Ohio commercial orchard: equivalent control for 3 years</a:t>
            </a:r>
          </a:p>
        </p:txBody>
      </p:sp>
    </p:spTree>
    <p:extLst>
      <p:ext uri="{BB962C8B-B14F-4D97-AF65-F5344CB8AC3E}">
        <p14:creationId xmlns:p14="http://schemas.microsoft.com/office/powerpoint/2010/main" val="4100943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E16AF-1335-F437-9034-384C3484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FC00B-2BBC-4E8E-6B0B-83B0188D3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0CEAD-BD22-33CC-5E35-9B4FD5A7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31AD2-81EF-2D91-8DC5-076252647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33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557E6-8EBA-CF3D-4588-BE416DD12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49" y="2251610"/>
            <a:ext cx="11644702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Story #3: Vegetable Production in My Hometown in China</a:t>
            </a:r>
          </a:p>
        </p:txBody>
      </p:sp>
    </p:spTree>
    <p:extLst>
      <p:ext uri="{BB962C8B-B14F-4D97-AF65-F5344CB8AC3E}">
        <p14:creationId xmlns:p14="http://schemas.microsoft.com/office/powerpoint/2010/main" val="1087576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317" y="71802"/>
            <a:ext cx="8822574" cy="67815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6488668"/>
            <a:ext cx="6031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https://iopscience.iop.org/article/10.1088/2515-7620/abd622</a:t>
            </a:r>
            <a:r>
              <a:rPr kumimoji="0" lang="en-029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97" y="3703319"/>
            <a:ext cx="2599932" cy="18772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297" y="464368"/>
            <a:ext cx="2654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Production in China</a:t>
            </a:r>
            <a:r>
              <a:rPr kumimoji="0" lang="en-029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AAC8B4-7DA5-10A1-5F91-AFBE64D711ED}"/>
              </a:ext>
            </a:extLst>
          </p:cNvPr>
          <p:cNvSpPr/>
          <p:nvPr/>
        </p:nvSpPr>
        <p:spPr>
          <a:xfrm>
            <a:off x="8784404" y="2691830"/>
            <a:ext cx="1099335" cy="732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60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7554" y="1172599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Greenhouse – plastic film - Shandong Province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6030" y="109224"/>
            <a:ext cx="7530959" cy="103188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2BF49"/>
                </a:solidFill>
                <a:effectLst/>
                <a:uLnTx/>
                <a:uFillTx/>
                <a:latin typeface="Arial" pitchFamily="34" charset="0"/>
                <a:ea typeface="等线 Light" panose="02010600030101010101" pitchFamily="2" charset="-122"/>
                <a:cs typeface="Arial" pitchFamily="34" charset="0"/>
              </a:rPr>
              <a:t>Agricultural transformation in my hometown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772" y="0"/>
            <a:ext cx="2994305" cy="3990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4" y="1855531"/>
            <a:ext cx="5486401" cy="4114801"/>
          </a:xfrm>
          <a:prstGeom prst="rect">
            <a:avLst/>
          </a:prstGeom>
        </p:spPr>
      </p:pic>
      <p:pic>
        <p:nvPicPr>
          <p:cNvPr id="7" name="Picture 2" descr="2">
            <a:extLst>
              <a:ext uri="{FF2B5EF4-FFF2-40B4-BE49-F238E27FC236}">
                <a16:creationId xmlns:a16="http://schemas.microsoft.com/office/drawing/2014/main" id="{8AFCC713-6B8B-3A07-582A-9FA1672CD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6373" y="3912931"/>
            <a:ext cx="4139430" cy="2875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4873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D504-D23C-E45D-E604-EBC461952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38066"/>
            <a:ext cx="3792342" cy="5414623"/>
          </a:xfrm>
          <a:prstGeom prst="rect">
            <a:avLst/>
          </a:prstGeom>
        </p:spPr>
      </p:pic>
      <p:pic>
        <p:nvPicPr>
          <p:cNvPr id="9" name="Picture 8" descr="A picture containing ground, outdoor, area, railroad&#10;&#10;Description automatically generated">
            <a:extLst>
              <a:ext uri="{FF2B5EF4-FFF2-40B4-BE49-F238E27FC236}">
                <a16:creationId xmlns:a16="http://schemas.microsoft.com/office/drawing/2014/main" id="{DA14B8C2-E5DB-61E7-E359-ABE152F3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993" y="2208944"/>
            <a:ext cx="6058328" cy="4543746"/>
          </a:xfrm>
          <a:prstGeom prst="rect">
            <a:avLst/>
          </a:prstGeom>
        </p:spPr>
      </p:pic>
      <p:pic>
        <p:nvPicPr>
          <p:cNvPr id="5" name="Picture 4" descr="A picture containing pier, scene, rail, railing&#10;&#10;Description automatically generated">
            <a:extLst>
              <a:ext uri="{FF2B5EF4-FFF2-40B4-BE49-F238E27FC236}">
                <a16:creationId xmlns:a16="http://schemas.microsoft.com/office/drawing/2014/main" id="{34ADFA7A-D361-AAB5-841A-492F79B8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372" y="1338066"/>
            <a:ext cx="4005209" cy="534027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62294C4-7C16-5804-7AD0-6530B0B4EFCE}"/>
              </a:ext>
            </a:extLst>
          </p:cNvPr>
          <p:cNvSpPr txBox="1">
            <a:spLocks noChangeArrowheads="1"/>
          </p:cNvSpPr>
          <p:nvPr/>
        </p:nvSpPr>
        <p:spPr>
          <a:xfrm>
            <a:off x="-32535" y="306186"/>
            <a:ext cx="12257069" cy="103188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2BF49"/>
                </a:solidFill>
                <a:effectLst/>
                <a:uLnTx/>
                <a:uFillTx/>
                <a:latin typeface="Arial" pitchFamily="34" charset="0"/>
                <a:ea typeface="等线 Light" panose="02010600030101010101" pitchFamily="2" charset="-122"/>
                <a:cs typeface="Arial" pitchFamily="34" charset="0"/>
              </a:rPr>
              <a:t>Now the high-tunnel production system has been upgraded </a:t>
            </a:r>
          </a:p>
        </p:txBody>
      </p:sp>
    </p:spTree>
    <p:extLst>
      <p:ext uri="{BB962C8B-B14F-4D97-AF65-F5344CB8AC3E}">
        <p14:creationId xmlns:p14="http://schemas.microsoft.com/office/powerpoint/2010/main" val="2781896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4DABC7-63C9-8141-2E3C-8C05C55E4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0" y="100914"/>
            <a:ext cx="9359300" cy="6656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42D59B-8E80-4FCF-9EEE-52386DF48728}"/>
              </a:ext>
            </a:extLst>
          </p:cNvPr>
          <p:cNvSpPr txBox="1"/>
          <p:nvPr/>
        </p:nvSpPr>
        <p:spPr>
          <a:xfrm>
            <a:off x="9538240" y="674400"/>
            <a:ext cx="273937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Years of the Rabbit include 2023, 2011, 1999, 1987, 1975, 1963, 1951, 1939, 1927</a:t>
            </a:r>
          </a:p>
          <a:p>
            <a:endParaRPr lang="en-US" sz="3200" dirty="0"/>
          </a:p>
          <a:p>
            <a:r>
              <a:rPr lang="en-US" sz="3200" dirty="0"/>
              <a:t>New Year starts on </a:t>
            </a:r>
          </a:p>
          <a:p>
            <a:r>
              <a:rPr lang="en-US" sz="3200" b="1" dirty="0"/>
              <a:t>Jan 22</a:t>
            </a:r>
            <a:r>
              <a:rPr lang="en-US" sz="3200" b="1" baseline="30000" dirty="0"/>
              <a:t>nd</a:t>
            </a:r>
            <a:r>
              <a:rPr lang="en-US" sz="3200" b="1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4030958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153391B-E42A-EB48-A814-745DA91E291B}"/>
              </a:ext>
            </a:extLst>
          </p:cNvPr>
          <p:cNvSpPr txBox="1">
            <a:spLocks/>
          </p:cNvSpPr>
          <p:nvPr/>
        </p:nvSpPr>
        <p:spPr>
          <a:xfrm>
            <a:off x="3570583" y="593778"/>
            <a:ext cx="5050831" cy="12294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C00000"/>
                </a:solidFill>
                <a:latin typeface="Arial Black"/>
                <a:cs typeface="Arial Black" panose="020B0604020202020204" pitchFamily="34" charset="0"/>
              </a:rPr>
              <a:t>Thank you!</a:t>
            </a:r>
            <a:endParaRPr lang="en-US" sz="5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48595E-B774-8043-9BBA-0BCB38252858}"/>
              </a:ext>
            </a:extLst>
          </p:cNvPr>
          <p:cNvCxnSpPr>
            <a:cxnSpLocks/>
          </p:cNvCxnSpPr>
          <p:nvPr/>
        </p:nvCxnSpPr>
        <p:spPr>
          <a:xfrm>
            <a:off x="3647450" y="1757871"/>
            <a:ext cx="4646794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8F93FF6-9DBA-6043-B4B6-8C22FB84CB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032" y="5137079"/>
            <a:ext cx="5801935" cy="124493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D472102-3F05-7BA5-3657-4D9570EC5DA3}"/>
              </a:ext>
            </a:extLst>
          </p:cNvPr>
          <p:cNvSpPr txBox="1">
            <a:spLocks/>
          </p:cNvSpPr>
          <p:nvPr/>
        </p:nvSpPr>
        <p:spPr>
          <a:xfrm>
            <a:off x="2525897" y="2382251"/>
            <a:ext cx="7245631" cy="14713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等线 Light"/>
                <a:cs typeface="Arial" panose="020B0604020202020204" pitchFamily="34" charset="0"/>
              </a:rPr>
              <a:t>Wendong</a:t>
            </a:r>
            <a:r>
              <a:rPr lang="en-US" altLang="zh-CN" sz="3200" b="1" dirty="0">
                <a:latin typeface="Arial" panose="020B0604020202020204" pitchFamily="34" charset="0"/>
                <a:ea typeface="等线 Light"/>
                <a:cs typeface="Arial" panose="020B0604020202020204" pitchFamily="34" charset="0"/>
              </a:rPr>
              <a:t> Zhang</a:t>
            </a:r>
            <a:r>
              <a:rPr lang="zh-CN" altLang="en-US" sz="3200" b="1" dirty="0">
                <a:latin typeface="Arial" panose="020B0604020202020204" pitchFamily="34" charset="0"/>
                <a:ea typeface="等线 Light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wendongz@cornell.edu</a:t>
            </a:r>
            <a:endParaRPr lang="en-US" altLang="zh-CN" sz="3200" b="1" dirty="0">
              <a:latin typeface="Arial" panose="020B0604020202020204" pitchFamily="34" charset="0"/>
              <a:ea typeface="等线 Light"/>
              <a:cs typeface="Arial" panose="020B0604020202020204" pitchFamily="34" charset="0"/>
            </a:endParaRPr>
          </a:p>
          <a:p>
            <a:pPr algn="ctr"/>
            <a:endParaRPr lang="en-US" sz="3200" b="1" dirty="0"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ea typeface="+mj-lt"/>
                <a:cs typeface="Arial" panose="020B0604020202020204" pitchFamily="34" charset="0"/>
                <a:hlinkClick r:id="rId5"/>
              </a:rPr>
              <a:t>https://wendongzhang.weebly.com/</a:t>
            </a:r>
            <a:r>
              <a:rPr lang="en-US" sz="3200" b="1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 </a:t>
            </a:r>
            <a:endParaRPr lang="en-US" b="1" dirty="0"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235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557E6-8EBA-CF3D-4588-BE416DD12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158" y="2119615"/>
            <a:ext cx="10994404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Story #1: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Mesotunnels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for Organic Cucurbit Production in New York, Kentucky and Ohio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BBC49-C979-7810-1FBF-065114CB3110}"/>
              </a:ext>
            </a:extLst>
          </p:cNvPr>
          <p:cNvSpPr txBox="1"/>
          <p:nvPr/>
        </p:nvSpPr>
        <p:spPr>
          <a:xfrm>
            <a:off x="576845" y="3839432"/>
            <a:ext cx="11920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https://www.cucurbit.plantpath.iastate.edu/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USDA NIFA OREI Project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5E6534-2ABE-A1CB-5071-CB034E887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4556347"/>
            <a:ext cx="11287125" cy="15811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301DED-BF4C-9355-DE53-8E54ACBC309D}"/>
              </a:ext>
            </a:extLst>
          </p:cNvPr>
          <p:cNvSpPr txBox="1"/>
          <p:nvPr/>
        </p:nvSpPr>
        <p:spPr>
          <a:xfrm>
            <a:off x="580771" y="6281150"/>
            <a:ext cx="11158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Collaborators: Sarah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Pethybridge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(Cornell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AgriTech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), David Gonthier (U Kentucky), Mark Gleason (Iowa St)</a:t>
            </a:r>
          </a:p>
        </p:txBody>
      </p:sp>
    </p:spTree>
    <p:extLst>
      <p:ext uri="{BB962C8B-B14F-4D97-AF65-F5344CB8AC3E}">
        <p14:creationId xmlns:p14="http://schemas.microsoft.com/office/powerpoint/2010/main" val="2271312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8066" y="5988732"/>
            <a:ext cx="6291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029" dirty="0">
                <a:hlinkClick r:id="rId2"/>
              </a:rPr>
              <a:t>https://investigatemidwest.org/2022/04/19/foreign-investment-in-us-cropland-nearly-triples-in-past-decade-usda-data-shows/</a:t>
            </a:r>
            <a:r>
              <a:rPr lang="en-029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64" y="204232"/>
            <a:ext cx="7963178" cy="5764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888" y="1710585"/>
            <a:ext cx="2520623" cy="2751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661" y="5488735"/>
            <a:ext cx="5060827" cy="114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68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2857" y="896224"/>
            <a:ext cx="9813139" cy="5804956"/>
          </a:xfrm>
          <a:prstGeom prst="rect">
            <a:avLst/>
          </a:prstGeom>
        </p:spPr>
      </p:pic>
      <p:sp>
        <p:nvSpPr>
          <p:cNvPr id="2" name="五角星 1"/>
          <p:cNvSpPr/>
          <p:nvPr/>
        </p:nvSpPr>
        <p:spPr>
          <a:xfrm>
            <a:off x="8168053" y="3666959"/>
            <a:ext cx="228600" cy="26348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670396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br>
              <a:rPr lang="en-029" altLang="zh-CN" sz="3600" b="1" dirty="0"/>
            </a:br>
            <a:r>
              <a:rPr lang="en-029" altLang="zh-CN" sz="3600" b="1" dirty="0"/>
              <a:t>Commodity Agriculture is Comparative Advantage for U.S., not China</a:t>
            </a:r>
            <a:br>
              <a:rPr lang="en-029" altLang="zh-CN" sz="3600" b="1" dirty="0"/>
            </a:br>
            <a:endParaRPr lang="en-029" altLang="zh-CN" sz="3600" b="1" dirty="0"/>
          </a:p>
        </p:txBody>
      </p:sp>
    </p:spTree>
    <p:extLst>
      <p:ext uri="{BB962C8B-B14F-4D97-AF65-F5344CB8AC3E}">
        <p14:creationId xmlns:p14="http://schemas.microsoft.com/office/powerpoint/2010/main" val="662539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ravelchinaguide.com/images/map/china/china-map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6200"/>
            <a:ext cx="7128054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303" y="106681"/>
            <a:ext cx="9144000" cy="68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ap of Ch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1519" y="914401"/>
            <a:ext cx="6934199" cy="55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3810000" y="219075"/>
            <a:ext cx="533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2BF49"/>
                </a:solidFill>
                <a:latin typeface="Arial" pitchFamily="34" charset="0"/>
                <a:cs typeface="Arial" pitchFamily="34" charset="0"/>
              </a:rPr>
              <a:t>China’s Provinces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flipV="1">
            <a:off x="5190564" y="1075765"/>
            <a:ext cx="2895600" cy="429633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040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46927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Extension Work on Conservation</a:t>
            </a:r>
            <a:endParaRPr lang="en-02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3A3E-9210-4F08-9ABD-B503C1BF5A7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840" y="1129545"/>
            <a:ext cx="6248400" cy="1438275"/>
          </a:xfrm>
          <a:prstGeom prst="rect">
            <a:avLst/>
          </a:prstGeom>
        </p:spPr>
      </p:pic>
      <p:pic>
        <p:nvPicPr>
          <p:cNvPr id="1026" name="Picture 2" descr="https://iowalearningfarms.files.wordpress.com/2022/06/figur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637" y="2061746"/>
            <a:ext cx="8349233" cy="42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920" y="6234037"/>
            <a:ext cx="5781675" cy="54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840" y="4767777"/>
            <a:ext cx="1235614" cy="1263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984" y="6194598"/>
            <a:ext cx="2727256" cy="54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09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D0260-FCF0-0524-244C-610AFFFC9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53" b="81881"/>
          <a:stretch/>
        </p:blipFill>
        <p:spPr>
          <a:xfrm>
            <a:off x="0" y="-5536"/>
            <a:ext cx="12102957" cy="1211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9DEFF3-D5ED-3FBA-4F38-5240D73E5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60" r="41661" b="62411"/>
          <a:stretch/>
        </p:blipFill>
        <p:spPr>
          <a:xfrm>
            <a:off x="0" y="1668666"/>
            <a:ext cx="9834585" cy="4206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15CB3-F0F0-4357-5110-D18BBC28C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51" t="38445" b="28745"/>
          <a:stretch/>
        </p:blipFill>
        <p:spPr>
          <a:xfrm>
            <a:off x="9269730" y="1668666"/>
            <a:ext cx="2547146" cy="25709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B74B5F-2778-EE4C-F169-D142E3A6A9E9}"/>
              </a:ext>
            </a:extLst>
          </p:cNvPr>
          <p:cNvSpPr txBox="1"/>
          <p:nvPr/>
        </p:nvSpPr>
        <p:spPr>
          <a:xfrm>
            <a:off x="9091693" y="1299449"/>
            <a:ext cx="290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Nylon fine-mesh covers</a:t>
            </a:r>
          </a:p>
        </p:txBody>
      </p:sp>
    </p:spTree>
    <p:extLst>
      <p:ext uri="{BB962C8B-B14F-4D97-AF65-F5344CB8AC3E}">
        <p14:creationId xmlns:p14="http://schemas.microsoft.com/office/powerpoint/2010/main" val="282270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93C7A004-7BC5-C58A-E5F0-65612DFEB0E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17248" r="15311" b="8356"/>
          <a:stretch/>
        </p:blipFill>
        <p:spPr>
          <a:xfrm>
            <a:off x="6659489" y="1819303"/>
            <a:ext cx="4754880" cy="3840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ED6AE-B121-52B2-E2FB-8F528357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Mesotunnel</a:t>
            </a:r>
            <a:r>
              <a:rPr lang="en-US" dirty="0"/>
              <a:t> protection system</a:t>
            </a:r>
          </a:p>
        </p:txBody>
      </p:sp>
      <p:pic>
        <p:nvPicPr>
          <p:cNvPr id="6" name="Picture 5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42B8F1D2-AB81-39AE-7894-510EC235048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25849" r="15357" b="9565"/>
          <a:stretch/>
        </p:blipFill>
        <p:spPr>
          <a:xfrm>
            <a:off x="542867" y="1817723"/>
            <a:ext cx="4754880" cy="384206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1B4CAA-485C-639C-DE25-8D17A98645F7}"/>
              </a:ext>
            </a:extLst>
          </p:cNvPr>
          <p:cNvCxnSpPr>
            <a:cxnSpLocks/>
          </p:cNvCxnSpPr>
          <p:nvPr/>
        </p:nvCxnSpPr>
        <p:spPr>
          <a:xfrm flipH="1" flipV="1">
            <a:off x="2920307" y="4710223"/>
            <a:ext cx="2158317" cy="41467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26B2C5-6680-DA7C-A28C-13A0A40B028B}"/>
              </a:ext>
            </a:extLst>
          </p:cNvPr>
          <p:cNvGrpSpPr/>
          <p:nvPr/>
        </p:nvGrpSpPr>
        <p:grpSpPr>
          <a:xfrm>
            <a:off x="5092397" y="4383360"/>
            <a:ext cx="5752812" cy="1328023"/>
            <a:chOff x="5092397" y="4383360"/>
            <a:chExt cx="5752812" cy="13280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78B3D5-3B4E-807E-5420-934CB1DFD198}"/>
                </a:ext>
              </a:extLst>
            </p:cNvPr>
            <p:cNvSpPr txBox="1"/>
            <p:nvPr/>
          </p:nvSpPr>
          <p:spPr>
            <a:xfrm>
              <a:off x="5092397" y="4383360"/>
              <a:ext cx="1756354" cy="1328023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Weights: Rock-bags, sand-bags, or filled </a:t>
              </a:r>
              <a:r>
                <a:rPr lang="en-US" dirty="0" err="1"/>
                <a:t>layflat</a:t>
              </a:r>
              <a:endParaRPr lang="en-US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31F8273-2CB4-EA35-803B-F45860979497}"/>
                </a:ext>
              </a:extLst>
            </p:cNvPr>
            <p:cNvCxnSpPr>
              <a:cxnSpLocks/>
            </p:cNvCxnSpPr>
            <p:nvPr/>
          </p:nvCxnSpPr>
          <p:spPr>
            <a:xfrm>
              <a:off x="6840314" y="5124893"/>
              <a:ext cx="4004895" cy="223284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385C4C-61A1-CC4B-4B7B-4D40CD330981}"/>
              </a:ext>
            </a:extLst>
          </p:cNvPr>
          <p:cNvGrpSpPr/>
          <p:nvPr/>
        </p:nvGrpSpPr>
        <p:grpSpPr>
          <a:xfrm>
            <a:off x="3894709" y="1767009"/>
            <a:ext cx="2945606" cy="1680771"/>
            <a:chOff x="3894709" y="1767009"/>
            <a:chExt cx="2945606" cy="16807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97FA6B-5A31-A0BC-31E5-B0A1B490DF08}"/>
                </a:ext>
              </a:extLst>
            </p:cNvPr>
            <p:cNvSpPr txBox="1"/>
            <p:nvPr/>
          </p:nvSpPr>
          <p:spPr>
            <a:xfrm>
              <a:off x="5127268" y="1767009"/>
              <a:ext cx="1713047" cy="71508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Electrical conduit hoops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D55DC9B-049A-EE3A-AA89-2C8C35B54EB6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3894709" y="2124554"/>
              <a:ext cx="1232559" cy="1323226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106B626-9F1A-675C-E4F1-93FA323F80F9}"/>
              </a:ext>
            </a:extLst>
          </p:cNvPr>
          <p:cNvGrpSpPr/>
          <p:nvPr/>
        </p:nvGrpSpPr>
        <p:grpSpPr>
          <a:xfrm>
            <a:off x="5127267" y="2937002"/>
            <a:ext cx="3228238" cy="1041618"/>
            <a:chOff x="5127267" y="2937002"/>
            <a:chExt cx="3228238" cy="10416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C026D3-59C6-1E90-876C-49156B16CEE8}"/>
                </a:ext>
              </a:extLst>
            </p:cNvPr>
            <p:cNvSpPr txBox="1"/>
            <p:nvPr/>
          </p:nvSpPr>
          <p:spPr>
            <a:xfrm>
              <a:off x="5127267" y="2937002"/>
              <a:ext cx="1713047" cy="102155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err="1"/>
                <a:t>ProtekNet</a:t>
              </a:r>
              <a:r>
                <a:rPr lang="en-US" dirty="0"/>
                <a:t> 60 gram fine-mesh netting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9A47529-E32A-765D-1653-F82494CAD104}"/>
                </a:ext>
              </a:extLst>
            </p:cNvPr>
            <p:cNvCxnSpPr>
              <a:cxnSpLocks/>
            </p:cNvCxnSpPr>
            <p:nvPr/>
          </p:nvCxnSpPr>
          <p:spPr>
            <a:xfrm>
              <a:off x="6848751" y="3447780"/>
              <a:ext cx="1506754" cy="530840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303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383E-5720-9C48-B8C6-95B63BB7C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2" y="0"/>
            <a:ext cx="10515600" cy="1325563"/>
          </a:xfrm>
        </p:spPr>
        <p:txBody>
          <a:bodyPr/>
          <a:lstStyle/>
          <a:p>
            <a:r>
              <a:rPr lang="en-US" dirty="0"/>
              <a:t>Kentucky Pollination treatments </a:t>
            </a:r>
            <a:br>
              <a:rPr lang="en-US" dirty="0"/>
            </a:br>
            <a:r>
              <a:rPr lang="en-US" dirty="0"/>
              <a:t>during flowering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E1D19A-C5B8-BF43-962E-CCA7D8B9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8408"/>
            <a:ext cx="12192000" cy="5441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5199CB-33A8-4843-9E18-88F686C3693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72100" y="990600"/>
            <a:ext cx="6526555" cy="422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5685A-3320-8C4B-93E2-5D0DD1965DC8}"/>
              </a:ext>
            </a:extLst>
          </p:cNvPr>
          <p:cNvSpPr txBox="1"/>
          <p:nvPr/>
        </p:nvSpPr>
        <p:spPr>
          <a:xfrm>
            <a:off x="9325461" y="2951594"/>
            <a:ext cx="1890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with stocked bumble bees</a:t>
            </a:r>
          </a:p>
        </p:txBody>
      </p:sp>
    </p:spTree>
    <p:extLst>
      <p:ext uri="{BB962C8B-B14F-4D97-AF65-F5344CB8AC3E}">
        <p14:creationId xmlns:p14="http://schemas.microsoft.com/office/powerpoint/2010/main" val="376768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4090-3C4D-848A-EC64-4423DC1F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On-off-on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27A8C-55F2-2235-FD75-77D2D27B3155}"/>
              </a:ext>
            </a:extLst>
          </p:cNvPr>
          <p:cNvSpPr txBox="1"/>
          <p:nvPr/>
        </p:nvSpPr>
        <p:spPr>
          <a:xfrm>
            <a:off x="3077798" y="5988253"/>
            <a:ext cx="301820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Early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B321CB-7A6D-0AEE-8424-0408751B54E0}"/>
              </a:ext>
            </a:extLst>
          </p:cNvPr>
          <p:cNvSpPr txBox="1"/>
          <p:nvPr/>
        </p:nvSpPr>
        <p:spPr>
          <a:xfrm>
            <a:off x="6106633" y="5987968"/>
            <a:ext cx="267846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Flowering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56B56-8EB8-C107-80C5-C67C0D96E00F}"/>
              </a:ext>
            </a:extLst>
          </p:cNvPr>
          <p:cNvSpPr txBox="1"/>
          <p:nvPr/>
        </p:nvSpPr>
        <p:spPr>
          <a:xfrm>
            <a:off x="8795148" y="5987331"/>
            <a:ext cx="257991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Fruit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FC6C2-8CC5-A35A-9B25-D34C1CEA33ED}"/>
              </a:ext>
            </a:extLst>
          </p:cNvPr>
          <p:cNvSpPr txBox="1"/>
          <p:nvPr/>
        </p:nvSpPr>
        <p:spPr>
          <a:xfrm>
            <a:off x="1548806" y="5383358"/>
            <a:ext cx="164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On-off-on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2B3906-CAE7-72DA-D821-1B66CF324DE5}"/>
              </a:ext>
            </a:extLst>
          </p:cNvPr>
          <p:cNvSpPr/>
          <p:nvPr/>
        </p:nvSpPr>
        <p:spPr>
          <a:xfrm>
            <a:off x="3077798" y="5393991"/>
            <a:ext cx="3018202" cy="369332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Nets 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73431E-C1DB-17AD-626F-C10158E6C009}"/>
              </a:ext>
            </a:extLst>
          </p:cNvPr>
          <p:cNvSpPr/>
          <p:nvPr/>
        </p:nvSpPr>
        <p:spPr>
          <a:xfrm>
            <a:off x="6096000" y="5393991"/>
            <a:ext cx="267788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Nets off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88686A-C72C-C341-CAFF-1B4A11B27474}"/>
              </a:ext>
            </a:extLst>
          </p:cNvPr>
          <p:cNvSpPr/>
          <p:nvPr/>
        </p:nvSpPr>
        <p:spPr>
          <a:xfrm>
            <a:off x="3077798" y="6453567"/>
            <a:ext cx="827600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Cucurbit development timeline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B21DF5-E093-C64D-4232-6AC891E1E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59092">
            <a:off x="4985696" y="5781207"/>
            <a:ext cx="904205" cy="815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E73666-2FF1-2475-DD8A-89F0624F2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277" y="5612499"/>
            <a:ext cx="1199626" cy="10292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E30516-FF47-6E1D-B9CA-2A9745F0B9FF}"/>
              </a:ext>
            </a:extLst>
          </p:cNvPr>
          <p:cNvSpPr/>
          <p:nvPr/>
        </p:nvSpPr>
        <p:spPr>
          <a:xfrm>
            <a:off x="8773882" y="5399367"/>
            <a:ext cx="2579918" cy="369332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Nets 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9A5DCB-95CF-001D-3C1E-909F83303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770" y="5623359"/>
            <a:ext cx="1281811" cy="1172297"/>
          </a:xfrm>
          <a:prstGeom prst="rect">
            <a:avLst/>
          </a:prstGeom>
        </p:spPr>
      </p:pic>
      <p:pic>
        <p:nvPicPr>
          <p:cNvPr id="15" name="Picture 14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C874A4E5-E26B-A659-4ADF-8077C4E37259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17248" r="15311" b="8356"/>
          <a:stretch/>
        </p:blipFill>
        <p:spPr>
          <a:xfrm>
            <a:off x="3183055" y="1690688"/>
            <a:ext cx="2807687" cy="2566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9ED1F4B7-0195-2513-55D4-04BC18C9CFF9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25849" r="15357" b="9565"/>
          <a:stretch/>
        </p:blipFill>
        <p:spPr>
          <a:xfrm>
            <a:off x="6106633" y="1690688"/>
            <a:ext cx="2603841" cy="2566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892ADB1D-84A2-448F-154C-285A5FEAEEF9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17248" r="15311" b="8356"/>
          <a:stretch/>
        </p:blipFill>
        <p:spPr>
          <a:xfrm>
            <a:off x="8837302" y="1690688"/>
            <a:ext cx="2807687" cy="25669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3847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4090-3C4D-848A-EC64-4423DC1F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Open-ends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27A8C-55F2-2235-FD75-77D2D27B3155}"/>
              </a:ext>
            </a:extLst>
          </p:cNvPr>
          <p:cNvSpPr txBox="1"/>
          <p:nvPr/>
        </p:nvSpPr>
        <p:spPr>
          <a:xfrm>
            <a:off x="3077798" y="5988253"/>
            <a:ext cx="301820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Early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B321CB-7A6D-0AEE-8424-0408751B54E0}"/>
              </a:ext>
            </a:extLst>
          </p:cNvPr>
          <p:cNvSpPr txBox="1"/>
          <p:nvPr/>
        </p:nvSpPr>
        <p:spPr>
          <a:xfrm>
            <a:off x="6106633" y="5987968"/>
            <a:ext cx="267846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Flowering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56B56-8EB8-C107-80C5-C67C0D96E00F}"/>
              </a:ext>
            </a:extLst>
          </p:cNvPr>
          <p:cNvSpPr txBox="1"/>
          <p:nvPr/>
        </p:nvSpPr>
        <p:spPr>
          <a:xfrm>
            <a:off x="8795148" y="5987331"/>
            <a:ext cx="257991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Fruit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FC6C2-8CC5-A35A-9B25-D34C1CEA33ED}"/>
              </a:ext>
            </a:extLst>
          </p:cNvPr>
          <p:cNvSpPr txBox="1"/>
          <p:nvPr/>
        </p:nvSpPr>
        <p:spPr>
          <a:xfrm>
            <a:off x="1548806" y="5383358"/>
            <a:ext cx="164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On-off-on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2B3906-CAE7-72DA-D821-1B66CF324DE5}"/>
              </a:ext>
            </a:extLst>
          </p:cNvPr>
          <p:cNvSpPr/>
          <p:nvPr/>
        </p:nvSpPr>
        <p:spPr>
          <a:xfrm>
            <a:off x="3077798" y="5393991"/>
            <a:ext cx="3018202" cy="369332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Nets 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73431E-C1DB-17AD-626F-C10158E6C009}"/>
              </a:ext>
            </a:extLst>
          </p:cNvPr>
          <p:cNvSpPr/>
          <p:nvPr/>
        </p:nvSpPr>
        <p:spPr>
          <a:xfrm>
            <a:off x="6096000" y="5393991"/>
            <a:ext cx="2677882" cy="369332"/>
          </a:xfrm>
          <a:prstGeom prst="rect">
            <a:avLst/>
          </a:prstGeom>
          <a:pattFill prst="dkDnDiag">
            <a:fgClr>
              <a:schemeClr val="accent5">
                <a:lumMod val="40000"/>
                <a:lumOff val="60000"/>
              </a:schemeClr>
            </a:fgClr>
            <a:bgClr>
              <a:schemeClr val="bg1">
                <a:lumMod val="95000"/>
              </a:schemeClr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Nets on, ends open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88686A-C72C-C341-CAFF-1B4A11B27474}"/>
              </a:ext>
            </a:extLst>
          </p:cNvPr>
          <p:cNvSpPr/>
          <p:nvPr/>
        </p:nvSpPr>
        <p:spPr>
          <a:xfrm>
            <a:off x="3077798" y="6453567"/>
            <a:ext cx="827600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Cucurbit development timeline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B21DF5-E093-C64D-4232-6AC891E1E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59092">
            <a:off x="4985696" y="5781207"/>
            <a:ext cx="904205" cy="815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E73666-2FF1-2475-DD8A-89F0624F2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753" y="5692699"/>
            <a:ext cx="1106149" cy="9490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E30516-FF47-6E1D-B9CA-2A9745F0B9FF}"/>
              </a:ext>
            </a:extLst>
          </p:cNvPr>
          <p:cNvSpPr/>
          <p:nvPr/>
        </p:nvSpPr>
        <p:spPr>
          <a:xfrm>
            <a:off x="8773882" y="5399367"/>
            <a:ext cx="2579918" cy="369332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Nets 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9A5DCB-95CF-001D-3C1E-909F83303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770" y="5623359"/>
            <a:ext cx="1281811" cy="1172297"/>
          </a:xfrm>
          <a:prstGeom prst="rect">
            <a:avLst/>
          </a:prstGeom>
        </p:spPr>
      </p:pic>
      <p:pic>
        <p:nvPicPr>
          <p:cNvPr id="15" name="Picture 14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C874A4E5-E26B-A659-4ADF-8077C4E37259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17248" r="15311" b="8356"/>
          <a:stretch/>
        </p:blipFill>
        <p:spPr>
          <a:xfrm>
            <a:off x="3183055" y="1690688"/>
            <a:ext cx="2807687" cy="2566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892ADB1D-84A2-448F-154C-285A5FEAEEF9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17248" r="15311" b="8356"/>
          <a:stretch/>
        </p:blipFill>
        <p:spPr>
          <a:xfrm>
            <a:off x="8837302" y="1690688"/>
            <a:ext cx="2807687" cy="2566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59C33A7D-5668-13D7-86F8-3B5DDC81FE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r="30741"/>
          <a:stretch/>
        </p:blipFill>
        <p:spPr>
          <a:xfrm>
            <a:off x="6115563" y="1690688"/>
            <a:ext cx="2580721" cy="25669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555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4090-3C4D-848A-EC64-4423DC1F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Full-season, with commercial bumble bees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27A8C-55F2-2235-FD75-77D2D27B3155}"/>
              </a:ext>
            </a:extLst>
          </p:cNvPr>
          <p:cNvSpPr txBox="1"/>
          <p:nvPr/>
        </p:nvSpPr>
        <p:spPr>
          <a:xfrm>
            <a:off x="3077798" y="5988253"/>
            <a:ext cx="301820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Early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B321CB-7A6D-0AEE-8424-0408751B54E0}"/>
              </a:ext>
            </a:extLst>
          </p:cNvPr>
          <p:cNvSpPr txBox="1"/>
          <p:nvPr/>
        </p:nvSpPr>
        <p:spPr>
          <a:xfrm>
            <a:off x="6106633" y="5987968"/>
            <a:ext cx="267846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Flowering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56B56-8EB8-C107-80C5-C67C0D96E00F}"/>
              </a:ext>
            </a:extLst>
          </p:cNvPr>
          <p:cNvSpPr txBox="1"/>
          <p:nvPr/>
        </p:nvSpPr>
        <p:spPr>
          <a:xfrm>
            <a:off x="8795148" y="5987331"/>
            <a:ext cx="257991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Fruit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FC6C2-8CC5-A35A-9B25-D34C1CEA33ED}"/>
              </a:ext>
            </a:extLst>
          </p:cNvPr>
          <p:cNvSpPr txBox="1"/>
          <p:nvPr/>
        </p:nvSpPr>
        <p:spPr>
          <a:xfrm>
            <a:off x="1548806" y="5383358"/>
            <a:ext cx="164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Full-season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2B3906-CAE7-72DA-D821-1B66CF324DE5}"/>
              </a:ext>
            </a:extLst>
          </p:cNvPr>
          <p:cNvSpPr/>
          <p:nvPr/>
        </p:nvSpPr>
        <p:spPr>
          <a:xfrm>
            <a:off x="3077798" y="5393991"/>
            <a:ext cx="3018202" cy="369332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Nets 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73431E-C1DB-17AD-626F-C10158E6C009}"/>
              </a:ext>
            </a:extLst>
          </p:cNvPr>
          <p:cNvSpPr/>
          <p:nvPr/>
        </p:nvSpPr>
        <p:spPr>
          <a:xfrm>
            <a:off x="6096000" y="5393991"/>
            <a:ext cx="2677882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Nets 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88686A-C72C-C341-CAFF-1B4A11B27474}"/>
              </a:ext>
            </a:extLst>
          </p:cNvPr>
          <p:cNvSpPr/>
          <p:nvPr/>
        </p:nvSpPr>
        <p:spPr>
          <a:xfrm>
            <a:off x="3077798" y="6453567"/>
            <a:ext cx="827600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Cucurbit development timeline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B21DF5-E093-C64D-4232-6AC891E1E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59092">
            <a:off x="4985696" y="5781207"/>
            <a:ext cx="904205" cy="815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E73666-2FF1-2475-DD8A-89F0624F2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753" y="5692699"/>
            <a:ext cx="1106149" cy="9490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E30516-FF47-6E1D-B9CA-2A9745F0B9FF}"/>
              </a:ext>
            </a:extLst>
          </p:cNvPr>
          <p:cNvSpPr/>
          <p:nvPr/>
        </p:nvSpPr>
        <p:spPr>
          <a:xfrm>
            <a:off x="8773882" y="5399367"/>
            <a:ext cx="2579918" cy="369332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Nets 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9A5DCB-95CF-001D-3C1E-909F83303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770" y="5623359"/>
            <a:ext cx="1281811" cy="1172297"/>
          </a:xfrm>
          <a:prstGeom prst="rect">
            <a:avLst/>
          </a:prstGeom>
        </p:spPr>
      </p:pic>
      <p:pic>
        <p:nvPicPr>
          <p:cNvPr id="15" name="Picture 14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C874A4E5-E26B-A659-4ADF-8077C4E37259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17248" r="15311" b="8356"/>
          <a:stretch/>
        </p:blipFill>
        <p:spPr>
          <a:xfrm>
            <a:off x="3172895" y="1690688"/>
            <a:ext cx="2807687" cy="2566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892ADB1D-84A2-448F-154C-285A5FEAEEF9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17248" r="15311" b="8356"/>
          <a:stretch/>
        </p:blipFill>
        <p:spPr>
          <a:xfrm>
            <a:off x="8857622" y="1690688"/>
            <a:ext cx="2807687" cy="256692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26A51CF-945C-D0B6-06C6-DBBA737702B9}"/>
              </a:ext>
            </a:extLst>
          </p:cNvPr>
          <p:cNvGrpSpPr/>
          <p:nvPr/>
        </p:nvGrpSpPr>
        <p:grpSpPr>
          <a:xfrm>
            <a:off x="6017229" y="1690688"/>
            <a:ext cx="2807687" cy="2566920"/>
            <a:chOff x="5996909" y="1690688"/>
            <a:chExt cx="2807687" cy="2566920"/>
          </a:xfrm>
        </p:grpSpPr>
        <p:pic>
          <p:nvPicPr>
            <p:cNvPr id="3" name="Picture 2" descr="A picture containing grass, sky, outdoor&#10;&#10;Description automatically generated">
              <a:extLst>
                <a:ext uri="{FF2B5EF4-FFF2-40B4-BE49-F238E27FC236}">
                  <a16:creationId xmlns:a16="http://schemas.microsoft.com/office/drawing/2014/main" id="{4943FB71-9AAE-60C3-A8FB-B7165DEAE55D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7" t="17248" r="15311" b="8356"/>
            <a:stretch/>
          </p:blipFill>
          <p:spPr>
            <a:xfrm>
              <a:off x="5996909" y="1690688"/>
              <a:ext cx="2807687" cy="2566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26" name="Picture 2" descr="Koppert Eastern Natupol Excel Startup | Hydro-Gardens">
              <a:extLst>
                <a:ext uri="{FF2B5EF4-FFF2-40B4-BE49-F238E27FC236}">
                  <a16:creationId xmlns:a16="http://schemas.microsoft.com/office/drawing/2014/main" id="{D6933E4C-0E68-21E1-635C-247D9D441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547" y="1718604"/>
              <a:ext cx="1277335" cy="11084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urved Right Arrow 15">
              <a:extLst>
                <a:ext uri="{FF2B5EF4-FFF2-40B4-BE49-F238E27FC236}">
                  <a16:creationId xmlns:a16="http://schemas.microsoft.com/office/drawing/2014/main" id="{BE03F130-350B-33B6-482B-6DED926F57AA}"/>
                </a:ext>
              </a:extLst>
            </p:cNvPr>
            <p:cNvSpPr/>
            <p:nvPr/>
          </p:nvSpPr>
          <p:spPr>
            <a:xfrm>
              <a:off x="6669232" y="2133600"/>
              <a:ext cx="731520" cy="1107440"/>
            </a:xfrm>
            <a:prstGeom prst="curvedRigh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566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15310</TotalTime>
  <Words>1282</Words>
  <Application>Microsoft Office PowerPoint</Application>
  <PresentationFormat>Widescreen</PresentationFormat>
  <Paragraphs>341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Courier New</vt:lpstr>
      <vt:lpstr>Times New Roman</vt:lpstr>
      <vt:lpstr>Office Theme</vt:lpstr>
      <vt:lpstr>9_Office Theme</vt:lpstr>
      <vt:lpstr>PowerPoint Presentation</vt:lpstr>
      <vt:lpstr>Research &amp; Extension Program Themes</vt:lpstr>
      <vt:lpstr>Story #1: Mesotunnels for Organic Cucurbit Production in New York, Kentucky and Ohio</vt:lpstr>
      <vt:lpstr>PowerPoint Presentation</vt:lpstr>
      <vt:lpstr>Mesotunnel protection system</vt:lpstr>
      <vt:lpstr>Kentucky Pollination treatments  during flowering</vt:lpstr>
      <vt:lpstr>On-off-on strategy</vt:lpstr>
      <vt:lpstr>Open-ends strategy</vt:lpstr>
      <vt:lpstr>Full-season, with commercial bumble bees</vt:lpstr>
      <vt:lpstr>Mesotunnels increase marketable yield by 30% in University of Kentucky trials</vt:lpstr>
      <vt:lpstr>PowerPoint Presentation</vt:lpstr>
      <vt:lpstr>Mesotunnel profitability – acorn squash</vt:lpstr>
      <vt:lpstr>NY AgriTech Pollination Trials  2022 Muskmelon Yield Results</vt:lpstr>
      <vt:lpstr>New York AgriTech Pollination Trials Just having bumblebee hive is not enough – needs other pollinators</vt:lpstr>
      <vt:lpstr>Story #2: Intelligent Sprayers for Apple Orchards in Ohio and Iowa</vt:lpstr>
      <vt:lpstr>Airblast sprayer – the standard since 1950s</vt:lpstr>
      <vt:lpstr>PowerPoint Presentation</vt:lpstr>
      <vt:lpstr>PowerPoint Presentation</vt:lpstr>
      <vt:lpstr>PowerPoint Presentation</vt:lpstr>
      <vt:lpstr>Intelligent Sprayer save refilling trips </vt:lpstr>
      <vt:lpstr>PowerPoint Presentation</vt:lpstr>
      <vt:lpstr>What about pest and disease control?</vt:lpstr>
      <vt:lpstr>PowerPoint Presentation</vt:lpstr>
      <vt:lpstr>Story #3: Vegetable Production in My Hometown in China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Commodity Agriculture is Comparative Advantage for U.S., not China </vt:lpstr>
      <vt:lpstr>PowerPoint Presentation</vt:lpstr>
      <vt:lpstr>PowerPoint Presentation</vt:lpstr>
      <vt:lpstr>Extension Work on Conservation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Elizabeth Gleitsmann</dc:creator>
  <cp:lastModifiedBy>Wendong Zhang</cp:lastModifiedBy>
  <cp:revision>553</cp:revision>
  <dcterms:created xsi:type="dcterms:W3CDTF">2020-07-08T14:06:41Z</dcterms:created>
  <dcterms:modified xsi:type="dcterms:W3CDTF">2023-03-17T13:03:52Z</dcterms:modified>
</cp:coreProperties>
</file>