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400" r:id="rId3"/>
    <p:sldId id="422" r:id="rId4"/>
    <p:sldId id="423" r:id="rId5"/>
    <p:sldId id="424" r:id="rId6"/>
    <p:sldId id="425" r:id="rId7"/>
    <p:sldId id="467" r:id="rId8"/>
    <p:sldId id="416" r:id="rId9"/>
    <p:sldId id="262" r:id="rId10"/>
    <p:sldId id="419" r:id="rId11"/>
    <p:sldId id="462" r:id="rId12"/>
    <p:sldId id="463" r:id="rId13"/>
    <p:sldId id="464" r:id="rId14"/>
    <p:sldId id="441" r:id="rId15"/>
    <p:sldId id="442" r:id="rId16"/>
    <p:sldId id="443" r:id="rId17"/>
    <p:sldId id="444" r:id="rId18"/>
    <p:sldId id="445" r:id="rId19"/>
    <p:sldId id="428" r:id="rId20"/>
    <p:sldId id="430" r:id="rId21"/>
    <p:sldId id="431" r:id="rId22"/>
    <p:sldId id="412" r:id="rId23"/>
    <p:sldId id="446" r:id="rId24"/>
    <p:sldId id="435" r:id="rId25"/>
    <p:sldId id="433" r:id="rId26"/>
    <p:sldId id="434" r:id="rId27"/>
    <p:sldId id="438" r:id="rId28"/>
    <p:sldId id="426" r:id="rId29"/>
    <p:sldId id="403" r:id="rId30"/>
    <p:sldId id="447" r:id="rId31"/>
    <p:sldId id="460" r:id="rId32"/>
    <p:sldId id="461" r:id="rId33"/>
    <p:sldId id="448" r:id="rId34"/>
    <p:sldId id="427" r:id="rId35"/>
    <p:sldId id="449" r:id="rId36"/>
    <p:sldId id="436" r:id="rId37"/>
    <p:sldId id="465" r:id="rId38"/>
    <p:sldId id="466" r:id="rId39"/>
    <p:sldId id="457" r:id="rId40"/>
    <p:sldId id="458" r:id="rId41"/>
    <p:sldId id="450" r:id="rId42"/>
    <p:sldId id="451" r:id="rId43"/>
    <p:sldId id="452" r:id="rId44"/>
    <p:sldId id="429" r:id="rId45"/>
    <p:sldId id="440" r:id="rId46"/>
    <p:sldId id="417" r:id="rId47"/>
    <p:sldId id="421" r:id="rId4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660"/>
  </p:normalViewPr>
  <p:slideViewPr>
    <p:cSldViewPr snapToGrid="0">
      <p:cViewPr varScale="1">
        <p:scale>
          <a:sx n="78" d="100"/>
          <a:sy n="78"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D92C27D-9021-492D-9544-18FA85C22D21}" type="datetimeFigureOut">
              <a:rPr lang="en-US" smtClean="0"/>
              <a:t>1/20/2023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AA7052F-0487-4654-B938-E32014058147}" type="slidenum">
              <a:rPr lang="en-US" smtClean="0"/>
              <a:t>‹#›</a:t>
            </a:fld>
            <a:endParaRPr lang="en-US"/>
          </a:p>
        </p:txBody>
      </p:sp>
    </p:spTree>
    <p:extLst>
      <p:ext uri="{BB962C8B-B14F-4D97-AF65-F5344CB8AC3E}">
        <p14:creationId xmlns:p14="http://schemas.microsoft.com/office/powerpoint/2010/main" val="211305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Board of Governors of the Federal Reserve System (US)
Release:
            G.17 Industrial Production and Capacity Utilization
Units: 
Index 2017=100, Seasonally Adjusted
Frequency: 
          Monthly
The industrial production (IP) index measures the real output of all relevant establishments located in the United States, regardless of their ownership, but not those located in U.S. territories.For more information, see the explanatory notes issued by the Board of Governors. For recent updates, see the announcements issued by the Board of GovernorsSource Code: IP.B50001.S
Board of Governors of the Federal Reserve System (US),
                    Industrial Production: Total Index [INDPRO],
                    retrieved from FRED,
                    Federal Reserve Bank of St. Louis;
                    https://fred.stlouisfed.org/series/INDPRO,
                    January 4, 2023.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University of Michigan
Release:
            Surveys of Consumers
Units: 
Index 1966:Q1=100, Not Seasonally Adjusted
Frequency: 
          Monthly
At the request of the source, the data is delayed by 1 month. To obtain historical data prior to January 1978, please see FRED data series UMCSENT1.This data should be cited as follows: "Surveys of Consumers, University of Michigan, University of Michigan: Consumer Sentiment © [UMCSENT], retrieved from FRED, Federal Reserve Bank of St. Louis, (Accessed on date)"Copyright, 2016, Surveys of Consumers, University of Michigan. Reprinted with permission.
University of Michigan,
                    University of Michigan: Consumer Sentiment [UMCSENT],
                    retrieved from FRED,
                    Federal Reserve Bank of St. Louis;
                    https://fred.stlouisfed.org/series/UMCSENT,
                    January 4, 2023.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7052F-0487-4654-B938-E32014058147}" type="slidenum">
              <a:rPr lang="en-US" smtClean="0"/>
              <a:t>39</a:t>
            </a:fld>
            <a:endParaRPr lang="en-US"/>
          </a:p>
        </p:txBody>
      </p:sp>
    </p:spTree>
    <p:extLst>
      <p:ext uri="{BB962C8B-B14F-4D97-AF65-F5344CB8AC3E}">
        <p14:creationId xmlns:p14="http://schemas.microsoft.com/office/powerpoint/2010/main" val="1757923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Labor Statistics
Release:
            Consumer Price Index
Units: 
Index 1982-1984=100, Seasonally Adjusted
Frequency: 
          Monthly
The Consumer Price Index for All Urban Consumers: All Items (CPIAUCSL) is a price index of a basket of goods and services paid by urban consumers. Percent changes in the price index measure the inflation rate between any two time periods. The most common inflation metric is the percent change from one year ago. It can also represent the buying habits of urban consumers. This particular index includes roughly 88 percent of the total population, accounting for wage earners, clerical workers, technical workers, self-employed, short-term workers, unemployed, retirees, and those not in the labor force.
The CPIs are based on prices for food, clothing, shelter, and fuels; transportation fares; service fees (e.g., water and sewer service); and sales taxes. Prices are collected monthly from about 4,000 housing units and approximately 26,000 retail establishments across 87 urban areas. To calculate the index, price changes are averaged with weights representing their importance in the spending of the particular group. The index measures price changes (as a percent change) from a predetermined reference date. In addition to the original unadjusted index distributed, the Bureau of Labor Statistics also releases a seasonally adjusted index. The unadjusted series reflects all factors that may influence a change in prices. However, it can be very useful to look at the seasonally adjusted CPI, which removes the effects of seasonal changes, such as weather, school year, production cycles, and holidays.
The CPI can be used to recognize periods of inflation and deflation. Significant increases in the CPI within a short time frame might indicate a period of inflation, and significant decreases in CPI within a short time frame might indicate a period of deflation. However, because the CPI includes volatile food and oil prices, it might not be a reliable measure of inflationary and deflationary periods. For a more accurate detection, the core CPI (CPILFESL) is often used. When using the CPI, please note that it is not applicable to all consumers and should not be used to determine relative living costs. Additionally, the CPI is a statistical measure vulnerable to sampling error since it is based on a sample of prices and not the complete average.
For more information on the consumer price indexes, see:  
Bureau of Economic Analysis. "CPI Detailed Report." 2013.  
Handbook of Methods  
Understanding the CPI: Frequently Asked Questions
U.S. Bureau of Labor Statistics,
                    Consumer Price Index for All Urban Consumers: All Items in U.S. City Average [CPIAUCSL],
                    retrieved from FRED,
                    Federal Reserve Bank of St. Louis;
                    https://fred.stlouisfed.org/series/CPIAUCSL,
                    January 3, 2023.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Board of Governors of the Federal Reserve System (US)
Release:
            G.17 Industrial Production and Capacity Utilization
Units: 
Percent of Capacity, Seasonally Adjusted
Frequency: 
          Monthly
For a given industry, the capacity utilization rate is equal to an output index divided by a capacity index. The Federal Reserve Board's capacity indexes attempt to capture the concept of sustainable maximum output-the greatest level of output a plant can maintain within the framework of a realistic work schedule, after factoring in normal downtime and assuming sufficient availability of inputs to operate the capital in place.For more information, see the explanatory notes issued by the Board of Governors. For recent updates, see the announcements issued by the Board of GovernorsSource Code: CAPUTL.B50001.S
Board of Governors of the Federal Reserve System (US),
                    Capacity Utilization: Total Index [TCU],
                    retrieved from FRED,
                    Federal Reserve Bank of St. Louis;
                    https://fred.stlouisfed.org/series/TCU,
                    January 4, 2023.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Census Bureau
Release:
            Monthly Retail Trade and Food Services
Units: 
Millions of Dollars, Seasonally Adjusted
Frequency: 
          Monthly
The most recent month's value of the advance estimate based on data from a subsample of firms from the larger Monthly Retail Trade Survey is available at https://fred.stlouisfed.org/series/RSAFS Information about the Monthly Retail Trade Survey can be found on the Census website at https://www.census.gov/retail/mrts/about_the_surveys.html
U.S. Census Bureau,
                    Retail Sales: Retail Trade and Food Services [MRTSSM44X72USS],
                    retrieved from FRED,
                    Federal Reserve Bank of St. Louis;
                    https://fred.stlouisfed.org/series/MRTSSM44X72USS,
                    January 4, 2023.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Labor Statistics
Release:
            Consumer Price Index
Units: 
Index 1982-1984=100, Seasonally Adjusted
Frequency: 
          Monthly
The Consumer Price Index for All Urban Consumers: All Items (CPIAUCSL) is a price index of a basket of goods and services paid by urban consumers. Percent changes in the price index measure the inflation rate between any two time periods. The most common inflation metric is the percent change from one year ago. It can also represent the buying habits of urban consumers. This particular index includes roughly 88 percent of the total population, accounting for wage earners, clerical workers, technical workers, self-employed, short-term workers, unemployed, retirees, and those not in the labor force.
The CPIs are based on prices for food, clothing, shelter, and fuels; transportation fares; service fees (e.g., water and sewer service); and sales taxes. Prices are collected monthly from about 4,000 housing units and approximately 26,000 retail establishments across 87 urban areas. To calculate the index, price changes are averaged with weights representing their importance in the spending of the particular group. The index measures price changes (as a percent change) from a predetermined reference date. In addition to the original unadjusted index distributed, the Bureau of Labor Statistics also releases a seasonally adjusted index. The unadjusted series reflects all factors that may influence a change in prices. However, it can be very useful to look at the seasonally adjusted CPI, which removes the effects of seasonal changes, such as weather, school year, production cycles, and holidays.
The CPI can be used to recognize periods of inflation and deflation. Significant increases in the CPI within a short time frame might indicate a period of inflation, and significant decreases in CPI within a short time frame might indicate a period of deflation. However, because the CPI includes volatile food and oil prices, it might not be a reliable measure of inflationary and deflationary periods. For a more accurate detection, the core CPI (CPILFESL) is often used. When using the CPI, please note that it is not applicable to all consumers and should not be used to determine relative living costs. Additionally, the CPI is a statistical measure vulnerable to sampling error since it is based on a sample of prices and not the complete average.
For more information on the consumer price indexes, see:  
Bureau of Economic Analysis. "CPI Detailed Report." 2013.  
Handbook of Methods  
Understanding the CPI: Frequently Asked Questions
U.S. Bureau of Labor Statistics,
                    Consumer Price Index for All Urban Consumers: All Items in U.S. City Average [CPIAUCSL],
                    retrieved from FRED,
                    Federal Reserve Bank of St. Louis;
                    https://fred.stlouisfed.org/series/CPIAUCSL,
                    January 3, 2023.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Personal Income and Outlays
Units: 
Index 2012=100, Seasonally Adjusted
Frequency: 
          Monthly
BEA Account Code: DPCCRG
The Personal Consumption Expenditures Price Index is a measure of the prices that people living in the United States, or those buying on their behalf, pay for goods and services. The change in the PCE price index is known for capturing inflation (or deflation) across a wide range of consumer expenses and reflecting changes in consumer behavior. For example, if car prices rise, car sales may decline while bicycle sales increase. 
The PCE Price Index is produced by the Bureau of Economic Analysis (BEA), which revises previously published PCE data to reflect updated information or new methodology, providing consistency across decades of data that's valuable for researchers. They also offer the series as a Chain-Type index and excluding food and energy products, as above. The PCE price index less food excluding food and energy is used primarily for macroeconomic analysis and forecasting future values of the PCE price index.
The PCE Price Index is similar to the Bureau of Labor Statistics' consumer price index for urban consumers. The two indexes, which have their own purposes and uses, are constructed differently, resulting in different inflation rates.
For more information on the PCE price index, see:
U.S. Bureau of Economic Analysis, Guide to the National Income and Product Accounts of the United States (NIPA) 
U.S. Bureau of Economic Analysis, Personal Consumption Expenditures Price Index
U.S. Bureau of Economic Analysis, Prices &amp; Inflation
U.S. Bureau of Labor Statistics, Differences between the Consumer Price Index and the Personal Consumption Expenditure Price Index
U.S. Bureau of Economic Analysis,
                    Personal Consumption Expenditures Excluding Food and Energy (Chain-Type Price Index) [PCEPILFE],
                    retrieved from FRED,
                    Federal Reserve Bank of St. Louis;
                    https://fred.stlouisfed.org/series/PCEPILFE,
                    January 3, 2023.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Personal Income and Outlays
Units: 
Index 2012=100, Seasonally Adjusted
Frequency: 
          Monthly
BEA Account Code: DPCCRG
The Personal Consumption Expenditures Price Index is a measure of the prices that people living in the United States, or those buying on their behalf, pay for goods and services. The change in the PCE price index is known for capturing inflation (or deflation) across a wide range of consumer expenses and reflecting changes in consumer behavior. For example, if car prices rise, car sales may decline while bicycle sales increase. 
The PCE Price Index is produced by the Bureau of Economic Analysis (BEA), which revises previously published PCE data to reflect updated information or new methodology, providing consistency across decades of data that's valuable for researchers. They also offer the series as a Chain-Type index and excluding food and energy products, as above. The PCE price index less food excluding food and energy is used primarily for macroeconomic analysis and forecasting future values of the PCE price index.
The PCE Price Index is similar to the Bureau of Labor Statistics' consumer price index for urban consumers. The two indexes, which have their own purposes and uses, are constructed differently, resulting in different inflation rates.
For more information on the PCE price index, see:
U.S. Bureau of Economic Analysis, Guide to the National Income and Product Accounts of the United States (NIPA) 
U.S. Bureau of Economic Analysis, Personal Consumption Expenditures Price Index
U.S. Bureau of Economic Analysis, Prices &amp; Inflation
U.S. Bureau of Labor Statistics, Differences between the Consumer Price Index and the Personal Consumption Expenditure Price Index
U.S. Bureau of Economic Analysis,
                    Personal Consumption Expenditures Excluding Food and Energy (Chain-Type Price Index) [PCEPILFE],
                    retrieved from FRED,
                    Federal Reserve Bank of St. Louis;
                    https://fred.stlouisfed.org/series/PCEPILFE,
                    January 3, 2023.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681980" cy="3696712"/>
          </a:xfrm>
          <a:prstGeom prst="rect">
            <a:avLst/>
          </a:prstGeom>
        </p:spPr>
        <p:txBody>
          <a:bodyPr/>
          <a:lstStyle/>
          <a:p>
            <a:pPr fontAlgn="base"/>
            <a:r>
              <a:rPr lang="en-US" sz="1000">
                <a:solidFill>
                  <a:srgbClr val="000000">
                    <a:alpha val="100000"/>
                  </a:srgbClr>
                </a:solidFill>
                <a:latin typeface="Calibri"/>
              </a:rPr>
              <a:t>Source:
            U.S. Federal Open Market Committee
Source:
            Federal Reserve Bank of St. Louis
Release:
            Summary of Economic Projections
Units: 
Percent, Not Seasonally Adjusted
Frequency: 
          Annual
The projections for the federal funds rate are the value of the midpoint of the projected appropriate target range for the federal funds rate or the projected appropriate target level for the federal funds rate at the end of the specified calendar year or over the longer run. Each participant's projections are based on his or her assessment of appropriate monetary policy. The range for each variable in a given year includes all participants' projections, from lowest to highest, for that variable in the given year. This series represents the median value of the range forecast established by the Federal Open Market Committee. For each period, the median is the middle projection when the projections are arranged from lowest to highest. When the number of projections is even, the median is the average of the two middle projections.Digitized originals of this release can be found at https://fraser.stlouisfed.org/publication/?pid=677.
U.S. Federal Open Market Committee and Federal Reserve Bank of St. Louis,
                    FOMC Summary of Economic Projections for the Fed Funds Rate, Median [FEDTARMD],
                    retrieved from FRED,
                    Federal Reserve Bank of St. Louis;
                    https://fred.stlouisfed.org/series/FEDTARMD,
                    October 18, 2021.
</a:t>
            </a:r>
          </a:p>
        </p:txBody>
      </p:sp>
    </p:spTree>
    <p:extLst>
      <p:ext uri="{BB962C8B-B14F-4D97-AF65-F5344CB8AC3E}">
        <p14:creationId xmlns:p14="http://schemas.microsoft.com/office/powerpoint/2010/main" val="382365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Federal Open Market Committee
Source:
            Federal Reserve Bank of St. Louis
Release:
            Summary of Economic Projections
Units: 
Fourth Quarter to Fourth Quarter Percent Change, Not Seasonally Adjusted
Frequency: 
          Annual
Projections of real gross domestic product growth are fourth-quarter growth rates, that is, percentage changes from the fourth quarter of the prior year to the fourth quarter of the indicated year. Each participant's projections are based on his or her assessment of appropriate monetary policy. The range for each variable in a given year includes all participants' projections, from lowest to highest, for that variable in the given year; the central tendencies exclude the three highest and three lowest projections for each year. This series represents the midpoint of the central tendency forecast's high and low values established by the Federal Open Market Committee.Digitized originals of this release can be found at https://fraser.stlouisfed.org/publication/?pid=677.
U.S. Federal Open Market Committee and Federal Reserve Bank of St. Louis,
                    FOMC Summary of Economic Projections for the Growth Rate of Real Gross Domestic Product, Central Tendency, Midpoint [GDPC1CTM],
                    retrieved from FRED,
                    Federal Reserve Bank of St. Louis;
                    https://fred.stlouisfed.org/series/GDPC1CTM,
                    January 4, 2023.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Federal Reserve Bank of St. Louis
Release:
            Interest Rate Spreads
Units: 
Percent, Not Seasonally Adjusted
Frequency: 
          Daily
Starting with the update on June 21, 2019, the Treasury bond data used in calculating interest rate spreads is obtained directly from the U.S. Treasury Department.
Series is calculated as the spread between 10-Year Treasury Constant Maturity (BC_10YEAR) and 2-Year Treasury Constant Maturity (BC_2YEAR). Both underlying series are published at the U.S. Treasury Department.
Federal Reserve Bank of St. Louis,
                    10-Year Treasury Constant Maturity Minus 2-Year Treasury Constant Maturity [T10Y2Y],
                    retrieved from FRED,
                    Federal Reserve Bank of St. Louis;
                    https://fred.stlouisfed.org/series/T10Y2Y,
                    January 4, 2023.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C7224-8C25-43F4-A7FA-0F27DD34B6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234AEF-B851-4D83-B226-032B1511F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C80FB6-1540-49FF-82D0-474CD1C93E7C}"/>
              </a:ext>
            </a:extLst>
          </p:cNvPr>
          <p:cNvSpPr>
            <a:spLocks noGrp="1"/>
          </p:cNvSpPr>
          <p:nvPr>
            <p:ph type="dt" sz="half" idx="10"/>
          </p:nvPr>
        </p:nvSpPr>
        <p:spPr/>
        <p:txBody>
          <a:bodyPr/>
          <a:lstStyle/>
          <a:p>
            <a:fld id="{E64CCC3A-FED7-48F3-8281-876C74377F11}" type="datetimeFigureOut">
              <a:rPr lang="en-US" smtClean="0"/>
              <a:t>1/20/2023</a:t>
            </a:fld>
            <a:endParaRPr lang="en-US"/>
          </a:p>
        </p:txBody>
      </p:sp>
      <p:sp>
        <p:nvSpPr>
          <p:cNvPr id="5" name="Footer Placeholder 4">
            <a:extLst>
              <a:ext uri="{FF2B5EF4-FFF2-40B4-BE49-F238E27FC236}">
                <a16:creationId xmlns:a16="http://schemas.microsoft.com/office/drawing/2014/main" id="{AD2A5E1C-CB80-4219-9793-5E2E1F88C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1CA7F-0CDA-44C9-922B-1AF2522D4DF6}"/>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169142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3B5B-6B56-4162-A479-0368D767DA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4FA874-AA0A-4BA5-8585-94C0EB4282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02460-F792-4561-BAD3-50D5D5C4A4BC}"/>
              </a:ext>
            </a:extLst>
          </p:cNvPr>
          <p:cNvSpPr>
            <a:spLocks noGrp="1"/>
          </p:cNvSpPr>
          <p:nvPr>
            <p:ph type="dt" sz="half" idx="10"/>
          </p:nvPr>
        </p:nvSpPr>
        <p:spPr/>
        <p:txBody>
          <a:bodyPr/>
          <a:lstStyle/>
          <a:p>
            <a:fld id="{E64CCC3A-FED7-48F3-8281-876C74377F11}" type="datetimeFigureOut">
              <a:rPr lang="en-US" smtClean="0"/>
              <a:t>1/20/2023</a:t>
            </a:fld>
            <a:endParaRPr lang="en-US"/>
          </a:p>
        </p:txBody>
      </p:sp>
      <p:sp>
        <p:nvSpPr>
          <p:cNvPr id="5" name="Footer Placeholder 4">
            <a:extLst>
              <a:ext uri="{FF2B5EF4-FFF2-40B4-BE49-F238E27FC236}">
                <a16:creationId xmlns:a16="http://schemas.microsoft.com/office/drawing/2014/main" id="{7F0408E2-A418-499B-994E-CD1CB76AB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16693-A279-4171-B501-BC00443A96C2}"/>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296303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6F5C71-5B30-48AC-B512-B16215EFB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BD4079-AAA5-49A0-AD44-5D907736DB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9AE37-D2B0-4601-AADC-6381AB079455}"/>
              </a:ext>
            </a:extLst>
          </p:cNvPr>
          <p:cNvSpPr>
            <a:spLocks noGrp="1"/>
          </p:cNvSpPr>
          <p:nvPr>
            <p:ph type="dt" sz="half" idx="10"/>
          </p:nvPr>
        </p:nvSpPr>
        <p:spPr/>
        <p:txBody>
          <a:bodyPr/>
          <a:lstStyle/>
          <a:p>
            <a:fld id="{E64CCC3A-FED7-48F3-8281-876C74377F11}" type="datetimeFigureOut">
              <a:rPr lang="en-US" smtClean="0"/>
              <a:t>1/20/2023</a:t>
            </a:fld>
            <a:endParaRPr lang="en-US"/>
          </a:p>
        </p:txBody>
      </p:sp>
      <p:sp>
        <p:nvSpPr>
          <p:cNvPr id="5" name="Footer Placeholder 4">
            <a:extLst>
              <a:ext uri="{FF2B5EF4-FFF2-40B4-BE49-F238E27FC236}">
                <a16:creationId xmlns:a16="http://schemas.microsoft.com/office/drawing/2014/main" id="{F2483238-8BC1-4B95-8D6E-15736208F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4E3D8-4BBE-4F66-86C8-A3BFD079636F}"/>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134892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3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EC96-71F5-40CA-AFE3-605688462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34B1D3-9B9F-4534-9DA2-F2C0F6EF83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95786-FDD8-4FA0-9C8C-323CBB5FEF19}"/>
              </a:ext>
            </a:extLst>
          </p:cNvPr>
          <p:cNvSpPr>
            <a:spLocks noGrp="1"/>
          </p:cNvSpPr>
          <p:nvPr>
            <p:ph type="dt" sz="half" idx="10"/>
          </p:nvPr>
        </p:nvSpPr>
        <p:spPr/>
        <p:txBody>
          <a:bodyPr/>
          <a:lstStyle/>
          <a:p>
            <a:fld id="{E64CCC3A-FED7-48F3-8281-876C74377F11}" type="datetimeFigureOut">
              <a:rPr lang="en-US" smtClean="0"/>
              <a:t>1/20/2023</a:t>
            </a:fld>
            <a:endParaRPr lang="en-US"/>
          </a:p>
        </p:txBody>
      </p:sp>
      <p:sp>
        <p:nvSpPr>
          <p:cNvPr id="5" name="Footer Placeholder 4">
            <a:extLst>
              <a:ext uri="{FF2B5EF4-FFF2-40B4-BE49-F238E27FC236}">
                <a16:creationId xmlns:a16="http://schemas.microsoft.com/office/drawing/2014/main" id="{B0F659AA-D2FC-4841-802E-BB332F7E7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FDA51-E756-4FFD-9E00-6320CDA0420A}"/>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188528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0269-9FA9-4C89-BDB3-A645D2829B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CB8A4E-F6A2-4942-8406-5D129CACF0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1D0FC6-6FD3-44D2-8BFE-3AD8963FCC13}"/>
              </a:ext>
            </a:extLst>
          </p:cNvPr>
          <p:cNvSpPr>
            <a:spLocks noGrp="1"/>
          </p:cNvSpPr>
          <p:nvPr>
            <p:ph type="dt" sz="half" idx="10"/>
          </p:nvPr>
        </p:nvSpPr>
        <p:spPr/>
        <p:txBody>
          <a:bodyPr/>
          <a:lstStyle/>
          <a:p>
            <a:fld id="{E64CCC3A-FED7-48F3-8281-876C74377F11}" type="datetimeFigureOut">
              <a:rPr lang="en-US" smtClean="0"/>
              <a:t>1/20/2023</a:t>
            </a:fld>
            <a:endParaRPr lang="en-US"/>
          </a:p>
        </p:txBody>
      </p:sp>
      <p:sp>
        <p:nvSpPr>
          <p:cNvPr id="5" name="Footer Placeholder 4">
            <a:extLst>
              <a:ext uri="{FF2B5EF4-FFF2-40B4-BE49-F238E27FC236}">
                <a16:creationId xmlns:a16="http://schemas.microsoft.com/office/drawing/2014/main" id="{850145D7-ACBC-4103-B2B2-59F1535EE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78A6C-9C82-4D25-8232-BF6C802695CE}"/>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33334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A595B-FAAD-47CB-8D3A-F2AF3856A3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5F4D45-1E7E-41F6-9756-DEE597EF5B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C06512-F58B-45E0-8E8A-9634B72E6A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4E629-80BE-4B54-A077-D85238171AD9}"/>
              </a:ext>
            </a:extLst>
          </p:cNvPr>
          <p:cNvSpPr>
            <a:spLocks noGrp="1"/>
          </p:cNvSpPr>
          <p:nvPr>
            <p:ph type="dt" sz="half" idx="10"/>
          </p:nvPr>
        </p:nvSpPr>
        <p:spPr/>
        <p:txBody>
          <a:bodyPr/>
          <a:lstStyle/>
          <a:p>
            <a:fld id="{E64CCC3A-FED7-48F3-8281-876C74377F11}" type="datetimeFigureOut">
              <a:rPr lang="en-US" smtClean="0"/>
              <a:t>1/20/2023</a:t>
            </a:fld>
            <a:endParaRPr lang="en-US"/>
          </a:p>
        </p:txBody>
      </p:sp>
      <p:sp>
        <p:nvSpPr>
          <p:cNvPr id="6" name="Footer Placeholder 5">
            <a:extLst>
              <a:ext uri="{FF2B5EF4-FFF2-40B4-BE49-F238E27FC236}">
                <a16:creationId xmlns:a16="http://schemas.microsoft.com/office/drawing/2014/main" id="{2D2D084D-1D9B-486B-ACE7-7061EFCE7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85C52B-EDDA-41AB-928B-17E101CFB464}"/>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401508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FAAD-E256-40E2-A9AE-71C5CDB268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34D541-A4B2-4CEA-AA4B-C98FF8D3F0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F00A33-FAEF-44CB-AF22-F532FE0AA9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BFD62C-9438-4D71-AB17-5BBA25F5E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D898D-7C4B-47F3-8F76-C718575D16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1ABA65-731B-4B8A-8194-EE6F2E398F20}"/>
              </a:ext>
            </a:extLst>
          </p:cNvPr>
          <p:cNvSpPr>
            <a:spLocks noGrp="1"/>
          </p:cNvSpPr>
          <p:nvPr>
            <p:ph type="dt" sz="half" idx="10"/>
          </p:nvPr>
        </p:nvSpPr>
        <p:spPr/>
        <p:txBody>
          <a:bodyPr/>
          <a:lstStyle/>
          <a:p>
            <a:fld id="{E64CCC3A-FED7-48F3-8281-876C74377F11}" type="datetimeFigureOut">
              <a:rPr lang="en-US" smtClean="0"/>
              <a:t>1/20/2023</a:t>
            </a:fld>
            <a:endParaRPr lang="en-US"/>
          </a:p>
        </p:txBody>
      </p:sp>
      <p:sp>
        <p:nvSpPr>
          <p:cNvPr id="8" name="Footer Placeholder 7">
            <a:extLst>
              <a:ext uri="{FF2B5EF4-FFF2-40B4-BE49-F238E27FC236}">
                <a16:creationId xmlns:a16="http://schemas.microsoft.com/office/drawing/2014/main" id="{A1F1AAEC-58CC-4001-A259-DE9EFFBE2D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A4770-808E-490E-B526-945199D64D2E}"/>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361685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9F58-08C8-4592-B34A-358DC477DD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7DF359-654D-4151-B692-B94528B1B0E2}"/>
              </a:ext>
            </a:extLst>
          </p:cNvPr>
          <p:cNvSpPr>
            <a:spLocks noGrp="1"/>
          </p:cNvSpPr>
          <p:nvPr>
            <p:ph type="dt" sz="half" idx="10"/>
          </p:nvPr>
        </p:nvSpPr>
        <p:spPr/>
        <p:txBody>
          <a:bodyPr/>
          <a:lstStyle/>
          <a:p>
            <a:fld id="{E64CCC3A-FED7-48F3-8281-876C74377F11}" type="datetimeFigureOut">
              <a:rPr lang="en-US" smtClean="0"/>
              <a:t>1/20/2023</a:t>
            </a:fld>
            <a:endParaRPr lang="en-US"/>
          </a:p>
        </p:txBody>
      </p:sp>
      <p:sp>
        <p:nvSpPr>
          <p:cNvPr id="4" name="Footer Placeholder 3">
            <a:extLst>
              <a:ext uri="{FF2B5EF4-FFF2-40B4-BE49-F238E27FC236}">
                <a16:creationId xmlns:a16="http://schemas.microsoft.com/office/drawing/2014/main" id="{832B5932-2942-4031-BD72-229F16A3A5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CB2A5-7376-4D2B-836C-B775AE4F097F}"/>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154429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F092C-3FEA-4037-B15E-16BD6B1C9AB0}"/>
              </a:ext>
            </a:extLst>
          </p:cNvPr>
          <p:cNvSpPr>
            <a:spLocks noGrp="1"/>
          </p:cNvSpPr>
          <p:nvPr>
            <p:ph type="dt" sz="half" idx="10"/>
          </p:nvPr>
        </p:nvSpPr>
        <p:spPr/>
        <p:txBody>
          <a:bodyPr/>
          <a:lstStyle/>
          <a:p>
            <a:fld id="{E64CCC3A-FED7-48F3-8281-876C74377F11}" type="datetimeFigureOut">
              <a:rPr lang="en-US" smtClean="0"/>
              <a:t>1/20/2023</a:t>
            </a:fld>
            <a:endParaRPr lang="en-US"/>
          </a:p>
        </p:txBody>
      </p:sp>
      <p:sp>
        <p:nvSpPr>
          <p:cNvPr id="3" name="Footer Placeholder 2">
            <a:extLst>
              <a:ext uri="{FF2B5EF4-FFF2-40B4-BE49-F238E27FC236}">
                <a16:creationId xmlns:a16="http://schemas.microsoft.com/office/drawing/2014/main" id="{7A884C6E-149C-4490-B957-A02F8B086B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9E1B82-5822-46ED-84E5-D40FA408E2F0}"/>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8341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71E5-CC3D-498B-B8A2-DE853E3259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863CD9-E6D3-4546-BB87-070D347A96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E54CD3-DDC9-4032-B081-9FDF2DC8C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DF8429-70ED-44DD-AEB1-4B92C32FD065}"/>
              </a:ext>
            </a:extLst>
          </p:cNvPr>
          <p:cNvSpPr>
            <a:spLocks noGrp="1"/>
          </p:cNvSpPr>
          <p:nvPr>
            <p:ph type="dt" sz="half" idx="10"/>
          </p:nvPr>
        </p:nvSpPr>
        <p:spPr/>
        <p:txBody>
          <a:bodyPr/>
          <a:lstStyle/>
          <a:p>
            <a:fld id="{E64CCC3A-FED7-48F3-8281-876C74377F11}" type="datetimeFigureOut">
              <a:rPr lang="en-US" smtClean="0"/>
              <a:t>1/20/2023</a:t>
            </a:fld>
            <a:endParaRPr lang="en-US"/>
          </a:p>
        </p:txBody>
      </p:sp>
      <p:sp>
        <p:nvSpPr>
          <p:cNvPr id="6" name="Footer Placeholder 5">
            <a:extLst>
              <a:ext uri="{FF2B5EF4-FFF2-40B4-BE49-F238E27FC236}">
                <a16:creationId xmlns:a16="http://schemas.microsoft.com/office/drawing/2014/main" id="{46D64C9E-D760-4E41-9FDA-D0CA09885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0907F-BE3A-4392-BE42-093578EC2F98}"/>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152540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F4E7-5D91-4B70-ACEE-2E8E1DBB4B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248B6A-D7DB-47B0-BA47-AF5476160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E4758A-26D3-4CFF-886C-C0D96217D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8E6E34-3850-45C4-95B4-D28451C4725A}"/>
              </a:ext>
            </a:extLst>
          </p:cNvPr>
          <p:cNvSpPr>
            <a:spLocks noGrp="1"/>
          </p:cNvSpPr>
          <p:nvPr>
            <p:ph type="dt" sz="half" idx="10"/>
          </p:nvPr>
        </p:nvSpPr>
        <p:spPr/>
        <p:txBody>
          <a:bodyPr/>
          <a:lstStyle/>
          <a:p>
            <a:fld id="{E64CCC3A-FED7-48F3-8281-876C74377F11}" type="datetimeFigureOut">
              <a:rPr lang="en-US" smtClean="0"/>
              <a:t>1/20/2023</a:t>
            </a:fld>
            <a:endParaRPr lang="en-US"/>
          </a:p>
        </p:txBody>
      </p:sp>
      <p:sp>
        <p:nvSpPr>
          <p:cNvPr id="6" name="Footer Placeholder 5">
            <a:extLst>
              <a:ext uri="{FF2B5EF4-FFF2-40B4-BE49-F238E27FC236}">
                <a16:creationId xmlns:a16="http://schemas.microsoft.com/office/drawing/2014/main" id="{AD15BBFA-549C-4BE2-B9F2-CFC7E165B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1F0F1-16EF-4F6F-98E5-C6420C1A6575}"/>
              </a:ext>
            </a:extLst>
          </p:cNvPr>
          <p:cNvSpPr>
            <a:spLocks noGrp="1"/>
          </p:cNvSpPr>
          <p:nvPr>
            <p:ph type="sldNum" sz="quarter" idx="12"/>
          </p:nvPr>
        </p:nvSpPr>
        <p:spPr/>
        <p:txBody>
          <a:bodyPr/>
          <a:lstStyle/>
          <a:p>
            <a:fld id="{92E10647-45EC-497A-B79C-32308F67916B}" type="slidenum">
              <a:rPr lang="en-US" smtClean="0"/>
              <a:t>‹#›</a:t>
            </a:fld>
            <a:endParaRPr lang="en-US"/>
          </a:p>
        </p:txBody>
      </p:sp>
    </p:spTree>
    <p:extLst>
      <p:ext uri="{BB962C8B-B14F-4D97-AF65-F5344CB8AC3E}">
        <p14:creationId xmlns:p14="http://schemas.microsoft.com/office/powerpoint/2010/main" val="427599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78527-F74D-4B90-BB80-841B34AD2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B7A71A-A273-427D-B8DC-339A05AF66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A3630-4B2F-4DB3-9C16-167ED325B7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CCC3A-FED7-48F3-8281-876C74377F11}" type="datetimeFigureOut">
              <a:rPr lang="en-US" smtClean="0"/>
              <a:t>1/20/2023</a:t>
            </a:fld>
            <a:endParaRPr lang="en-US"/>
          </a:p>
        </p:txBody>
      </p:sp>
      <p:sp>
        <p:nvSpPr>
          <p:cNvPr id="5" name="Footer Placeholder 4">
            <a:extLst>
              <a:ext uri="{FF2B5EF4-FFF2-40B4-BE49-F238E27FC236}">
                <a16:creationId xmlns:a16="http://schemas.microsoft.com/office/drawing/2014/main" id="{0FB597BC-7DD3-41A8-B08B-6959E5B92C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88486F-7639-4ABC-85CB-ED04B432A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10647-45EC-497A-B79C-32308F67916B}" type="slidenum">
              <a:rPr lang="en-US" smtClean="0"/>
              <a:t>‹#›</a:t>
            </a:fld>
            <a:endParaRPr lang="en-US"/>
          </a:p>
        </p:txBody>
      </p:sp>
    </p:spTree>
    <p:extLst>
      <p:ext uri="{BB962C8B-B14F-4D97-AF65-F5344CB8AC3E}">
        <p14:creationId xmlns:p14="http://schemas.microsoft.com/office/powerpoint/2010/main" val="2356632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red.stlouisfed.org/graph/?g=YraJ"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hyperlink" Target="https://fred.stlouisfed.org/graph/?g=Yra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hyperlink" Target="https://fred.stlouisfed.org/graph/?g=Yrbj"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fred.stlouisfed.org/graph/?g=Ynq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hyperlink" Target="https://fred.stlouisfed.org/graph/?g=Ynq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fred.stlouisfed.org/graph/?g=XFp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hyperlink" Target="https://fred.stlouisfed.org/graph/?g=YlKv"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fred.stlouisfed.org/graph/?g=Yr7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fred.stlouisfed.org/graph/?g=YriZ"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fred.stlouisfed.org/graph/?g=Ynp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4064-7731-4B1E-B136-459BE0C6AF3F}"/>
              </a:ext>
            </a:extLst>
          </p:cNvPr>
          <p:cNvSpPr>
            <a:spLocks noGrp="1"/>
          </p:cNvSpPr>
          <p:nvPr>
            <p:ph type="ctrTitle"/>
          </p:nvPr>
        </p:nvSpPr>
        <p:spPr/>
        <p:txBody>
          <a:bodyPr>
            <a:normAutofit/>
          </a:bodyPr>
          <a:lstStyle/>
          <a:p>
            <a:r>
              <a:rPr lang="en-US" dirty="0"/>
              <a:t>The Outlook for the Economy in 2023</a:t>
            </a:r>
          </a:p>
        </p:txBody>
      </p:sp>
      <p:sp>
        <p:nvSpPr>
          <p:cNvPr id="3" name="Subtitle 2">
            <a:extLst>
              <a:ext uri="{FF2B5EF4-FFF2-40B4-BE49-F238E27FC236}">
                <a16:creationId xmlns:a16="http://schemas.microsoft.com/office/drawing/2014/main" id="{3245FC6A-B862-42D2-8360-2BC9E38D5236}"/>
              </a:ext>
            </a:extLst>
          </p:cNvPr>
          <p:cNvSpPr>
            <a:spLocks noGrp="1"/>
          </p:cNvSpPr>
          <p:nvPr>
            <p:ph type="subTitle" idx="1"/>
          </p:nvPr>
        </p:nvSpPr>
        <p:spPr/>
        <p:txBody>
          <a:bodyPr/>
          <a:lstStyle/>
          <a:p>
            <a:r>
              <a:rPr lang="en-US" dirty="0"/>
              <a:t>Steven Kyle</a:t>
            </a:r>
          </a:p>
          <a:p>
            <a:r>
              <a:rPr lang="en-US" dirty="0"/>
              <a:t>Cornell University</a:t>
            </a:r>
          </a:p>
          <a:p>
            <a:r>
              <a:rPr lang="en-US" dirty="0"/>
              <a:t>January 20, 2023  </a:t>
            </a:r>
          </a:p>
          <a:p>
            <a:endParaRPr lang="en-US" dirty="0"/>
          </a:p>
        </p:txBody>
      </p:sp>
    </p:spTree>
    <p:extLst>
      <p:ext uri="{BB962C8B-B14F-4D97-AF65-F5344CB8AC3E}">
        <p14:creationId xmlns:p14="http://schemas.microsoft.com/office/powerpoint/2010/main" val="2143752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ECF8-CABD-461F-BE4B-60B92286B070}"/>
              </a:ext>
            </a:extLst>
          </p:cNvPr>
          <p:cNvSpPr>
            <a:spLocks noGrp="1"/>
          </p:cNvSpPr>
          <p:nvPr>
            <p:ph type="title"/>
          </p:nvPr>
        </p:nvSpPr>
        <p:spPr>
          <a:xfrm>
            <a:off x="838200" y="365126"/>
            <a:ext cx="10515600" cy="771696"/>
          </a:xfrm>
        </p:spPr>
        <p:txBody>
          <a:bodyPr>
            <a:normAutofit fontScale="90000"/>
          </a:bodyPr>
          <a:lstStyle/>
          <a:p>
            <a:pPr algn="ctr"/>
            <a:r>
              <a:rPr lang="en-US" dirty="0"/>
              <a:t>And two big ones that couldn’t really be predicted</a:t>
            </a:r>
          </a:p>
        </p:txBody>
      </p:sp>
      <p:sp>
        <p:nvSpPr>
          <p:cNvPr id="3" name="Content Placeholder 2">
            <a:extLst>
              <a:ext uri="{FF2B5EF4-FFF2-40B4-BE49-F238E27FC236}">
                <a16:creationId xmlns:a16="http://schemas.microsoft.com/office/drawing/2014/main" id="{6101CC8E-0D92-499A-8E9E-8431FC699FC2}"/>
              </a:ext>
            </a:extLst>
          </p:cNvPr>
          <p:cNvSpPr>
            <a:spLocks noGrp="1"/>
          </p:cNvSpPr>
          <p:nvPr>
            <p:ph idx="1"/>
          </p:nvPr>
        </p:nvSpPr>
        <p:spPr>
          <a:xfrm>
            <a:off x="838200" y="1253331"/>
            <a:ext cx="10515600" cy="4999188"/>
          </a:xfrm>
        </p:spPr>
        <p:txBody>
          <a:bodyPr>
            <a:normAutofit lnSpcReduction="10000"/>
          </a:bodyPr>
          <a:lstStyle/>
          <a:p>
            <a:pPr lvl="1"/>
            <a:r>
              <a:rPr lang="en-US" dirty="0"/>
              <a:t>Russia invades Ukraine!  This has generated problems in both oil markets and world grain markets.</a:t>
            </a:r>
          </a:p>
          <a:p>
            <a:pPr lvl="2"/>
            <a:endParaRPr lang="en-US" dirty="0"/>
          </a:p>
          <a:p>
            <a:pPr lvl="2"/>
            <a:r>
              <a:rPr lang="en-US" dirty="0"/>
              <a:t>If we were predicting on the basis of politicians doing things that are in their interest then Putin seems to be an exception.  He has made a historic mistake and continues to insist on it </a:t>
            </a:r>
          </a:p>
          <a:p>
            <a:pPr lvl="2"/>
            <a:endParaRPr lang="en-US" dirty="0"/>
          </a:p>
          <a:p>
            <a:pPr lvl="2"/>
            <a:r>
              <a:rPr lang="en-US" dirty="0"/>
              <a:t>This uncertainty applies to 2023 as well.  Will Putin still be in charge next week?  Will the Ukrainians end this?</a:t>
            </a:r>
          </a:p>
          <a:p>
            <a:pPr lvl="2"/>
            <a:endParaRPr lang="en-US" dirty="0"/>
          </a:p>
          <a:p>
            <a:pPr lvl="2"/>
            <a:r>
              <a:rPr lang="en-US" dirty="0"/>
              <a:t>Note that the world price of oil determines our domestic price and it hasn’t been under any sort of US control since 1973</a:t>
            </a:r>
          </a:p>
          <a:p>
            <a:pPr lvl="2"/>
            <a:endParaRPr lang="en-US" dirty="0"/>
          </a:p>
          <a:p>
            <a:pPr lvl="1"/>
            <a:endParaRPr lang="en-US" dirty="0"/>
          </a:p>
          <a:p>
            <a:pPr lvl="1"/>
            <a:r>
              <a:rPr lang="en-US" dirty="0"/>
              <a:t>Many </a:t>
            </a:r>
            <a:r>
              <a:rPr lang="en-US" dirty="0" err="1"/>
              <a:t>many</a:t>
            </a:r>
            <a:r>
              <a:rPr lang="en-US" dirty="0"/>
              <a:t> supply chains are still located in China and have been unreliable through 2022 as covid has surged</a:t>
            </a:r>
          </a:p>
          <a:p>
            <a:pPr lvl="1"/>
            <a:endParaRPr lang="en-US" dirty="0"/>
          </a:p>
          <a:p>
            <a:pPr lvl="1"/>
            <a:endParaRPr lang="en-US" dirty="0"/>
          </a:p>
          <a:p>
            <a:endParaRPr lang="en-US" dirty="0"/>
          </a:p>
        </p:txBody>
      </p:sp>
    </p:spTree>
    <p:extLst>
      <p:ext uri="{BB962C8B-B14F-4D97-AF65-F5344CB8AC3E}">
        <p14:creationId xmlns:p14="http://schemas.microsoft.com/office/powerpoint/2010/main" val="101844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1132703"/>
            <a:ext cx="8191500" cy="5524500"/>
          </a:xfrm>
          <a:prstGeom prst="rect">
            <a:avLst/>
          </a:prstGeom>
        </p:spPr>
      </p:pic>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3847E6BF-19F1-57F8-D201-AE634A20422B}"/>
              </a:ext>
            </a:extLst>
          </p:cNvPr>
          <p:cNvSpPr txBox="1"/>
          <p:nvPr/>
        </p:nvSpPr>
        <p:spPr>
          <a:xfrm>
            <a:off x="3170632" y="184837"/>
            <a:ext cx="6354368" cy="830997"/>
          </a:xfrm>
          <a:prstGeom prst="rect">
            <a:avLst/>
          </a:prstGeom>
          <a:noFill/>
        </p:spPr>
        <p:txBody>
          <a:bodyPr wrap="none" rtlCol="0">
            <a:spAutoFit/>
          </a:bodyPr>
          <a:lstStyle/>
          <a:p>
            <a:pPr algn="ctr"/>
            <a:r>
              <a:rPr lang="en-US" sz="2800" dirty="0"/>
              <a:t>Current Conditions - Industrial Production </a:t>
            </a:r>
            <a:endParaRPr lang="en-US" dirty="0"/>
          </a:p>
          <a:p>
            <a:pPr algn="ctr"/>
            <a:r>
              <a:rPr lang="en-US" dirty="0"/>
              <a:t> </a:t>
            </a:r>
            <a:r>
              <a:rPr lang="en-US" sz="2000" dirty="0"/>
              <a:t>Is that a peak we are seeing?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1132703"/>
            <a:ext cx="8191500" cy="5524500"/>
          </a:xfrm>
          <a:prstGeom prst="rect">
            <a:avLst/>
          </a:prstGeom>
        </p:spPr>
      </p:pic>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6524D1F3-76D8-C4AD-B4E7-632AA9ED2C38}"/>
              </a:ext>
            </a:extLst>
          </p:cNvPr>
          <p:cNvSpPr txBox="1"/>
          <p:nvPr/>
        </p:nvSpPr>
        <p:spPr>
          <a:xfrm>
            <a:off x="3210819" y="142102"/>
            <a:ext cx="5770362" cy="892552"/>
          </a:xfrm>
          <a:prstGeom prst="rect">
            <a:avLst/>
          </a:prstGeom>
          <a:noFill/>
        </p:spPr>
        <p:txBody>
          <a:bodyPr wrap="none" rtlCol="0">
            <a:spAutoFit/>
          </a:bodyPr>
          <a:lstStyle/>
          <a:p>
            <a:pPr algn="ctr"/>
            <a:r>
              <a:rPr lang="en-US" sz="2800" dirty="0"/>
              <a:t>Capacity Utilization Right Around 80% </a:t>
            </a:r>
          </a:p>
          <a:p>
            <a:pPr algn="ctr"/>
            <a:r>
              <a:rPr lang="en-US" sz="2400" dirty="0"/>
              <a:t>Another peak?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1238249"/>
            <a:ext cx="8191500" cy="5524500"/>
          </a:xfrm>
          <a:prstGeom prst="rect">
            <a:avLst/>
          </a:prstGeom>
        </p:spPr>
      </p:pic>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74166F90-A328-62B2-9D92-85B4E15AF033}"/>
              </a:ext>
            </a:extLst>
          </p:cNvPr>
          <p:cNvSpPr txBox="1"/>
          <p:nvPr/>
        </p:nvSpPr>
        <p:spPr>
          <a:xfrm>
            <a:off x="2000250" y="197709"/>
            <a:ext cx="8352030" cy="892552"/>
          </a:xfrm>
          <a:prstGeom prst="rect">
            <a:avLst/>
          </a:prstGeom>
          <a:noFill/>
        </p:spPr>
        <p:txBody>
          <a:bodyPr wrap="none" rtlCol="0">
            <a:spAutoFit/>
          </a:bodyPr>
          <a:lstStyle/>
          <a:p>
            <a:pPr algn="ctr"/>
            <a:r>
              <a:rPr lang="en-US" sz="2800" dirty="0"/>
              <a:t>Retail Sales Have Been the Powerhouse of the Recovery </a:t>
            </a:r>
          </a:p>
          <a:p>
            <a:pPr algn="ctr"/>
            <a:r>
              <a:rPr lang="en-US" sz="2400" dirty="0"/>
              <a:t>Maybe a slowdown but not very obvious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4F7B11CA-0B79-ABC0-98E9-F732063D957E}"/>
              </a:ext>
            </a:extLst>
          </p:cNvPr>
          <p:cNvSpPr txBox="1"/>
          <p:nvPr/>
        </p:nvSpPr>
        <p:spPr>
          <a:xfrm>
            <a:off x="2667000" y="149485"/>
            <a:ext cx="6420860" cy="954107"/>
          </a:xfrm>
          <a:prstGeom prst="rect">
            <a:avLst/>
          </a:prstGeom>
          <a:noFill/>
        </p:spPr>
        <p:txBody>
          <a:bodyPr wrap="none" rtlCol="0">
            <a:spAutoFit/>
          </a:bodyPr>
          <a:lstStyle/>
          <a:p>
            <a:pPr algn="ctr"/>
            <a:r>
              <a:rPr lang="en-US" sz="2800" dirty="0"/>
              <a:t>CPI Inflation – 6.5% on an annual basis </a:t>
            </a:r>
          </a:p>
          <a:p>
            <a:pPr algn="ctr"/>
            <a:r>
              <a:rPr lang="en-US" sz="2800" dirty="0"/>
              <a:t>but actually now negative month to month</a:t>
            </a:r>
          </a:p>
        </p:txBody>
      </p:sp>
      <p:pic>
        <p:nvPicPr>
          <p:cNvPr id="6" name="Picture 5">
            <a:extLst>
              <a:ext uri="{FF2B5EF4-FFF2-40B4-BE49-F238E27FC236}">
                <a16:creationId xmlns:a16="http://schemas.microsoft.com/office/drawing/2014/main" id="{8FDC8310-BC11-97C8-5493-3EFD061BF04F}"/>
              </a:ext>
            </a:extLst>
          </p:cNvPr>
          <p:cNvPicPr>
            <a:picLocks noChangeAspect="1"/>
          </p:cNvPicPr>
          <p:nvPr/>
        </p:nvPicPr>
        <p:blipFill>
          <a:blip r:embed="rId3"/>
          <a:stretch>
            <a:fillRect/>
          </a:stretch>
        </p:blipFill>
        <p:spPr>
          <a:xfrm>
            <a:off x="2145740" y="1248092"/>
            <a:ext cx="8390021" cy="5112669"/>
          </a:xfrm>
          <a:prstGeom prst="rect">
            <a:avLst/>
          </a:prstGeom>
        </p:spPr>
      </p:pic>
      <p:sp>
        <p:nvSpPr>
          <p:cNvPr id="8" name="TextBox 7">
            <a:extLst>
              <a:ext uri="{FF2B5EF4-FFF2-40B4-BE49-F238E27FC236}">
                <a16:creationId xmlns:a16="http://schemas.microsoft.com/office/drawing/2014/main" id="{B39D0C34-A303-545C-A100-623C5D07259E}"/>
              </a:ext>
            </a:extLst>
          </p:cNvPr>
          <p:cNvSpPr txBox="1"/>
          <p:nvPr/>
        </p:nvSpPr>
        <p:spPr>
          <a:xfrm>
            <a:off x="4470057" y="6600793"/>
            <a:ext cx="3957251" cy="215444"/>
          </a:xfrm>
          <a:prstGeom prst="rect">
            <a:avLst/>
          </a:prstGeom>
          <a:noFill/>
        </p:spPr>
        <p:txBody>
          <a:bodyPr wrap="square">
            <a:spAutoFit/>
          </a:bodyPr>
          <a:lstStyle/>
          <a:p>
            <a:r>
              <a:rPr lang="en-US" sz="800" dirty="0"/>
              <a:t>https://www.washingtonpost.com/business/2023/01/12/cpi-report-december-inflation/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1120346"/>
            <a:ext cx="8191500" cy="5524500"/>
          </a:xfrm>
          <a:prstGeom prst="rect">
            <a:avLst/>
          </a:prstGeom>
        </p:spPr>
      </p:pic>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226377A4-AE50-5497-7B50-151DB411FEBB}"/>
              </a:ext>
            </a:extLst>
          </p:cNvPr>
          <p:cNvSpPr txBox="1"/>
          <p:nvPr/>
        </p:nvSpPr>
        <p:spPr>
          <a:xfrm>
            <a:off x="2162584" y="206833"/>
            <a:ext cx="7866834" cy="800219"/>
          </a:xfrm>
          <a:prstGeom prst="rect">
            <a:avLst/>
          </a:prstGeom>
          <a:noFill/>
        </p:spPr>
        <p:txBody>
          <a:bodyPr wrap="none" rtlCol="0">
            <a:spAutoFit/>
          </a:bodyPr>
          <a:lstStyle/>
          <a:p>
            <a:pPr algn="ctr"/>
            <a:r>
              <a:rPr lang="en-US" sz="2800" dirty="0"/>
              <a:t>Core Inflation in Personal Consumption Expenditures</a:t>
            </a:r>
          </a:p>
          <a:p>
            <a:pPr algn="ctr"/>
            <a:r>
              <a:rPr lang="en-US" dirty="0"/>
              <a:t>This is the one the Fed watches and which they want to be around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1132703"/>
            <a:ext cx="8191500" cy="5524500"/>
          </a:xfrm>
          <a:prstGeom prst="rect">
            <a:avLst/>
          </a:prstGeom>
        </p:spPr>
      </p:pic>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3D5A7277-B857-A694-5492-53D8420D5B83}"/>
              </a:ext>
            </a:extLst>
          </p:cNvPr>
          <p:cNvSpPr txBox="1"/>
          <p:nvPr/>
        </p:nvSpPr>
        <p:spPr>
          <a:xfrm>
            <a:off x="1668162" y="255031"/>
            <a:ext cx="9163214" cy="461665"/>
          </a:xfrm>
          <a:prstGeom prst="rect">
            <a:avLst/>
          </a:prstGeom>
          <a:noFill/>
        </p:spPr>
        <p:txBody>
          <a:bodyPr wrap="none" rtlCol="0">
            <a:spAutoFit/>
          </a:bodyPr>
          <a:lstStyle/>
          <a:p>
            <a:r>
              <a:rPr lang="en-US" sz="2400" dirty="0"/>
              <a:t>Core PCE on a Monthly Basis </a:t>
            </a:r>
            <a:r>
              <a:rPr lang="en-US" dirty="0"/>
              <a:t>– Ignore the breathless reports based on the last move!!!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47FA-B00D-8625-7AD9-36A962387256}"/>
              </a:ext>
            </a:extLst>
          </p:cNvPr>
          <p:cNvSpPr>
            <a:spLocks noGrp="1"/>
          </p:cNvSpPr>
          <p:nvPr>
            <p:ph type="title"/>
          </p:nvPr>
        </p:nvSpPr>
        <p:spPr>
          <a:xfrm>
            <a:off x="838200" y="365125"/>
            <a:ext cx="10515600" cy="771697"/>
          </a:xfrm>
        </p:spPr>
        <p:txBody>
          <a:bodyPr>
            <a:normAutofit/>
          </a:bodyPr>
          <a:lstStyle/>
          <a:p>
            <a:pPr algn="ctr"/>
            <a:r>
              <a:rPr lang="en-US" sz="4000" dirty="0"/>
              <a:t>Two Opposing Views on Inflation</a:t>
            </a:r>
          </a:p>
        </p:txBody>
      </p:sp>
      <p:sp>
        <p:nvSpPr>
          <p:cNvPr id="3" name="Content Placeholder 2">
            <a:extLst>
              <a:ext uri="{FF2B5EF4-FFF2-40B4-BE49-F238E27FC236}">
                <a16:creationId xmlns:a16="http://schemas.microsoft.com/office/drawing/2014/main" id="{15854AE6-D1FD-060A-4AFA-8F776D472B68}"/>
              </a:ext>
            </a:extLst>
          </p:cNvPr>
          <p:cNvSpPr>
            <a:spLocks noGrp="1"/>
          </p:cNvSpPr>
          <p:nvPr>
            <p:ph idx="1"/>
          </p:nvPr>
        </p:nvSpPr>
        <p:spPr/>
        <p:txBody>
          <a:bodyPr>
            <a:normAutofit/>
          </a:bodyPr>
          <a:lstStyle/>
          <a:p>
            <a:r>
              <a:rPr lang="en-US" dirty="0"/>
              <a:t>It’s Transitory!</a:t>
            </a:r>
          </a:p>
          <a:p>
            <a:pPr lvl="1"/>
            <a:r>
              <a:rPr lang="en-US" dirty="0"/>
              <a:t>It was inevitable that there would be some bottlenecks and supply issues as the economy reactivated</a:t>
            </a:r>
          </a:p>
          <a:p>
            <a:pPr lvl="1"/>
            <a:r>
              <a:rPr lang="en-US" dirty="0"/>
              <a:t>Policy implication -  Don’t overreact, it will go away on its own</a:t>
            </a:r>
          </a:p>
          <a:p>
            <a:r>
              <a:rPr lang="en-US" dirty="0"/>
              <a:t>It’s Too Much Spending!</a:t>
            </a:r>
          </a:p>
          <a:p>
            <a:pPr lvl="1"/>
            <a:r>
              <a:rPr lang="en-US" dirty="0"/>
              <a:t>Ex post we can say that this was at least part of the problem </a:t>
            </a:r>
          </a:p>
          <a:p>
            <a:pPr lvl="1"/>
            <a:r>
              <a:rPr lang="en-US" dirty="0"/>
              <a:t>Silly to pick one part of spending or taxes to blame (favorite is the child tax credit but you could as easily blame defense spending or tax cuts or whatever else you don’t like)</a:t>
            </a:r>
          </a:p>
          <a:p>
            <a:pPr lvl="1"/>
            <a:r>
              <a:rPr lang="en-US" dirty="0"/>
              <a:t>It’s like blaming the mashed potatoes instead of the ice cream for your extra 5 pounds after the holidays</a:t>
            </a:r>
          </a:p>
          <a:p>
            <a:endParaRPr lang="en-US" dirty="0"/>
          </a:p>
        </p:txBody>
      </p:sp>
    </p:spTree>
    <p:extLst>
      <p:ext uri="{BB962C8B-B14F-4D97-AF65-F5344CB8AC3E}">
        <p14:creationId xmlns:p14="http://schemas.microsoft.com/office/powerpoint/2010/main" val="3931686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6E1A-59A2-973B-14BC-213BA2C3489A}"/>
              </a:ext>
            </a:extLst>
          </p:cNvPr>
          <p:cNvSpPr>
            <a:spLocks noGrp="1"/>
          </p:cNvSpPr>
          <p:nvPr>
            <p:ph type="title"/>
          </p:nvPr>
        </p:nvSpPr>
        <p:spPr>
          <a:xfrm>
            <a:off x="838200" y="105634"/>
            <a:ext cx="10515600" cy="870550"/>
          </a:xfrm>
        </p:spPr>
        <p:txBody>
          <a:bodyPr>
            <a:normAutofit/>
          </a:bodyPr>
          <a:lstStyle/>
          <a:p>
            <a:r>
              <a:rPr lang="en-US" sz="3600" dirty="0"/>
              <a:t>Steve Kyle says:  “Both can be true at the same time!”</a:t>
            </a:r>
          </a:p>
        </p:txBody>
      </p:sp>
      <p:sp>
        <p:nvSpPr>
          <p:cNvPr id="3" name="Content Placeholder 2">
            <a:extLst>
              <a:ext uri="{FF2B5EF4-FFF2-40B4-BE49-F238E27FC236}">
                <a16:creationId xmlns:a16="http://schemas.microsoft.com/office/drawing/2014/main" id="{9637D4F3-5514-B86B-9245-89817AA82C66}"/>
              </a:ext>
            </a:extLst>
          </p:cNvPr>
          <p:cNvSpPr>
            <a:spLocks noGrp="1"/>
          </p:cNvSpPr>
          <p:nvPr>
            <p:ph idx="1"/>
          </p:nvPr>
        </p:nvSpPr>
        <p:spPr>
          <a:xfrm>
            <a:off x="751703" y="1158360"/>
            <a:ext cx="10515600" cy="5366007"/>
          </a:xfrm>
        </p:spPr>
        <p:txBody>
          <a:bodyPr>
            <a:normAutofit fontScale="92500" lnSpcReduction="10000"/>
          </a:bodyPr>
          <a:lstStyle/>
          <a:p>
            <a:r>
              <a:rPr lang="en-US" dirty="0"/>
              <a:t>First, there were undoubtedly supply chain issues and just as undoubtedly, they would get sorted out</a:t>
            </a:r>
          </a:p>
          <a:p>
            <a:endParaRPr lang="en-US" dirty="0"/>
          </a:p>
          <a:p>
            <a:pPr lvl="1"/>
            <a:r>
              <a:rPr lang="en-US" dirty="0"/>
              <a:t>Cars are an excellent example of this</a:t>
            </a:r>
          </a:p>
          <a:p>
            <a:endParaRPr lang="en-US" dirty="0"/>
          </a:p>
          <a:p>
            <a:r>
              <a:rPr lang="en-US" dirty="0"/>
              <a:t>Second, yes, the aggregate of spending and taxes proved to be more than an inflation hawk would have wanted</a:t>
            </a:r>
          </a:p>
          <a:p>
            <a:pPr lvl="1"/>
            <a:endParaRPr lang="en-US" dirty="0"/>
          </a:p>
          <a:p>
            <a:pPr lvl="1"/>
            <a:r>
              <a:rPr lang="en-US" dirty="0"/>
              <a:t>But in addition to the silliness of picking your least favorite budget item to heap blame on, ask yourself what choice we had?</a:t>
            </a:r>
          </a:p>
          <a:p>
            <a:pPr lvl="1"/>
            <a:r>
              <a:rPr lang="en-US" dirty="0"/>
              <a:t>We had to run the risk of some inflation to keep people (many of them children) from literally starving</a:t>
            </a:r>
          </a:p>
          <a:p>
            <a:endParaRPr lang="en-US" dirty="0"/>
          </a:p>
          <a:p>
            <a:r>
              <a:rPr lang="en-US" dirty="0"/>
              <a:t>Third, war in Ukraine has had a strong effect on both oil and food markets</a:t>
            </a:r>
          </a:p>
        </p:txBody>
      </p:sp>
    </p:spTree>
    <p:extLst>
      <p:ext uri="{BB962C8B-B14F-4D97-AF65-F5344CB8AC3E}">
        <p14:creationId xmlns:p14="http://schemas.microsoft.com/office/powerpoint/2010/main" val="595290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
            <a:extLst>
              <a:ext uri="{FF2B5EF4-FFF2-40B4-BE49-F238E27FC236}">
                <a16:creationId xmlns:a16="http://schemas.microsoft.com/office/drawing/2014/main" id="{B6B938F6-132F-E722-7B37-7D10E86B7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135" y="931222"/>
            <a:ext cx="8766415" cy="5810298"/>
          </a:xfrm>
          <a:prstGeom prst="rect">
            <a:avLst/>
          </a:prstGeom>
        </p:spPr>
      </p:pic>
      <p:sp>
        <p:nvSpPr>
          <p:cNvPr id="4" name="TextBox 3">
            <a:extLst>
              <a:ext uri="{FF2B5EF4-FFF2-40B4-BE49-F238E27FC236}">
                <a16:creationId xmlns:a16="http://schemas.microsoft.com/office/drawing/2014/main" id="{E54C0BFE-490E-77FB-B95F-C9BF90CFA2BB}"/>
              </a:ext>
            </a:extLst>
          </p:cNvPr>
          <p:cNvSpPr txBox="1"/>
          <p:nvPr/>
        </p:nvSpPr>
        <p:spPr>
          <a:xfrm>
            <a:off x="551899" y="116480"/>
            <a:ext cx="11656140" cy="523220"/>
          </a:xfrm>
          <a:prstGeom prst="rect">
            <a:avLst/>
          </a:prstGeom>
          <a:noFill/>
        </p:spPr>
        <p:txBody>
          <a:bodyPr wrap="none" rtlCol="0">
            <a:spAutoFit/>
          </a:bodyPr>
          <a:lstStyle/>
          <a:p>
            <a:r>
              <a:rPr lang="en-US" sz="2800" dirty="0"/>
              <a:t>The Labor Market continues to be red hot even though some cooling is evident</a:t>
            </a:r>
          </a:p>
        </p:txBody>
      </p:sp>
    </p:spTree>
    <p:extLst>
      <p:ext uri="{BB962C8B-B14F-4D97-AF65-F5344CB8AC3E}">
        <p14:creationId xmlns:p14="http://schemas.microsoft.com/office/powerpoint/2010/main" val="3998224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2974-1F9D-42D4-8D5F-715065BA5446}"/>
              </a:ext>
            </a:extLst>
          </p:cNvPr>
          <p:cNvSpPr>
            <a:spLocks noGrp="1"/>
          </p:cNvSpPr>
          <p:nvPr>
            <p:ph type="title"/>
          </p:nvPr>
        </p:nvSpPr>
        <p:spPr/>
        <p:txBody>
          <a:bodyPr/>
          <a:lstStyle/>
          <a:p>
            <a:r>
              <a:rPr lang="en-US" dirty="0"/>
              <a:t>The Pandemic Isn’t Over Yet (Again) …….</a:t>
            </a:r>
          </a:p>
        </p:txBody>
      </p:sp>
      <p:sp>
        <p:nvSpPr>
          <p:cNvPr id="3" name="Content Placeholder 2">
            <a:extLst>
              <a:ext uri="{FF2B5EF4-FFF2-40B4-BE49-F238E27FC236}">
                <a16:creationId xmlns:a16="http://schemas.microsoft.com/office/drawing/2014/main" id="{C5ACD95B-CDE6-4DFE-83AC-8C716D958B11}"/>
              </a:ext>
            </a:extLst>
          </p:cNvPr>
          <p:cNvSpPr>
            <a:spLocks noGrp="1"/>
          </p:cNvSpPr>
          <p:nvPr>
            <p:ph idx="1"/>
          </p:nvPr>
        </p:nvSpPr>
        <p:spPr/>
        <p:txBody>
          <a:bodyPr>
            <a:normAutofit/>
          </a:bodyPr>
          <a:lstStyle/>
          <a:p>
            <a:r>
              <a:rPr lang="en-US" dirty="0"/>
              <a:t>Here in the USA we have not seen peaks in Covid like we did in the past couple of years</a:t>
            </a:r>
          </a:p>
          <a:p>
            <a:endParaRPr lang="en-US" dirty="0"/>
          </a:p>
          <a:p>
            <a:r>
              <a:rPr lang="en-US" dirty="0"/>
              <a:t>However, that is far from true in the rest of the world, particularly China</a:t>
            </a:r>
          </a:p>
          <a:p>
            <a:endParaRPr lang="en-US" dirty="0"/>
          </a:p>
          <a:p>
            <a:r>
              <a:rPr lang="en-US" dirty="0"/>
              <a:t>Also, we are still navigating the aftermath of the shutdowns/reactivations during Covid and our economic policy responses to it</a:t>
            </a:r>
          </a:p>
        </p:txBody>
      </p:sp>
    </p:spTree>
    <p:extLst>
      <p:ext uri="{BB962C8B-B14F-4D97-AF65-F5344CB8AC3E}">
        <p14:creationId xmlns:p14="http://schemas.microsoft.com/office/powerpoint/2010/main" val="403018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a:extLst>
              <a:ext uri="{FF2B5EF4-FFF2-40B4-BE49-F238E27FC236}">
                <a16:creationId xmlns:a16="http://schemas.microsoft.com/office/drawing/2014/main" id="{9C4AFA67-B4EA-03D8-B6BC-92103ED40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171" y="997846"/>
            <a:ext cx="9082006" cy="5860154"/>
          </a:xfrm>
          <a:prstGeom prst="rect">
            <a:avLst/>
          </a:prstGeom>
        </p:spPr>
      </p:pic>
      <p:sp>
        <p:nvSpPr>
          <p:cNvPr id="4" name="TextBox 3">
            <a:extLst>
              <a:ext uri="{FF2B5EF4-FFF2-40B4-BE49-F238E27FC236}">
                <a16:creationId xmlns:a16="http://schemas.microsoft.com/office/drawing/2014/main" id="{4B1878B6-905F-63F2-76B5-928F70E0E364}"/>
              </a:ext>
            </a:extLst>
          </p:cNvPr>
          <p:cNvSpPr txBox="1"/>
          <p:nvPr/>
        </p:nvSpPr>
        <p:spPr>
          <a:xfrm>
            <a:off x="471415" y="259492"/>
            <a:ext cx="11249170" cy="523220"/>
          </a:xfrm>
          <a:prstGeom prst="rect">
            <a:avLst/>
          </a:prstGeom>
          <a:noFill/>
        </p:spPr>
        <p:txBody>
          <a:bodyPr wrap="none" rtlCol="0">
            <a:spAutoFit/>
          </a:bodyPr>
          <a:lstStyle/>
          <a:p>
            <a:r>
              <a:rPr lang="en-US" sz="2800" dirty="0"/>
              <a:t>We have already replaced all the jobs lost in the lockdowns (and then some)</a:t>
            </a:r>
          </a:p>
        </p:txBody>
      </p:sp>
    </p:spTree>
    <p:extLst>
      <p:ext uri="{BB962C8B-B14F-4D97-AF65-F5344CB8AC3E}">
        <p14:creationId xmlns:p14="http://schemas.microsoft.com/office/powerpoint/2010/main" val="171490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map">
            <a:extLst>
              <a:ext uri="{FF2B5EF4-FFF2-40B4-BE49-F238E27FC236}">
                <a16:creationId xmlns:a16="http://schemas.microsoft.com/office/drawing/2014/main" id="{6D1BCF73-A484-4D69-EB53-5ACEEC993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143" y="210754"/>
            <a:ext cx="7826644" cy="6219009"/>
          </a:xfrm>
          <a:prstGeom prst="rect">
            <a:avLst/>
          </a:prstGeom>
        </p:spPr>
      </p:pic>
      <p:sp>
        <p:nvSpPr>
          <p:cNvPr id="4" name="TextBox 3">
            <a:extLst>
              <a:ext uri="{FF2B5EF4-FFF2-40B4-BE49-F238E27FC236}">
                <a16:creationId xmlns:a16="http://schemas.microsoft.com/office/drawing/2014/main" id="{FD616A7B-5DD4-E392-8B16-11D2D88DB2FC}"/>
              </a:ext>
            </a:extLst>
          </p:cNvPr>
          <p:cNvSpPr txBox="1"/>
          <p:nvPr/>
        </p:nvSpPr>
        <p:spPr>
          <a:xfrm>
            <a:off x="605481" y="2471351"/>
            <a:ext cx="3229474" cy="1815882"/>
          </a:xfrm>
          <a:prstGeom prst="rect">
            <a:avLst/>
          </a:prstGeom>
          <a:noFill/>
        </p:spPr>
        <p:txBody>
          <a:bodyPr wrap="none" rtlCol="0">
            <a:spAutoFit/>
          </a:bodyPr>
          <a:lstStyle/>
          <a:p>
            <a:r>
              <a:rPr lang="en-US" sz="2800" dirty="0"/>
              <a:t>Overall state level</a:t>
            </a:r>
          </a:p>
          <a:p>
            <a:r>
              <a:rPr lang="en-US" sz="2800" dirty="0"/>
              <a:t> economic growth</a:t>
            </a:r>
          </a:p>
          <a:p>
            <a:r>
              <a:rPr lang="en-US" sz="2800" dirty="0"/>
              <a:t> picture still looks OK</a:t>
            </a:r>
          </a:p>
          <a:p>
            <a:r>
              <a:rPr lang="en-US" sz="2800" dirty="0"/>
              <a:t>though weakening</a:t>
            </a:r>
          </a:p>
        </p:txBody>
      </p:sp>
    </p:spTree>
    <p:extLst>
      <p:ext uri="{BB962C8B-B14F-4D97-AF65-F5344CB8AC3E}">
        <p14:creationId xmlns:p14="http://schemas.microsoft.com/office/powerpoint/2010/main" val="2187863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3B1915-BA92-4728-8BE2-43F671F07335}"/>
              </a:ext>
            </a:extLst>
          </p:cNvPr>
          <p:cNvSpPr txBox="1"/>
          <p:nvPr/>
        </p:nvSpPr>
        <p:spPr>
          <a:xfrm>
            <a:off x="2723723" y="186333"/>
            <a:ext cx="7054752" cy="584775"/>
          </a:xfrm>
          <a:prstGeom prst="rect">
            <a:avLst/>
          </a:prstGeom>
          <a:noFill/>
        </p:spPr>
        <p:txBody>
          <a:bodyPr wrap="none" rtlCol="0">
            <a:spAutoFit/>
          </a:bodyPr>
          <a:lstStyle/>
          <a:p>
            <a:r>
              <a:rPr lang="en-US" sz="3200" dirty="0"/>
              <a:t>Though Definitely Worse Than a Year Ago</a:t>
            </a:r>
          </a:p>
        </p:txBody>
      </p:sp>
      <p:pic>
        <p:nvPicPr>
          <p:cNvPr id="3" name="Picture 2" descr="Map&#10;&#10;Description automatically generated">
            <a:extLst>
              <a:ext uri="{FF2B5EF4-FFF2-40B4-BE49-F238E27FC236}">
                <a16:creationId xmlns:a16="http://schemas.microsoft.com/office/drawing/2014/main" id="{DA35BDF7-7EA8-44F6-A6B2-69EE5B96A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178" y="869962"/>
            <a:ext cx="7735644" cy="5977543"/>
          </a:xfrm>
          <a:prstGeom prst="rect">
            <a:avLst/>
          </a:prstGeom>
        </p:spPr>
      </p:pic>
    </p:spTree>
    <p:extLst>
      <p:ext uri="{BB962C8B-B14F-4D97-AF65-F5344CB8AC3E}">
        <p14:creationId xmlns:p14="http://schemas.microsoft.com/office/powerpoint/2010/main" val="1737661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2FC0-B297-21E3-A321-FBD05A4476B1}"/>
              </a:ext>
            </a:extLst>
          </p:cNvPr>
          <p:cNvSpPr>
            <a:spLocks noGrp="1"/>
          </p:cNvSpPr>
          <p:nvPr>
            <p:ph type="title"/>
          </p:nvPr>
        </p:nvSpPr>
        <p:spPr/>
        <p:txBody>
          <a:bodyPr/>
          <a:lstStyle/>
          <a:p>
            <a:r>
              <a:rPr lang="en-US" dirty="0"/>
              <a:t>Policy Response to All of This ……..</a:t>
            </a:r>
          </a:p>
        </p:txBody>
      </p:sp>
      <p:sp>
        <p:nvSpPr>
          <p:cNvPr id="3" name="Content Placeholder 2">
            <a:extLst>
              <a:ext uri="{FF2B5EF4-FFF2-40B4-BE49-F238E27FC236}">
                <a16:creationId xmlns:a16="http://schemas.microsoft.com/office/drawing/2014/main" id="{0AE755FA-D96B-25C0-49F5-17C6F9AC95D1}"/>
              </a:ext>
            </a:extLst>
          </p:cNvPr>
          <p:cNvSpPr>
            <a:spLocks noGrp="1"/>
          </p:cNvSpPr>
          <p:nvPr>
            <p:ph idx="1"/>
          </p:nvPr>
        </p:nvSpPr>
        <p:spPr/>
        <p:txBody>
          <a:bodyPr>
            <a:normAutofit fontScale="92500" lnSpcReduction="20000"/>
          </a:bodyPr>
          <a:lstStyle/>
          <a:p>
            <a:r>
              <a:rPr lang="en-US" dirty="0"/>
              <a:t>Congress has passed major infrastructure and climate action bills</a:t>
            </a:r>
          </a:p>
          <a:p>
            <a:endParaRPr lang="en-US" dirty="0"/>
          </a:p>
          <a:p>
            <a:pPr lvl="1"/>
            <a:r>
              <a:rPr lang="en-US" dirty="0"/>
              <a:t>All fully funded but will have some stimulative effect</a:t>
            </a:r>
          </a:p>
          <a:p>
            <a:pPr lvl="1"/>
            <a:r>
              <a:rPr lang="en-US" dirty="0"/>
              <a:t>Don’t expect a single thing to get through Congress this year</a:t>
            </a:r>
          </a:p>
          <a:p>
            <a:endParaRPr lang="en-US" dirty="0"/>
          </a:p>
          <a:p>
            <a:r>
              <a:rPr lang="en-US" dirty="0"/>
              <a:t>The Fed has essentially freaked out and is determined to “demonstrate credibility” by swiftly jacking up interest rates to squash inflation as quickly as possible</a:t>
            </a:r>
          </a:p>
          <a:p>
            <a:pPr lvl="1"/>
            <a:endParaRPr lang="en-US" dirty="0"/>
          </a:p>
          <a:p>
            <a:pPr lvl="1"/>
            <a:r>
              <a:rPr lang="en-US" dirty="0"/>
              <a:t>However, most of the sectors with high inflation are NOT the ones that are most interest sensitive</a:t>
            </a:r>
          </a:p>
          <a:p>
            <a:pPr lvl="1"/>
            <a:r>
              <a:rPr lang="en-US" dirty="0"/>
              <a:t>This means they will have to clamp down pretty hard before seeing the results they want</a:t>
            </a:r>
          </a:p>
        </p:txBody>
      </p:sp>
    </p:spTree>
    <p:extLst>
      <p:ext uri="{BB962C8B-B14F-4D97-AF65-F5344CB8AC3E}">
        <p14:creationId xmlns:p14="http://schemas.microsoft.com/office/powerpoint/2010/main" val="355030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52BD04E1-3575-A261-3A76-F064CA6A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794" y="1104010"/>
            <a:ext cx="7990059" cy="5482914"/>
          </a:xfrm>
          <a:prstGeom prst="rect">
            <a:avLst/>
          </a:prstGeom>
        </p:spPr>
      </p:pic>
      <p:sp>
        <p:nvSpPr>
          <p:cNvPr id="4" name="TextBox 3">
            <a:extLst>
              <a:ext uri="{FF2B5EF4-FFF2-40B4-BE49-F238E27FC236}">
                <a16:creationId xmlns:a16="http://schemas.microsoft.com/office/drawing/2014/main" id="{25A1755C-D9E5-D506-AC32-FE94F5086C16}"/>
              </a:ext>
            </a:extLst>
          </p:cNvPr>
          <p:cNvSpPr txBox="1"/>
          <p:nvPr/>
        </p:nvSpPr>
        <p:spPr>
          <a:xfrm>
            <a:off x="1334530" y="271076"/>
            <a:ext cx="10360529" cy="461665"/>
          </a:xfrm>
          <a:prstGeom prst="rect">
            <a:avLst/>
          </a:prstGeom>
          <a:noFill/>
        </p:spPr>
        <p:txBody>
          <a:bodyPr wrap="none" rtlCol="0">
            <a:spAutoFit/>
          </a:bodyPr>
          <a:lstStyle/>
          <a:p>
            <a:r>
              <a:rPr lang="en-US" sz="2400" dirty="0"/>
              <a:t>Housing has already responded – Both nominal and real prices have started down</a:t>
            </a:r>
          </a:p>
        </p:txBody>
      </p:sp>
    </p:spTree>
    <p:extLst>
      <p:ext uri="{BB962C8B-B14F-4D97-AF65-F5344CB8AC3E}">
        <p14:creationId xmlns:p14="http://schemas.microsoft.com/office/powerpoint/2010/main" val="2759973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
            <a:extLst>
              <a:ext uri="{FF2B5EF4-FFF2-40B4-BE49-F238E27FC236}">
                <a16:creationId xmlns:a16="http://schemas.microsoft.com/office/drawing/2014/main" id="{2D51CB7F-F62B-1911-4BBF-9C3A315A6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629" y="730811"/>
            <a:ext cx="7922741" cy="5707059"/>
          </a:xfrm>
          <a:prstGeom prst="rect">
            <a:avLst/>
          </a:prstGeom>
        </p:spPr>
      </p:pic>
    </p:spTree>
    <p:extLst>
      <p:ext uri="{BB962C8B-B14F-4D97-AF65-F5344CB8AC3E}">
        <p14:creationId xmlns:p14="http://schemas.microsoft.com/office/powerpoint/2010/main" val="47611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7B2C6DE6-A0FC-B4F7-8ACF-60D2B74D4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162" y="242887"/>
            <a:ext cx="8829675" cy="6372225"/>
          </a:xfrm>
          <a:prstGeom prst="rect">
            <a:avLst/>
          </a:prstGeom>
        </p:spPr>
      </p:pic>
    </p:spTree>
    <p:extLst>
      <p:ext uri="{BB962C8B-B14F-4D97-AF65-F5344CB8AC3E}">
        <p14:creationId xmlns:p14="http://schemas.microsoft.com/office/powerpoint/2010/main" val="1062631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
            <a:extLst>
              <a:ext uri="{FF2B5EF4-FFF2-40B4-BE49-F238E27FC236}">
                <a16:creationId xmlns:a16="http://schemas.microsoft.com/office/drawing/2014/main" id="{EA184FB9-009B-451F-B409-8C1FA45B1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045" y="1388803"/>
            <a:ext cx="10327517" cy="4810077"/>
          </a:xfrm>
          <a:prstGeom prst="rect">
            <a:avLst/>
          </a:prstGeom>
        </p:spPr>
      </p:pic>
      <p:sp>
        <p:nvSpPr>
          <p:cNvPr id="5" name="TextBox 4">
            <a:extLst>
              <a:ext uri="{FF2B5EF4-FFF2-40B4-BE49-F238E27FC236}">
                <a16:creationId xmlns:a16="http://schemas.microsoft.com/office/drawing/2014/main" id="{7BDDF19B-09BF-9C5B-91A4-222D7AB600D8}"/>
              </a:ext>
            </a:extLst>
          </p:cNvPr>
          <p:cNvSpPr txBox="1"/>
          <p:nvPr/>
        </p:nvSpPr>
        <p:spPr>
          <a:xfrm>
            <a:off x="5885482" y="6642556"/>
            <a:ext cx="6098582" cy="215444"/>
          </a:xfrm>
          <a:prstGeom prst="rect">
            <a:avLst/>
          </a:prstGeom>
          <a:noFill/>
        </p:spPr>
        <p:txBody>
          <a:bodyPr wrap="square">
            <a:spAutoFit/>
          </a:bodyPr>
          <a:lstStyle/>
          <a:p>
            <a:r>
              <a:rPr lang="en-US" sz="800" dirty="0"/>
              <a:t>https://tradingeconomics.com/united-states/rent-inflation</a:t>
            </a:r>
          </a:p>
        </p:txBody>
      </p:sp>
      <p:sp>
        <p:nvSpPr>
          <p:cNvPr id="6" name="TextBox 5">
            <a:extLst>
              <a:ext uri="{FF2B5EF4-FFF2-40B4-BE49-F238E27FC236}">
                <a16:creationId xmlns:a16="http://schemas.microsoft.com/office/drawing/2014/main" id="{6329E148-4DE1-18F4-CE53-0136E19BE016}"/>
              </a:ext>
            </a:extLst>
          </p:cNvPr>
          <p:cNvSpPr txBox="1"/>
          <p:nvPr/>
        </p:nvSpPr>
        <p:spPr>
          <a:xfrm>
            <a:off x="1828801" y="483462"/>
            <a:ext cx="9121280" cy="830997"/>
          </a:xfrm>
          <a:prstGeom prst="rect">
            <a:avLst/>
          </a:prstGeom>
          <a:noFill/>
        </p:spPr>
        <p:txBody>
          <a:bodyPr wrap="none" rtlCol="0">
            <a:spAutoFit/>
          </a:bodyPr>
          <a:lstStyle/>
          <a:p>
            <a:pPr algn="ctr"/>
            <a:r>
              <a:rPr lang="en-US" sz="2400" dirty="0"/>
              <a:t>Inflation in Rents Have Hit Hard While Accounting for Approx. 1/3 of CPI</a:t>
            </a:r>
          </a:p>
          <a:p>
            <a:pPr algn="ctr"/>
            <a:r>
              <a:rPr lang="en-US" sz="2200" dirty="0"/>
              <a:t>Except for Office Space – Lots more remote workers now</a:t>
            </a:r>
          </a:p>
        </p:txBody>
      </p:sp>
    </p:spTree>
    <p:extLst>
      <p:ext uri="{BB962C8B-B14F-4D97-AF65-F5344CB8AC3E}">
        <p14:creationId xmlns:p14="http://schemas.microsoft.com/office/powerpoint/2010/main" val="2655886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
            <a:extLst>
              <a:ext uri="{FF2B5EF4-FFF2-40B4-BE49-F238E27FC236}">
                <a16:creationId xmlns:a16="http://schemas.microsoft.com/office/drawing/2014/main" id="{2739B779-42E8-5B1E-FD24-46F2288DC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420" y="1319831"/>
            <a:ext cx="7419203" cy="5423394"/>
          </a:xfrm>
          <a:prstGeom prst="rect">
            <a:avLst/>
          </a:prstGeom>
        </p:spPr>
      </p:pic>
      <p:sp>
        <p:nvSpPr>
          <p:cNvPr id="4" name="TextBox 3">
            <a:extLst>
              <a:ext uri="{FF2B5EF4-FFF2-40B4-BE49-F238E27FC236}">
                <a16:creationId xmlns:a16="http://schemas.microsoft.com/office/drawing/2014/main" id="{3DC51BB2-A330-F581-249F-3BD4A6D5AD08}"/>
              </a:ext>
            </a:extLst>
          </p:cNvPr>
          <p:cNvSpPr txBox="1"/>
          <p:nvPr/>
        </p:nvSpPr>
        <p:spPr>
          <a:xfrm>
            <a:off x="1498180" y="114775"/>
            <a:ext cx="8981561" cy="1077218"/>
          </a:xfrm>
          <a:prstGeom prst="rect">
            <a:avLst/>
          </a:prstGeom>
          <a:noFill/>
        </p:spPr>
        <p:txBody>
          <a:bodyPr wrap="none" rtlCol="0">
            <a:spAutoFit/>
          </a:bodyPr>
          <a:lstStyle/>
          <a:p>
            <a:pPr algn="ctr"/>
            <a:r>
              <a:rPr lang="en-US" sz="2800" dirty="0"/>
              <a:t>But Wage Growth is Continuing to be Strong</a:t>
            </a:r>
          </a:p>
          <a:p>
            <a:pPr algn="ctr"/>
            <a:r>
              <a:rPr lang="en-US" dirty="0"/>
              <a:t>Fed has said they are watching this</a:t>
            </a:r>
          </a:p>
          <a:p>
            <a:pPr algn="ctr"/>
            <a:r>
              <a:rPr lang="en-US" dirty="0"/>
              <a:t>Hard to see consumer spending falling drastically if people have lots of money in their pockets</a:t>
            </a:r>
          </a:p>
        </p:txBody>
      </p:sp>
      <p:sp>
        <p:nvSpPr>
          <p:cNvPr id="6" name="TextBox 5">
            <a:extLst>
              <a:ext uri="{FF2B5EF4-FFF2-40B4-BE49-F238E27FC236}">
                <a16:creationId xmlns:a16="http://schemas.microsoft.com/office/drawing/2014/main" id="{A738D3A3-2D7C-F841-2C0A-B36A0AB5B29F}"/>
              </a:ext>
            </a:extLst>
          </p:cNvPr>
          <p:cNvSpPr txBox="1"/>
          <p:nvPr/>
        </p:nvSpPr>
        <p:spPr>
          <a:xfrm>
            <a:off x="32999" y="6579083"/>
            <a:ext cx="6098058" cy="215444"/>
          </a:xfrm>
          <a:prstGeom prst="rect">
            <a:avLst/>
          </a:prstGeom>
          <a:noFill/>
        </p:spPr>
        <p:txBody>
          <a:bodyPr wrap="square">
            <a:spAutoFit/>
          </a:bodyPr>
          <a:lstStyle/>
          <a:p>
            <a:r>
              <a:rPr lang="en-US" sz="800" dirty="0"/>
              <a:t>https://www.atlantafed.org/chcs/wage-growth-tracker</a:t>
            </a:r>
          </a:p>
        </p:txBody>
      </p:sp>
    </p:spTree>
    <p:extLst>
      <p:ext uri="{BB962C8B-B14F-4D97-AF65-F5344CB8AC3E}">
        <p14:creationId xmlns:p14="http://schemas.microsoft.com/office/powerpoint/2010/main" val="3687599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7793-4CE5-4A6F-8587-D62281BA4D7C}"/>
              </a:ext>
            </a:extLst>
          </p:cNvPr>
          <p:cNvSpPr>
            <a:spLocks noGrp="1"/>
          </p:cNvSpPr>
          <p:nvPr>
            <p:ph type="title"/>
          </p:nvPr>
        </p:nvSpPr>
        <p:spPr/>
        <p:txBody>
          <a:bodyPr/>
          <a:lstStyle/>
          <a:p>
            <a:pPr algn="ctr"/>
            <a:r>
              <a:rPr lang="en-US" dirty="0"/>
              <a:t>How much to worry about higher wages?</a:t>
            </a:r>
          </a:p>
        </p:txBody>
      </p:sp>
      <p:sp>
        <p:nvSpPr>
          <p:cNvPr id="3" name="Content Placeholder 2">
            <a:extLst>
              <a:ext uri="{FF2B5EF4-FFF2-40B4-BE49-F238E27FC236}">
                <a16:creationId xmlns:a16="http://schemas.microsoft.com/office/drawing/2014/main" id="{A5A6C48E-6603-40F2-9660-8479F85436D5}"/>
              </a:ext>
            </a:extLst>
          </p:cNvPr>
          <p:cNvSpPr>
            <a:spLocks noGrp="1"/>
          </p:cNvSpPr>
          <p:nvPr>
            <p:ph idx="1"/>
          </p:nvPr>
        </p:nvSpPr>
        <p:spPr/>
        <p:txBody>
          <a:bodyPr>
            <a:normAutofit fontScale="92500" lnSpcReduction="10000"/>
          </a:bodyPr>
          <a:lstStyle/>
          <a:p>
            <a:r>
              <a:rPr lang="en-US" dirty="0"/>
              <a:t>They are typically interpreted as an early sign of inflation to come and could contribute to a rise in persistent inflation</a:t>
            </a:r>
          </a:p>
          <a:p>
            <a:endParaRPr lang="en-US" dirty="0"/>
          </a:p>
          <a:p>
            <a:r>
              <a:rPr lang="en-US" dirty="0"/>
              <a:t>On the other hand, real wages have been stagnant for literally decades and some degree of catching up was bound to occur sooner or later</a:t>
            </a:r>
          </a:p>
          <a:p>
            <a:endParaRPr lang="en-US" dirty="0"/>
          </a:p>
          <a:p>
            <a:r>
              <a:rPr lang="en-US" dirty="0"/>
              <a:t>Some signs of wage compression (i.e. lower wages rising more than higher brackets)</a:t>
            </a:r>
          </a:p>
          <a:p>
            <a:endParaRPr lang="en-US" dirty="0"/>
          </a:p>
          <a:p>
            <a:r>
              <a:rPr lang="en-US" dirty="0"/>
              <a:t>If the Fed says they are watching this, then believe them</a:t>
            </a:r>
          </a:p>
        </p:txBody>
      </p:sp>
    </p:spTree>
    <p:extLst>
      <p:ext uri="{BB962C8B-B14F-4D97-AF65-F5344CB8AC3E}">
        <p14:creationId xmlns:p14="http://schemas.microsoft.com/office/powerpoint/2010/main" val="65347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5013-73EB-454D-8418-EEC8B37DE252}"/>
              </a:ext>
            </a:extLst>
          </p:cNvPr>
          <p:cNvSpPr>
            <a:spLocks noGrp="1"/>
          </p:cNvSpPr>
          <p:nvPr>
            <p:ph type="title"/>
          </p:nvPr>
        </p:nvSpPr>
        <p:spPr/>
        <p:txBody>
          <a:bodyPr/>
          <a:lstStyle/>
          <a:p>
            <a:pPr algn="ctr"/>
            <a:r>
              <a:rPr lang="en-US" dirty="0"/>
              <a:t>Predictions and Flying Guesses</a:t>
            </a:r>
          </a:p>
        </p:txBody>
      </p:sp>
      <p:sp>
        <p:nvSpPr>
          <p:cNvPr id="3" name="Content Placeholder 2">
            <a:extLst>
              <a:ext uri="{FF2B5EF4-FFF2-40B4-BE49-F238E27FC236}">
                <a16:creationId xmlns:a16="http://schemas.microsoft.com/office/drawing/2014/main" id="{83EC1815-E139-43B1-A2FB-4D19FB5EF843}"/>
              </a:ext>
            </a:extLst>
          </p:cNvPr>
          <p:cNvSpPr>
            <a:spLocks noGrp="1"/>
          </p:cNvSpPr>
          <p:nvPr>
            <p:ph idx="1"/>
          </p:nvPr>
        </p:nvSpPr>
        <p:spPr/>
        <p:txBody>
          <a:bodyPr>
            <a:normAutofit/>
          </a:bodyPr>
          <a:lstStyle/>
          <a:p>
            <a:r>
              <a:rPr lang="en-US" dirty="0"/>
              <a:t>The statistics I like to predict were not designed for a pandemic economy -  Nevertheless, I am an economist and will predict anyway!</a:t>
            </a:r>
          </a:p>
          <a:p>
            <a:endParaRPr lang="en-US" dirty="0"/>
          </a:p>
          <a:p>
            <a:r>
              <a:rPr lang="en-US" dirty="0"/>
              <a:t>As always, I first grade myself on my predictions from a year ago and then make new predictions for next year at the end of my talk</a:t>
            </a:r>
          </a:p>
          <a:p>
            <a:endParaRPr lang="en-US" dirty="0"/>
          </a:p>
          <a:p>
            <a:r>
              <a:rPr lang="en-US" dirty="0"/>
              <a:t>I don’t pretend to know what kinds of unpredictable events might occur – including what our President and Congress might do</a:t>
            </a:r>
          </a:p>
          <a:p>
            <a:endParaRPr lang="en-US" dirty="0"/>
          </a:p>
        </p:txBody>
      </p:sp>
    </p:spTree>
    <p:extLst>
      <p:ext uri="{BB962C8B-B14F-4D97-AF65-F5344CB8AC3E}">
        <p14:creationId xmlns:p14="http://schemas.microsoft.com/office/powerpoint/2010/main" val="2986896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8FD6-F473-704C-301F-A61DE09AAB9D}"/>
              </a:ext>
            </a:extLst>
          </p:cNvPr>
          <p:cNvSpPr>
            <a:spLocks noGrp="1"/>
          </p:cNvSpPr>
          <p:nvPr>
            <p:ph type="title"/>
          </p:nvPr>
        </p:nvSpPr>
        <p:spPr/>
        <p:txBody>
          <a:bodyPr/>
          <a:lstStyle/>
          <a:p>
            <a:pPr algn="ctr"/>
            <a:r>
              <a:rPr lang="en-US" dirty="0"/>
              <a:t>Recession Likely This Year but Strong Consumer Spending Could Moderate It</a:t>
            </a:r>
          </a:p>
        </p:txBody>
      </p:sp>
      <p:sp>
        <p:nvSpPr>
          <p:cNvPr id="3" name="Content Placeholder 2">
            <a:extLst>
              <a:ext uri="{FF2B5EF4-FFF2-40B4-BE49-F238E27FC236}">
                <a16:creationId xmlns:a16="http://schemas.microsoft.com/office/drawing/2014/main" id="{6C58233F-C8EB-18F2-BD2B-ACFFB5757B71}"/>
              </a:ext>
            </a:extLst>
          </p:cNvPr>
          <p:cNvSpPr>
            <a:spLocks noGrp="1"/>
          </p:cNvSpPr>
          <p:nvPr>
            <p:ph idx="1"/>
          </p:nvPr>
        </p:nvSpPr>
        <p:spPr/>
        <p:txBody>
          <a:bodyPr>
            <a:normAutofit fontScale="92500" lnSpcReduction="20000"/>
          </a:bodyPr>
          <a:lstStyle/>
          <a:p>
            <a:r>
              <a:rPr lang="en-US" dirty="0"/>
              <a:t>Hard to see how the inflation rate can come down quickly without a recession and the Fed has made a point of saying they are not done yet</a:t>
            </a:r>
          </a:p>
          <a:p>
            <a:endParaRPr lang="en-US" dirty="0"/>
          </a:p>
          <a:p>
            <a:r>
              <a:rPr lang="en-US" dirty="0"/>
              <a:t>The odds of hitting the “sweet spot” of a “soft landing” were never high but dropped dramatically with onset of Ukraine war and the spike in inflation  </a:t>
            </a:r>
          </a:p>
          <a:p>
            <a:endParaRPr lang="en-US" dirty="0"/>
          </a:p>
          <a:p>
            <a:r>
              <a:rPr lang="en-US" dirty="0"/>
              <a:t>You don’t get a decrease in wage growth unless labor market conditions are considerably less overheated than right now</a:t>
            </a:r>
          </a:p>
          <a:p>
            <a:endParaRPr lang="en-US" dirty="0"/>
          </a:p>
          <a:p>
            <a:r>
              <a:rPr lang="en-US" dirty="0"/>
              <a:t>Could there be an outbreak of world peace, widespread viral remission, and policy agreement among Democrats and Republicans?  Well, sure ….</a:t>
            </a:r>
          </a:p>
        </p:txBody>
      </p:sp>
    </p:spTree>
    <p:extLst>
      <p:ext uri="{BB962C8B-B14F-4D97-AF65-F5344CB8AC3E}">
        <p14:creationId xmlns:p14="http://schemas.microsoft.com/office/powerpoint/2010/main" val="147709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26C23BA6-0137-49C1-ADB1-0E38019D5CF7}"/>
              </a:ext>
            </a:extLst>
          </p:cNvPr>
          <p:cNvSpPr txBox="1"/>
          <p:nvPr/>
        </p:nvSpPr>
        <p:spPr>
          <a:xfrm>
            <a:off x="1635836" y="295306"/>
            <a:ext cx="8920327" cy="523220"/>
          </a:xfrm>
          <a:prstGeom prst="rect">
            <a:avLst/>
          </a:prstGeom>
          <a:noFill/>
        </p:spPr>
        <p:txBody>
          <a:bodyPr wrap="none" rtlCol="0">
            <a:spAutoFit/>
          </a:bodyPr>
          <a:lstStyle/>
          <a:p>
            <a:r>
              <a:rPr lang="en-US" sz="2800" dirty="0"/>
              <a:t>The Fed’s Own Prediction of the Likely Path of Interest Rates</a:t>
            </a:r>
          </a:p>
        </p:txBody>
      </p:sp>
      <p:pic>
        <p:nvPicPr>
          <p:cNvPr id="5" name="FRED Graph Chart" descr="FRED Graph">
            <a:hlinkClick r:id="rId3" tooltip="View this chart in your browser. "/>
            <a:extLst>
              <a:ext uri="{FF2B5EF4-FFF2-40B4-BE49-F238E27FC236}">
                <a16:creationId xmlns:a16="http://schemas.microsoft.com/office/drawing/2014/main" id="{286F6C62-9A55-7AD0-7439-7414EB7060FA}"/>
              </a:ext>
            </a:extLst>
          </p:cNvPr>
          <p:cNvPicPr>
            <a:picLocks noChangeAspect="1"/>
          </p:cNvPicPr>
          <p:nvPr/>
        </p:nvPicPr>
        <p:blipFill>
          <a:blip r:embed="rId4"/>
          <a:stretch>
            <a:fillRect/>
          </a:stretch>
        </p:blipFill>
        <p:spPr>
          <a:xfrm>
            <a:off x="2000249" y="1038194"/>
            <a:ext cx="8191500" cy="5524500"/>
          </a:xfrm>
          <a:prstGeom prst="rect">
            <a:avLst/>
          </a:prstGeom>
        </p:spPr>
      </p:pic>
    </p:spTree>
    <p:extLst>
      <p:ext uri="{BB962C8B-B14F-4D97-AF65-F5344CB8AC3E}">
        <p14:creationId xmlns:p14="http://schemas.microsoft.com/office/powerpoint/2010/main" val="955732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1619249" y="1129071"/>
            <a:ext cx="8191500" cy="5524500"/>
          </a:xfrm>
          <a:prstGeom prst="rect">
            <a:avLst/>
          </a:prstGeom>
        </p:spPr>
      </p:pic>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F6D84366-7FC0-12AC-74C7-81191B205837}"/>
              </a:ext>
            </a:extLst>
          </p:cNvPr>
          <p:cNvSpPr txBox="1"/>
          <p:nvPr/>
        </p:nvSpPr>
        <p:spPr>
          <a:xfrm>
            <a:off x="2551313" y="204429"/>
            <a:ext cx="6327373" cy="584775"/>
          </a:xfrm>
          <a:prstGeom prst="rect">
            <a:avLst/>
          </a:prstGeom>
          <a:noFill/>
        </p:spPr>
        <p:txBody>
          <a:bodyPr wrap="none" rtlCol="0">
            <a:spAutoFit/>
          </a:bodyPr>
          <a:lstStyle/>
          <a:p>
            <a:r>
              <a:rPr lang="en-US" sz="3200" dirty="0"/>
              <a:t>The FOMC’s Predictions for Real GDP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A1EA6-639E-1674-E087-08AEC00E2D2B}"/>
              </a:ext>
            </a:extLst>
          </p:cNvPr>
          <p:cNvSpPr>
            <a:spLocks noGrp="1"/>
          </p:cNvSpPr>
          <p:nvPr>
            <p:ph type="title"/>
          </p:nvPr>
        </p:nvSpPr>
        <p:spPr/>
        <p:txBody>
          <a:bodyPr/>
          <a:lstStyle/>
          <a:p>
            <a:pPr algn="ctr"/>
            <a:r>
              <a:rPr lang="en-US" dirty="0"/>
              <a:t>Recession Prediction - Indicators</a:t>
            </a:r>
          </a:p>
        </p:txBody>
      </p:sp>
      <p:sp>
        <p:nvSpPr>
          <p:cNvPr id="3" name="Content Placeholder 2">
            <a:extLst>
              <a:ext uri="{FF2B5EF4-FFF2-40B4-BE49-F238E27FC236}">
                <a16:creationId xmlns:a16="http://schemas.microsoft.com/office/drawing/2014/main" id="{FD860320-3A9E-23BA-29EC-8EB2A39FCFF2}"/>
              </a:ext>
            </a:extLst>
          </p:cNvPr>
          <p:cNvSpPr>
            <a:spLocks noGrp="1"/>
          </p:cNvSpPr>
          <p:nvPr>
            <p:ph idx="1"/>
          </p:nvPr>
        </p:nvSpPr>
        <p:spPr/>
        <p:txBody>
          <a:bodyPr/>
          <a:lstStyle/>
          <a:p>
            <a:r>
              <a:rPr lang="en-US" dirty="0"/>
              <a:t>Remember, even the definition of a recession isn’t written in stone</a:t>
            </a:r>
          </a:p>
          <a:p>
            <a:pPr marL="0" indent="0">
              <a:buNone/>
            </a:pPr>
            <a:endParaRPr lang="en-US" dirty="0"/>
          </a:p>
          <a:p>
            <a:r>
              <a:rPr lang="en-US" dirty="0"/>
              <a:t>Several have been suggested</a:t>
            </a:r>
          </a:p>
          <a:p>
            <a:endParaRPr lang="en-US" dirty="0"/>
          </a:p>
          <a:p>
            <a:r>
              <a:rPr lang="en-US" dirty="0"/>
              <a:t>None is 100%</a:t>
            </a:r>
          </a:p>
          <a:p>
            <a:endParaRPr lang="en-US" dirty="0"/>
          </a:p>
          <a:p>
            <a:r>
              <a:rPr lang="en-US" dirty="0"/>
              <a:t>“… predicted 9 of the last 5 recessions”</a:t>
            </a:r>
          </a:p>
        </p:txBody>
      </p:sp>
    </p:spTree>
    <p:extLst>
      <p:ext uri="{BB962C8B-B14F-4D97-AF65-F5344CB8AC3E}">
        <p14:creationId xmlns:p14="http://schemas.microsoft.com/office/powerpoint/2010/main" val="1241545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a:extLst>
              <a:ext uri="{FF2B5EF4-FFF2-40B4-BE49-F238E27FC236}">
                <a16:creationId xmlns:a16="http://schemas.microsoft.com/office/drawing/2014/main" id="{220D26FB-2035-755C-61E5-A4DC54D05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45" y="1054520"/>
            <a:ext cx="7686309" cy="5588036"/>
          </a:xfrm>
          <a:prstGeom prst="rect">
            <a:avLst/>
          </a:prstGeom>
        </p:spPr>
      </p:pic>
      <p:sp>
        <p:nvSpPr>
          <p:cNvPr id="7" name="TextBox 6">
            <a:extLst>
              <a:ext uri="{FF2B5EF4-FFF2-40B4-BE49-F238E27FC236}">
                <a16:creationId xmlns:a16="http://schemas.microsoft.com/office/drawing/2014/main" id="{DCB259A8-6B0C-52CB-6765-01CA35F83025}"/>
              </a:ext>
            </a:extLst>
          </p:cNvPr>
          <p:cNvSpPr txBox="1"/>
          <p:nvPr/>
        </p:nvSpPr>
        <p:spPr>
          <a:xfrm>
            <a:off x="8244018" y="6642556"/>
            <a:ext cx="3828533" cy="215444"/>
          </a:xfrm>
          <a:prstGeom prst="rect">
            <a:avLst/>
          </a:prstGeom>
          <a:noFill/>
        </p:spPr>
        <p:txBody>
          <a:bodyPr wrap="square">
            <a:spAutoFit/>
          </a:bodyPr>
          <a:lstStyle/>
          <a:p>
            <a:r>
              <a:rPr lang="en-US" sz="800" dirty="0"/>
              <a:t>https://www.richmondfed.org/publications/research/economic_brief/2022/eb_22-30</a:t>
            </a:r>
          </a:p>
        </p:txBody>
      </p:sp>
      <p:sp>
        <p:nvSpPr>
          <p:cNvPr id="8" name="TextBox 7">
            <a:extLst>
              <a:ext uri="{FF2B5EF4-FFF2-40B4-BE49-F238E27FC236}">
                <a16:creationId xmlns:a16="http://schemas.microsoft.com/office/drawing/2014/main" id="{6BB500CE-3C46-FE7F-D2AF-51313F087211}"/>
              </a:ext>
            </a:extLst>
          </p:cNvPr>
          <p:cNvSpPr txBox="1"/>
          <p:nvPr/>
        </p:nvSpPr>
        <p:spPr>
          <a:xfrm>
            <a:off x="1359243" y="358346"/>
            <a:ext cx="9670404" cy="523220"/>
          </a:xfrm>
          <a:prstGeom prst="rect">
            <a:avLst/>
          </a:prstGeom>
          <a:noFill/>
        </p:spPr>
        <p:txBody>
          <a:bodyPr wrap="none" rtlCol="0">
            <a:spAutoFit/>
          </a:bodyPr>
          <a:lstStyle/>
          <a:p>
            <a:r>
              <a:rPr lang="en-US" sz="2800" dirty="0"/>
              <a:t>Yield Curve Inversions – When long rates are less than short rates</a:t>
            </a:r>
          </a:p>
        </p:txBody>
      </p:sp>
    </p:spTree>
    <p:extLst>
      <p:ext uri="{BB962C8B-B14F-4D97-AF65-F5344CB8AC3E}">
        <p14:creationId xmlns:p14="http://schemas.microsoft.com/office/powerpoint/2010/main" val="4018799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1238249"/>
            <a:ext cx="8191500" cy="5524500"/>
          </a:xfrm>
          <a:prstGeom prst="rect">
            <a:avLst/>
          </a:prstGeom>
        </p:spPr>
      </p:pic>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3A498BEB-A7FF-B9A6-830E-CF4652C5753B}"/>
              </a:ext>
            </a:extLst>
          </p:cNvPr>
          <p:cNvSpPr txBox="1"/>
          <p:nvPr/>
        </p:nvSpPr>
        <p:spPr>
          <a:xfrm>
            <a:off x="1193421" y="295306"/>
            <a:ext cx="9413859" cy="954107"/>
          </a:xfrm>
          <a:prstGeom prst="rect">
            <a:avLst/>
          </a:prstGeom>
          <a:noFill/>
        </p:spPr>
        <p:txBody>
          <a:bodyPr wrap="none" rtlCol="0">
            <a:spAutoFit/>
          </a:bodyPr>
          <a:lstStyle/>
          <a:p>
            <a:r>
              <a:rPr lang="en-US" sz="2800" dirty="0"/>
              <a:t>10 year bond minus 2 year is the most commonly cited of these</a:t>
            </a:r>
          </a:p>
          <a:p>
            <a:pPr algn="ctr"/>
            <a:r>
              <a:rPr lang="en-US" sz="2800" dirty="0"/>
              <a:t>(Uh oh)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
            <a:extLst>
              <a:ext uri="{FF2B5EF4-FFF2-40B4-BE49-F238E27FC236}">
                <a16:creationId xmlns:a16="http://schemas.microsoft.com/office/drawing/2014/main" id="{9FFF9AEB-8F65-91AB-06FD-40DC47B80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279" y="1378661"/>
            <a:ext cx="9059441" cy="4919898"/>
          </a:xfrm>
          <a:prstGeom prst="rect">
            <a:avLst/>
          </a:prstGeom>
        </p:spPr>
      </p:pic>
      <p:sp>
        <p:nvSpPr>
          <p:cNvPr id="5" name="TextBox 4">
            <a:extLst>
              <a:ext uri="{FF2B5EF4-FFF2-40B4-BE49-F238E27FC236}">
                <a16:creationId xmlns:a16="http://schemas.microsoft.com/office/drawing/2014/main" id="{83A75EFA-5597-16FD-23EB-8691169ECB3E}"/>
              </a:ext>
            </a:extLst>
          </p:cNvPr>
          <p:cNvSpPr txBox="1"/>
          <p:nvPr/>
        </p:nvSpPr>
        <p:spPr>
          <a:xfrm>
            <a:off x="4428641" y="6642556"/>
            <a:ext cx="3046708" cy="215444"/>
          </a:xfrm>
          <a:prstGeom prst="rect">
            <a:avLst/>
          </a:prstGeom>
          <a:noFill/>
        </p:spPr>
        <p:txBody>
          <a:bodyPr wrap="square">
            <a:spAutoFit/>
          </a:bodyPr>
          <a:lstStyle/>
          <a:p>
            <a:r>
              <a:rPr lang="en-US" sz="800" dirty="0"/>
              <a:t>https://www.conference-board.org/topics/us-leading-indicators</a:t>
            </a:r>
          </a:p>
        </p:txBody>
      </p:sp>
      <p:sp>
        <p:nvSpPr>
          <p:cNvPr id="6" name="TextBox 5">
            <a:extLst>
              <a:ext uri="{FF2B5EF4-FFF2-40B4-BE49-F238E27FC236}">
                <a16:creationId xmlns:a16="http://schemas.microsoft.com/office/drawing/2014/main" id="{979F3633-EC06-C075-EF4A-7779D6380C6F}"/>
              </a:ext>
            </a:extLst>
          </p:cNvPr>
          <p:cNvSpPr txBox="1"/>
          <p:nvPr/>
        </p:nvSpPr>
        <p:spPr>
          <a:xfrm>
            <a:off x="2602863" y="469830"/>
            <a:ext cx="6986271" cy="523220"/>
          </a:xfrm>
          <a:prstGeom prst="rect">
            <a:avLst/>
          </a:prstGeom>
          <a:noFill/>
        </p:spPr>
        <p:txBody>
          <a:bodyPr wrap="none" rtlCol="0">
            <a:spAutoFit/>
          </a:bodyPr>
          <a:lstStyle/>
          <a:p>
            <a:r>
              <a:rPr lang="en-US" sz="2800" dirty="0"/>
              <a:t>Conference Board’s Index of Leading Indicators</a:t>
            </a:r>
          </a:p>
        </p:txBody>
      </p:sp>
    </p:spTree>
    <p:extLst>
      <p:ext uri="{BB962C8B-B14F-4D97-AF65-F5344CB8AC3E}">
        <p14:creationId xmlns:p14="http://schemas.microsoft.com/office/powerpoint/2010/main" val="2806148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1145060"/>
            <a:ext cx="8191500" cy="5524500"/>
          </a:xfrm>
          <a:prstGeom prst="rect">
            <a:avLst/>
          </a:prstGeom>
        </p:spPr>
      </p:pic>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9538AB15-1D6C-8304-AEEF-77CA35A5B539}"/>
              </a:ext>
            </a:extLst>
          </p:cNvPr>
          <p:cNvSpPr txBox="1"/>
          <p:nvPr/>
        </p:nvSpPr>
        <p:spPr>
          <a:xfrm>
            <a:off x="3377917" y="188440"/>
            <a:ext cx="4674165" cy="523220"/>
          </a:xfrm>
          <a:prstGeom prst="rect">
            <a:avLst/>
          </a:prstGeom>
          <a:noFill/>
        </p:spPr>
        <p:txBody>
          <a:bodyPr wrap="none" rtlCol="0">
            <a:spAutoFit/>
          </a:bodyPr>
          <a:lstStyle/>
          <a:p>
            <a:r>
              <a:rPr lang="en-US" sz="2800" dirty="0"/>
              <a:t>Michigan Consumer Sentiment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 histogram&#10;&#10;Description automatically generated">
            <a:extLst>
              <a:ext uri="{FF2B5EF4-FFF2-40B4-BE49-F238E27FC236}">
                <a16:creationId xmlns:a16="http://schemas.microsoft.com/office/drawing/2014/main" id="{727C244C-4E3C-0E49-A71C-7C9D4BCDB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252" y="991194"/>
            <a:ext cx="8797496" cy="5749674"/>
          </a:xfrm>
          <a:prstGeom prst="rect">
            <a:avLst/>
          </a:prstGeom>
        </p:spPr>
      </p:pic>
      <p:sp>
        <p:nvSpPr>
          <p:cNvPr id="4" name="TextBox 3">
            <a:extLst>
              <a:ext uri="{FF2B5EF4-FFF2-40B4-BE49-F238E27FC236}">
                <a16:creationId xmlns:a16="http://schemas.microsoft.com/office/drawing/2014/main" id="{A4D40FF6-6325-28A6-0881-98619BDBAF15}"/>
              </a:ext>
            </a:extLst>
          </p:cNvPr>
          <p:cNvSpPr txBox="1"/>
          <p:nvPr/>
        </p:nvSpPr>
        <p:spPr>
          <a:xfrm>
            <a:off x="1470454" y="271849"/>
            <a:ext cx="9555886" cy="461665"/>
          </a:xfrm>
          <a:prstGeom prst="rect">
            <a:avLst/>
          </a:prstGeom>
          <a:noFill/>
        </p:spPr>
        <p:txBody>
          <a:bodyPr wrap="none" rtlCol="0">
            <a:spAutoFit/>
          </a:bodyPr>
          <a:lstStyle/>
          <a:p>
            <a:r>
              <a:rPr lang="en-US" sz="2400" dirty="0"/>
              <a:t>On the Other Hand, Some Forward Looking Indicators Don’t Look So Bad ….</a:t>
            </a:r>
          </a:p>
        </p:txBody>
      </p:sp>
    </p:spTree>
    <p:extLst>
      <p:ext uri="{BB962C8B-B14F-4D97-AF65-F5344CB8AC3E}">
        <p14:creationId xmlns:p14="http://schemas.microsoft.com/office/powerpoint/2010/main" val="1904973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5013-73EB-454D-8418-EEC8B37DE252}"/>
              </a:ext>
            </a:extLst>
          </p:cNvPr>
          <p:cNvSpPr>
            <a:spLocks noGrp="1"/>
          </p:cNvSpPr>
          <p:nvPr>
            <p:ph type="title"/>
          </p:nvPr>
        </p:nvSpPr>
        <p:spPr/>
        <p:txBody>
          <a:bodyPr/>
          <a:lstStyle/>
          <a:p>
            <a:pPr algn="ctr"/>
            <a:r>
              <a:rPr lang="en-US" dirty="0"/>
              <a:t>Predictions</a:t>
            </a:r>
          </a:p>
        </p:txBody>
      </p:sp>
      <p:sp>
        <p:nvSpPr>
          <p:cNvPr id="3" name="Content Placeholder 2">
            <a:extLst>
              <a:ext uri="{FF2B5EF4-FFF2-40B4-BE49-F238E27FC236}">
                <a16:creationId xmlns:a16="http://schemas.microsoft.com/office/drawing/2014/main" id="{83EC1815-E139-43B1-A2FB-4D19FB5EF843}"/>
              </a:ext>
            </a:extLst>
          </p:cNvPr>
          <p:cNvSpPr>
            <a:spLocks noGrp="1"/>
          </p:cNvSpPr>
          <p:nvPr>
            <p:ph idx="1"/>
          </p:nvPr>
        </p:nvSpPr>
        <p:spPr/>
        <p:txBody>
          <a:bodyPr>
            <a:normAutofit fontScale="92500" lnSpcReduction="20000"/>
          </a:bodyPr>
          <a:lstStyle/>
          <a:p>
            <a:endParaRPr lang="en-US" dirty="0"/>
          </a:p>
          <a:p>
            <a:r>
              <a:rPr lang="en-US" dirty="0"/>
              <a:t>Inflation is the one most publicly worried about:  It </a:t>
            </a:r>
            <a:r>
              <a:rPr lang="en-US" dirty="0" err="1"/>
              <a:t>it</a:t>
            </a:r>
            <a:r>
              <a:rPr lang="en-US" dirty="0"/>
              <a:t> is likely to continue trending lower as </a:t>
            </a:r>
            <a:r>
              <a:rPr lang="en-US" dirty="0" err="1"/>
              <a:t>suppy</a:t>
            </a:r>
            <a:r>
              <a:rPr lang="en-US" dirty="0"/>
              <a:t> chain problems get solved and the Fed’s campaign continues.   I am guessing it will be near 4 - 4.5%</a:t>
            </a:r>
          </a:p>
          <a:p>
            <a:endParaRPr lang="en-US" dirty="0"/>
          </a:p>
          <a:p>
            <a:r>
              <a:rPr lang="en-US" dirty="0"/>
              <a:t>Interest rates are easy: They will continue up, at least for a while.  But I would be surprised if they were  higher than 5% at the end of the year. </a:t>
            </a:r>
          </a:p>
          <a:p>
            <a:endParaRPr lang="en-US" dirty="0"/>
          </a:p>
          <a:p>
            <a:r>
              <a:rPr lang="en-US" dirty="0"/>
              <a:t>Employment: Could be as  high as 5% by year end</a:t>
            </a:r>
          </a:p>
          <a:p>
            <a:endParaRPr lang="en-US" dirty="0"/>
          </a:p>
          <a:p>
            <a:r>
              <a:rPr lang="en-US" dirty="0"/>
              <a:t>GDP:  0-1%   (This assumes a short recession)</a:t>
            </a:r>
          </a:p>
        </p:txBody>
      </p:sp>
    </p:spTree>
    <p:extLst>
      <p:ext uri="{BB962C8B-B14F-4D97-AF65-F5344CB8AC3E}">
        <p14:creationId xmlns:p14="http://schemas.microsoft.com/office/powerpoint/2010/main" val="149572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0A96-8662-880D-0A3B-B4B2D12E3391}"/>
              </a:ext>
            </a:extLst>
          </p:cNvPr>
          <p:cNvSpPr>
            <a:spLocks noGrp="1"/>
          </p:cNvSpPr>
          <p:nvPr>
            <p:ph type="title"/>
          </p:nvPr>
        </p:nvSpPr>
        <p:spPr>
          <a:xfrm>
            <a:off x="838200" y="365126"/>
            <a:ext cx="10515600" cy="759340"/>
          </a:xfrm>
        </p:spPr>
        <p:txBody>
          <a:bodyPr/>
          <a:lstStyle/>
          <a:p>
            <a:pPr algn="ctr"/>
            <a:r>
              <a:rPr lang="en-US" dirty="0"/>
              <a:t>Interest Rates</a:t>
            </a:r>
          </a:p>
        </p:txBody>
      </p:sp>
      <p:sp>
        <p:nvSpPr>
          <p:cNvPr id="3" name="Content Placeholder 2">
            <a:extLst>
              <a:ext uri="{FF2B5EF4-FFF2-40B4-BE49-F238E27FC236}">
                <a16:creationId xmlns:a16="http://schemas.microsoft.com/office/drawing/2014/main" id="{5B98999F-1B9C-3360-9E6F-FB9C4EFEF482}"/>
              </a:ext>
            </a:extLst>
          </p:cNvPr>
          <p:cNvSpPr>
            <a:spLocks noGrp="1"/>
          </p:cNvSpPr>
          <p:nvPr>
            <p:ph idx="1"/>
          </p:nvPr>
        </p:nvSpPr>
        <p:spPr>
          <a:xfrm>
            <a:off x="838200" y="1124466"/>
            <a:ext cx="10515600" cy="5498756"/>
          </a:xfrm>
        </p:spPr>
        <p:txBody>
          <a:bodyPr/>
          <a:lstStyle/>
          <a:p>
            <a:r>
              <a:rPr lang="en-US" sz="2400" dirty="0"/>
              <a:t>“Interest rates are easy: They will go up starting this Spring.  But I would be surprised if they were  higher than 1.5% at the end of the year …”</a:t>
            </a:r>
          </a:p>
          <a:p>
            <a:endParaRPr lang="en-US" dirty="0"/>
          </a:p>
        </p:txBody>
      </p:sp>
      <p:pic>
        <p:nvPicPr>
          <p:cNvPr id="5" name="Picture 4" descr="Chart, line chart&#10;&#10;Description automatically generated">
            <a:extLst>
              <a:ext uri="{FF2B5EF4-FFF2-40B4-BE49-F238E27FC236}">
                <a16:creationId xmlns:a16="http://schemas.microsoft.com/office/drawing/2014/main" id="{613552F9-A407-6231-50F7-0C605DBB3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87" y="1883806"/>
            <a:ext cx="3920296" cy="4974194"/>
          </a:xfrm>
          <a:prstGeom prst="rect">
            <a:avLst/>
          </a:prstGeom>
        </p:spPr>
      </p:pic>
      <p:pic>
        <p:nvPicPr>
          <p:cNvPr id="7" name="Picture 6" descr="Chart&#10;&#10;Description automatically generated">
            <a:extLst>
              <a:ext uri="{FF2B5EF4-FFF2-40B4-BE49-F238E27FC236}">
                <a16:creationId xmlns:a16="http://schemas.microsoft.com/office/drawing/2014/main" id="{CFCE15CB-325D-3F74-8299-04DA5563C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888" y="1993063"/>
            <a:ext cx="6749717" cy="4499811"/>
          </a:xfrm>
          <a:prstGeom prst="rect">
            <a:avLst/>
          </a:prstGeom>
        </p:spPr>
      </p:pic>
      <p:sp>
        <p:nvSpPr>
          <p:cNvPr id="10" name="TextBox 9">
            <a:extLst>
              <a:ext uri="{FF2B5EF4-FFF2-40B4-BE49-F238E27FC236}">
                <a16:creationId xmlns:a16="http://schemas.microsoft.com/office/drawing/2014/main" id="{DCA5E20B-63F1-07A7-F66D-091823A6D8B5}"/>
              </a:ext>
            </a:extLst>
          </p:cNvPr>
          <p:cNvSpPr txBox="1"/>
          <p:nvPr/>
        </p:nvSpPr>
        <p:spPr>
          <a:xfrm>
            <a:off x="5618746" y="6632889"/>
            <a:ext cx="6096000" cy="215444"/>
          </a:xfrm>
          <a:prstGeom prst="rect">
            <a:avLst/>
          </a:prstGeom>
          <a:noFill/>
        </p:spPr>
        <p:txBody>
          <a:bodyPr wrap="square">
            <a:spAutoFit/>
          </a:bodyPr>
          <a:lstStyle/>
          <a:p>
            <a:r>
              <a:rPr lang="en-US" sz="800" dirty="0"/>
              <a:t>https://money.com/current-mortgage-rates/</a:t>
            </a:r>
          </a:p>
        </p:txBody>
      </p:sp>
    </p:spTree>
    <p:extLst>
      <p:ext uri="{BB962C8B-B14F-4D97-AF65-F5344CB8AC3E}">
        <p14:creationId xmlns:p14="http://schemas.microsoft.com/office/powerpoint/2010/main" val="4030806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C15F-DAD8-495B-994C-F67C7F6C59BA}"/>
              </a:ext>
            </a:extLst>
          </p:cNvPr>
          <p:cNvSpPr>
            <a:spLocks noGrp="1"/>
          </p:cNvSpPr>
          <p:nvPr>
            <p:ph type="title"/>
          </p:nvPr>
        </p:nvSpPr>
        <p:spPr/>
        <p:txBody>
          <a:bodyPr/>
          <a:lstStyle/>
          <a:p>
            <a:r>
              <a:rPr lang="en-US" dirty="0"/>
              <a:t>Potential Wild Cards?</a:t>
            </a:r>
          </a:p>
        </p:txBody>
      </p:sp>
      <p:sp>
        <p:nvSpPr>
          <p:cNvPr id="3" name="Content Placeholder 2">
            <a:extLst>
              <a:ext uri="{FF2B5EF4-FFF2-40B4-BE49-F238E27FC236}">
                <a16:creationId xmlns:a16="http://schemas.microsoft.com/office/drawing/2014/main" id="{71E5CBBE-4E78-4C92-A8AE-CF9B0AC43380}"/>
              </a:ext>
            </a:extLst>
          </p:cNvPr>
          <p:cNvSpPr>
            <a:spLocks noGrp="1"/>
          </p:cNvSpPr>
          <p:nvPr>
            <p:ph idx="1"/>
          </p:nvPr>
        </p:nvSpPr>
        <p:spPr/>
        <p:txBody>
          <a:bodyPr>
            <a:normAutofit fontScale="92500" lnSpcReduction="20000"/>
          </a:bodyPr>
          <a:lstStyle/>
          <a:p>
            <a:r>
              <a:rPr lang="en-US" dirty="0"/>
              <a:t>Covid (especially if it mucks up supply chains from China yet again)</a:t>
            </a:r>
          </a:p>
          <a:p>
            <a:endParaRPr lang="en-US" dirty="0"/>
          </a:p>
          <a:p>
            <a:r>
              <a:rPr lang="en-US" dirty="0"/>
              <a:t>Chinese Economy Craters  </a:t>
            </a:r>
          </a:p>
          <a:p>
            <a:pPr lvl="1"/>
            <a:endParaRPr lang="en-US" dirty="0"/>
          </a:p>
          <a:p>
            <a:r>
              <a:rPr lang="en-US" dirty="0"/>
              <a:t>A major economic/political event to which we cannot respond because Congress can’t function normally</a:t>
            </a:r>
          </a:p>
          <a:p>
            <a:endParaRPr lang="en-US" dirty="0"/>
          </a:p>
          <a:p>
            <a:r>
              <a:rPr lang="en-US" dirty="0"/>
              <a:t>Debt ceiling </a:t>
            </a:r>
          </a:p>
          <a:p>
            <a:endParaRPr lang="en-US" dirty="0"/>
          </a:p>
          <a:p>
            <a:r>
              <a:rPr lang="en-US" dirty="0"/>
              <a:t>On the other hand, the war in Ukraine could end, harvests could be good, or consumer spending could continue strong even in spite of the Fed</a:t>
            </a:r>
          </a:p>
        </p:txBody>
      </p:sp>
    </p:spTree>
    <p:extLst>
      <p:ext uri="{BB962C8B-B14F-4D97-AF65-F5344CB8AC3E}">
        <p14:creationId xmlns:p14="http://schemas.microsoft.com/office/powerpoint/2010/main" val="2664087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091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537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075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ABD953DB-9718-D835-3192-C72033D47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933" y="624612"/>
            <a:ext cx="8246534" cy="6097041"/>
          </a:xfrm>
          <a:prstGeom prst="rect">
            <a:avLst/>
          </a:prstGeom>
        </p:spPr>
      </p:pic>
    </p:spTree>
    <p:extLst>
      <p:ext uri="{BB962C8B-B14F-4D97-AF65-F5344CB8AC3E}">
        <p14:creationId xmlns:p14="http://schemas.microsoft.com/office/powerpoint/2010/main" val="81840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996778"/>
            <a:ext cx="8191500" cy="5524500"/>
          </a:xfrm>
          <a:prstGeom prst="rect">
            <a:avLst/>
          </a:prstGeom>
        </p:spPr>
      </p:pic>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E588A11E-0701-D19F-2766-1DB64A15708A}"/>
              </a:ext>
            </a:extLst>
          </p:cNvPr>
          <p:cNvSpPr txBox="1"/>
          <p:nvPr/>
        </p:nvSpPr>
        <p:spPr>
          <a:xfrm>
            <a:off x="4399005" y="326083"/>
            <a:ext cx="3266472" cy="523220"/>
          </a:xfrm>
          <a:prstGeom prst="rect">
            <a:avLst/>
          </a:prstGeom>
          <a:noFill/>
        </p:spPr>
        <p:txBody>
          <a:bodyPr wrap="none" rtlCol="0">
            <a:spAutoFit/>
          </a:bodyPr>
          <a:lstStyle/>
          <a:p>
            <a:r>
              <a:rPr lang="en-US" sz="2800" dirty="0"/>
              <a:t>Monthly CPI Inflation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A56E3-5576-4786-BF9F-23843BB315E7}"/>
              </a:ext>
            </a:extLst>
          </p:cNvPr>
          <p:cNvPicPr>
            <a:picLocks noChangeAspect="1"/>
          </p:cNvPicPr>
          <p:nvPr/>
        </p:nvPicPr>
        <p:blipFill>
          <a:blip r:embed="rId2"/>
          <a:stretch>
            <a:fillRect/>
          </a:stretch>
        </p:blipFill>
        <p:spPr>
          <a:xfrm>
            <a:off x="1775242" y="808940"/>
            <a:ext cx="8641515" cy="6049060"/>
          </a:xfrm>
          <a:prstGeom prst="rect">
            <a:avLst/>
          </a:prstGeom>
        </p:spPr>
      </p:pic>
      <p:sp>
        <p:nvSpPr>
          <p:cNvPr id="4" name="TextBox 3">
            <a:extLst>
              <a:ext uri="{FF2B5EF4-FFF2-40B4-BE49-F238E27FC236}">
                <a16:creationId xmlns:a16="http://schemas.microsoft.com/office/drawing/2014/main" id="{B20385E4-9365-4042-B14F-3E008972CC85}"/>
              </a:ext>
            </a:extLst>
          </p:cNvPr>
          <p:cNvSpPr txBox="1"/>
          <p:nvPr/>
        </p:nvSpPr>
        <p:spPr>
          <a:xfrm>
            <a:off x="2866262" y="224165"/>
            <a:ext cx="6089937" cy="584775"/>
          </a:xfrm>
          <a:prstGeom prst="rect">
            <a:avLst/>
          </a:prstGeom>
          <a:noFill/>
        </p:spPr>
        <p:txBody>
          <a:bodyPr wrap="none" rtlCol="0">
            <a:spAutoFit/>
          </a:bodyPr>
          <a:lstStyle/>
          <a:p>
            <a:r>
              <a:rPr lang="en-US" sz="3200" dirty="0"/>
              <a:t>The Covid Infection Map a Year Ago</a:t>
            </a:r>
          </a:p>
        </p:txBody>
      </p:sp>
    </p:spTree>
    <p:extLst>
      <p:ext uri="{BB962C8B-B14F-4D97-AF65-F5344CB8AC3E}">
        <p14:creationId xmlns:p14="http://schemas.microsoft.com/office/powerpoint/2010/main" val="1481472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0385E4-9365-4042-B14F-3E008972CC85}"/>
              </a:ext>
            </a:extLst>
          </p:cNvPr>
          <p:cNvSpPr txBox="1"/>
          <p:nvPr/>
        </p:nvSpPr>
        <p:spPr>
          <a:xfrm>
            <a:off x="3090851" y="224165"/>
            <a:ext cx="5120312" cy="584775"/>
          </a:xfrm>
          <a:prstGeom prst="rect">
            <a:avLst/>
          </a:prstGeom>
          <a:noFill/>
        </p:spPr>
        <p:txBody>
          <a:bodyPr wrap="none" rtlCol="0">
            <a:spAutoFit/>
          </a:bodyPr>
          <a:lstStyle/>
          <a:p>
            <a:r>
              <a:rPr lang="en-US" sz="3200" dirty="0"/>
              <a:t>The Covid Infection Map Now</a:t>
            </a:r>
          </a:p>
        </p:txBody>
      </p:sp>
      <p:pic>
        <p:nvPicPr>
          <p:cNvPr id="5" name="Picture 4">
            <a:extLst>
              <a:ext uri="{FF2B5EF4-FFF2-40B4-BE49-F238E27FC236}">
                <a16:creationId xmlns:a16="http://schemas.microsoft.com/office/drawing/2014/main" id="{0745D053-FABB-4A2E-790C-D154178CD6CB}"/>
              </a:ext>
            </a:extLst>
          </p:cNvPr>
          <p:cNvPicPr>
            <a:picLocks noChangeAspect="1"/>
          </p:cNvPicPr>
          <p:nvPr/>
        </p:nvPicPr>
        <p:blipFill>
          <a:blip r:embed="rId2"/>
          <a:stretch>
            <a:fillRect/>
          </a:stretch>
        </p:blipFill>
        <p:spPr>
          <a:xfrm>
            <a:off x="1938230" y="1037123"/>
            <a:ext cx="8315539" cy="5820877"/>
          </a:xfrm>
          <a:prstGeom prst="rect">
            <a:avLst/>
          </a:prstGeom>
        </p:spPr>
      </p:pic>
    </p:spTree>
    <p:extLst>
      <p:ext uri="{BB962C8B-B14F-4D97-AF65-F5344CB8AC3E}">
        <p14:creationId xmlns:p14="http://schemas.microsoft.com/office/powerpoint/2010/main" val="41331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6B08-8A7F-23C1-675C-D821139B4998}"/>
              </a:ext>
            </a:extLst>
          </p:cNvPr>
          <p:cNvSpPr>
            <a:spLocks noGrp="1"/>
          </p:cNvSpPr>
          <p:nvPr>
            <p:ph type="title"/>
          </p:nvPr>
        </p:nvSpPr>
        <p:spPr>
          <a:xfrm>
            <a:off x="838200" y="365126"/>
            <a:ext cx="10515600" cy="734626"/>
          </a:xfrm>
        </p:spPr>
        <p:txBody>
          <a:bodyPr/>
          <a:lstStyle/>
          <a:p>
            <a:pPr algn="ctr"/>
            <a:r>
              <a:rPr lang="en-US" dirty="0"/>
              <a:t>How About Unemployment?</a:t>
            </a:r>
          </a:p>
        </p:txBody>
      </p:sp>
      <p:sp>
        <p:nvSpPr>
          <p:cNvPr id="3" name="Content Placeholder 2">
            <a:extLst>
              <a:ext uri="{FF2B5EF4-FFF2-40B4-BE49-F238E27FC236}">
                <a16:creationId xmlns:a16="http://schemas.microsoft.com/office/drawing/2014/main" id="{69C3EA4C-DC78-8181-F6BB-133AD9CA2889}"/>
              </a:ext>
            </a:extLst>
          </p:cNvPr>
          <p:cNvSpPr>
            <a:spLocks noGrp="1"/>
          </p:cNvSpPr>
          <p:nvPr>
            <p:ph idx="1"/>
          </p:nvPr>
        </p:nvSpPr>
        <p:spPr>
          <a:xfrm>
            <a:off x="838200" y="1099752"/>
            <a:ext cx="10515600" cy="5597610"/>
          </a:xfrm>
        </p:spPr>
        <p:txBody>
          <a:bodyPr/>
          <a:lstStyle/>
          <a:p>
            <a:r>
              <a:rPr lang="en-US" dirty="0"/>
              <a:t>I said a year ago “Unemployment: 3.5-4% by year end (i.e. not far from where we are now)”  - That looks pretty good right now!</a:t>
            </a:r>
          </a:p>
          <a:p>
            <a:endParaRPr lang="en-US" dirty="0"/>
          </a:p>
        </p:txBody>
      </p:sp>
      <p:pic>
        <p:nvPicPr>
          <p:cNvPr id="5" name="Picture 4">
            <a:extLst>
              <a:ext uri="{FF2B5EF4-FFF2-40B4-BE49-F238E27FC236}">
                <a16:creationId xmlns:a16="http://schemas.microsoft.com/office/drawing/2014/main" id="{AD2D8EBE-B178-9F72-8C31-19AD1FA2FAC2}"/>
              </a:ext>
            </a:extLst>
          </p:cNvPr>
          <p:cNvPicPr>
            <a:picLocks noChangeAspect="1"/>
          </p:cNvPicPr>
          <p:nvPr/>
        </p:nvPicPr>
        <p:blipFill>
          <a:blip r:embed="rId2"/>
          <a:stretch>
            <a:fillRect/>
          </a:stretch>
        </p:blipFill>
        <p:spPr>
          <a:xfrm>
            <a:off x="3333750" y="2086125"/>
            <a:ext cx="5524500" cy="4572000"/>
          </a:xfrm>
          <a:prstGeom prst="rect">
            <a:avLst/>
          </a:prstGeom>
        </p:spPr>
      </p:pic>
      <p:sp>
        <p:nvSpPr>
          <p:cNvPr id="7" name="TextBox 6">
            <a:extLst>
              <a:ext uri="{FF2B5EF4-FFF2-40B4-BE49-F238E27FC236}">
                <a16:creationId xmlns:a16="http://schemas.microsoft.com/office/drawing/2014/main" id="{1927E1CC-AB59-1B29-0718-9706248BC77D}"/>
              </a:ext>
            </a:extLst>
          </p:cNvPr>
          <p:cNvSpPr txBox="1"/>
          <p:nvPr/>
        </p:nvSpPr>
        <p:spPr>
          <a:xfrm>
            <a:off x="284721" y="6642556"/>
            <a:ext cx="6098058" cy="215444"/>
          </a:xfrm>
          <a:prstGeom prst="rect">
            <a:avLst/>
          </a:prstGeom>
          <a:noFill/>
        </p:spPr>
        <p:txBody>
          <a:bodyPr wrap="square">
            <a:spAutoFit/>
          </a:bodyPr>
          <a:lstStyle/>
          <a:p>
            <a:r>
              <a:rPr lang="en-US" sz="800" dirty="0"/>
              <a:t>https://www.bls.gov/opub/ted/2022/unemployment-rate-3-7-percent-in-november-2022.htm</a:t>
            </a:r>
          </a:p>
        </p:txBody>
      </p:sp>
    </p:spTree>
    <p:extLst>
      <p:ext uri="{BB962C8B-B14F-4D97-AF65-F5344CB8AC3E}">
        <p14:creationId xmlns:p14="http://schemas.microsoft.com/office/powerpoint/2010/main" val="342072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0E84-8599-5500-3E2C-681F1409ADCA}"/>
              </a:ext>
            </a:extLst>
          </p:cNvPr>
          <p:cNvSpPr>
            <a:spLocks noGrp="1"/>
          </p:cNvSpPr>
          <p:nvPr>
            <p:ph type="title"/>
          </p:nvPr>
        </p:nvSpPr>
        <p:spPr>
          <a:xfrm>
            <a:off x="838200" y="365125"/>
            <a:ext cx="10515600" cy="779463"/>
          </a:xfrm>
        </p:spPr>
        <p:txBody>
          <a:bodyPr/>
          <a:lstStyle/>
          <a:p>
            <a:pPr algn="ctr"/>
            <a:r>
              <a:rPr lang="en-US" dirty="0"/>
              <a:t>GDP Growth?</a:t>
            </a:r>
          </a:p>
        </p:txBody>
      </p:sp>
      <p:sp>
        <p:nvSpPr>
          <p:cNvPr id="3" name="Content Placeholder 2">
            <a:extLst>
              <a:ext uri="{FF2B5EF4-FFF2-40B4-BE49-F238E27FC236}">
                <a16:creationId xmlns:a16="http://schemas.microsoft.com/office/drawing/2014/main" id="{360971EE-93DF-6CE5-5A3A-AD0D1ABB11C0}"/>
              </a:ext>
            </a:extLst>
          </p:cNvPr>
          <p:cNvSpPr>
            <a:spLocks noGrp="1"/>
          </p:cNvSpPr>
          <p:nvPr>
            <p:ph idx="1"/>
          </p:nvPr>
        </p:nvSpPr>
        <p:spPr>
          <a:xfrm>
            <a:off x="838200" y="1006196"/>
            <a:ext cx="10515600" cy="5715880"/>
          </a:xfrm>
        </p:spPr>
        <p:txBody>
          <a:bodyPr/>
          <a:lstStyle/>
          <a:p>
            <a:r>
              <a:rPr lang="en-US" dirty="0"/>
              <a:t>I said “GDP:  3.5-4% “  Way too optimistic,  GDP growth likely to come in around 2% for the year</a:t>
            </a:r>
          </a:p>
          <a:p>
            <a:endParaRPr lang="en-US" dirty="0"/>
          </a:p>
          <a:p>
            <a:endParaRPr lang="en-US" dirty="0"/>
          </a:p>
          <a:p>
            <a:endParaRPr lang="en-US" dirty="0"/>
          </a:p>
        </p:txBody>
      </p:sp>
      <p:pic>
        <p:nvPicPr>
          <p:cNvPr id="4" name="Picture 3" descr="Chart, waterfall chart">
            <a:extLst>
              <a:ext uri="{FF2B5EF4-FFF2-40B4-BE49-F238E27FC236}">
                <a16:creationId xmlns:a16="http://schemas.microsoft.com/office/drawing/2014/main" id="{B35A21EC-B450-85D7-6FEB-C1D804B00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832" y="1894452"/>
            <a:ext cx="6563188" cy="4813867"/>
          </a:xfrm>
          <a:prstGeom prst="rect">
            <a:avLst/>
          </a:prstGeom>
        </p:spPr>
      </p:pic>
    </p:spTree>
    <p:extLst>
      <p:ext uri="{BB962C8B-B14F-4D97-AF65-F5344CB8AC3E}">
        <p14:creationId xmlns:p14="http://schemas.microsoft.com/office/powerpoint/2010/main" val="428480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997F97-2657-BF61-69C0-D1A394D92590}"/>
              </a:ext>
            </a:extLst>
          </p:cNvPr>
          <p:cNvSpPr txBox="1"/>
          <p:nvPr/>
        </p:nvSpPr>
        <p:spPr>
          <a:xfrm>
            <a:off x="1724963" y="543896"/>
            <a:ext cx="8742073" cy="523220"/>
          </a:xfrm>
          <a:prstGeom prst="rect">
            <a:avLst/>
          </a:prstGeom>
          <a:noFill/>
        </p:spPr>
        <p:txBody>
          <a:bodyPr wrap="none" rtlCol="0">
            <a:spAutoFit/>
          </a:bodyPr>
          <a:lstStyle/>
          <a:p>
            <a:r>
              <a:rPr lang="en-US" sz="2800" dirty="0"/>
              <a:t>Inflation:  I said “4-5%” but the year-end number was 6.5%</a:t>
            </a:r>
          </a:p>
        </p:txBody>
      </p:sp>
      <p:sp>
        <p:nvSpPr>
          <p:cNvPr id="9" name="TextBox 8">
            <a:extLst>
              <a:ext uri="{FF2B5EF4-FFF2-40B4-BE49-F238E27FC236}">
                <a16:creationId xmlns:a16="http://schemas.microsoft.com/office/drawing/2014/main" id="{6F47F43A-DF3E-2363-5FE2-A398FADB97AA}"/>
              </a:ext>
            </a:extLst>
          </p:cNvPr>
          <p:cNvSpPr txBox="1"/>
          <p:nvPr/>
        </p:nvSpPr>
        <p:spPr>
          <a:xfrm>
            <a:off x="4129730" y="6642556"/>
            <a:ext cx="3932538" cy="215444"/>
          </a:xfrm>
          <a:prstGeom prst="rect">
            <a:avLst/>
          </a:prstGeom>
          <a:noFill/>
        </p:spPr>
        <p:txBody>
          <a:bodyPr wrap="square">
            <a:spAutoFit/>
          </a:bodyPr>
          <a:lstStyle/>
          <a:p>
            <a:r>
              <a:rPr lang="en-US" sz="800" dirty="0"/>
              <a:t>https://www.nytimes.com/live/2023/01/12/business/december-cpi-inflation-report</a:t>
            </a:r>
          </a:p>
        </p:txBody>
      </p:sp>
      <p:pic>
        <p:nvPicPr>
          <p:cNvPr id="7" name="Picture 6">
            <a:extLst>
              <a:ext uri="{FF2B5EF4-FFF2-40B4-BE49-F238E27FC236}">
                <a16:creationId xmlns:a16="http://schemas.microsoft.com/office/drawing/2014/main" id="{5BE55E2D-62F5-7A48-6C45-0C0A93DCB613}"/>
              </a:ext>
            </a:extLst>
          </p:cNvPr>
          <p:cNvPicPr>
            <a:picLocks noChangeAspect="1"/>
          </p:cNvPicPr>
          <p:nvPr/>
        </p:nvPicPr>
        <p:blipFill>
          <a:blip r:embed="rId2"/>
          <a:stretch>
            <a:fillRect/>
          </a:stretch>
        </p:blipFill>
        <p:spPr>
          <a:xfrm>
            <a:off x="1869988" y="1817258"/>
            <a:ext cx="9144000" cy="4248150"/>
          </a:xfrm>
          <a:prstGeom prst="rect">
            <a:avLst/>
          </a:prstGeom>
        </p:spPr>
      </p:pic>
    </p:spTree>
    <p:extLst>
      <p:ext uri="{BB962C8B-B14F-4D97-AF65-F5344CB8AC3E}">
        <p14:creationId xmlns:p14="http://schemas.microsoft.com/office/powerpoint/2010/main" val="310356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4D1F-71E8-4CEB-ACF9-419EBA4A0356}"/>
              </a:ext>
            </a:extLst>
          </p:cNvPr>
          <p:cNvSpPr>
            <a:spLocks noGrp="1"/>
          </p:cNvSpPr>
          <p:nvPr>
            <p:ph type="title"/>
          </p:nvPr>
        </p:nvSpPr>
        <p:spPr/>
        <p:txBody>
          <a:bodyPr/>
          <a:lstStyle/>
          <a:p>
            <a:pPr algn="ctr"/>
            <a:r>
              <a:rPr lang="en-US" dirty="0"/>
              <a:t>So What is My Grade? </a:t>
            </a:r>
          </a:p>
        </p:txBody>
      </p:sp>
      <p:sp>
        <p:nvSpPr>
          <p:cNvPr id="3" name="Content Placeholder 2">
            <a:extLst>
              <a:ext uri="{FF2B5EF4-FFF2-40B4-BE49-F238E27FC236}">
                <a16:creationId xmlns:a16="http://schemas.microsoft.com/office/drawing/2014/main" id="{7DEA6822-AC4A-48F7-826B-A10C4A3590BF}"/>
              </a:ext>
            </a:extLst>
          </p:cNvPr>
          <p:cNvSpPr>
            <a:spLocks noGrp="1"/>
          </p:cNvSpPr>
          <p:nvPr>
            <p:ph idx="1"/>
          </p:nvPr>
        </p:nvSpPr>
        <p:spPr/>
        <p:txBody>
          <a:bodyPr>
            <a:normAutofit fontScale="92500" lnSpcReduction="10000"/>
          </a:bodyPr>
          <a:lstStyle/>
          <a:p>
            <a:endParaRPr lang="en-US" dirty="0"/>
          </a:p>
          <a:p>
            <a:r>
              <a:rPr lang="en-US" dirty="0"/>
              <a:t>Even though I have influence with the prof, that wasn’t very good</a:t>
            </a:r>
          </a:p>
          <a:p>
            <a:endParaRPr lang="en-US" dirty="0"/>
          </a:p>
          <a:p>
            <a:r>
              <a:rPr lang="en-US" dirty="0"/>
              <a:t>The only thing that was accurate was unemployment – Everything else was far off from reality</a:t>
            </a:r>
          </a:p>
          <a:p>
            <a:endParaRPr lang="en-US" dirty="0"/>
          </a:p>
          <a:p>
            <a:r>
              <a:rPr lang="en-US" dirty="0"/>
              <a:t>But I certainly should get a passing grade for being willing to make a public prediction and getting at least SOME of it right</a:t>
            </a:r>
          </a:p>
          <a:p>
            <a:endParaRPr lang="en-US" dirty="0"/>
          </a:p>
          <a:p>
            <a:r>
              <a:rPr lang="en-US" dirty="0"/>
              <a:t>So, a C+.  Still counts toward graduation but won’t look good either</a:t>
            </a:r>
          </a:p>
        </p:txBody>
      </p:sp>
    </p:spTree>
    <p:extLst>
      <p:ext uri="{BB962C8B-B14F-4D97-AF65-F5344CB8AC3E}">
        <p14:creationId xmlns:p14="http://schemas.microsoft.com/office/powerpoint/2010/main" val="354116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4836-D0FA-46B9-A3C7-0D8D88C1B807}"/>
              </a:ext>
            </a:extLst>
          </p:cNvPr>
          <p:cNvSpPr>
            <a:spLocks noGrp="1"/>
          </p:cNvSpPr>
          <p:nvPr>
            <p:ph type="title"/>
          </p:nvPr>
        </p:nvSpPr>
        <p:spPr/>
        <p:txBody>
          <a:bodyPr/>
          <a:lstStyle/>
          <a:p>
            <a:pPr algn="ctr"/>
            <a:r>
              <a:rPr lang="en-US" dirty="0"/>
              <a:t>What Went Wrong?</a:t>
            </a:r>
          </a:p>
        </p:txBody>
      </p:sp>
      <p:sp>
        <p:nvSpPr>
          <p:cNvPr id="3" name="Content Placeholder 2">
            <a:extLst>
              <a:ext uri="{FF2B5EF4-FFF2-40B4-BE49-F238E27FC236}">
                <a16:creationId xmlns:a16="http://schemas.microsoft.com/office/drawing/2014/main" id="{B91ECB97-C43C-4C2E-AB82-E1BAC32B9821}"/>
              </a:ext>
            </a:extLst>
          </p:cNvPr>
          <p:cNvSpPr>
            <a:spLocks noGrp="1"/>
          </p:cNvSpPr>
          <p:nvPr>
            <p:ph idx="1"/>
          </p:nvPr>
        </p:nvSpPr>
        <p:spPr/>
        <p:txBody>
          <a:bodyPr>
            <a:normAutofit fontScale="92500" lnSpcReduction="10000"/>
          </a:bodyPr>
          <a:lstStyle/>
          <a:p>
            <a:r>
              <a:rPr lang="en-US" dirty="0"/>
              <a:t>The root of all of my forecasting woes this year is inflation together with the policy response of the Federal Reserve</a:t>
            </a:r>
          </a:p>
          <a:p>
            <a:endParaRPr lang="en-US" dirty="0"/>
          </a:p>
          <a:p>
            <a:r>
              <a:rPr lang="en-US" dirty="0"/>
              <a:t>Inflation spiked and the Fed switched to a massively contractionary policy</a:t>
            </a:r>
          </a:p>
          <a:p>
            <a:endParaRPr lang="en-US" dirty="0"/>
          </a:p>
          <a:p>
            <a:r>
              <a:rPr lang="en-US" dirty="0"/>
              <a:t>That, together with the end of Federal pandemic assistance programs at the end of 2021 meant a double whammy</a:t>
            </a:r>
          </a:p>
          <a:p>
            <a:endParaRPr lang="en-US" dirty="0"/>
          </a:p>
          <a:p>
            <a:r>
              <a:rPr lang="en-US" dirty="0"/>
              <a:t>But the economy has proven pretty resilient -  GDP has ended the year in positive territory and employment is booming even now.</a:t>
            </a:r>
          </a:p>
          <a:p>
            <a:endParaRPr lang="en-US" dirty="0"/>
          </a:p>
        </p:txBody>
      </p:sp>
    </p:spTree>
    <p:extLst>
      <p:ext uri="{BB962C8B-B14F-4D97-AF65-F5344CB8AC3E}">
        <p14:creationId xmlns:p14="http://schemas.microsoft.com/office/powerpoint/2010/main" val="3886154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5189</Words>
  <Application>Microsoft Office PowerPoint</Application>
  <PresentationFormat>Widescreen</PresentationFormat>
  <Paragraphs>191</Paragraphs>
  <Slides>47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The Outlook for the Economy in 2023</vt:lpstr>
      <vt:lpstr>The Pandemic Isn’t Over Yet (Again) …….</vt:lpstr>
      <vt:lpstr>Predictions and Flying Guesses</vt:lpstr>
      <vt:lpstr>Interest Rates</vt:lpstr>
      <vt:lpstr>How About Unemployment?</vt:lpstr>
      <vt:lpstr>GDP Growth?</vt:lpstr>
      <vt:lpstr>PowerPoint Presentation</vt:lpstr>
      <vt:lpstr>So What is My Grade? </vt:lpstr>
      <vt:lpstr>What Went Wrong?</vt:lpstr>
      <vt:lpstr>And two big ones that couldn’t really be predicted</vt:lpstr>
      <vt:lpstr>PowerPoint Presentation</vt:lpstr>
      <vt:lpstr>PowerPoint Presentation</vt:lpstr>
      <vt:lpstr>PowerPoint Presentation</vt:lpstr>
      <vt:lpstr>PowerPoint Presentation</vt:lpstr>
      <vt:lpstr>PowerPoint Presentation</vt:lpstr>
      <vt:lpstr>PowerPoint Presentation</vt:lpstr>
      <vt:lpstr>Two Opposing Views on Inflation</vt:lpstr>
      <vt:lpstr>Steve Kyle says:  “Both can be true at the same time!”</vt:lpstr>
      <vt:lpstr>PowerPoint Presentation</vt:lpstr>
      <vt:lpstr>PowerPoint Presentation</vt:lpstr>
      <vt:lpstr>PowerPoint Presentation</vt:lpstr>
      <vt:lpstr>PowerPoint Presentation</vt:lpstr>
      <vt:lpstr>Policy Response to All of This ……..</vt:lpstr>
      <vt:lpstr>PowerPoint Presentation</vt:lpstr>
      <vt:lpstr>PowerPoint Presentation</vt:lpstr>
      <vt:lpstr>PowerPoint Presentation</vt:lpstr>
      <vt:lpstr>PowerPoint Presentation</vt:lpstr>
      <vt:lpstr>PowerPoint Presentation</vt:lpstr>
      <vt:lpstr>How much to worry about higher wages?</vt:lpstr>
      <vt:lpstr>Recession Likely This Year but Strong Consumer Spending Could Moderate It</vt:lpstr>
      <vt:lpstr>PowerPoint Presentation</vt:lpstr>
      <vt:lpstr>PowerPoint Presentation</vt:lpstr>
      <vt:lpstr>Recession Prediction - Indicators</vt:lpstr>
      <vt:lpstr>PowerPoint Presentation</vt:lpstr>
      <vt:lpstr>PowerPoint Presentation</vt:lpstr>
      <vt:lpstr>PowerPoint Presentation</vt:lpstr>
      <vt:lpstr>PowerPoint Presentation</vt:lpstr>
      <vt:lpstr>PowerPoint Presentation</vt:lpstr>
      <vt:lpstr>Predictions</vt:lpstr>
      <vt:lpstr>Potential Wild Cards?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 Economics</dc:title>
  <dc:creator>Steven Charles Kyle</dc:creator>
  <cp:lastModifiedBy>Steven Kyle</cp:lastModifiedBy>
  <cp:revision>158</cp:revision>
  <cp:lastPrinted>2021-11-04T11:36:45Z</cp:lastPrinted>
  <dcterms:created xsi:type="dcterms:W3CDTF">2020-04-03T18:25:30Z</dcterms:created>
  <dcterms:modified xsi:type="dcterms:W3CDTF">2023-01-20T12:27:21Z</dcterms:modified>
</cp:coreProperties>
</file>