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50"/>
  </p:notesMasterIdLst>
  <p:handoutMasterIdLst>
    <p:handoutMasterId r:id="rId51"/>
  </p:handoutMasterIdLst>
  <p:sldIdLst>
    <p:sldId id="256" r:id="rId3"/>
    <p:sldId id="337" r:id="rId4"/>
    <p:sldId id="391" r:id="rId5"/>
    <p:sldId id="352" r:id="rId6"/>
    <p:sldId id="760" r:id="rId7"/>
    <p:sldId id="776" r:id="rId8"/>
    <p:sldId id="378" r:id="rId9"/>
    <p:sldId id="777" r:id="rId10"/>
    <p:sldId id="761" r:id="rId11"/>
    <p:sldId id="379" r:id="rId12"/>
    <p:sldId id="774" r:id="rId13"/>
    <p:sldId id="752" r:id="rId14"/>
    <p:sldId id="355" r:id="rId15"/>
    <p:sldId id="334" r:id="rId16"/>
    <p:sldId id="757" r:id="rId17"/>
    <p:sldId id="343" r:id="rId18"/>
    <p:sldId id="759" r:id="rId19"/>
    <p:sldId id="755" r:id="rId20"/>
    <p:sldId id="756" r:id="rId21"/>
    <p:sldId id="770" r:id="rId22"/>
    <p:sldId id="758" r:id="rId23"/>
    <p:sldId id="775" r:id="rId24"/>
    <p:sldId id="754" r:id="rId25"/>
    <p:sldId id="353" r:id="rId26"/>
    <p:sldId id="753" r:id="rId27"/>
    <p:sldId id="773" r:id="rId28"/>
    <p:sldId id="793" r:id="rId29"/>
    <p:sldId id="321" r:id="rId30"/>
    <p:sldId id="778" r:id="rId31"/>
    <p:sldId id="783" r:id="rId32"/>
    <p:sldId id="784" r:id="rId33"/>
    <p:sldId id="785" r:id="rId34"/>
    <p:sldId id="363" r:id="rId35"/>
    <p:sldId id="377" r:id="rId36"/>
    <p:sldId id="395" r:id="rId37"/>
    <p:sldId id="779" r:id="rId38"/>
    <p:sldId id="763" r:id="rId39"/>
    <p:sldId id="780" r:id="rId40"/>
    <p:sldId id="781" r:id="rId41"/>
    <p:sldId id="764" r:id="rId42"/>
    <p:sldId id="792" r:id="rId43"/>
    <p:sldId id="791" r:id="rId44"/>
    <p:sldId id="398" r:id="rId45"/>
    <p:sldId id="787" r:id="rId46"/>
    <p:sldId id="789" r:id="rId47"/>
    <p:sldId id="790" r:id="rId48"/>
    <p:sldId id="344" r:id="rId49"/>
  </p:sldIdLst>
  <p:sldSz cx="12192000" cy="6858000"/>
  <p:notesSz cx="7010400" cy="92964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02E662-6301-47A0-796E-B31A7DCA6977}" name="Robert Milligan" initials="RM" userId="6qXCwtyOjBnSn5hH9JuHoKJ1QYyv41JayegYAsdw0hA=" providerId="None"/>
  <p188:author id="{42468CA2-636F-F29C-0D67-B6805979EEAF}" name="Richard Stup" initials="RS" userId="fM4zlVurvoNU+9Jg7gQtF5oKuNoiGRHoRfgXcUcskO4="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6C2D4A-C08B-46D7-8E69-6281129E3A4F}" v="869" dt="2023-01-20T01:23:27.7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39" autoAdjust="0"/>
    <p:restoredTop sz="83079" autoAdjust="0"/>
  </p:normalViewPr>
  <p:slideViewPr>
    <p:cSldViewPr snapToGrid="0">
      <p:cViewPr varScale="1">
        <p:scale>
          <a:sx n="91" d="100"/>
          <a:sy n="91" d="100"/>
        </p:scale>
        <p:origin x="204" y="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55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handoutMaster" Target="handoutMasters/handout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Stup" userId="db94356d-8f05-4bea-b7b5-cd7f33da31c0" providerId="ADAL" clId="{FF6C2D4A-C08B-46D7-8E69-6281129E3A4F}"/>
    <pc:docChg chg="undo custSel addSld delSld modSld sldOrd">
      <pc:chgData name="Richard Stup" userId="db94356d-8f05-4bea-b7b5-cd7f33da31c0" providerId="ADAL" clId="{FF6C2D4A-C08B-46D7-8E69-6281129E3A4F}" dt="2023-01-20T01:25:32.064" v="3420" actId="1037"/>
      <pc:docMkLst>
        <pc:docMk/>
      </pc:docMkLst>
      <pc:sldChg chg="modSp mod">
        <pc:chgData name="Richard Stup" userId="db94356d-8f05-4bea-b7b5-cd7f33da31c0" providerId="ADAL" clId="{FF6C2D4A-C08B-46D7-8E69-6281129E3A4F}" dt="2023-01-16T17:05:14.168" v="4" actId="20577"/>
        <pc:sldMkLst>
          <pc:docMk/>
          <pc:sldMk cId="434075799" sldId="256"/>
        </pc:sldMkLst>
        <pc:spChg chg="mod">
          <ac:chgData name="Richard Stup" userId="db94356d-8f05-4bea-b7b5-cd7f33da31c0" providerId="ADAL" clId="{FF6C2D4A-C08B-46D7-8E69-6281129E3A4F}" dt="2023-01-16T17:05:14.168" v="4" actId="20577"/>
          <ac:spMkLst>
            <pc:docMk/>
            <pc:sldMk cId="434075799" sldId="256"/>
            <ac:spMk id="2" creationId="{00000000-0000-0000-0000-000000000000}"/>
          </ac:spMkLst>
        </pc:spChg>
      </pc:sldChg>
      <pc:sldChg chg="add del">
        <pc:chgData name="Richard Stup" userId="db94356d-8f05-4bea-b7b5-cd7f33da31c0" providerId="ADAL" clId="{FF6C2D4A-C08B-46D7-8E69-6281129E3A4F}" dt="2023-01-19T16:54:48.754" v="726" actId="47"/>
        <pc:sldMkLst>
          <pc:docMk/>
          <pc:sldMk cId="4190287507" sldId="294"/>
        </pc:sldMkLst>
      </pc:sldChg>
      <pc:sldChg chg="modSp mod">
        <pc:chgData name="Richard Stup" userId="db94356d-8f05-4bea-b7b5-cd7f33da31c0" providerId="ADAL" clId="{FF6C2D4A-C08B-46D7-8E69-6281129E3A4F}" dt="2023-01-19T23:26:48.830" v="3089" actId="6549"/>
        <pc:sldMkLst>
          <pc:docMk/>
          <pc:sldMk cId="2206583383" sldId="334"/>
        </pc:sldMkLst>
        <pc:spChg chg="mod">
          <ac:chgData name="Richard Stup" userId="db94356d-8f05-4bea-b7b5-cd7f33da31c0" providerId="ADAL" clId="{FF6C2D4A-C08B-46D7-8E69-6281129E3A4F}" dt="2023-01-19T23:26:48.830" v="3089" actId="6549"/>
          <ac:spMkLst>
            <pc:docMk/>
            <pc:sldMk cId="2206583383" sldId="334"/>
            <ac:spMk id="2" creationId="{77C90C19-04ED-4B20-B6F9-08E89BCBCDC6}"/>
          </ac:spMkLst>
        </pc:spChg>
      </pc:sldChg>
      <pc:sldChg chg="addSp delSp modSp mod">
        <pc:chgData name="Richard Stup" userId="db94356d-8f05-4bea-b7b5-cd7f33da31c0" providerId="ADAL" clId="{FF6C2D4A-C08B-46D7-8E69-6281129E3A4F}" dt="2023-01-20T01:04:16.697" v="3304" actId="1037"/>
        <pc:sldMkLst>
          <pc:docMk/>
          <pc:sldMk cId="1329552245" sldId="337"/>
        </pc:sldMkLst>
        <pc:spChg chg="mod">
          <ac:chgData name="Richard Stup" userId="db94356d-8f05-4bea-b7b5-cd7f33da31c0" providerId="ADAL" clId="{FF6C2D4A-C08B-46D7-8E69-6281129E3A4F}" dt="2023-01-20T01:04:16.697" v="3304" actId="1037"/>
          <ac:spMkLst>
            <pc:docMk/>
            <pc:sldMk cId="1329552245" sldId="337"/>
            <ac:spMk id="2" creationId="{A8473AA6-D75B-4BC1-8AE7-9A6338B23A14}"/>
          </ac:spMkLst>
        </pc:spChg>
        <pc:spChg chg="mod">
          <ac:chgData name="Richard Stup" userId="db94356d-8f05-4bea-b7b5-cd7f33da31c0" providerId="ADAL" clId="{FF6C2D4A-C08B-46D7-8E69-6281129E3A4F}" dt="2023-01-20T01:02:28.236" v="3096" actId="1076"/>
          <ac:spMkLst>
            <pc:docMk/>
            <pc:sldMk cId="1329552245" sldId="337"/>
            <ac:spMk id="4" creationId="{90C8AA4A-49AB-4DF3-B57E-EC7BAFBE6EDA}"/>
          </ac:spMkLst>
        </pc:spChg>
        <pc:picChg chg="del">
          <ac:chgData name="Richard Stup" userId="db94356d-8f05-4bea-b7b5-cd7f33da31c0" providerId="ADAL" clId="{FF6C2D4A-C08B-46D7-8E69-6281129E3A4F}" dt="2023-01-20T01:01:29.291" v="3090" actId="478"/>
          <ac:picMkLst>
            <pc:docMk/>
            <pc:sldMk cId="1329552245" sldId="337"/>
            <ac:picMk id="6" creationId="{DEB5318C-EAE4-4D3F-B7F6-D4EBC376338D}"/>
          </ac:picMkLst>
        </pc:picChg>
        <pc:picChg chg="add mod">
          <ac:chgData name="Richard Stup" userId="db94356d-8f05-4bea-b7b5-cd7f33da31c0" providerId="ADAL" clId="{FF6C2D4A-C08B-46D7-8E69-6281129E3A4F}" dt="2023-01-20T01:04:01.471" v="3293"/>
          <ac:picMkLst>
            <pc:docMk/>
            <pc:sldMk cId="1329552245" sldId="337"/>
            <ac:picMk id="1026" creationId="{23794130-AEC0-C4B3-1720-D4921C6A1B66}"/>
          </ac:picMkLst>
        </pc:picChg>
      </pc:sldChg>
      <pc:sldChg chg="addSp delSp modSp mod modAnim">
        <pc:chgData name="Richard Stup" userId="db94356d-8f05-4bea-b7b5-cd7f33da31c0" providerId="ADAL" clId="{FF6C2D4A-C08B-46D7-8E69-6281129E3A4F}" dt="2023-01-19T23:23:33.663" v="3015" actId="27636"/>
        <pc:sldMkLst>
          <pc:docMk/>
          <pc:sldMk cId="23933239" sldId="344"/>
        </pc:sldMkLst>
        <pc:spChg chg="mod">
          <ac:chgData name="Richard Stup" userId="db94356d-8f05-4bea-b7b5-cd7f33da31c0" providerId="ADAL" clId="{FF6C2D4A-C08B-46D7-8E69-6281129E3A4F}" dt="2023-01-19T23:15:31.892" v="2779" actId="1076"/>
          <ac:spMkLst>
            <pc:docMk/>
            <pc:sldMk cId="23933239" sldId="344"/>
            <ac:spMk id="2" creationId="{F685EA02-613E-4F41-B7B8-0FAC77EAB3C6}"/>
          </ac:spMkLst>
        </pc:spChg>
        <pc:spChg chg="mod">
          <ac:chgData name="Richard Stup" userId="db94356d-8f05-4bea-b7b5-cd7f33da31c0" providerId="ADAL" clId="{FF6C2D4A-C08B-46D7-8E69-6281129E3A4F}" dt="2023-01-19T23:23:33.663" v="3015" actId="27636"/>
          <ac:spMkLst>
            <pc:docMk/>
            <pc:sldMk cId="23933239" sldId="344"/>
            <ac:spMk id="3" creationId="{9725B887-2717-4ECE-86A9-6B385D6391CD}"/>
          </ac:spMkLst>
        </pc:spChg>
        <pc:picChg chg="add mod">
          <ac:chgData name="Richard Stup" userId="db94356d-8f05-4bea-b7b5-cd7f33da31c0" providerId="ADAL" clId="{FF6C2D4A-C08B-46D7-8E69-6281129E3A4F}" dt="2023-01-19T23:15:48.973" v="2782" actId="1076"/>
          <ac:picMkLst>
            <pc:docMk/>
            <pc:sldMk cId="23933239" sldId="344"/>
            <ac:picMk id="4" creationId="{B2903ACA-6FA3-350C-0AD3-489C20A4292B}"/>
          </ac:picMkLst>
        </pc:picChg>
        <pc:picChg chg="add del mod">
          <ac:chgData name="Richard Stup" userId="db94356d-8f05-4bea-b7b5-cd7f33da31c0" providerId="ADAL" clId="{FF6C2D4A-C08B-46D7-8E69-6281129E3A4F}" dt="2023-01-19T23:14:50.732" v="2774" actId="478"/>
          <ac:picMkLst>
            <pc:docMk/>
            <pc:sldMk cId="23933239" sldId="344"/>
            <ac:picMk id="5" creationId="{94BCD8B7-E978-4A54-96F9-EEB90E9B52E2}"/>
          </ac:picMkLst>
        </pc:picChg>
      </pc:sldChg>
      <pc:sldChg chg="del">
        <pc:chgData name="Richard Stup" userId="db94356d-8f05-4bea-b7b5-cd7f33da31c0" providerId="ADAL" clId="{FF6C2D4A-C08B-46D7-8E69-6281129E3A4F}" dt="2023-01-19T17:11:11.073" v="748" actId="47"/>
        <pc:sldMkLst>
          <pc:docMk/>
          <pc:sldMk cId="2799562306" sldId="351"/>
        </pc:sldMkLst>
      </pc:sldChg>
      <pc:sldChg chg="addSp delSp modSp mod">
        <pc:chgData name="Richard Stup" userId="db94356d-8f05-4bea-b7b5-cd7f33da31c0" providerId="ADAL" clId="{FF6C2D4A-C08B-46D7-8E69-6281129E3A4F}" dt="2023-01-16T17:13:57.714" v="14" actId="1038"/>
        <pc:sldMkLst>
          <pc:docMk/>
          <pc:sldMk cId="4287041442" sldId="352"/>
        </pc:sldMkLst>
        <pc:spChg chg="mod">
          <ac:chgData name="Richard Stup" userId="db94356d-8f05-4bea-b7b5-cd7f33da31c0" providerId="ADAL" clId="{FF6C2D4A-C08B-46D7-8E69-6281129E3A4F}" dt="2023-01-16T17:13:41.167" v="10" actId="20577"/>
          <ac:spMkLst>
            <pc:docMk/>
            <pc:sldMk cId="4287041442" sldId="352"/>
            <ac:spMk id="2" creationId="{A385DB02-590D-4975-B3B0-0769574B2A45}"/>
          </ac:spMkLst>
        </pc:spChg>
        <pc:picChg chg="add mod">
          <ac:chgData name="Richard Stup" userId="db94356d-8f05-4bea-b7b5-cd7f33da31c0" providerId="ADAL" clId="{FF6C2D4A-C08B-46D7-8E69-6281129E3A4F}" dt="2023-01-16T17:13:57.714" v="14" actId="1038"/>
          <ac:picMkLst>
            <pc:docMk/>
            <pc:sldMk cId="4287041442" sldId="352"/>
            <ac:picMk id="4" creationId="{5971BECE-F750-B879-98A4-8F13DA86349F}"/>
          </ac:picMkLst>
        </pc:picChg>
        <pc:picChg chg="del">
          <ac:chgData name="Richard Stup" userId="db94356d-8f05-4bea-b7b5-cd7f33da31c0" providerId="ADAL" clId="{FF6C2D4A-C08B-46D7-8E69-6281129E3A4F}" dt="2023-01-16T17:13:33.802" v="8" actId="478"/>
          <ac:picMkLst>
            <pc:docMk/>
            <pc:sldMk cId="4287041442" sldId="352"/>
            <ac:picMk id="5" creationId="{91D339CC-9CDF-4AC7-806E-5E73A5B28D53}"/>
          </ac:picMkLst>
        </pc:picChg>
      </pc:sldChg>
      <pc:sldChg chg="mod modShow">
        <pc:chgData name="Richard Stup" userId="db94356d-8f05-4bea-b7b5-cd7f33da31c0" providerId="ADAL" clId="{FF6C2D4A-C08B-46D7-8E69-6281129E3A4F}" dt="2023-01-19T16:51:24.315" v="724" actId="729"/>
        <pc:sldMkLst>
          <pc:docMk/>
          <pc:sldMk cId="2540883753" sldId="353"/>
        </pc:sldMkLst>
      </pc:sldChg>
      <pc:sldChg chg="del">
        <pc:chgData name="Richard Stup" userId="db94356d-8f05-4bea-b7b5-cd7f33da31c0" providerId="ADAL" clId="{FF6C2D4A-C08B-46D7-8E69-6281129E3A4F}" dt="2023-01-19T17:12:45.652" v="749" actId="47"/>
        <pc:sldMkLst>
          <pc:docMk/>
          <pc:sldMk cId="123696002" sldId="358"/>
        </pc:sldMkLst>
      </pc:sldChg>
      <pc:sldChg chg="add">
        <pc:chgData name="Richard Stup" userId="db94356d-8f05-4bea-b7b5-cd7f33da31c0" providerId="ADAL" clId="{FF6C2D4A-C08B-46D7-8E69-6281129E3A4F}" dt="2023-01-16T20:53:48.062" v="464"/>
        <pc:sldMkLst>
          <pc:docMk/>
          <pc:sldMk cId="2056623409" sldId="363"/>
        </pc:sldMkLst>
      </pc:sldChg>
      <pc:sldChg chg="del">
        <pc:chgData name="Richard Stup" userId="db94356d-8f05-4bea-b7b5-cd7f33da31c0" providerId="ADAL" clId="{FF6C2D4A-C08B-46D7-8E69-6281129E3A4F}" dt="2023-01-19T17:12:45.652" v="749" actId="47"/>
        <pc:sldMkLst>
          <pc:docMk/>
          <pc:sldMk cId="3563057254" sldId="368"/>
        </pc:sldMkLst>
      </pc:sldChg>
      <pc:sldChg chg="del">
        <pc:chgData name="Richard Stup" userId="db94356d-8f05-4bea-b7b5-cd7f33da31c0" providerId="ADAL" clId="{FF6C2D4A-C08B-46D7-8E69-6281129E3A4F}" dt="2023-01-19T17:12:45.652" v="749" actId="47"/>
        <pc:sldMkLst>
          <pc:docMk/>
          <pc:sldMk cId="1807324004" sldId="369"/>
        </pc:sldMkLst>
      </pc:sldChg>
      <pc:sldChg chg="del">
        <pc:chgData name="Richard Stup" userId="db94356d-8f05-4bea-b7b5-cd7f33da31c0" providerId="ADAL" clId="{FF6C2D4A-C08B-46D7-8E69-6281129E3A4F}" dt="2023-01-19T17:12:45.652" v="749" actId="47"/>
        <pc:sldMkLst>
          <pc:docMk/>
          <pc:sldMk cId="3788717171" sldId="371"/>
        </pc:sldMkLst>
      </pc:sldChg>
      <pc:sldChg chg="del">
        <pc:chgData name="Richard Stup" userId="db94356d-8f05-4bea-b7b5-cd7f33da31c0" providerId="ADAL" clId="{FF6C2D4A-C08B-46D7-8E69-6281129E3A4F}" dt="2023-01-16T20:53:13.888" v="463" actId="47"/>
        <pc:sldMkLst>
          <pc:docMk/>
          <pc:sldMk cId="2905564774" sldId="374"/>
        </pc:sldMkLst>
      </pc:sldChg>
      <pc:sldChg chg="addSp delSp modSp mod modNotesTx">
        <pc:chgData name="Richard Stup" userId="db94356d-8f05-4bea-b7b5-cd7f33da31c0" providerId="ADAL" clId="{FF6C2D4A-C08B-46D7-8E69-6281129E3A4F}" dt="2023-01-16T18:17:23.755" v="163" actId="255"/>
        <pc:sldMkLst>
          <pc:docMk/>
          <pc:sldMk cId="611084071" sldId="378"/>
        </pc:sldMkLst>
        <pc:picChg chg="del">
          <ac:chgData name="Richard Stup" userId="db94356d-8f05-4bea-b7b5-cd7f33da31c0" providerId="ADAL" clId="{FF6C2D4A-C08B-46D7-8E69-6281129E3A4F}" dt="2023-01-16T17:24:36.447" v="109" actId="478"/>
          <ac:picMkLst>
            <pc:docMk/>
            <pc:sldMk cId="611084071" sldId="378"/>
            <ac:picMk id="3" creationId="{4BDC1F94-AD03-4EB1-8D98-B0F7718AB108}"/>
          </ac:picMkLst>
        </pc:picChg>
        <pc:picChg chg="add mod">
          <ac:chgData name="Richard Stup" userId="db94356d-8f05-4bea-b7b5-cd7f33da31c0" providerId="ADAL" clId="{FF6C2D4A-C08B-46D7-8E69-6281129E3A4F}" dt="2023-01-16T17:24:46.735" v="117" actId="1036"/>
          <ac:picMkLst>
            <pc:docMk/>
            <pc:sldMk cId="611084071" sldId="378"/>
            <ac:picMk id="5" creationId="{A76CB6F6-9834-33EE-1231-5DF40CC22404}"/>
          </ac:picMkLst>
        </pc:picChg>
      </pc:sldChg>
      <pc:sldChg chg="addSp delSp modSp mod">
        <pc:chgData name="Richard Stup" userId="db94356d-8f05-4bea-b7b5-cd7f33da31c0" providerId="ADAL" clId="{FF6C2D4A-C08B-46D7-8E69-6281129E3A4F}" dt="2023-01-16T18:41:03.995" v="287" actId="20577"/>
        <pc:sldMkLst>
          <pc:docMk/>
          <pc:sldMk cId="1127335862" sldId="379"/>
        </pc:sldMkLst>
        <pc:spChg chg="mod">
          <ac:chgData name="Richard Stup" userId="db94356d-8f05-4bea-b7b5-cd7f33da31c0" providerId="ADAL" clId="{FF6C2D4A-C08B-46D7-8E69-6281129E3A4F}" dt="2023-01-16T18:41:03.995" v="287" actId="20577"/>
          <ac:spMkLst>
            <pc:docMk/>
            <pc:sldMk cId="1127335862" sldId="379"/>
            <ac:spMk id="4" creationId="{3B27FFDD-F06B-444E-B530-A69FE0D6C33E}"/>
          </ac:spMkLst>
        </pc:spChg>
        <pc:picChg chg="add del mod">
          <ac:chgData name="Richard Stup" userId="db94356d-8f05-4bea-b7b5-cd7f33da31c0" providerId="ADAL" clId="{FF6C2D4A-C08B-46D7-8E69-6281129E3A4F}" dt="2023-01-16T18:39:44.206" v="230" actId="478"/>
          <ac:picMkLst>
            <pc:docMk/>
            <pc:sldMk cId="1127335862" sldId="379"/>
            <ac:picMk id="3" creationId="{74FA68E2-F892-954A-8208-D9A297A7525B}"/>
          </ac:picMkLst>
        </pc:picChg>
        <pc:picChg chg="del">
          <ac:chgData name="Richard Stup" userId="db94356d-8f05-4bea-b7b5-cd7f33da31c0" providerId="ADAL" clId="{FF6C2D4A-C08B-46D7-8E69-6281129E3A4F}" dt="2023-01-16T18:27:43.597" v="192" actId="478"/>
          <ac:picMkLst>
            <pc:docMk/>
            <pc:sldMk cId="1127335862" sldId="379"/>
            <ac:picMk id="6" creationId="{CA04074F-919F-4342-9D85-7185BBE1B10B}"/>
          </ac:picMkLst>
        </pc:picChg>
        <pc:picChg chg="add mod">
          <ac:chgData name="Richard Stup" userId="db94356d-8f05-4bea-b7b5-cd7f33da31c0" providerId="ADAL" clId="{FF6C2D4A-C08B-46D7-8E69-6281129E3A4F}" dt="2023-01-16T18:39:57.362" v="235" actId="14100"/>
          <ac:picMkLst>
            <pc:docMk/>
            <pc:sldMk cId="1127335862" sldId="379"/>
            <ac:picMk id="7" creationId="{7403AC5B-1590-3D0D-3D6D-4BDECE0411A7}"/>
          </ac:picMkLst>
        </pc:picChg>
      </pc:sldChg>
      <pc:sldChg chg="del">
        <pc:chgData name="Richard Stup" userId="db94356d-8f05-4bea-b7b5-cd7f33da31c0" providerId="ADAL" clId="{FF6C2D4A-C08B-46D7-8E69-6281129E3A4F}" dt="2023-01-19T17:11:11.073" v="748" actId="47"/>
        <pc:sldMkLst>
          <pc:docMk/>
          <pc:sldMk cId="854386313" sldId="380"/>
        </pc:sldMkLst>
      </pc:sldChg>
      <pc:sldChg chg="del">
        <pc:chgData name="Richard Stup" userId="db94356d-8f05-4bea-b7b5-cd7f33da31c0" providerId="ADAL" clId="{FF6C2D4A-C08B-46D7-8E69-6281129E3A4F}" dt="2023-01-19T17:11:11.073" v="748" actId="47"/>
        <pc:sldMkLst>
          <pc:docMk/>
          <pc:sldMk cId="2152553857" sldId="381"/>
        </pc:sldMkLst>
      </pc:sldChg>
      <pc:sldChg chg="del">
        <pc:chgData name="Richard Stup" userId="db94356d-8f05-4bea-b7b5-cd7f33da31c0" providerId="ADAL" clId="{FF6C2D4A-C08B-46D7-8E69-6281129E3A4F}" dt="2023-01-19T17:11:11.073" v="748" actId="47"/>
        <pc:sldMkLst>
          <pc:docMk/>
          <pc:sldMk cId="845581679" sldId="382"/>
        </pc:sldMkLst>
      </pc:sldChg>
      <pc:sldChg chg="del mod modShow">
        <pc:chgData name="Richard Stup" userId="db94356d-8f05-4bea-b7b5-cd7f33da31c0" providerId="ADAL" clId="{FF6C2D4A-C08B-46D7-8E69-6281129E3A4F}" dt="2023-01-19T16:56:00.030" v="730" actId="47"/>
        <pc:sldMkLst>
          <pc:docMk/>
          <pc:sldMk cId="4019104223" sldId="392"/>
        </pc:sldMkLst>
      </pc:sldChg>
      <pc:sldChg chg="del mod modShow">
        <pc:chgData name="Richard Stup" userId="db94356d-8f05-4bea-b7b5-cd7f33da31c0" providerId="ADAL" clId="{FF6C2D4A-C08B-46D7-8E69-6281129E3A4F}" dt="2023-01-20T01:05:37.229" v="3305" actId="47"/>
        <pc:sldMkLst>
          <pc:docMk/>
          <pc:sldMk cId="216307661" sldId="393"/>
        </pc:sldMkLst>
      </pc:sldChg>
      <pc:sldChg chg="delSp modSp mod modClrScheme chgLayout">
        <pc:chgData name="Richard Stup" userId="db94356d-8f05-4bea-b7b5-cd7f33da31c0" providerId="ADAL" clId="{FF6C2D4A-C08B-46D7-8E69-6281129E3A4F}" dt="2023-01-19T23:21:36.286" v="2996" actId="700"/>
        <pc:sldMkLst>
          <pc:docMk/>
          <pc:sldMk cId="1694330387" sldId="395"/>
        </pc:sldMkLst>
        <pc:spChg chg="mod ord">
          <ac:chgData name="Richard Stup" userId="db94356d-8f05-4bea-b7b5-cd7f33da31c0" providerId="ADAL" clId="{FF6C2D4A-C08B-46D7-8E69-6281129E3A4F}" dt="2023-01-19T23:21:36.286" v="2996" actId="700"/>
          <ac:spMkLst>
            <pc:docMk/>
            <pc:sldMk cId="1694330387" sldId="395"/>
            <ac:spMk id="4" creationId="{7C1865E8-911F-46C3-9C06-7FD66CF20E69}"/>
          </ac:spMkLst>
        </pc:spChg>
        <pc:spChg chg="del">
          <ac:chgData name="Richard Stup" userId="db94356d-8f05-4bea-b7b5-cd7f33da31c0" providerId="ADAL" clId="{FF6C2D4A-C08B-46D7-8E69-6281129E3A4F}" dt="2023-01-19T23:21:36.286" v="2996" actId="700"/>
          <ac:spMkLst>
            <pc:docMk/>
            <pc:sldMk cId="1694330387" sldId="395"/>
            <ac:spMk id="5" creationId="{EC206C66-4C3E-494B-999A-816EF2878523}"/>
          </ac:spMkLst>
        </pc:spChg>
      </pc:sldChg>
      <pc:sldChg chg="del">
        <pc:chgData name="Richard Stup" userId="db94356d-8f05-4bea-b7b5-cd7f33da31c0" providerId="ADAL" clId="{FF6C2D4A-C08B-46D7-8E69-6281129E3A4F}" dt="2023-01-19T16:55:04.840" v="727" actId="47"/>
        <pc:sldMkLst>
          <pc:docMk/>
          <pc:sldMk cId="1298003278" sldId="396"/>
        </pc:sldMkLst>
      </pc:sldChg>
      <pc:sldChg chg="del">
        <pc:chgData name="Richard Stup" userId="db94356d-8f05-4bea-b7b5-cd7f33da31c0" providerId="ADAL" clId="{FF6C2D4A-C08B-46D7-8E69-6281129E3A4F}" dt="2023-01-19T16:55:05.878" v="728" actId="47"/>
        <pc:sldMkLst>
          <pc:docMk/>
          <pc:sldMk cId="1105464107" sldId="397"/>
        </pc:sldMkLst>
      </pc:sldChg>
      <pc:sldChg chg="addSp delSp modSp mod modClrScheme chgLayout">
        <pc:chgData name="Richard Stup" userId="db94356d-8f05-4bea-b7b5-cd7f33da31c0" providerId="ADAL" clId="{FF6C2D4A-C08B-46D7-8E69-6281129E3A4F}" dt="2023-01-19T23:22:21.631" v="3014" actId="1035"/>
        <pc:sldMkLst>
          <pc:docMk/>
          <pc:sldMk cId="1335748031" sldId="398"/>
        </pc:sldMkLst>
        <pc:spChg chg="add del mod">
          <ac:chgData name="Richard Stup" userId="db94356d-8f05-4bea-b7b5-cd7f33da31c0" providerId="ADAL" clId="{FF6C2D4A-C08B-46D7-8E69-6281129E3A4F}" dt="2023-01-19T17:40:51.876" v="963"/>
          <ac:spMkLst>
            <pc:docMk/>
            <pc:sldMk cId="1335748031" sldId="398"/>
            <ac:spMk id="2" creationId="{080320E7-F1D9-B6B9-A934-29AFBE0E66D6}"/>
          </ac:spMkLst>
        </pc:spChg>
        <pc:spChg chg="add mod ord">
          <ac:chgData name="Richard Stup" userId="db94356d-8f05-4bea-b7b5-cd7f33da31c0" providerId="ADAL" clId="{FF6C2D4A-C08B-46D7-8E69-6281129E3A4F}" dt="2023-01-19T23:22:21.631" v="3014" actId="1035"/>
          <ac:spMkLst>
            <pc:docMk/>
            <pc:sldMk cId="1335748031" sldId="398"/>
            <ac:spMk id="3" creationId="{AFC8D702-76AB-76FD-0B5D-F00533290131}"/>
          </ac:spMkLst>
        </pc:spChg>
        <pc:spChg chg="mod ord">
          <ac:chgData name="Richard Stup" userId="db94356d-8f05-4bea-b7b5-cd7f33da31c0" providerId="ADAL" clId="{FF6C2D4A-C08B-46D7-8E69-6281129E3A4F}" dt="2023-01-19T23:22:00.568" v="2999" actId="1076"/>
          <ac:spMkLst>
            <pc:docMk/>
            <pc:sldMk cId="1335748031" sldId="398"/>
            <ac:spMk id="4" creationId="{DA4D14CE-33AE-4FF0-84E8-4759383C58B2}"/>
          </ac:spMkLst>
        </pc:spChg>
        <pc:spChg chg="del">
          <ac:chgData name="Richard Stup" userId="db94356d-8f05-4bea-b7b5-cd7f33da31c0" providerId="ADAL" clId="{FF6C2D4A-C08B-46D7-8E69-6281129E3A4F}" dt="2023-01-19T17:40:51.876" v="963"/>
          <ac:spMkLst>
            <pc:docMk/>
            <pc:sldMk cId="1335748031" sldId="398"/>
            <ac:spMk id="5" creationId="{AB474AAB-8D73-47E2-B76D-29B6B15FE046}"/>
          </ac:spMkLst>
        </pc:spChg>
      </pc:sldChg>
      <pc:sldChg chg="del">
        <pc:chgData name="Richard Stup" userId="db94356d-8f05-4bea-b7b5-cd7f33da31c0" providerId="ADAL" clId="{FF6C2D4A-C08B-46D7-8E69-6281129E3A4F}" dt="2023-01-19T17:11:11.073" v="748" actId="47"/>
        <pc:sldMkLst>
          <pc:docMk/>
          <pc:sldMk cId="2213441988" sldId="721"/>
        </pc:sldMkLst>
      </pc:sldChg>
      <pc:sldChg chg="del">
        <pc:chgData name="Richard Stup" userId="db94356d-8f05-4bea-b7b5-cd7f33da31c0" providerId="ADAL" clId="{FF6C2D4A-C08B-46D7-8E69-6281129E3A4F}" dt="2023-01-19T17:11:11.073" v="748" actId="47"/>
        <pc:sldMkLst>
          <pc:docMk/>
          <pc:sldMk cId="3340112655" sldId="746"/>
        </pc:sldMkLst>
      </pc:sldChg>
      <pc:sldChg chg="del">
        <pc:chgData name="Richard Stup" userId="db94356d-8f05-4bea-b7b5-cd7f33da31c0" providerId="ADAL" clId="{FF6C2D4A-C08B-46D7-8E69-6281129E3A4F}" dt="2023-01-19T17:11:11.073" v="748" actId="47"/>
        <pc:sldMkLst>
          <pc:docMk/>
          <pc:sldMk cId="2959683413" sldId="747"/>
        </pc:sldMkLst>
      </pc:sldChg>
      <pc:sldChg chg="del">
        <pc:chgData name="Richard Stup" userId="db94356d-8f05-4bea-b7b5-cd7f33da31c0" providerId="ADAL" clId="{FF6C2D4A-C08B-46D7-8E69-6281129E3A4F}" dt="2023-01-19T17:11:11.073" v="748" actId="47"/>
        <pc:sldMkLst>
          <pc:docMk/>
          <pc:sldMk cId="3791188217" sldId="748"/>
        </pc:sldMkLst>
      </pc:sldChg>
      <pc:sldChg chg="del">
        <pc:chgData name="Richard Stup" userId="db94356d-8f05-4bea-b7b5-cd7f33da31c0" providerId="ADAL" clId="{FF6C2D4A-C08B-46D7-8E69-6281129E3A4F}" dt="2023-01-19T17:11:11.073" v="748" actId="47"/>
        <pc:sldMkLst>
          <pc:docMk/>
          <pc:sldMk cId="1257335051" sldId="749"/>
        </pc:sldMkLst>
      </pc:sldChg>
      <pc:sldChg chg="del">
        <pc:chgData name="Richard Stup" userId="db94356d-8f05-4bea-b7b5-cd7f33da31c0" providerId="ADAL" clId="{FF6C2D4A-C08B-46D7-8E69-6281129E3A4F}" dt="2023-01-19T17:11:11.073" v="748" actId="47"/>
        <pc:sldMkLst>
          <pc:docMk/>
          <pc:sldMk cId="4262434848" sldId="750"/>
        </pc:sldMkLst>
      </pc:sldChg>
      <pc:sldChg chg="del">
        <pc:chgData name="Richard Stup" userId="db94356d-8f05-4bea-b7b5-cd7f33da31c0" providerId="ADAL" clId="{FF6C2D4A-C08B-46D7-8E69-6281129E3A4F}" dt="2023-01-19T17:11:11.073" v="748" actId="47"/>
        <pc:sldMkLst>
          <pc:docMk/>
          <pc:sldMk cId="2556906876" sldId="751"/>
        </pc:sldMkLst>
      </pc:sldChg>
      <pc:sldChg chg="addSp delSp modSp mod">
        <pc:chgData name="Richard Stup" userId="db94356d-8f05-4bea-b7b5-cd7f33da31c0" providerId="ADAL" clId="{FF6C2D4A-C08B-46D7-8E69-6281129E3A4F}" dt="2023-01-16T20:53:05.436" v="461" actId="27918"/>
        <pc:sldMkLst>
          <pc:docMk/>
          <pc:sldMk cId="3147262951" sldId="753"/>
        </pc:sldMkLst>
        <pc:graphicFrameChg chg="add mod">
          <ac:chgData name="Richard Stup" userId="db94356d-8f05-4bea-b7b5-cd7f33da31c0" providerId="ADAL" clId="{FF6C2D4A-C08B-46D7-8E69-6281129E3A4F}" dt="2023-01-16T20:41:51.155" v="460" actId="255"/>
          <ac:graphicFrameMkLst>
            <pc:docMk/>
            <pc:sldMk cId="3147262951" sldId="753"/>
            <ac:graphicFrameMk id="2" creationId="{A95FDAB9-57C8-E85D-72D6-8393894775FF}"/>
          </ac:graphicFrameMkLst>
        </pc:graphicFrameChg>
        <pc:graphicFrameChg chg="del">
          <ac:chgData name="Richard Stup" userId="db94356d-8f05-4bea-b7b5-cd7f33da31c0" providerId="ADAL" clId="{FF6C2D4A-C08B-46D7-8E69-6281129E3A4F}" dt="2023-01-16T20:40:06.399" v="428" actId="478"/>
          <ac:graphicFrameMkLst>
            <pc:docMk/>
            <pc:sldMk cId="3147262951" sldId="753"/>
            <ac:graphicFrameMk id="5" creationId="{C0217750-E5D5-45D5-8FF7-A0376C16AD41}"/>
          </ac:graphicFrameMkLst>
        </pc:graphicFrameChg>
      </pc:sldChg>
      <pc:sldChg chg="addSp delSp modSp">
        <pc:chgData name="Richard Stup" userId="db94356d-8f05-4bea-b7b5-cd7f33da31c0" providerId="ADAL" clId="{FF6C2D4A-C08B-46D7-8E69-6281129E3A4F}" dt="2023-01-16T18:50:54.999" v="296" actId="1076"/>
        <pc:sldMkLst>
          <pc:docMk/>
          <pc:sldMk cId="3969687540" sldId="755"/>
        </pc:sldMkLst>
        <pc:picChg chg="del">
          <ac:chgData name="Richard Stup" userId="db94356d-8f05-4bea-b7b5-cd7f33da31c0" providerId="ADAL" clId="{FF6C2D4A-C08B-46D7-8E69-6281129E3A4F}" dt="2023-01-16T18:50:41.294" v="294" actId="478"/>
          <ac:picMkLst>
            <pc:docMk/>
            <pc:sldMk cId="3969687540" sldId="755"/>
            <ac:picMk id="1026" creationId="{F0AFD17C-E9C5-4257-A6F9-4C2C1ABC0452}"/>
          </ac:picMkLst>
        </pc:picChg>
        <pc:picChg chg="add mod">
          <ac:chgData name="Richard Stup" userId="db94356d-8f05-4bea-b7b5-cd7f33da31c0" providerId="ADAL" clId="{FF6C2D4A-C08B-46D7-8E69-6281129E3A4F}" dt="2023-01-16T18:50:54.999" v="296" actId="1076"/>
          <ac:picMkLst>
            <pc:docMk/>
            <pc:sldMk cId="3969687540" sldId="755"/>
            <ac:picMk id="2050" creationId="{44D2FF92-8CAB-8094-94ED-60ED8E1CBB44}"/>
          </ac:picMkLst>
        </pc:picChg>
      </pc:sldChg>
      <pc:sldChg chg="addSp delSp modSp mod modNotesTx">
        <pc:chgData name="Richard Stup" userId="db94356d-8f05-4bea-b7b5-cd7f33da31c0" providerId="ADAL" clId="{FF6C2D4A-C08B-46D7-8E69-6281129E3A4F}" dt="2023-01-16T19:51:07.499" v="330" actId="1076"/>
        <pc:sldMkLst>
          <pc:docMk/>
          <pc:sldMk cId="348820759" sldId="756"/>
        </pc:sldMkLst>
        <pc:picChg chg="add del">
          <ac:chgData name="Richard Stup" userId="db94356d-8f05-4bea-b7b5-cd7f33da31c0" providerId="ADAL" clId="{FF6C2D4A-C08B-46D7-8E69-6281129E3A4F}" dt="2023-01-16T19:46:07.502" v="317" actId="478"/>
          <ac:picMkLst>
            <pc:docMk/>
            <pc:sldMk cId="348820759" sldId="756"/>
            <ac:picMk id="4" creationId="{07AF0A81-6CC4-486F-8A8D-D547DEA70D05}"/>
          </ac:picMkLst>
        </pc:picChg>
        <pc:picChg chg="add del mod">
          <ac:chgData name="Richard Stup" userId="db94356d-8f05-4bea-b7b5-cd7f33da31c0" providerId="ADAL" clId="{FF6C2D4A-C08B-46D7-8E69-6281129E3A4F}" dt="2023-01-16T19:44:07.728" v="313" actId="22"/>
          <ac:picMkLst>
            <pc:docMk/>
            <pc:sldMk cId="348820759" sldId="756"/>
            <ac:picMk id="6" creationId="{E570831D-318E-D63E-2939-4303C1BE326B}"/>
          </ac:picMkLst>
        </pc:picChg>
        <pc:picChg chg="add del mod">
          <ac:chgData name="Richard Stup" userId="db94356d-8f05-4bea-b7b5-cd7f33da31c0" providerId="ADAL" clId="{FF6C2D4A-C08B-46D7-8E69-6281129E3A4F}" dt="2023-01-16T19:50:24.820" v="322" actId="478"/>
          <ac:picMkLst>
            <pc:docMk/>
            <pc:sldMk cId="348820759" sldId="756"/>
            <ac:picMk id="8" creationId="{45B81C6E-5A59-EB65-3CCA-A6D1A9F90306}"/>
          </ac:picMkLst>
        </pc:picChg>
        <pc:picChg chg="add del mod">
          <ac:chgData name="Richard Stup" userId="db94356d-8f05-4bea-b7b5-cd7f33da31c0" providerId="ADAL" clId="{FF6C2D4A-C08B-46D7-8E69-6281129E3A4F}" dt="2023-01-16T19:50:42.646" v="326" actId="478"/>
          <ac:picMkLst>
            <pc:docMk/>
            <pc:sldMk cId="348820759" sldId="756"/>
            <ac:picMk id="10" creationId="{70509A2C-B07C-7788-6B05-ACB671152468}"/>
          </ac:picMkLst>
        </pc:picChg>
        <pc:picChg chg="add mod">
          <ac:chgData name="Richard Stup" userId="db94356d-8f05-4bea-b7b5-cd7f33da31c0" providerId="ADAL" clId="{FF6C2D4A-C08B-46D7-8E69-6281129E3A4F}" dt="2023-01-16T19:51:07.499" v="330" actId="1076"/>
          <ac:picMkLst>
            <pc:docMk/>
            <pc:sldMk cId="348820759" sldId="756"/>
            <ac:picMk id="12" creationId="{E3280706-72FF-D3D9-DFFA-E5BAE324C1D2}"/>
          </ac:picMkLst>
        </pc:picChg>
      </pc:sldChg>
      <pc:sldChg chg="addSp modSp mod modAnim">
        <pc:chgData name="Richard Stup" userId="db94356d-8f05-4bea-b7b5-cd7f33da31c0" providerId="ADAL" clId="{FF6C2D4A-C08B-46D7-8E69-6281129E3A4F}" dt="2023-01-19T16:49:57.263" v="721" actId="14100"/>
        <pc:sldMkLst>
          <pc:docMk/>
          <pc:sldMk cId="2562552223" sldId="758"/>
        </pc:sldMkLst>
        <pc:spChg chg="mod">
          <ac:chgData name="Richard Stup" userId="db94356d-8f05-4bea-b7b5-cd7f33da31c0" providerId="ADAL" clId="{FF6C2D4A-C08B-46D7-8E69-6281129E3A4F}" dt="2023-01-19T16:49:57.263" v="721" actId="14100"/>
          <ac:spMkLst>
            <pc:docMk/>
            <pc:sldMk cId="2562552223" sldId="758"/>
            <ac:spMk id="3" creationId="{3ECBAC21-ADC8-4B82-8814-085FD9ED2A7D}"/>
          </ac:spMkLst>
        </pc:spChg>
        <pc:picChg chg="add mod">
          <ac:chgData name="Richard Stup" userId="db94356d-8f05-4bea-b7b5-cd7f33da31c0" providerId="ADAL" clId="{FF6C2D4A-C08B-46D7-8E69-6281129E3A4F}" dt="2023-01-19T16:49:52.088" v="720" actId="1076"/>
          <ac:picMkLst>
            <pc:docMk/>
            <pc:sldMk cId="2562552223" sldId="758"/>
            <ac:picMk id="4" creationId="{B3055C27-A684-DA2B-5E67-3A845215DB6A}"/>
          </ac:picMkLst>
        </pc:picChg>
      </pc:sldChg>
      <pc:sldChg chg="addSp delSp modSp">
        <pc:chgData name="Richard Stup" userId="db94356d-8f05-4bea-b7b5-cd7f33da31c0" providerId="ADAL" clId="{FF6C2D4A-C08B-46D7-8E69-6281129E3A4F}" dt="2023-01-16T18:48:51.124" v="293" actId="1076"/>
        <pc:sldMkLst>
          <pc:docMk/>
          <pc:sldMk cId="2030954231" sldId="759"/>
        </pc:sldMkLst>
        <pc:picChg chg="add mod">
          <ac:chgData name="Richard Stup" userId="db94356d-8f05-4bea-b7b5-cd7f33da31c0" providerId="ADAL" clId="{FF6C2D4A-C08B-46D7-8E69-6281129E3A4F}" dt="2023-01-16T18:48:51.124" v="293" actId="1076"/>
          <ac:picMkLst>
            <pc:docMk/>
            <pc:sldMk cId="2030954231" sldId="759"/>
            <ac:picMk id="1026" creationId="{9EDF9E9C-24ED-4D5E-42D9-1BCE0DDBA5F4}"/>
          </ac:picMkLst>
        </pc:picChg>
        <pc:picChg chg="del">
          <ac:chgData name="Richard Stup" userId="db94356d-8f05-4bea-b7b5-cd7f33da31c0" providerId="ADAL" clId="{FF6C2D4A-C08B-46D7-8E69-6281129E3A4F}" dt="2023-01-16T18:48:20.695" v="288" actId="478"/>
          <ac:picMkLst>
            <pc:docMk/>
            <pc:sldMk cId="2030954231" sldId="759"/>
            <ac:picMk id="3074" creationId="{CFCB8B8F-0D46-4E69-B87C-87E0DE6597AF}"/>
          </ac:picMkLst>
        </pc:picChg>
      </pc:sldChg>
      <pc:sldChg chg="addSp delSp modSp mod modNotesTx">
        <pc:chgData name="Richard Stup" userId="db94356d-8f05-4bea-b7b5-cd7f33da31c0" providerId="ADAL" clId="{FF6C2D4A-C08B-46D7-8E69-6281129E3A4F}" dt="2023-01-16T17:19:16.396" v="75" actId="20577"/>
        <pc:sldMkLst>
          <pc:docMk/>
          <pc:sldMk cId="1630492587" sldId="760"/>
        </pc:sldMkLst>
        <pc:spChg chg="mod">
          <ac:chgData name="Richard Stup" userId="db94356d-8f05-4bea-b7b5-cd7f33da31c0" providerId="ADAL" clId="{FF6C2D4A-C08B-46D7-8E69-6281129E3A4F}" dt="2023-01-16T17:18:12.417" v="44" actId="1036"/>
          <ac:spMkLst>
            <pc:docMk/>
            <pc:sldMk cId="1630492587" sldId="760"/>
            <ac:spMk id="2" creationId="{BF27D1CF-656E-4280-AEC7-495C3385BFAD}"/>
          </ac:spMkLst>
        </pc:spChg>
        <pc:spChg chg="add del mod">
          <ac:chgData name="Richard Stup" userId="db94356d-8f05-4bea-b7b5-cd7f33da31c0" providerId="ADAL" clId="{FF6C2D4A-C08B-46D7-8E69-6281129E3A4F}" dt="2023-01-16T17:18:03.583" v="22"/>
          <ac:spMkLst>
            <pc:docMk/>
            <pc:sldMk cId="1630492587" sldId="760"/>
            <ac:spMk id="6" creationId="{8B62DF76-DDC0-E3BF-052D-DF877BC57FC6}"/>
          </ac:spMkLst>
        </pc:spChg>
        <pc:picChg chg="del">
          <ac:chgData name="Richard Stup" userId="db94356d-8f05-4bea-b7b5-cd7f33da31c0" providerId="ADAL" clId="{FF6C2D4A-C08B-46D7-8E69-6281129E3A4F}" dt="2023-01-16T17:17:46.017" v="15" actId="478"/>
          <ac:picMkLst>
            <pc:docMk/>
            <pc:sldMk cId="1630492587" sldId="760"/>
            <ac:picMk id="4" creationId="{FDCB9E1C-27C0-45B0-BBB2-05EC6132311C}"/>
          </ac:picMkLst>
        </pc:picChg>
        <pc:picChg chg="add mod">
          <ac:chgData name="Richard Stup" userId="db94356d-8f05-4bea-b7b5-cd7f33da31c0" providerId="ADAL" clId="{FF6C2D4A-C08B-46D7-8E69-6281129E3A4F}" dt="2023-01-16T17:18:29.432" v="55" actId="1038"/>
          <ac:picMkLst>
            <pc:docMk/>
            <pc:sldMk cId="1630492587" sldId="760"/>
            <ac:picMk id="5" creationId="{15AF19FE-724F-D1A3-8150-B5B5DE683641}"/>
          </ac:picMkLst>
        </pc:picChg>
      </pc:sldChg>
      <pc:sldChg chg="addSp delSp modSp mod modNotesTx">
        <pc:chgData name="Richard Stup" userId="db94356d-8f05-4bea-b7b5-cd7f33da31c0" providerId="ADAL" clId="{FF6C2D4A-C08B-46D7-8E69-6281129E3A4F}" dt="2023-01-19T16:39:23.637" v="717" actId="20577"/>
        <pc:sldMkLst>
          <pc:docMk/>
          <pc:sldMk cId="3786470933" sldId="761"/>
        </pc:sldMkLst>
        <pc:spChg chg="mod">
          <ac:chgData name="Richard Stup" userId="db94356d-8f05-4bea-b7b5-cd7f33da31c0" providerId="ADAL" clId="{FF6C2D4A-C08B-46D7-8E69-6281129E3A4F}" dt="2023-01-16T18:28:49.082" v="229" actId="20577"/>
          <ac:spMkLst>
            <pc:docMk/>
            <pc:sldMk cId="3786470933" sldId="761"/>
            <ac:spMk id="4" creationId="{B88A266B-B0EB-46EC-B73E-659413C88BAE}"/>
          </ac:spMkLst>
        </pc:spChg>
        <pc:picChg chg="add mod">
          <ac:chgData name="Richard Stup" userId="db94356d-8f05-4bea-b7b5-cd7f33da31c0" providerId="ADAL" clId="{FF6C2D4A-C08B-46D7-8E69-6281129E3A4F}" dt="2023-01-16T18:26:14.804" v="191" actId="1038"/>
          <ac:picMkLst>
            <pc:docMk/>
            <pc:sldMk cId="3786470933" sldId="761"/>
            <ac:picMk id="3" creationId="{ED5E22F5-5228-AFCD-C94D-F79DB47F6C96}"/>
          </ac:picMkLst>
        </pc:picChg>
        <pc:picChg chg="del">
          <ac:chgData name="Richard Stup" userId="db94356d-8f05-4bea-b7b5-cd7f33da31c0" providerId="ADAL" clId="{FF6C2D4A-C08B-46D7-8E69-6281129E3A4F}" dt="2023-01-16T18:25:54.240" v="173" actId="478"/>
          <ac:picMkLst>
            <pc:docMk/>
            <pc:sldMk cId="3786470933" sldId="761"/>
            <ac:picMk id="6" creationId="{11F268FB-CFBF-44EB-A54D-9F09527A2DE7}"/>
          </ac:picMkLst>
        </pc:picChg>
      </pc:sldChg>
      <pc:sldChg chg="del">
        <pc:chgData name="Richard Stup" userId="db94356d-8f05-4bea-b7b5-cd7f33da31c0" providerId="ADAL" clId="{FF6C2D4A-C08B-46D7-8E69-6281129E3A4F}" dt="2023-01-19T17:11:11.073" v="748" actId="47"/>
        <pc:sldMkLst>
          <pc:docMk/>
          <pc:sldMk cId="2101543907" sldId="762"/>
        </pc:sldMkLst>
      </pc:sldChg>
      <pc:sldChg chg="add">
        <pc:chgData name="Richard Stup" userId="db94356d-8f05-4bea-b7b5-cd7f33da31c0" providerId="ADAL" clId="{FF6C2D4A-C08B-46D7-8E69-6281129E3A4F}" dt="2023-01-19T16:54:39.227" v="725"/>
        <pc:sldMkLst>
          <pc:docMk/>
          <pc:sldMk cId="1909652252" sldId="763"/>
        </pc:sldMkLst>
      </pc:sldChg>
      <pc:sldChg chg="add ord">
        <pc:chgData name="Richard Stup" userId="db94356d-8f05-4bea-b7b5-cd7f33da31c0" providerId="ADAL" clId="{FF6C2D4A-C08B-46D7-8E69-6281129E3A4F}" dt="2023-01-19T22:55:18.052" v="2262"/>
        <pc:sldMkLst>
          <pc:docMk/>
          <pc:sldMk cId="2012355984" sldId="764"/>
        </pc:sldMkLst>
      </pc:sldChg>
      <pc:sldChg chg="addSp delSp modSp mod">
        <pc:chgData name="Richard Stup" userId="db94356d-8f05-4bea-b7b5-cd7f33da31c0" providerId="ADAL" clId="{FF6C2D4A-C08B-46D7-8E69-6281129E3A4F}" dt="2023-01-16T20:01:00.074" v="335" actId="1076"/>
        <pc:sldMkLst>
          <pc:docMk/>
          <pc:sldMk cId="819237579" sldId="770"/>
        </pc:sldMkLst>
        <pc:picChg chg="del">
          <ac:chgData name="Richard Stup" userId="db94356d-8f05-4bea-b7b5-cd7f33da31c0" providerId="ADAL" clId="{FF6C2D4A-C08B-46D7-8E69-6281129E3A4F}" dt="2023-01-16T20:00:45.026" v="331" actId="478"/>
          <ac:picMkLst>
            <pc:docMk/>
            <pc:sldMk cId="819237579" sldId="770"/>
            <ac:picMk id="4" creationId="{325AA136-5638-48A2-99CB-8A8DD7D7C9B5}"/>
          </ac:picMkLst>
        </pc:picChg>
        <pc:picChg chg="add mod">
          <ac:chgData name="Richard Stup" userId="db94356d-8f05-4bea-b7b5-cd7f33da31c0" providerId="ADAL" clId="{FF6C2D4A-C08B-46D7-8E69-6281129E3A4F}" dt="2023-01-16T20:01:00.074" v="335" actId="1076"/>
          <ac:picMkLst>
            <pc:docMk/>
            <pc:sldMk cId="819237579" sldId="770"/>
            <ac:picMk id="6" creationId="{909ADF2F-7FF8-2B98-E5AB-FD91DDA28133}"/>
          </ac:picMkLst>
        </pc:picChg>
      </pc:sldChg>
      <pc:sldChg chg="addSp delSp modSp mod modClrScheme delAnim chgLayout">
        <pc:chgData name="Richard Stup" userId="db94356d-8f05-4bea-b7b5-cd7f33da31c0" providerId="ADAL" clId="{FF6C2D4A-C08B-46D7-8E69-6281129E3A4F}" dt="2023-01-20T01:16:36.562" v="3368" actId="14100"/>
        <pc:sldMkLst>
          <pc:docMk/>
          <pc:sldMk cId="1801863934" sldId="773"/>
        </pc:sldMkLst>
        <pc:spChg chg="add mod ord">
          <ac:chgData name="Richard Stup" userId="db94356d-8f05-4bea-b7b5-cd7f33da31c0" providerId="ADAL" clId="{FF6C2D4A-C08B-46D7-8E69-6281129E3A4F}" dt="2023-01-20T01:16:25.081" v="3366" actId="1076"/>
          <ac:spMkLst>
            <pc:docMk/>
            <pc:sldMk cId="1801863934" sldId="773"/>
            <ac:spMk id="2" creationId="{F4BD0C8C-F018-E01F-BB3E-DFA7BDFAF246}"/>
          </ac:spMkLst>
        </pc:spChg>
        <pc:spChg chg="mod ord">
          <ac:chgData name="Richard Stup" userId="db94356d-8f05-4bea-b7b5-cd7f33da31c0" providerId="ADAL" clId="{FF6C2D4A-C08B-46D7-8E69-6281129E3A4F}" dt="2023-01-20T01:13:21.740" v="3343" actId="1076"/>
          <ac:spMkLst>
            <pc:docMk/>
            <pc:sldMk cId="1801863934" sldId="773"/>
            <ac:spMk id="5" creationId="{F0EFEF3C-599E-4AFD-8DC2-9145949308F5}"/>
          </ac:spMkLst>
        </pc:spChg>
        <pc:spChg chg="del">
          <ac:chgData name="Richard Stup" userId="db94356d-8f05-4bea-b7b5-cd7f33da31c0" providerId="ADAL" clId="{FF6C2D4A-C08B-46D7-8E69-6281129E3A4F}" dt="2023-01-20T01:11:52.285" v="3311" actId="478"/>
          <ac:spMkLst>
            <pc:docMk/>
            <pc:sldMk cId="1801863934" sldId="773"/>
            <ac:spMk id="7" creationId="{FFF6ABDE-45BC-4F23-A2B6-DE100DCD8748}"/>
          </ac:spMkLst>
        </pc:spChg>
        <pc:spChg chg="del mod">
          <ac:chgData name="Richard Stup" userId="db94356d-8f05-4bea-b7b5-cd7f33da31c0" providerId="ADAL" clId="{FF6C2D4A-C08B-46D7-8E69-6281129E3A4F}" dt="2023-01-20T01:13:08.755" v="3340" actId="478"/>
          <ac:spMkLst>
            <pc:docMk/>
            <pc:sldMk cId="1801863934" sldId="773"/>
            <ac:spMk id="9" creationId="{9839F7AA-3C07-4489-B85A-0E275FB98100}"/>
          </ac:spMkLst>
        </pc:spChg>
        <pc:spChg chg="del">
          <ac:chgData name="Richard Stup" userId="db94356d-8f05-4bea-b7b5-cd7f33da31c0" providerId="ADAL" clId="{FF6C2D4A-C08B-46D7-8E69-6281129E3A4F}" dt="2023-01-20T01:11:58.724" v="3313" actId="478"/>
          <ac:spMkLst>
            <pc:docMk/>
            <pc:sldMk cId="1801863934" sldId="773"/>
            <ac:spMk id="11" creationId="{6D23601B-372B-4125-9DA2-F69D65F89E17}"/>
          </ac:spMkLst>
        </pc:spChg>
        <pc:picChg chg="del">
          <ac:chgData name="Richard Stup" userId="db94356d-8f05-4bea-b7b5-cd7f33da31c0" providerId="ADAL" clId="{FF6C2D4A-C08B-46D7-8E69-6281129E3A4F}" dt="2023-01-20T01:11:04.377" v="3306" actId="478"/>
          <ac:picMkLst>
            <pc:docMk/>
            <pc:sldMk cId="1801863934" sldId="773"/>
            <ac:picMk id="6" creationId="{4B98815C-08EE-4BDB-827B-75518FF00759}"/>
          </ac:picMkLst>
        </pc:picChg>
        <pc:picChg chg="del">
          <ac:chgData name="Richard Stup" userId="db94356d-8f05-4bea-b7b5-cd7f33da31c0" providerId="ADAL" clId="{FF6C2D4A-C08B-46D7-8E69-6281129E3A4F}" dt="2023-01-20T01:11:09.422" v="3308" actId="478"/>
          <ac:picMkLst>
            <pc:docMk/>
            <pc:sldMk cId="1801863934" sldId="773"/>
            <ac:picMk id="8" creationId="{22B7EC34-4F95-4A76-8B78-49427D8B3510}"/>
          </ac:picMkLst>
        </pc:picChg>
        <pc:picChg chg="del">
          <ac:chgData name="Richard Stup" userId="db94356d-8f05-4bea-b7b5-cd7f33da31c0" providerId="ADAL" clId="{FF6C2D4A-C08B-46D7-8E69-6281129E3A4F}" dt="2023-01-20T01:11:07.231" v="3307" actId="478"/>
          <ac:picMkLst>
            <pc:docMk/>
            <pc:sldMk cId="1801863934" sldId="773"/>
            <ac:picMk id="10" creationId="{1030F228-4E85-439E-A3F7-93AED672937D}"/>
          </ac:picMkLst>
        </pc:picChg>
        <pc:picChg chg="add mod">
          <ac:chgData name="Richard Stup" userId="db94356d-8f05-4bea-b7b5-cd7f33da31c0" providerId="ADAL" clId="{FF6C2D4A-C08B-46D7-8E69-6281129E3A4F}" dt="2023-01-20T01:16:36.562" v="3368" actId="14100"/>
          <ac:picMkLst>
            <pc:docMk/>
            <pc:sldMk cId="1801863934" sldId="773"/>
            <ac:picMk id="2050" creationId="{71C0B405-8BC8-F7BE-B6D7-982255DFDA9E}"/>
          </ac:picMkLst>
        </pc:picChg>
      </pc:sldChg>
      <pc:sldChg chg="addSp modSp new mod">
        <pc:chgData name="Richard Stup" userId="db94356d-8f05-4bea-b7b5-cd7f33da31c0" providerId="ADAL" clId="{FF6C2D4A-C08B-46D7-8E69-6281129E3A4F}" dt="2023-01-16T17:22:58.595" v="108" actId="14100"/>
        <pc:sldMkLst>
          <pc:docMk/>
          <pc:sldMk cId="3277101953" sldId="776"/>
        </pc:sldMkLst>
        <pc:spChg chg="mod">
          <ac:chgData name="Richard Stup" userId="db94356d-8f05-4bea-b7b5-cd7f33da31c0" providerId="ADAL" clId="{FF6C2D4A-C08B-46D7-8E69-6281129E3A4F}" dt="2023-01-16T17:22:44.930" v="105" actId="1076"/>
          <ac:spMkLst>
            <pc:docMk/>
            <pc:sldMk cId="3277101953" sldId="776"/>
            <ac:spMk id="2" creationId="{768E17A6-8DAF-D9CF-E207-456EFBAE81F6}"/>
          </ac:spMkLst>
        </pc:spChg>
        <pc:picChg chg="add mod">
          <ac:chgData name="Richard Stup" userId="db94356d-8f05-4bea-b7b5-cd7f33da31c0" providerId="ADAL" clId="{FF6C2D4A-C08B-46D7-8E69-6281129E3A4F}" dt="2023-01-16T17:22:58.595" v="108" actId="14100"/>
          <ac:picMkLst>
            <pc:docMk/>
            <pc:sldMk cId="3277101953" sldId="776"/>
            <ac:picMk id="4" creationId="{1899BCC5-A860-3B43-2F32-155B16580714}"/>
          </ac:picMkLst>
        </pc:picChg>
      </pc:sldChg>
      <pc:sldChg chg="addSp modSp new mod">
        <pc:chgData name="Richard Stup" userId="db94356d-8f05-4bea-b7b5-cd7f33da31c0" providerId="ADAL" clId="{FF6C2D4A-C08B-46D7-8E69-6281129E3A4F}" dt="2023-01-16T18:16:49.580" v="161" actId="1076"/>
        <pc:sldMkLst>
          <pc:docMk/>
          <pc:sldMk cId="2767352612" sldId="777"/>
        </pc:sldMkLst>
        <pc:spChg chg="mod">
          <ac:chgData name="Richard Stup" userId="db94356d-8f05-4bea-b7b5-cd7f33da31c0" providerId="ADAL" clId="{FF6C2D4A-C08B-46D7-8E69-6281129E3A4F}" dt="2023-01-16T18:16:29.537" v="158" actId="1076"/>
          <ac:spMkLst>
            <pc:docMk/>
            <pc:sldMk cId="2767352612" sldId="777"/>
            <ac:spMk id="2" creationId="{C8ED8B5D-73F7-EC2A-FFC9-43AD581CF5E9}"/>
          </ac:spMkLst>
        </pc:spChg>
        <pc:picChg chg="add mod">
          <ac:chgData name="Richard Stup" userId="db94356d-8f05-4bea-b7b5-cd7f33da31c0" providerId="ADAL" clId="{FF6C2D4A-C08B-46D7-8E69-6281129E3A4F}" dt="2023-01-16T18:16:49.580" v="161" actId="1076"/>
          <ac:picMkLst>
            <pc:docMk/>
            <pc:sldMk cId="2767352612" sldId="777"/>
            <ac:picMk id="3" creationId="{6DA3541F-4E73-E409-60D1-7773C8ED615C}"/>
          </ac:picMkLst>
        </pc:picChg>
      </pc:sldChg>
      <pc:sldChg chg="new del">
        <pc:chgData name="Richard Stup" userId="db94356d-8f05-4bea-b7b5-cd7f33da31c0" providerId="ADAL" clId="{FF6C2D4A-C08B-46D7-8E69-6281129E3A4F}" dt="2023-01-16T19:44:34.366" v="316" actId="47"/>
        <pc:sldMkLst>
          <pc:docMk/>
          <pc:sldMk cId="31515144" sldId="778"/>
        </pc:sldMkLst>
      </pc:sldChg>
      <pc:sldChg chg="add modNotesTx">
        <pc:chgData name="Richard Stup" userId="db94356d-8f05-4bea-b7b5-cd7f33da31c0" providerId="ADAL" clId="{FF6C2D4A-C08B-46D7-8E69-6281129E3A4F}" dt="2023-01-19T17:14:00.983" v="910" actId="20577"/>
        <pc:sldMkLst>
          <pc:docMk/>
          <pc:sldMk cId="1416471072" sldId="778"/>
        </pc:sldMkLst>
      </pc:sldChg>
      <pc:sldChg chg="add">
        <pc:chgData name="Richard Stup" userId="db94356d-8f05-4bea-b7b5-cd7f33da31c0" providerId="ADAL" clId="{FF6C2D4A-C08B-46D7-8E69-6281129E3A4F}" dt="2023-01-19T16:54:39.227" v="725"/>
        <pc:sldMkLst>
          <pc:docMk/>
          <pc:sldMk cId="1486130011" sldId="779"/>
        </pc:sldMkLst>
      </pc:sldChg>
      <pc:sldChg chg="add">
        <pc:chgData name="Richard Stup" userId="db94356d-8f05-4bea-b7b5-cd7f33da31c0" providerId="ADAL" clId="{FF6C2D4A-C08B-46D7-8E69-6281129E3A4F}" dt="2023-01-19T16:54:39.227" v="725"/>
        <pc:sldMkLst>
          <pc:docMk/>
          <pc:sldMk cId="3344971171" sldId="780"/>
        </pc:sldMkLst>
      </pc:sldChg>
      <pc:sldChg chg="add">
        <pc:chgData name="Richard Stup" userId="db94356d-8f05-4bea-b7b5-cd7f33da31c0" providerId="ADAL" clId="{FF6C2D4A-C08B-46D7-8E69-6281129E3A4F}" dt="2023-01-19T16:54:39.227" v="725"/>
        <pc:sldMkLst>
          <pc:docMk/>
          <pc:sldMk cId="750784290" sldId="781"/>
        </pc:sldMkLst>
      </pc:sldChg>
      <pc:sldChg chg="new del">
        <pc:chgData name="Richard Stup" userId="db94356d-8f05-4bea-b7b5-cd7f33da31c0" providerId="ADAL" clId="{FF6C2D4A-C08B-46D7-8E69-6281129E3A4F}" dt="2023-01-19T17:11:11.073" v="748" actId="47"/>
        <pc:sldMkLst>
          <pc:docMk/>
          <pc:sldMk cId="696642301" sldId="782"/>
        </pc:sldMkLst>
      </pc:sldChg>
      <pc:sldChg chg="addSp modSp new mod ord modClrScheme chgLayout">
        <pc:chgData name="Richard Stup" userId="db94356d-8f05-4bea-b7b5-cd7f33da31c0" providerId="ADAL" clId="{FF6C2D4A-C08B-46D7-8E69-6281129E3A4F}" dt="2023-01-19T22:54:29.474" v="2260" actId="33524"/>
        <pc:sldMkLst>
          <pc:docMk/>
          <pc:sldMk cId="542257686" sldId="783"/>
        </pc:sldMkLst>
        <pc:spChg chg="mod ord">
          <ac:chgData name="Richard Stup" userId="db94356d-8f05-4bea-b7b5-cd7f33da31c0" providerId="ADAL" clId="{FF6C2D4A-C08B-46D7-8E69-6281129E3A4F}" dt="2023-01-19T22:53:20.143" v="2098" actId="700"/>
          <ac:spMkLst>
            <pc:docMk/>
            <pc:sldMk cId="542257686" sldId="783"/>
            <ac:spMk id="2" creationId="{A71013B9-DF30-9474-C645-E1A16C4B4CCC}"/>
          </ac:spMkLst>
        </pc:spChg>
        <pc:spChg chg="add mod ord">
          <ac:chgData name="Richard Stup" userId="db94356d-8f05-4bea-b7b5-cd7f33da31c0" providerId="ADAL" clId="{FF6C2D4A-C08B-46D7-8E69-6281129E3A4F}" dt="2023-01-19T22:54:29.474" v="2260" actId="33524"/>
          <ac:spMkLst>
            <pc:docMk/>
            <pc:sldMk cId="542257686" sldId="783"/>
            <ac:spMk id="3" creationId="{F339F9D7-0E57-CAB3-C3D7-2BEE5836C8C9}"/>
          </ac:spMkLst>
        </pc:spChg>
      </pc:sldChg>
      <pc:sldChg chg="add">
        <pc:chgData name="Richard Stup" userId="db94356d-8f05-4bea-b7b5-cd7f33da31c0" providerId="ADAL" clId="{FF6C2D4A-C08B-46D7-8E69-6281129E3A4F}" dt="2023-01-19T17:14:27.843" v="911"/>
        <pc:sldMkLst>
          <pc:docMk/>
          <pc:sldMk cId="1834467175" sldId="784"/>
        </pc:sldMkLst>
      </pc:sldChg>
      <pc:sldChg chg="addSp delSp modSp new mod modClrScheme chgLayout">
        <pc:chgData name="Richard Stup" userId="db94356d-8f05-4bea-b7b5-cd7f33da31c0" providerId="ADAL" clId="{FF6C2D4A-C08B-46D7-8E69-6281129E3A4F}" dt="2023-01-19T17:26:55.023" v="959" actId="1036"/>
        <pc:sldMkLst>
          <pc:docMk/>
          <pc:sldMk cId="3937112123" sldId="785"/>
        </pc:sldMkLst>
        <pc:spChg chg="del mod ord">
          <ac:chgData name="Richard Stup" userId="db94356d-8f05-4bea-b7b5-cd7f33da31c0" providerId="ADAL" clId="{FF6C2D4A-C08B-46D7-8E69-6281129E3A4F}" dt="2023-01-19T17:25:49.530" v="913" actId="700"/>
          <ac:spMkLst>
            <pc:docMk/>
            <pc:sldMk cId="3937112123" sldId="785"/>
            <ac:spMk id="2" creationId="{09BC836A-0D19-BE50-F8ED-A7F191BB1220}"/>
          </ac:spMkLst>
        </pc:spChg>
        <pc:spChg chg="del">
          <ac:chgData name="Richard Stup" userId="db94356d-8f05-4bea-b7b5-cd7f33da31c0" providerId="ADAL" clId="{FF6C2D4A-C08B-46D7-8E69-6281129E3A4F}" dt="2023-01-19T17:25:49.530" v="913" actId="700"/>
          <ac:spMkLst>
            <pc:docMk/>
            <pc:sldMk cId="3937112123" sldId="785"/>
            <ac:spMk id="3" creationId="{7726A59D-4207-B3DF-D3CD-D3BBAD6C9F43}"/>
          </ac:spMkLst>
        </pc:spChg>
        <pc:spChg chg="add mod ord">
          <ac:chgData name="Richard Stup" userId="db94356d-8f05-4bea-b7b5-cd7f33da31c0" providerId="ADAL" clId="{FF6C2D4A-C08B-46D7-8E69-6281129E3A4F}" dt="2023-01-19T17:26:36.346" v="949" actId="1076"/>
          <ac:spMkLst>
            <pc:docMk/>
            <pc:sldMk cId="3937112123" sldId="785"/>
            <ac:spMk id="4" creationId="{8EFCE56E-72A4-FAFD-9FB9-269CFE9F7EB8}"/>
          </ac:spMkLst>
        </pc:spChg>
        <pc:picChg chg="add mod">
          <ac:chgData name="Richard Stup" userId="db94356d-8f05-4bea-b7b5-cd7f33da31c0" providerId="ADAL" clId="{FF6C2D4A-C08B-46D7-8E69-6281129E3A4F}" dt="2023-01-19T17:26:55.023" v="959" actId="1036"/>
          <ac:picMkLst>
            <pc:docMk/>
            <pc:sldMk cId="3937112123" sldId="785"/>
            <ac:picMk id="6" creationId="{6CCD30CB-23BF-C630-A0B5-EF16747D8019}"/>
          </ac:picMkLst>
        </pc:picChg>
      </pc:sldChg>
      <pc:sldChg chg="new del">
        <pc:chgData name="Richard Stup" userId="db94356d-8f05-4bea-b7b5-cd7f33da31c0" providerId="ADAL" clId="{FF6C2D4A-C08B-46D7-8E69-6281129E3A4F}" dt="2023-01-19T21:52:09.915" v="1314" actId="47"/>
        <pc:sldMkLst>
          <pc:docMk/>
          <pc:sldMk cId="597196027" sldId="786"/>
        </pc:sldMkLst>
      </pc:sldChg>
      <pc:sldChg chg="addSp delSp modSp new mod modClrScheme chgLayout modNotesTx">
        <pc:chgData name="Richard Stup" userId="db94356d-8f05-4bea-b7b5-cd7f33da31c0" providerId="ADAL" clId="{FF6C2D4A-C08B-46D7-8E69-6281129E3A4F}" dt="2023-01-19T22:31:16.165" v="1893" actId="20577"/>
        <pc:sldMkLst>
          <pc:docMk/>
          <pc:sldMk cId="1735786600" sldId="787"/>
        </pc:sldMkLst>
        <pc:spChg chg="del mod ord">
          <ac:chgData name="Richard Stup" userId="db94356d-8f05-4bea-b7b5-cd7f33da31c0" providerId="ADAL" clId="{FF6C2D4A-C08B-46D7-8E69-6281129E3A4F}" dt="2023-01-19T18:32:38.976" v="965" actId="700"/>
          <ac:spMkLst>
            <pc:docMk/>
            <pc:sldMk cId="1735786600" sldId="787"/>
            <ac:spMk id="2" creationId="{C2C11E83-EB22-43FB-E8FD-28C99F07D25F}"/>
          </ac:spMkLst>
        </pc:spChg>
        <pc:spChg chg="del mod ord">
          <ac:chgData name="Richard Stup" userId="db94356d-8f05-4bea-b7b5-cd7f33da31c0" providerId="ADAL" clId="{FF6C2D4A-C08B-46D7-8E69-6281129E3A4F}" dt="2023-01-19T18:32:38.976" v="965" actId="700"/>
          <ac:spMkLst>
            <pc:docMk/>
            <pc:sldMk cId="1735786600" sldId="787"/>
            <ac:spMk id="3" creationId="{4A5B5852-6B09-30C5-12A3-A44A11B0C649}"/>
          </ac:spMkLst>
        </pc:spChg>
        <pc:spChg chg="add mod ord">
          <ac:chgData name="Richard Stup" userId="db94356d-8f05-4bea-b7b5-cd7f33da31c0" providerId="ADAL" clId="{FF6C2D4A-C08B-46D7-8E69-6281129E3A4F}" dt="2023-01-19T21:32:54.141" v="1131" actId="20577"/>
          <ac:spMkLst>
            <pc:docMk/>
            <pc:sldMk cId="1735786600" sldId="787"/>
            <ac:spMk id="4" creationId="{720FDF44-7AB8-96FB-CD9B-0877F6570FB4}"/>
          </ac:spMkLst>
        </pc:spChg>
        <pc:spChg chg="add del mod ord">
          <ac:chgData name="Richard Stup" userId="db94356d-8f05-4bea-b7b5-cd7f33da31c0" providerId="ADAL" clId="{FF6C2D4A-C08B-46D7-8E69-6281129E3A4F}" dt="2023-01-19T18:46:24.298" v="968"/>
          <ac:spMkLst>
            <pc:docMk/>
            <pc:sldMk cId="1735786600" sldId="787"/>
            <ac:spMk id="5" creationId="{B48EF164-93F8-3117-EAF4-7885A9689FD3}"/>
          </ac:spMkLst>
        </pc:spChg>
        <pc:graphicFrameChg chg="add del mod">
          <ac:chgData name="Richard Stup" userId="db94356d-8f05-4bea-b7b5-cd7f33da31c0" providerId="ADAL" clId="{FF6C2D4A-C08B-46D7-8E69-6281129E3A4F}" dt="2023-01-19T18:33:21.881" v="967"/>
          <ac:graphicFrameMkLst>
            <pc:docMk/>
            <pc:sldMk cId="1735786600" sldId="787"/>
            <ac:graphicFrameMk id="6" creationId="{011B641A-697D-31AB-76DB-BE6F1D18C96C}"/>
          </ac:graphicFrameMkLst>
        </pc:graphicFrameChg>
        <pc:graphicFrameChg chg="add mod modGraphic">
          <ac:chgData name="Richard Stup" userId="db94356d-8f05-4bea-b7b5-cd7f33da31c0" providerId="ADAL" clId="{FF6C2D4A-C08B-46D7-8E69-6281129E3A4F}" dt="2023-01-19T22:31:16.165" v="1893" actId="20577"/>
          <ac:graphicFrameMkLst>
            <pc:docMk/>
            <pc:sldMk cId="1735786600" sldId="787"/>
            <ac:graphicFrameMk id="7" creationId="{5DC18E73-9A2F-1FBE-0378-8EEA9211953B}"/>
          </ac:graphicFrameMkLst>
        </pc:graphicFrameChg>
      </pc:sldChg>
      <pc:sldChg chg="addSp delSp modSp add del mod modClrScheme chgLayout">
        <pc:chgData name="Richard Stup" userId="db94356d-8f05-4bea-b7b5-cd7f33da31c0" providerId="ADAL" clId="{FF6C2D4A-C08B-46D7-8E69-6281129E3A4F}" dt="2023-01-19T23:19:39.671" v="2971" actId="47"/>
        <pc:sldMkLst>
          <pc:docMk/>
          <pc:sldMk cId="2919452885" sldId="788"/>
        </pc:sldMkLst>
        <pc:spChg chg="del mod ord">
          <ac:chgData name="Richard Stup" userId="db94356d-8f05-4bea-b7b5-cd7f33da31c0" providerId="ADAL" clId="{FF6C2D4A-C08B-46D7-8E69-6281129E3A4F}" dt="2023-01-19T22:59:41.144" v="2461" actId="700"/>
          <ac:spMkLst>
            <pc:docMk/>
            <pc:sldMk cId="2919452885" sldId="788"/>
            <ac:spMk id="2" creationId="{4FD42A10-E52E-F2FB-E312-289A5C26BE69}"/>
          </ac:spMkLst>
        </pc:spChg>
        <pc:spChg chg="del mod ord">
          <ac:chgData name="Richard Stup" userId="db94356d-8f05-4bea-b7b5-cd7f33da31c0" providerId="ADAL" clId="{FF6C2D4A-C08B-46D7-8E69-6281129E3A4F}" dt="2023-01-19T22:59:41.144" v="2461" actId="700"/>
          <ac:spMkLst>
            <pc:docMk/>
            <pc:sldMk cId="2919452885" sldId="788"/>
            <ac:spMk id="3" creationId="{FAF229D9-05FB-0532-0760-EF59152C887E}"/>
          </ac:spMkLst>
        </pc:spChg>
        <pc:spChg chg="add mod ord">
          <ac:chgData name="Richard Stup" userId="db94356d-8f05-4bea-b7b5-cd7f33da31c0" providerId="ADAL" clId="{FF6C2D4A-C08B-46D7-8E69-6281129E3A4F}" dt="2023-01-19T22:59:41.144" v="2461" actId="700"/>
          <ac:spMkLst>
            <pc:docMk/>
            <pc:sldMk cId="2919452885" sldId="788"/>
            <ac:spMk id="4" creationId="{9EF10C7C-BE28-7230-3CBB-5A4782190B6B}"/>
          </ac:spMkLst>
        </pc:spChg>
        <pc:spChg chg="add mod ord">
          <ac:chgData name="Richard Stup" userId="db94356d-8f05-4bea-b7b5-cd7f33da31c0" providerId="ADAL" clId="{FF6C2D4A-C08B-46D7-8E69-6281129E3A4F}" dt="2023-01-19T22:59:41.144" v="2461" actId="700"/>
          <ac:spMkLst>
            <pc:docMk/>
            <pc:sldMk cId="2919452885" sldId="788"/>
            <ac:spMk id="5" creationId="{19D004B6-FE55-FE19-0960-BFE467D129E5}"/>
          </ac:spMkLst>
        </pc:spChg>
      </pc:sldChg>
      <pc:sldChg chg="modSp add mod modNotesTx">
        <pc:chgData name="Richard Stup" userId="db94356d-8f05-4bea-b7b5-cd7f33da31c0" providerId="ADAL" clId="{FF6C2D4A-C08B-46D7-8E69-6281129E3A4F}" dt="2023-01-19T22:40:59.881" v="2096" actId="1076"/>
        <pc:sldMkLst>
          <pc:docMk/>
          <pc:sldMk cId="1881438882" sldId="789"/>
        </pc:sldMkLst>
        <pc:spChg chg="mod">
          <ac:chgData name="Richard Stup" userId="db94356d-8f05-4bea-b7b5-cd7f33da31c0" providerId="ADAL" clId="{FF6C2D4A-C08B-46D7-8E69-6281129E3A4F}" dt="2023-01-19T22:40:59.881" v="2096" actId="1076"/>
          <ac:spMkLst>
            <pc:docMk/>
            <pc:sldMk cId="1881438882" sldId="789"/>
            <ac:spMk id="4" creationId="{720FDF44-7AB8-96FB-CD9B-0877F6570FB4}"/>
          </ac:spMkLst>
        </pc:spChg>
        <pc:graphicFrameChg chg="mod modGraphic">
          <ac:chgData name="Richard Stup" userId="db94356d-8f05-4bea-b7b5-cd7f33da31c0" providerId="ADAL" clId="{FF6C2D4A-C08B-46D7-8E69-6281129E3A4F}" dt="2023-01-19T22:31:23.094" v="1898" actId="20577"/>
          <ac:graphicFrameMkLst>
            <pc:docMk/>
            <pc:sldMk cId="1881438882" sldId="789"/>
            <ac:graphicFrameMk id="7" creationId="{5DC18E73-9A2F-1FBE-0378-8EEA9211953B}"/>
          </ac:graphicFrameMkLst>
        </pc:graphicFrameChg>
      </pc:sldChg>
      <pc:sldChg chg="modSp add mod ord modNotesTx">
        <pc:chgData name="Richard Stup" userId="db94356d-8f05-4bea-b7b5-cd7f33da31c0" providerId="ADAL" clId="{FF6C2D4A-C08B-46D7-8E69-6281129E3A4F}" dt="2023-01-19T22:31:29.322" v="1899" actId="20577"/>
        <pc:sldMkLst>
          <pc:docMk/>
          <pc:sldMk cId="964241268" sldId="790"/>
        </pc:sldMkLst>
        <pc:spChg chg="mod">
          <ac:chgData name="Richard Stup" userId="db94356d-8f05-4bea-b7b5-cd7f33da31c0" providerId="ADAL" clId="{FF6C2D4A-C08B-46D7-8E69-6281129E3A4F}" dt="2023-01-19T22:18:42.768" v="1617" actId="1076"/>
          <ac:spMkLst>
            <pc:docMk/>
            <pc:sldMk cId="964241268" sldId="790"/>
            <ac:spMk id="4" creationId="{720FDF44-7AB8-96FB-CD9B-0877F6570FB4}"/>
          </ac:spMkLst>
        </pc:spChg>
        <pc:graphicFrameChg chg="mod modGraphic">
          <ac:chgData name="Richard Stup" userId="db94356d-8f05-4bea-b7b5-cd7f33da31c0" providerId="ADAL" clId="{FF6C2D4A-C08B-46D7-8E69-6281129E3A4F}" dt="2023-01-19T22:31:29.322" v="1899" actId="20577"/>
          <ac:graphicFrameMkLst>
            <pc:docMk/>
            <pc:sldMk cId="964241268" sldId="790"/>
            <ac:graphicFrameMk id="7" creationId="{5DC18E73-9A2F-1FBE-0378-8EEA9211953B}"/>
          </ac:graphicFrameMkLst>
        </pc:graphicFrameChg>
      </pc:sldChg>
      <pc:sldChg chg="modSp new mod modAnim">
        <pc:chgData name="Richard Stup" userId="db94356d-8f05-4bea-b7b5-cd7f33da31c0" providerId="ADAL" clId="{FF6C2D4A-C08B-46D7-8E69-6281129E3A4F}" dt="2023-01-19T23:10:13.883" v="2669" actId="6549"/>
        <pc:sldMkLst>
          <pc:docMk/>
          <pc:sldMk cId="2013487686" sldId="791"/>
        </pc:sldMkLst>
        <pc:spChg chg="mod">
          <ac:chgData name="Richard Stup" userId="db94356d-8f05-4bea-b7b5-cd7f33da31c0" providerId="ADAL" clId="{FF6C2D4A-C08B-46D7-8E69-6281129E3A4F}" dt="2023-01-19T22:56:29.649" v="2363" actId="20577"/>
          <ac:spMkLst>
            <pc:docMk/>
            <pc:sldMk cId="2013487686" sldId="791"/>
            <ac:spMk id="2" creationId="{B255B918-2087-68CC-D2D1-508826DEDB1A}"/>
          </ac:spMkLst>
        </pc:spChg>
        <pc:spChg chg="mod">
          <ac:chgData name="Richard Stup" userId="db94356d-8f05-4bea-b7b5-cd7f33da31c0" providerId="ADAL" clId="{FF6C2D4A-C08B-46D7-8E69-6281129E3A4F}" dt="2023-01-19T23:10:13.883" v="2669" actId="6549"/>
          <ac:spMkLst>
            <pc:docMk/>
            <pc:sldMk cId="2013487686" sldId="791"/>
            <ac:spMk id="3" creationId="{F062E734-0DF1-A780-B45A-2DB7CF9549F6}"/>
          </ac:spMkLst>
        </pc:spChg>
      </pc:sldChg>
      <pc:sldChg chg="addSp delSp modSp new mod modClrScheme modAnim chgLayout">
        <pc:chgData name="Richard Stup" userId="db94356d-8f05-4bea-b7b5-cd7f33da31c0" providerId="ADAL" clId="{FF6C2D4A-C08B-46D7-8E69-6281129E3A4F}" dt="2023-01-19T23:07:43.281" v="2516"/>
        <pc:sldMkLst>
          <pc:docMk/>
          <pc:sldMk cId="1381663042" sldId="792"/>
        </pc:sldMkLst>
        <pc:spChg chg="del mod ord">
          <ac:chgData name="Richard Stup" userId="db94356d-8f05-4bea-b7b5-cd7f33da31c0" providerId="ADAL" clId="{FF6C2D4A-C08B-46D7-8E69-6281129E3A4F}" dt="2023-01-19T23:01:04.321" v="2463" actId="700"/>
          <ac:spMkLst>
            <pc:docMk/>
            <pc:sldMk cId="1381663042" sldId="792"/>
            <ac:spMk id="2" creationId="{FDD879F3-B31C-32BD-92EE-478771B85C7D}"/>
          </ac:spMkLst>
        </pc:spChg>
        <pc:spChg chg="add mod ord">
          <ac:chgData name="Richard Stup" userId="db94356d-8f05-4bea-b7b5-cd7f33da31c0" providerId="ADAL" clId="{FF6C2D4A-C08B-46D7-8E69-6281129E3A4F}" dt="2023-01-19T23:06:33.544" v="2482" actId="20577"/>
          <ac:spMkLst>
            <pc:docMk/>
            <pc:sldMk cId="1381663042" sldId="792"/>
            <ac:spMk id="3" creationId="{623F92F9-C04E-BEE1-D62C-D2683999C70A}"/>
          </ac:spMkLst>
        </pc:spChg>
        <pc:spChg chg="add mod ord">
          <ac:chgData name="Richard Stup" userId="db94356d-8f05-4bea-b7b5-cd7f33da31c0" providerId="ADAL" clId="{FF6C2D4A-C08B-46D7-8E69-6281129E3A4F}" dt="2023-01-19T23:06:50.470" v="2509" actId="20577"/>
          <ac:spMkLst>
            <pc:docMk/>
            <pc:sldMk cId="1381663042" sldId="792"/>
            <ac:spMk id="4" creationId="{C61D14ED-8B18-DB23-CB07-E3E0000125AA}"/>
          </ac:spMkLst>
        </pc:spChg>
        <pc:picChg chg="add mod">
          <ac:chgData name="Richard Stup" userId="db94356d-8f05-4bea-b7b5-cd7f33da31c0" providerId="ADAL" clId="{FF6C2D4A-C08B-46D7-8E69-6281129E3A4F}" dt="2023-01-19T23:07:28.133" v="2513" actId="1076"/>
          <ac:picMkLst>
            <pc:docMk/>
            <pc:sldMk cId="1381663042" sldId="792"/>
            <ac:picMk id="5" creationId="{174AAFAC-8A56-C559-E7AA-0416AC02E51F}"/>
          </ac:picMkLst>
        </pc:picChg>
        <pc:picChg chg="add mod modCrop">
          <ac:chgData name="Richard Stup" userId="db94356d-8f05-4bea-b7b5-cd7f33da31c0" providerId="ADAL" clId="{FF6C2D4A-C08B-46D7-8E69-6281129E3A4F}" dt="2023-01-19T23:07:36.424" v="2515" actId="14100"/>
          <ac:picMkLst>
            <pc:docMk/>
            <pc:sldMk cId="1381663042" sldId="792"/>
            <ac:picMk id="6" creationId="{B720740D-F1DE-C5E4-8F66-14506356739D}"/>
          </ac:picMkLst>
        </pc:picChg>
      </pc:sldChg>
      <pc:sldChg chg="addSp delSp modSp new mod modClrScheme chgLayout">
        <pc:chgData name="Richard Stup" userId="db94356d-8f05-4bea-b7b5-cd7f33da31c0" providerId="ADAL" clId="{FF6C2D4A-C08B-46D7-8E69-6281129E3A4F}" dt="2023-01-20T01:25:32.064" v="3420" actId="1037"/>
        <pc:sldMkLst>
          <pc:docMk/>
          <pc:sldMk cId="476958127" sldId="793"/>
        </pc:sldMkLst>
        <pc:spChg chg="mod ord">
          <ac:chgData name="Richard Stup" userId="db94356d-8f05-4bea-b7b5-cd7f33da31c0" providerId="ADAL" clId="{FF6C2D4A-C08B-46D7-8E69-6281129E3A4F}" dt="2023-01-20T01:25:27.908" v="3414" actId="1037"/>
          <ac:spMkLst>
            <pc:docMk/>
            <pc:sldMk cId="476958127" sldId="793"/>
            <ac:spMk id="2" creationId="{76E11204-4A92-C7C9-7083-7B9D7B345780}"/>
          </ac:spMkLst>
        </pc:spChg>
        <pc:spChg chg="del">
          <ac:chgData name="Richard Stup" userId="db94356d-8f05-4bea-b7b5-cd7f33da31c0" providerId="ADAL" clId="{FF6C2D4A-C08B-46D7-8E69-6281129E3A4F}" dt="2023-01-20T01:25:07.992" v="3405" actId="700"/>
          <ac:spMkLst>
            <pc:docMk/>
            <pc:sldMk cId="476958127" sldId="793"/>
            <ac:spMk id="3" creationId="{3E723ED2-907F-6AFB-3C6B-A4E07324A017}"/>
          </ac:spMkLst>
        </pc:spChg>
        <pc:picChg chg="add mod">
          <ac:chgData name="Richard Stup" userId="db94356d-8f05-4bea-b7b5-cd7f33da31c0" providerId="ADAL" clId="{FF6C2D4A-C08B-46D7-8E69-6281129E3A4F}" dt="2023-01-20T01:25:32.064" v="3420" actId="1037"/>
          <ac:picMkLst>
            <pc:docMk/>
            <pc:sldMk cId="476958127" sldId="793"/>
            <ac:picMk id="4" creationId="{76687A24-62B4-019B-12B7-72A93D55E9B6}"/>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ornellprod-my.sharepoint.com/personal/res396_cornell_edu/Documents/Farm%20Management%20Issues/H2A%20Program/H-2A%20Sta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a:t>Number</a:t>
            </a:r>
            <a:r>
              <a:rPr lang="en-US" sz="1800" baseline="0"/>
              <a:t> of Positions Certified</a:t>
            </a:r>
            <a:endParaRPr lang="en-US" sz="1800"/>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Sheet1!$B$5:$B$15</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Sheet1!$F$5:$F$15</c:f>
              <c:numCache>
                <c:formatCode>#,##0</c:formatCode>
                <c:ptCount val="11"/>
                <c:pt idx="0">
                  <c:v>3632</c:v>
                </c:pt>
                <c:pt idx="1">
                  <c:v>4699</c:v>
                </c:pt>
                <c:pt idx="2">
                  <c:v>4680</c:v>
                </c:pt>
                <c:pt idx="3">
                  <c:v>5039</c:v>
                </c:pt>
                <c:pt idx="4">
                  <c:v>5522</c:v>
                </c:pt>
                <c:pt idx="5" formatCode="General">
                  <c:v>6903</c:v>
                </c:pt>
                <c:pt idx="6" formatCode="General">
                  <c:v>7671</c:v>
                </c:pt>
                <c:pt idx="7" formatCode="General">
                  <c:v>8143</c:v>
                </c:pt>
                <c:pt idx="8" formatCode="General">
                  <c:v>8482</c:v>
                </c:pt>
                <c:pt idx="9" formatCode="General">
                  <c:v>9269</c:v>
                </c:pt>
                <c:pt idx="10" formatCode="General">
                  <c:v>9802</c:v>
                </c:pt>
              </c:numCache>
            </c:numRef>
          </c:val>
          <c:extLst>
            <c:ext xmlns:c16="http://schemas.microsoft.com/office/drawing/2014/chart" uri="{C3380CC4-5D6E-409C-BE32-E72D297353CC}">
              <c16:uniqueId val="{00000000-81FA-4259-9C00-FBE06E59142A}"/>
            </c:ext>
          </c:extLst>
        </c:ser>
        <c:dLbls>
          <c:showLegendKey val="0"/>
          <c:showVal val="0"/>
          <c:showCatName val="0"/>
          <c:showSerName val="0"/>
          <c:showPercent val="0"/>
          <c:showBubbleSize val="0"/>
        </c:dLbls>
        <c:gapWidth val="219"/>
        <c:overlap val="-27"/>
        <c:axId val="316828736"/>
        <c:axId val="316829152"/>
      </c:barChart>
      <c:catAx>
        <c:axId val="316828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16829152"/>
        <c:crosses val="autoZero"/>
        <c:auto val="1"/>
        <c:lblAlgn val="ctr"/>
        <c:lblOffset val="100"/>
        <c:noMultiLvlLbl val="0"/>
      </c:catAx>
      <c:valAx>
        <c:axId val="316829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16828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Base</c:v>
                </c:pt>
              </c:strCache>
            </c:strRef>
          </c:tx>
          <c:spPr>
            <a:solidFill>
              <a:schemeClr val="accent5">
                <a:lumMod val="75000"/>
              </a:schemeClr>
            </a:solidFill>
            <a:ln>
              <a:noFill/>
            </a:ln>
            <a:effectLst/>
          </c:spPr>
          <c:invertIfNegative val="0"/>
          <c:cat>
            <c:numRef>
              <c:f>Sheet1!$A$2:$A$17</c:f>
              <c:numCache>
                <c:formatCode>General</c:formatCode>
                <c:ptCount val="16"/>
                <c:pt idx="0">
                  <c:v>4</c:v>
                </c:pt>
                <c:pt idx="1">
                  <c:v>8</c:v>
                </c:pt>
                <c:pt idx="2">
                  <c:v>12</c:v>
                </c:pt>
                <c:pt idx="3">
                  <c:v>16</c:v>
                </c:pt>
                <c:pt idx="4">
                  <c:v>20</c:v>
                </c:pt>
                <c:pt idx="5">
                  <c:v>24</c:v>
                </c:pt>
                <c:pt idx="6">
                  <c:v>28</c:v>
                </c:pt>
                <c:pt idx="7">
                  <c:v>32</c:v>
                </c:pt>
                <c:pt idx="8">
                  <c:v>36</c:v>
                </c:pt>
                <c:pt idx="9">
                  <c:v>40</c:v>
                </c:pt>
                <c:pt idx="10">
                  <c:v>44</c:v>
                </c:pt>
                <c:pt idx="11">
                  <c:v>48</c:v>
                </c:pt>
                <c:pt idx="12">
                  <c:v>52</c:v>
                </c:pt>
                <c:pt idx="13">
                  <c:v>56</c:v>
                </c:pt>
                <c:pt idx="14">
                  <c:v>60</c:v>
                </c:pt>
                <c:pt idx="15">
                  <c:v>64</c:v>
                </c:pt>
              </c:numCache>
            </c:numRef>
          </c:cat>
          <c:val>
            <c:numRef>
              <c:f>Sheet1!$B$2:$B$17</c:f>
              <c:numCache>
                <c:formatCode>General</c:formatCode>
                <c:ptCount val="16"/>
                <c:pt idx="0">
                  <c:v>16</c:v>
                </c:pt>
                <c:pt idx="1">
                  <c:v>16</c:v>
                </c:pt>
                <c:pt idx="2">
                  <c:v>16</c:v>
                </c:pt>
                <c:pt idx="3">
                  <c:v>16</c:v>
                </c:pt>
                <c:pt idx="4">
                  <c:v>16</c:v>
                </c:pt>
                <c:pt idx="5">
                  <c:v>16</c:v>
                </c:pt>
                <c:pt idx="6">
                  <c:v>16</c:v>
                </c:pt>
                <c:pt idx="7">
                  <c:v>16</c:v>
                </c:pt>
                <c:pt idx="8">
                  <c:v>16</c:v>
                </c:pt>
                <c:pt idx="9">
                  <c:v>16</c:v>
                </c:pt>
                <c:pt idx="10">
                  <c:v>16</c:v>
                </c:pt>
                <c:pt idx="11">
                  <c:v>16</c:v>
                </c:pt>
                <c:pt idx="12">
                  <c:v>16</c:v>
                </c:pt>
                <c:pt idx="13">
                  <c:v>16</c:v>
                </c:pt>
                <c:pt idx="14">
                  <c:v>24</c:v>
                </c:pt>
                <c:pt idx="15">
                  <c:v>24</c:v>
                </c:pt>
              </c:numCache>
            </c:numRef>
          </c:val>
          <c:extLst>
            <c:ext xmlns:c16="http://schemas.microsoft.com/office/drawing/2014/chart" uri="{C3380CC4-5D6E-409C-BE32-E72D297353CC}">
              <c16:uniqueId val="{00000000-8F87-449A-AAA9-CD279C47BB41}"/>
            </c:ext>
          </c:extLst>
        </c:ser>
        <c:ser>
          <c:idx val="1"/>
          <c:order val="1"/>
          <c:tx>
            <c:strRef>
              <c:f>Sheet1!$C$1</c:f>
              <c:strCache>
                <c:ptCount val="1"/>
                <c:pt idx="0">
                  <c:v>Premium</c:v>
                </c:pt>
              </c:strCache>
            </c:strRef>
          </c:tx>
          <c:spPr>
            <a:solidFill>
              <a:schemeClr val="accent6">
                <a:lumMod val="75000"/>
              </a:schemeClr>
            </a:solidFill>
            <a:ln>
              <a:noFill/>
            </a:ln>
            <a:effectLst/>
          </c:spPr>
          <c:invertIfNegative val="0"/>
          <c:cat>
            <c:numRef>
              <c:f>Sheet1!$A$2:$A$17</c:f>
              <c:numCache>
                <c:formatCode>General</c:formatCode>
                <c:ptCount val="16"/>
                <c:pt idx="0">
                  <c:v>4</c:v>
                </c:pt>
                <c:pt idx="1">
                  <c:v>8</c:v>
                </c:pt>
                <c:pt idx="2">
                  <c:v>12</c:v>
                </c:pt>
                <c:pt idx="3">
                  <c:v>16</c:v>
                </c:pt>
                <c:pt idx="4">
                  <c:v>20</c:v>
                </c:pt>
                <c:pt idx="5">
                  <c:v>24</c:v>
                </c:pt>
                <c:pt idx="6">
                  <c:v>28</c:v>
                </c:pt>
                <c:pt idx="7">
                  <c:v>32</c:v>
                </c:pt>
                <c:pt idx="8">
                  <c:v>36</c:v>
                </c:pt>
                <c:pt idx="9">
                  <c:v>40</c:v>
                </c:pt>
                <c:pt idx="10">
                  <c:v>44</c:v>
                </c:pt>
                <c:pt idx="11">
                  <c:v>48</c:v>
                </c:pt>
                <c:pt idx="12">
                  <c:v>52</c:v>
                </c:pt>
                <c:pt idx="13">
                  <c:v>56</c:v>
                </c:pt>
                <c:pt idx="14">
                  <c:v>60</c:v>
                </c:pt>
                <c:pt idx="15">
                  <c:v>64</c:v>
                </c:pt>
              </c:numCache>
            </c:numRef>
          </c:cat>
          <c:val>
            <c:numRef>
              <c:f>Sheet1!$C$2:$C$17</c:f>
              <c:numCache>
                <c:formatCode>General</c:formatCode>
                <c:ptCount val="16"/>
                <c:pt idx="0">
                  <c:v>0</c:v>
                </c:pt>
                <c:pt idx="1">
                  <c:v>0</c:v>
                </c:pt>
                <c:pt idx="2">
                  <c:v>0</c:v>
                </c:pt>
                <c:pt idx="3">
                  <c:v>0</c:v>
                </c:pt>
                <c:pt idx="4">
                  <c:v>0</c:v>
                </c:pt>
                <c:pt idx="5">
                  <c:v>0</c:v>
                </c:pt>
                <c:pt idx="6">
                  <c:v>0</c:v>
                </c:pt>
                <c:pt idx="7">
                  <c:v>0</c:v>
                </c:pt>
                <c:pt idx="8">
                  <c:v>0</c:v>
                </c:pt>
                <c:pt idx="9">
                  <c:v>0</c:v>
                </c:pt>
                <c:pt idx="10">
                  <c:v>0</c:v>
                </c:pt>
                <c:pt idx="11">
                  <c:v>0</c:v>
                </c:pt>
                <c:pt idx="12">
                  <c:v>8</c:v>
                </c:pt>
                <c:pt idx="13">
                  <c:v>8</c:v>
                </c:pt>
                <c:pt idx="14">
                  <c:v>0</c:v>
                </c:pt>
              </c:numCache>
            </c:numRef>
          </c:val>
          <c:extLst>
            <c:ext xmlns:c16="http://schemas.microsoft.com/office/drawing/2014/chart" uri="{C3380CC4-5D6E-409C-BE32-E72D297353CC}">
              <c16:uniqueId val="{00000001-8F87-449A-AAA9-CD279C47BB41}"/>
            </c:ext>
          </c:extLst>
        </c:ser>
        <c:dLbls>
          <c:showLegendKey val="0"/>
          <c:showVal val="0"/>
          <c:showCatName val="0"/>
          <c:showSerName val="0"/>
          <c:showPercent val="0"/>
          <c:showBubbleSize val="0"/>
        </c:dLbls>
        <c:gapWidth val="10"/>
        <c:overlap val="100"/>
        <c:axId val="1091612960"/>
        <c:axId val="1091625024"/>
      </c:barChart>
      <c:catAx>
        <c:axId val="1091612960"/>
        <c:scaling>
          <c:orientation val="minMax"/>
        </c:scaling>
        <c:delete val="0"/>
        <c:axPos val="b"/>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solidFill>
                      <a:schemeClr val="tx1"/>
                    </a:solidFill>
                  </a:rPr>
                  <a:t>Hours Worked</a:t>
                </a:r>
              </a:p>
            </c:rich>
          </c:tx>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91625024"/>
        <c:crosses val="autoZero"/>
        <c:auto val="1"/>
        <c:lblAlgn val="ctr"/>
        <c:lblOffset val="100"/>
        <c:noMultiLvlLbl val="0"/>
      </c:catAx>
      <c:valAx>
        <c:axId val="10916250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sz="2000" dirty="0">
                    <a:solidFill>
                      <a:schemeClr val="tx1"/>
                    </a:solidFill>
                  </a:rPr>
                  <a:t>Pay</a:t>
                </a:r>
              </a:p>
            </c:rich>
          </c:tx>
          <c:layout>
            <c:manualLayout>
              <c:xMode val="edge"/>
              <c:yMode val="edge"/>
              <c:x val="1.1520491687707329E-4"/>
              <c:y val="0.380228732603188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1091612960"/>
        <c:crosses val="autoZero"/>
        <c:crossBetween val="between"/>
        <c:majorUnit val="4"/>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5FF381-B137-4BE8-81FC-6DDF8DD1F813}" type="doc">
      <dgm:prSet loTypeId="urn:microsoft.com/office/officeart/2005/8/layout/hProcess11" loCatId="process" qsTypeId="urn:microsoft.com/office/officeart/2005/8/quickstyle/simple1" qsCatId="simple" csTypeId="urn:microsoft.com/office/officeart/2005/8/colors/accent1_2" csCatId="accent1" phldr="1"/>
      <dgm:spPr/>
    </dgm:pt>
    <dgm:pt modelId="{4913252D-7236-48B6-BD8F-DA9E5B0BA685}">
      <dgm:prSet phldrT="[Text]" custT="1"/>
      <dgm:spPr/>
      <dgm:t>
        <a:bodyPr/>
        <a:lstStyle/>
        <a:p>
          <a:r>
            <a:rPr lang="en-US" sz="1200" dirty="0"/>
            <a:t>2019 Gov. Cuomo signs FLFLPA</a:t>
          </a:r>
        </a:p>
      </dgm:t>
    </dgm:pt>
    <dgm:pt modelId="{AE85669F-D84E-48FE-B2CE-80786EE590C2}" type="parTrans" cxnId="{C1C324BC-7272-46BB-98F9-75DE1BDBBAE9}">
      <dgm:prSet/>
      <dgm:spPr/>
      <dgm:t>
        <a:bodyPr/>
        <a:lstStyle/>
        <a:p>
          <a:endParaRPr lang="en-US" sz="1200"/>
        </a:p>
      </dgm:t>
    </dgm:pt>
    <dgm:pt modelId="{165E03CC-A610-4FDD-95AA-14AD711BEBB8}" type="sibTrans" cxnId="{C1C324BC-7272-46BB-98F9-75DE1BDBBAE9}">
      <dgm:prSet/>
      <dgm:spPr/>
      <dgm:t>
        <a:bodyPr/>
        <a:lstStyle/>
        <a:p>
          <a:endParaRPr lang="en-US" sz="1200"/>
        </a:p>
      </dgm:t>
    </dgm:pt>
    <dgm:pt modelId="{52D811E9-4A4E-48B5-9E77-F8881BD01425}">
      <dgm:prSet phldrT="[Text]" custT="1"/>
      <dgm:spPr/>
      <dgm:t>
        <a:bodyPr/>
        <a:lstStyle/>
        <a:p>
          <a:r>
            <a:rPr lang="en-US" sz="1200" dirty="0"/>
            <a:t>January 1, 2020 FLFLPA takes effect initiating 60- hour overtime threshold for farm labor</a:t>
          </a:r>
        </a:p>
      </dgm:t>
    </dgm:pt>
    <dgm:pt modelId="{57568202-41C1-47A8-86AD-CA053E84BDE7}" type="parTrans" cxnId="{6A070903-5E03-4C64-A396-8950FD551C9F}">
      <dgm:prSet/>
      <dgm:spPr/>
      <dgm:t>
        <a:bodyPr/>
        <a:lstStyle/>
        <a:p>
          <a:endParaRPr lang="en-US" sz="1200"/>
        </a:p>
      </dgm:t>
    </dgm:pt>
    <dgm:pt modelId="{453CEE33-F882-47EB-A0F0-97566D606ED3}" type="sibTrans" cxnId="{6A070903-5E03-4C64-A396-8950FD551C9F}">
      <dgm:prSet/>
      <dgm:spPr/>
      <dgm:t>
        <a:bodyPr/>
        <a:lstStyle/>
        <a:p>
          <a:endParaRPr lang="en-US" sz="1200"/>
        </a:p>
      </dgm:t>
    </dgm:pt>
    <dgm:pt modelId="{AF58EB49-52FB-4850-A1AA-194C25873FFF}">
      <dgm:prSet phldrT="[Text]" custT="1"/>
      <dgm:spPr/>
      <dgm:t>
        <a:bodyPr/>
        <a:lstStyle/>
        <a:p>
          <a:r>
            <a:rPr lang="en-US" sz="1200" dirty="0"/>
            <a:t>August-September 2020 Wage Board hearings via Zoom</a:t>
          </a:r>
        </a:p>
      </dgm:t>
    </dgm:pt>
    <dgm:pt modelId="{1E867639-55C9-40AA-9D24-4A5D805E684B}" type="parTrans" cxnId="{D8A0B23C-2F28-4EE0-9B6B-FE73F951AD1C}">
      <dgm:prSet/>
      <dgm:spPr/>
      <dgm:t>
        <a:bodyPr/>
        <a:lstStyle/>
        <a:p>
          <a:endParaRPr lang="en-US" sz="1200"/>
        </a:p>
      </dgm:t>
    </dgm:pt>
    <dgm:pt modelId="{1EDAFC16-77CD-4228-9FC3-A6F8CF16CE50}" type="sibTrans" cxnId="{D8A0B23C-2F28-4EE0-9B6B-FE73F951AD1C}">
      <dgm:prSet/>
      <dgm:spPr/>
      <dgm:t>
        <a:bodyPr/>
        <a:lstStyle/>
        <a:p>
          <a:endParaRPr lang="en-US" sz="1200"/>
        </a:p>
      </dgm:t>
    </dgm:pt>
    <dgm:pt modelId="{208303F7-C344-4313-891B-1CF4932D5CA2}">
      <dgm:prSet phldrT="[Text]" custT="1"/>
      <dgm:spPr/>
      <dgm:t>
        <a:bodyPr/>
        <a:lstStyle/>
        <a:p>
          <a:r>
            <a:rPr lang="en-US" sz="1200" dirty="0"/>
            <a:t>December 2020 Multiple Wage Board meetings yield recommendation to continue 60-hour threshold for one year</a:t>
          </a:r>
        </a:p>
      </dgm:t>
    </dgm:pt>
    <dgm:pt modelId="{6D4CF358-B5FD-4BA3-BCC1-9B1507F53ADA}" type="parTrans" cxnId="{6C22D82E-895A-4722-9C35-FCE18ED27623}">
      <dgm:prSet/>
      <dgm:spPr/>
      <dgm:t>
        <a:bodyPr/>
        <a:lstStyle/>
        <a:p>
          <a:endParaRPr lang="en-US" sz="1200"/>
        </a:p>
      </dgm:t>
    </dgm:pt>
    <dgm:pt modelId="{B4567B03-92DA-46D0-81BB-393C483E8144}" type="sibTrans" cxnId="{6C22D82E-895A-4722-9C35-FCE18ED27623}">
      <dgm:prSet/>
      <dgm:spPr/>
      <dgm:t>
        <a:bodyPr/>
        <a:lstStyle/>
        <a:p>
          <a:endParaRPr lang="en-US" sz="1200"/>
        </a:p>
      </dgm:t>
    </dgm:pt>
    <dgm:pt modelId="{6D13F9EB-2DEF-4011-949E-388EAD92A58D}">
      <dgm:prSet phldrT="[Text]" custT="1"/>
      <dgm:spPr/>
      <dgm:t>
        <a:bodyPr/>
        <a:lstStyle/>
        <a:p>
          <a:r>
            <a:rPr lang="en-US" sz="1200" dirty="0"/>
            <a:t> December 15, 2021 Commissioner of Labor schedules Wage Board hearings in January 2022</a:t>
          </a:r>
        </a:p>
      </dgm:t>
    </dgm:pt>
    <dgm:pt modelId="{7CC9B7AC-EE1A-4F81-AA2B-289862A25B16}" type="parTrans" cxnId="{0AB14F04-8EEF-4FBC-8CAD-7B34D6D64508}">
      <dgm:prSet/>
      <dgm:spPr/>
      <dgm:t>
        <a:bodyPr/>
        <a:lstStyle/>
        <a:p>
          <a:endParaRPr lang="en-US" sz="1200"/>
        </a:p>
      </dgm:t>
    </dgm:pt>
    <dgm:pt modelId="{BB748A69-0F91-4951-A5FD-37A6CE62D8A7}" type="sibTrans" cxnId="{0AB14F04-8EEF-4FBC-8CAD-7B34D6D64508}">
      <dgm:prSet/>
      <dgm:spPr/>
      <dgm:t>
        <a:bodyPr/>
        <a:lstStyle/>
        <a:p>
          <a:endParaRPr lang="en-US" sz="1200"/>
        </a:p>
      </dgm:t>
    </dgm:pt>
    <dgm:pt modelId="{4CF52E2F-5571-4169-B472-5E421DD79CEB}">
      <dgm:prSet phldrT="[Text]" custT="1"/>
      <dgm:spPr/>
      <dgm:t>
        <a:bodyPr/>
        <a:lstStyle/>
        <a:p>
          <a:r>
            <a:rPr lang="en-US" sz="1200" dirty="0"/>
            <a:t>Wage Board votes and recommends changes to Commissioner of Labor</a:t>
          </a:r>
        </a:p>
      </dgm:t>
    </dgm:pt>
    <dgm:pt modelId="{20840488-331D-4DA8-907D-4F62705ED8D3}" type="parTrans" cxnId="{1A9C5844-D619-4C28-88C2-1462678F4AB8}">
      <dgm:prSet/>
      <dgm:spPr/>
      <dgm:t>
        <a:bodyPr/>
        <a:lstStyle/>
        <a:p>
          <a:endParaRPr lang="en-US" sz="1200"/>
        </a:p>
      </dgm:t>
    </dgm:pt>
    <dgm:pt modelId="{075DB671-CF46-4F36-9AB3-0C0B1A35B7BA}" type="sibTrans" cxnId="{1A9C5844-D619-4C28-88C2-1462678F4AB8}">
      <dgm:prSet/>
      <dgm:spPr/>
      <dgm:t>
        <a:bodyPr/>
        <a:lstStyle/>
        <a:p>
          <a:endParaRPr lang="en-US" sz="1200"/>
        </a:p>
      </dgm:t>
    </dgm:pt>
    <dgm:pt modelId="{4FC8ED72-8B25-439D-BA6A-24D925208A79}">
      <dgm:prSet phldrT="[Text]" custT="1"/>
      <dgm:spPr/>
      <dgm:t>
        <a:bodyPr/>
        <a:lstStyle/>
        <a:p>
          <a:r>
            <a:rPr lang="en-US" sz="1200" dirty="0"/>
            <a:t>Commissioner of Labor and Governor implement any changes to overtime threshold</a:t>
          </a:r>
        </a:p>
      </dgm:t>
    </dgm:pt>
    <dgm:pt modelId="{8B828D55-427F-4345-927F-1785178B5231}" type="parTrans" cxnId="{BE6DA1B3-809E-4E6B-94AC-456B147AFBFB}">
      <dgm:prSet/>
      <dgm:spPr/>
      <dgm:t>
        <a:bodyPr/>
        <a:lstStyle/>
        <a:p>
          <a:endParaRPr lang="en-US" sz="1200"/>
        </a:p>
      </dgm:t>
    </dgm:pt>
    <dgm:pt modelId="{44A753CB-9720-4468-882E-B4FCF950393A}" type="sibTrans" cxnId="{BE6DA1B3-809E-4E6B-94AC-456B147AFBFB}">
      <dgm:prSet/>
      <dgm:spPr/>
      <dgm:t>
        <a:bodyPr/>
        <a:lstStyle/>
        <a:p>
          <a:endParaRPr lang="en-US" sz="1200"/>
        </a:p>
      </dgm:t>
    </dgm:pt>
    <dgm:pt modelId="{AB617EA1-62E8-4BF3-AB18-5BE04B6804F5}">
      <dgm:prSet phldrT="[Text]" custT="1"/>
      <dgm:spPr/>
      <dgm:t>
        <a:bodyPr/>
        <a:lstStyle/>
        <a:p>
          <a:r>
            <a:rPr lang="en-US" sz="1200" dirty="0"/>
            <a:t>February 2020, Wage Board holds one in-person hearing before COVID-19</a:t>
          </a:r>
        </a:p>
      </dgm:t>
    </dgm:pt>
    <dgm:pt modelId="{7ABEBDD2-A545-46B1-8CBC-64AF09C18373}" type="parTrans" cxnId="{2CBB610A-5434-4C5C-8CBB-9C4139DA4554}">
      <dgm:prSet/>
      <dgm:spPr/>
      <dgm:t>
        <a:bodyPr/>
        <a:lstStyle/>
        <a:p>
          <a:endParaRPr lang="en-US" sz="1200"/>
        </a:p>
      </dgm:t>
    </dgm:pt>
    <dgm:pt modelId="{CE18BE73-A641-49B6-AD21-E53852035696}" type="sibTrans" cxnId="{2CBB610A-5434-4C5C-8CBB-9C4139DA4554}">
      <dgm:prSet/>
      <dgm:spPr/>
      <dgm:t>
        <a:bodyPr/>
        <a:lstStyle/>
        <a:p>
          <a:endParaRPr lang="en-US" sz="1200"/>
        </a:p>
      </dgm:t>
    </dgm:pt>
    <dgm:pt modelId="{2B925321-09CE-4440-AF3D-ABA8BCB7C6A9}">
      <dgm:prSet phldrT="[Text]" custT="1"/>
      <dgm:spPr/>
      <dgm:t>
        <a:bodyPr/>
        <a:lstStyle/>
        <a:p>
          <a:r>
            <a:rPr lang="en-US" sz="1200" dirty="0"/>
            <a:t>January 2022 </a:t>
          </a:r>
          <a:br>
            <a:rPr lang="en-US" sz="1200" dirty="0"/>
          </a:br>
          <a:r>
            <a:rPr lang="en-US" sz="1200" dirty="0"/>
            <a:t>Wage Board hearings via Zoom</a:t>
          </a:r>
        </a:p>
      </dgm:t>
    </dgm:pt>
    <dgm:pt modelId="{398514B6-C876-411E-89B0-3E9802E9097F}" type="parTrans" cxnId="{1DA4BFC5-E54E-49CC-B4ED-292708CA96AD}">
      <dgm:prSet/>
      <dgm:spPr/>
      <dgm:t>
        <a:bodyPr/>
        <a:lstStyle/>
        <a:p>
          <a:endParaRPr lang="en-US" sz="1200"/>
        </a:p>
      </dgm:t>
    </dgm:pt>
    <dgm:pt modelId="{128141B0-64FC-4A9C-B25E-5E19B6F671AA}" type="sibTrans" cxnId="{1DA4BFC5-E54E-49CC-B4ED-292708CA96AD}">
      <dgm:prSet/>
      <dgm:spPr/>
      <dgm:t>
        <a:bodyPr/>
        <a:lstStyle/>
        <a:p>
          <a:endParaRPr lang="en-US" sz="1200"/>
        </a:p>
      </dgm:t>
    </dgm:pt>
    <dgm:pt modelId="{8E0DC17E-46D1-4FB1-A372-56D203684C11}">
      <dgm:prSet phldrT="[Text]" custT="1"/>
      <dgm:spPr/>
      <dgm:t>
        <a:bodyPr/>
        <a:lstStyle/>
        <a:p>
          <a:r>
            <a:rPr lang="en-US" sz="1200" dirty="0"/>
            <a:t>Wage Board &amp; NYSDOL prepared final report</a:t>
          </a:r>
        </a:p>
      </dgm:t>
    </dgm:pt>
    <dgm:pt modelId="{15F26BBB-9915-4C1F-8DA0-96FC17BDF2CF}" type="parTrans" cxnId="{132135CC-8FF8-4D2D-AEB7-0F078DEFAB5E}">
      <dgm:prSet/>
      <dgm:spPr/>
      <dgm:t>
        <a:bodyPr/>
        <a:lstStyle/>
        <a:p>
          <a:endParaRPr lang="en-US"/>
        </a:p>
      </dgm:t>
    </dgm:pt>
    <dgm:pt modelId="{5C5E12BA-D4B1-4315-9FD2-545E5136641B}" type="sibTrans" cxnId="{132135CC-8FF8-4D2D-AEB7-0F078DEFAB5E}">
      <dgm:prSet/>
      <dgm:spPr/>
      <dgm:t>
        <a:bodyPr/>
        <a:lstStyle/>
        <a:p>
          <a:endParaRPr lang="en-US"/>
        </a:p>
      </dgm:t>
    </dgm:pt>
    <dgm:pt modelId="{81D63611-FAC3-4E94-ACD3-7AB655359DAB}" type="pres">
      <dgm:prSet presAssocID="{9F5FF381-B137-4BE8-81FC-6DDF8DD1F813}" presName="Name0" presStyleCnt="0">
        <dgm:presLayoutVars>
          <dgm:dir/>
          <dgm:resizeHandles val="exact"/>
        </dgm:presLayoutVars>
      </dgm:prSet>
      <dgm:spPr/>
    </dgm:pt>
    <dgm:pt modelId="{77DA1BCB-A80F-444B-8F45-85CB7D59168F}" type="pres">
      <dgm:prSet presAssocID="{9F5FF381-B137-4BE8-81FC-6DDF8DD1F813}" presName="arrow" presStyleLbl="bgShp" presStyleIdx="0" presStyleCnt="1" custLinFactNeighborX="90"/>
      <dgm:spPr/>
    </dgm:pt>
    <dgm:pt modelId="{B1319A91-5FED-4BEC-A71C-3B60EFF0AF30}" type="pres">
      <dgm:prSet presAssocID="{9F5FF381-B137-4BE8-81FC-6DDF8DD1F813}" presName="points" presStyleCnt="0"/>
      <dgm:spPr/>
    </dgm:pt>
    <dgm:pt modelId="{6CC0401F-5AC7-46C9-A7CF-7B88CA2ECE3E}" type="pres">
      <dgm:prSet presAssocID="{4913252D-7236-48B6-BD8F-DA9E5B0BA685}" presName="compositeA" presStyleCnt="0"/>
      <dgm:spPr/>
    </dgm:pt>
    <dgm:pt modelId="{BEB270EA-D5C5-45F8-A118-6D62D95E3A24}" type="pres">
      <dgm:prSet presAssocID="{4913252D-7236-48B6-BD8F-DA9E5B0BA685}" presName="textA" presStyleLbl="revTx" presStyleIdx="0" presStyleCnt="10">
        <dgm:presLayoutVars>
          <dgm:bulletEnabled val="1"/>
        </dgm:presLayoutVars>
      </dgm:prSet>
      <dgm:spPr/>
    </dgm:pt>
    <dgm:pt modelId="{3F9C8AB5-AF33-4A38-BCAD-F25178EF78ED}" type="pres">
      <dgm:prSet presAssocID="{4913252D-7236-48B6-BD8F-DA9E5B0BA685}" presName="circleA" presStyleLbl="node1" presStyleIdx="0" presStyleCnt="10"/>
      <dgm:spPr>
        <a:solidFill>
          <a:schemeClr val="accent6">
            <a:lumMod val="75000"/>
          </a:schemeClr>
        </a:solidFill>
      </dgm:spPr>
    </dgm:pt>
    <dgm:pt modelId="{F76C5C40-2BF2-46A8-8702-2DA28329E9FB}" type="pres">
      <dgm:prSet presAssocID="{4913252D-7236-48B6-BD8F-DA9E5B0BA685}" presName="spaceA" presStyleCnt="0"/>
      <dgm:spPr/>
    </dgm:pt>
    <dgm:pt modelId="{E6BD816B-E975-4163-8C1E-7CFC40498FC1}" type="pres">
      <dgm:prSet presAssocID="{165E03CC-A610-4FDD-95AA-14AD711BEBB8}" presName="space" presStyleCnt="0"/>
      <dgm:spPr/>
    </dgm:pt>
    <dgm:pt modelId="{FD3C1AEE-E0FE-4A12-9D07-04D273276379}" type="pres">
      <dgm:prSet presAssocID="{52D811E9-4A4E-48B5-9E77-F8881BD01425}" presName="compositeB" presStyleCnt="0"/>
      <dgm:spPr/>
    </dgm:pt>
    <dgm:pt modelId="{ACB5F29C-6635-42AF-87AA-9DAA5AD5497C}" type="pres">
      <dgm:prSet presAssocID="{52D811E9-4A4E-48B5-9E77-F8881BD01425}" presName="textB" presStyleLbl="revTx" presStyleIdx="1" presStyleCnt="10">
        <dgm:presLayoutVars>
          <dgm:bulletEnabled val="1"/>
        </dgm:presLayoutVars>
      </dgm:prSet>
      <dgm:spPr/>
    </dgm:pt>
    <dgm:pt modelId="{F120A415-FFC7-4E97-AB1B-42D519F33D95}" type="pres">
      <dgm:prSet presAssocID="{52D811E9-4A4E-48B5-9E77-F8881BD01425}" presName="circleB" presStyleLbl="node1" presStyleIdx="1" presStyleCnt="10"/>
      <dgm:spPr>
        <a:solidFill>
          <a:schemeClr val="accent6">
            <a:lumMod val="75000"/>
          </a:schemeClr>
        </a:solidFill>
      </dgm:spPr>
    </dgm:pt>
    <dgm:pt modelId="{5CD9B33D-7774-46BB-9155-E704BC3302A6}" type="pres">
      <dgm:prSet presAssocID="{52D811E9-4A4E-48B5-9E77-F8881BD01425}" presName="spaceB" presStyleCnt="0"/>
      <dgm:spPr/>
    </dgm:pt>
    <dgm:pt modelId="{E2DB1342-F550-46E6-8C8C-BE74C3756494}" type="pres">
      <dgm:prSet presAssocID="{453CEE33-F882-47EB-A0F0-97566D606ED3}" presName="space" presStyleCnt="0"/>
      <dgm:spPr/>
    </dgm:pt>
    <dgm:pt modelId="{C4ACD160-0710-4B89-BBF6-EED6A72EF7D8}" type="pres">
      <dgm:prSet presAssocID="{AB617EA1-62E8-4BF3-AB18-5BE04B6804F5}" presName="compositeA" presStyleCnt="0"/>
      <dgm:spPr/>
    </dgm:pt>
    <dgm:pt modelId="{CFC3FC78-D9FC-478D-9672-1443B82C1A6A}" type="pres">
      <dgm:prSet presAssocID="{AB617EA1-62E8-4BF3-AB18-5BE04B6804F5}" presName="textA" presStyleLbl="revTx" presStyleIdx="2" presStyleCnt="10">
        <dgm:presLayoutVars>
          <dgm:bulletEnabled val="1"/>
        </dgm:presLayoutVars>
      </dgm:prSet>
      <dgm:spPr/>
    </dgm:pt>
    <dgm:pt modelId="{BBC05540-4C7B-4815-B755-32E735B06C52}" type="pres">
      <dgm:prSet presAssocID="{AB617EA1-62E8-4BF3-AB18-5BE04B6804F5}" presName="circleA" presStyleLbl="node1" presStyleIdx="2" presStyleCnt="10"/>
      <dgm:spPr>
        <a:solidFill>
          <a:schemeClr val="accent6">
            <a:lumMod val="75000"/>
          </a:schemeClr>
        </a:solidFill>
      </dgm:spPr>
    </dgm:pt>
    <dgm:pt modelId="{D467756F-239B-495D-97D9-3C76788A37F9}" type="pres">
      <dgm:prSet presAssocID="{AB617EA1-62E8-4BF3-AB18-5BE04B6804F5}" presName="spaceA" presStyleCnt="0"/>
      <dgm:spPr/>
    </dgm:pt>
    <dgm:pt modelId="{9884B787-8E37-458B-84DC-72B171D09EF3}" type="pres">
      <dgm:prSet presAssocID="{CE18BE73-A641-49B6-AD21-E53852035696}" presName="space" presStyleCnt="0"/>
      <dgm:spPr/>
    </dgm:pt>
    <dgm:pt modelId="{BEFA682E-998B-4E3B-83D3-09E8A4E46425}" type="pres">
      <dgm:prSet presAssocID="{AF58EB49-52FB-4850-A1AA-194C25873FFF}" presName="compositeB" presStyleCnt="0"/>
      <dgm:spPr/>
    </dgm:pt>
    <dgm:pt modelId="{161B27AC-CD36-4FE1-B078-C90831456E45}" type="pres">
      <dgm:prSet presAssocID="{AF58EB49-52FB-4850-A1AA-194C25873FFF}" presName="textB" presStyleLbl="revTx" presStyleIdx="3" presStyleCnt="10">
        <dgm:presLayoutVars>
          <dgm:bulletEnabled val="1"/>
        </dgm:presLayoutVars>
      </dgm:prSet>
      <dgm:spPr/>
    </dgm:pt>
    <dgm:pt modelId="{1B995731-064A-4886-9B6C-F67A7F4F1397}" type="pres">
      <dgm:prSet presAssocID="{AF58EB49-52FB-4850-A1AA-194C25873FFF}" presName="circleB" presStyleLbl="node1" presStyleIdx="3" presStyleCnt="10"/>
      <dgm:spPr>
        <a:solidFill>
          <a:schemeClr val="accent6">
            <a:lumMod val="75000"/>
          </a:schemeClr>
        </a:solidFill>
      </dgm:spPr>
    </dgm:pt>
    <dgm:pt modelId="{856C86A3-A255-49CD-9D52-27D01575D8F1}" type="pres">
      <dgm:prSet presAssocID="{AF58EB49-52FB-4850-A1AA-194C25873FFF}" presName="spaceB" presStyleCnt="0"/>
      <dgm:spPr/>
    </dgm:pt>
    <dgm:pt modelId="{F0AE53A7-4B18-4D25-9C20-BB3081439609}" type="pres">
      <dgm:prSet presAssocID="{1EDAFC16-77CD-4228-9FC3-A6F8CF16CE50}" presName="space" presStyleCnt="0"/>
      <dgm:spPr/>
    </dgm:pt>
    <dgm:pt modelId="{24BD8325-D8D8-4C63-A703-FDF441C43337}" type="pres">
      <dgm:prSet presAssocID="{208303F7-C344-4313-891B-1CF4932D5CA2}" presName="compositeA" presStyleCnt="0"/>
      <dgm:spPr/>
    </dgm:pt>
    <dgm:pt modelId="{1C0DEA36-425E-497D-A0EA-3651F0502C29}" type="pres">
      <dgm:prSet presAssocID="{208303F7-C344-4313-891B-1CF4932D5CA2}" presName="textA" presStyleLbl="revTx" presStyleIdx="4" presStyleCnt="10">
        <dgm:presLayoutVars>
          <dgm:bulletEnabled val="1"/>
        </dgm:presLayoutVars>
      </dgm:prSet>
      <dgm:spPr/>
    </dgm:pt>
    <dgm:pt modelId="{2CE90E45-7E0A-470E-98CF-D9E4C591E46D}" type="pres">
      <dgm:prSet presAssocID="{208303F7-C344-4313-891B-1CF4932D5CA2}" presName="circleA" presStyleLbl="node1" presStyleIdx="4" presStyleCnt="10"/>
      <dgm:spPr>
        <a:solidFill>
          <a:schemeClr val="accent6">
            <a:lumMod val="75000"/>
          </a:schemeClr>
        </a:solidFill>
      </dgm:spPr>
    </dgm:pt>
    <dgm:pt modelId="{79DD42A9-8F85-4292-8F5E-84330E868437}" type="pres">
      <dgm:prSet presAssocID="{208303F7-C344-4313-891B-1CF4932D5CA2}" presName="spaceA" presStyleCnt="0"/>
      <dgm:spPr/>
    </dgm:pt>
    <dgm:pt modelId="{6EFFF2E5-F418-453E-8366-39960FE98399}" type="pres">
      <dgm:prSet presAssocID="{B4567B03-92DA-46D0-81BB-393C483E8144}" presName="space" presStyleCnt="0"/>
      <dgm:spPr/>
    </dgm:pt>
    <dgm:pt modelId="{B2B86F34-9E21-4C8E-A890-13E6851804A6}" type="pres">
      <dgm:prSet presAssocID="{6D13F9EB-2DEF-4011-949E-388EAD92A58D}" presName="compositeB" presStyleCnt="0"/>
      <dgm:spPr/>
    </dgm:pt>
    <dgm:pt modelId="{6C256282-0689-4D6D-B33E-55EE46D42D2B}" type="pres">
      <dgm:prSet presAssocID="{6D13F9EB-2DEF-4011-949E-388EAD92A58D}" presName="textB" presStyleLbl="revTx" presStyleIdx="5" presStyleCnt="10" custScaleX="102479">
        <dgm:presLayoutVars>
          <dgm:bulletEnabled val="1"/>
        </dgm:presLayoutVars>
      </dgm:prSet>
      <dgm:spPr/>
    </dgm:pt>
    <dgm:pt modelId="{D2686184-3ADB-4E3C-B5A3-F2C7549E8A03}" type="pres">
      <dgm:prSet presAssocID="{6D13F9EB-2DEF-4011-949E-388EAD92A58D}" presName="circleB" presStyleLbl="node1" presStyleIdx="5" presStyleCnt="10"/>
      <dgm:spPr>
        <a:solidFill>
          <a:schemeClr val="accent6">
            <a:lumMod val="75000"/>
          </a:schemeClr>
        </a:solidFill>
      </dgm:spPr>
    </dgm:pt>
    <dgm:pt modelId="{D4E5113C-49C2-479D-B3C9-5210278D59D9}" type="pres">
      <dgm:prSet presAssocID="{6D13F9EB-2DEF-4011-949E-388EAD92A58D}" presName="spaceB" presStyleCnt="0"/>
      <dgm:spPr/>
    </dgm:pt>
    <dgm:pt modelId="{B049A502-6543-493C-9975-935B6F2B4C7E}" type="pres">
      <dgm:prSet presAssocID="{BB748A69-0F91-4951-A5FD-37A6CE62D8A7}" presName="space" presStyleCnt="0"/>
      <dgm:spPr/>
    </dgm:pt>
    <dgm:pt modelId="{B5467232-E339-4B2F-BFBF-C5672CFD0C31}" type="pres">
      <dgm:prSet presAssocID="{2B925321-09CE-4440-AF3D-ABA8BCB7C6A9}" presName="compositeA" presStyleCnt="0"/>
      <dgm:spPr/>
    </dgm:pt>
    <dgm:pt modelId="{C8BC5E40-21F0-4394-A42F-AE675DB299A0}" type="pres">
      <dgm:prSet presAssocID="{2B925321-09CE-4440-AF3D-ABA8BCB7C6A9}" presName="textA" presStyleLbl="revTx" presStyleIdx="6" presStyleCnt="10">
        <dgm:presLayoutVars>
          <dgm:bulletEnabled val="1"/>
        </dgm:presLayoutVars>
      </dgm:prSet>
      <dgm:spPr/>
    </dgm:pt>
    <dgm:pt modelId="{6F66DE28-3C1F-4D1F-849B-DFF320BF8FE0}" type="pres">
      <dgm:prSet presAssocID="{2B925321-09CE-4440-AF3D-ABA8BCB7C6A9}" presName="circleA" presStyleLbl="node1" presStyleIdx="6" presStyleCnt="10"/>
      <dgm:spPr>
        <a:solidFill>
          <a:schemeClr val="accent6">
            <a:lumMod val="75000"/>
          </a:schemeClr>
        </a:solidFill>
      </dgm:spPr>
    </dgm:pt>
    <dgm:pt modelId="{A2C96E92-6C55-46CF-AE21-831E12AE6F16}" type="pres">
      <dgm:prSet presAssocID="{2B925321-09CE-4440-AF3D-ABA8BCB7C6A9}" presName="spaceA" presStyleCnt="0"/>
      <dgm:spPr/>
    </dgm:pt>
    <dgm:pt modelId="{61371369-86F6-41D2-AEDB-5DC959131D95}" type="pres">
      <dgm:prSet presAssocID="{128141B0-64FC-4A9C-B25E-5E19B6F671AA}" presName="space" presStyleCnt="0"/>
      <dgm:spPr/>
    </dgm:pt>
    <dgm:pt modelId="{A43A2842-CB71-45E9-BCC7-09464AB95B0F}" type="pres">
      <dgm:prSet presAssocID="{4CF52E2F-5571-4169-B472-5E421DD79CEB}" presName="compositeB" presStyleCnt="0"/>
      <dgm:spPr/>
    </dgm:pt>
    <dgm:pt modelId="{25557234-85F5-4931-BF71-EDD986FF330C}" type="pres">
      <dgm:prSet presAssocID="{4CF52E2F-5571-4169-B472-5E421DD79CEB}" presName="textB" presStyleLbl="revTx" presStyleIdx="7" presStyleCnt="10" custScaleX="109915">
        <dgm:presLayoutVars>
          <dgm:bulletEnabled val="1"/>
        </dgm:presLayoutVars>
      </dgm:prSet>
      <dgm:spPr/>
    </dgm:pt>
    <dgm:pt modelId="{1A690304-1ACC-414F-84AF-B4DAD4BF7549}" type="pres">
      <dgm:prSet presAssocID="{4CF52E2F-5571-4169-B472-5E421DD79CEB}" presName="circleB" presStyleLbl="node1" presStyleIdx="7" presStyleCnt="10"/>
      <dgm:spPr>
        <a:solidFill>
          <a:schemeClr val="accent6">
            <a:lumMod val="75000"/>
          </a:schemeClr>
        </a:solidFill>
      </dgm:spPr>
    </dgm:pt>
    <dgm:pt modelId="{9AA8ECAA-A088-47A8-8C8D-34E03AD33F7C}" type="pres">
      <dgm:prSet presAssocID="{4CF52E2F-5571-4169-B472-5E421DD79CEB}" presName="spaceB" presStyleCnt="0"/>
      <dgm:spPr/>
    </dgm:pt>
    <dgm:pt modelId="{279C6770-C7F5-4F4C-BD0E-7BF61EC9618D}" type="pres">
      <dgm:prSet presAssocID="{075DB671-CF46-4F36-9AB3-0C0B1A35B7BA}" presName="space" presStyleCnt="0"/>
      <dgm:spPr/>
    </dgm:pt>
    <dgm:pt modelId="{7254F6DA-5573-435B-8B7A-032BB2B61B27}" type="pres">
      <dgm:prSet presAssocID="{8E0DC17E-46D1-4FB1-A372-56D203684C11}" presName="compositeA" presStyleCnt="0"/>
      <dgm:spPr/>
    </dgm:pt>
    <dgm:pt modelId="{329BAB64-A960-4582-93CF-7113485502EE}" type="pres">
      <dgm:prSet presAssocID="{8E0DC17E-46D1-4FB1-A372-56D203684C11}" presName="textA" presStyleLbl="revTx" presStyleIdx="8" presStyleCnt="10">
        <dgm:presLayoutVars>
          <dgm:bulletEnabled val="1"/>
        </dgm:presLayoutVars>
      </dgm:prSet>
      <dgm:spPr/>
    </dgm:pt>
    <dgm:pt modelId="{AA26966C-D1F8-477C-B40C-19D8834603D1}" type="pres">
      <dgm:prSet presAssocID="{8E0DC17E-46D1-4FB1-A372-56D203684C11}" presName="circleA" presStyleLbl="node1" presStyleIdx="8" presStyleCnt="10"/>
      <dgm:spPr>
        <a:solidFill>
          <a:schemeClr val="accent6">
            <a:lumMod val="75000"/>
          </a:schemeClr>
        </a:solidFill>
      </dgm:spPr>
    </dgm:pt>
    <dgm:pt modelId="{D1333381-59DB-4491-BFB9-389A7730826A}" type="pres">
      <dgm:prSet presAssocID="{8E0DC17E-46D1-4FB1-A372-56D203684C11}" presName="spaceA" presStyleCnt="0"/>
      <dgm:spPr/>
    </dgm:pt>
    <dgm:pt modelId="{5E8F6955-C731-4251-B13C-E0A55386DD44}" type="pres">
      <dgm:prSet presAssocID="{5C5E12BA-D4B1-4315-9FD2-545E5136641B}" presName="space" presStyleCnt="0"/>
      <dgm:spPr/>
    </dgm:pt>
    <dgm:pt modelId="{8C3D8085-4234-41F5-9E16-11943059FD09}" type="pres">
      <dgm:prSet presAssocID="{4FC8ED72-8B25-439D-BA6A-24D925208A79}" presName="compositeB" presStyleCnt="0"/>
      <dgm:spPr/>
    </dgm:pt>
    <dgm:pt modelId="{F0F5214E-609F-4F4D-A863-54C2E5839D0A}" type="pres">
      <dgm:prSet presAssocID="{4FC8ED72-8B25-439D-BA6A-24D925208A79}" presName="textB" presStyleLbl="revTx" presStyleIdx="9" presStyleCnt="10" custScaleX="133167">
        <dgm:presLayoutVars>
          <dgm:bulletEnabled val="1"/>
        </dgm:presLayoutVars>
      </dgm:prSet>
      <dgm:spPr/>
    </dgm:pt>
    <dgm:pt modelId="{60B53D17-1F64-4AEE-A1BE-D1A760FC0067}" type="pres">
      <dgm:prSet presAssocID="{4FC8ED72-8B25-439D-BA6A-24D925208A79}" presName="circleB" presStyleLbl="node1" presStyleIdx="9" presStyleCnt="10"/>
      <dgm:spPr>
        <a:solidFill>
          <a:schemeClr val="accent1"/>
        </a:solidFill>
      </dgm:spPr>
    </dgm:pt>
    <dgm:pt modelId="{A514ED62-8A1B-4C12-95E1-6E4DD7C4A02B}" type="pres">
      <dgm:prSet presAssocID="{4FC8ED72-8B25-439D-BA6A-24D925208A79}" presName="spaceB" presStyleCnt="0"/>
      <dgm:spPr/>
    </dgm:pt>
  </dgm:ptLst>
  <dgm:cxnLst>
    <dgm:cxn modelId="{6A070903-5E03-4C64-A396-8950FD551C9F}" srcId="{9F5FF381-B137-4BE8-81FC-6DDF8DD1F813}" destId="{52D811E9-4A4E-48B5-9E77-F8881BD01425}" srcOrd="1" destOrd="0" parTransId="{57568202-41C1-47A8-86AD-CA053E84BDE7}" sibTransId="{453CEE33-F882-47EB-A0F0-97566D606ED3}"/>
    <dgm:cxn modelId="{0AB14F04-8EEF-4FBC-8CAD-7B34D6D64508}" srcId="{9F5FF381-B137-4BE8-81FC-6DDF8DD1F813}" destId="{6D13F9EB-2DEF-4011-949E-388EAD92A58D}" srcOrd="5" destOrd="0" parTransId="{7CC9B7AC-EE1A-4F81-AA2B-289862A25B16}" sibTransId="{BB748A69-0F91-4951-A5FD-37A6CE62D8A7}"/>
    <dgm:cxn modelId="{4B40DF07-4877-4196-BB79-E72FA88F12C7}" type="presOf" srcId="{9F5FF381-B137-4BE8-81FC-6DDF8DD1F813}" destId="{81D63611-FAC3-4E94-ACD3-7AB655359DAB}" srcOrd="0" destOrd="0" presId="urn:microsoft.com/office/officeart/2005/8/layout/hProcess11"/>
    <dgm:cxn modelId="{2CBB610A-5434-4C5C-8CBB-9C4139DA4554}" srcId="{9F5FF381-B137-4BE8-81FC-6DDF8DD1F813}" destId="{AB617EA1-62E8-4BF3-AB18-5BE04B6804F5}" srcOrd="2" destOrd="0" parTransId="{7ABEBDD2-A545-46B1-8CBC-64AF09C18373}" sibTransId="{CE18BE73-A641-49B6-AD21-E53852035696}"/>
    <dgm:cxn modelId="{A372B323-018E-47E1-893F-9F2AB2603B00}" type="presOf" srcId="{52D811E9-4A4E-48B5-9E77-F8881BD01425}" destId="{ACB5F29C-6635-42AF-87AA-9DAA5AD5497C}" srcOrd="0" destOrd="0" presId="urn:microsoft.com/office/officeart/2005/8/layout/hProcess11"/>
    <dgm:cxn modelId="{6C22D82E-895A-4722-9C35-FCE18ED27623}" srcId="{9F5FF381-B137-4BE8-81FC-6DDF8DD1F813}" destId="{208303F7-C344-4313-891B-1CF4932D5CA2}" srcOrd="4" destOrd="0" parTransId="{6D4CF358-B5FD-4BA3-BCC1-9B1507F53ADA}" sibTransId="{B4567B03-92DA-46D0-81BB-393C483E8144}"/>
    <dgm:cxn modelId="{58ECCC31-EFDF-40CD-A544-D9C6DA0DD6A0}" type="presOf" srcId="{4FC8ED72-8B25-439D-BA6A-24D925208A79}" destId="{F0F5214E-609F-4F4D-A863-54C2E5839D0A}" srcOrd="0" destOrd="0" presId="urn:microsoft.com/office/officeart/2005/8/layout/hProcess11"/>
    <dgm:cxn modelId="{D8A0B23C-2F28-4EE0-9B6B-FE73F951AD1C}" srcId="{9F5FF381-B137-4BE8-81FC-6DDF8DD1F813}" destId="{AF58EB49-52FB-4850-A1AA-194C25873FFF}" srcOrd="3" destOrd="0" parTransId="{1E867639-55C9-40AA-9D24-4A5D805E684B}" sibTransId="{1EDAFC16-77CD-4228-9FC3-A6F8CF16CE50}"/>
    <dgm:cxn modelId="{1A9C5844-D619-4C28-88C2-1462678F4AB8}" srcId="{9F5FF381-B137-4BE8-81FC-6DDF8DD1F813}" destId="{4CF52E2F-5571-4169-B472-5E421DD79CEB}" srcOrd="7" destOrd="0" parTransId="{20840488-331D-4DA8-907D-4F62705ED8D3}" sibTransId="{075DB671-CF46-4F36-9AB3-0C0B1A35B7BA}"/>
    <dgm:cxn modelId="{ED00BA66-B574-46E1-9918-C24BCEEBEF6D}" type="presOf" srcId="{208303F7-C344-4313-891B-1CF4932D5CA2}" destId="{1C0DEA36-425E-497D-A0EA-3651F0502C29}" srcOrd="0" destOrd="0" presId="urn:microsoft.com/office/officeart/2005/8/layout/hProcess11"/>
    <dgm:cxn modelId="{FF87C86F-EE78-49E4-B7B8-BB7A0A9F98F2}" type="presOf" srcId="{AF58EB49-52FB-4850-A1AA-194C25873FFF}" destId="{161B27AC-CD36-4FE1-B078-C90831456E45}" srcOrd="0" destOrd="0" presId="urn:microsoft.com/office/officeart/2005/8/layout/hProcess11"/>
    <dgm:cxn modelId="{F7218094-706C-4053-BF86-7A573D8E0A41}" type="presOf" srcId="{6D13F9EB-2DEF-4011-949E-388EAD92A58D}" destId="{6C256282-0689-4D6D-B33E-55EE46D42D2B}" srcOrd="0" destOrd="0" presId="urn:microsoft.com/office/officeart/2005/8/layout/hProcess11"/>
    <dgm:cxn modelId="{B1E65E9F-437D-44DC-9B53-40B651C7E689}" type="presOf" srcId="{8E0DC17E-46D1-4FB1-A372-56D203684C11}" destId="{329BAB64-A960-4582-93CF-7113485502EE}" srcOrd="0" destOrd="0" presId="urn:microsoft.com/office/officeart/2005/8/layout/hProcess11"/>
    <dgm:cxn modelId="{474894A3-6EA2-493C-8036-A7D7EB6B8E6C}" type="presOf" srcId="{4913252D-7236-48B6-BD8F-DA9E5B0BA685}" destId="{BEB270EA-D5C5-45F8-A118-6D62D95E3A24}" srcOrd="0" destOrd="0" presId="urn:microsoft.com/office/officeart/2005/8/layout/hProcess11"/>
    <dgm:cxn modelId="{BE6DA1B3-809E-4E6B-94AC-456B147AFBFB}" srcId="{9F5FF381-B137-4BE8-81FC-6DDF8DD1F813}" destId="{4FC8ED72-8B25-439D-BA6A-24D925208A79}" srcOrd="9" destOrd="0" parTransId="{8B828D55-427F-4345-927F-1785178B5231}" sibTransId="{44A753CB-9720-4468-882E-B4FCF950393A}"/>
    <dgm:cxn modelId="{733034B5-F1D5-45FA-BCFD-02DE38345F71}" type="presOf" srcId="{4CF52E2F-5571-4169-B472-5E421DD79CEB}" destId="{25557234-85F5-4931-BF71-EDD986FF330C}" srcOrd="0" destOrd="0" presId="urn:microsoft.com/office/officeart/2005/8/layout/hProcess11"/>
    <dgm:cxn modelId="{C1C324BC-7272-46BB-98F9-75DE1BDBBAE9}" srcId="{9F5FF381-B137-4BE8-81FC-6DDF8DD1F813}" destId="{4913252D-7236-48B6-BD8F-DA9E5B0BA685}" srcOrd="0" destOrd="0" parTransId="{AE85669F-D84E-48FE-B2CE-80786EE590C2}" sibTransId="{165E03CC-A610-4FDD-95AA-14AD711BEBB8}"/>
    <dgm:cxn modelId="{1DA4BFC5-E54E-49CC-B4ED-292708CA96AD}" srcId="{9F5FF381-B137-4BE8-81FC-6DDF8DD1F813}" destId="{2B925321-09CE-4440-AF3D-ABA8BCB7C6A9}" srcOrd="6" destOrd="0" parTransId="{398514B6-C876-411E-89B0-3E9802E9097F}" sibTransId="{128141B0-64FC-4A9C-B25E-5E19B6F671AA}"/>
    <dgm:cxn modelId="{132135CC-8FF8-4D2D-AEB7-0F078DEFAB5E}" srcId="{9F5FF381-B137-4BE8-81FC-6DDF8DD1F813}" destId="{8E0DC17E-46D1-4FB1-A372-56D203684C11}" srcOrd="8" destOrd="0" parTransId="{15F26BBB-9915-4C1F-8DA0-96FC17BDF2CF}" sibTransId="{5C5E12BA-D4B1-4315-9FD2-545E5136641B}"/>
    <dgm:cxn modelId="{F9DDAADC-AA2E-431D-8D86-FC505CFA0E55}" type="presOf" srcId="{2B925321-09CE-4440-AF3D-ABA8BCB7C6A9}" destId="{C8BC5E40-21F0-4394-A42F-AE675DB299A0}" srcOrd="0" destOrd="0" presId="urn:microsoft.com/office/officeart/2005/8/layout/hProcess11"/>
    <dgm:cxn modelId="{C2D978E7-8722-4537-9627-094D8CB92C17}" type="presOf" srcId="{AB617EA1-62E8-4BF3-AB18-5BE04B6804F5}" destId="{CFC3FC78-D9FC-478D-9672-1443B82C1A6A}" srcOrd="0" destOrd="0" presId="urn:microsoft.com/office/officeart/2005/8/layout/hProcess11"/>
    <dgm:cxn modelId="{B3955962-687F-4614-99EB-53EA869337A4}" type="presParOf" srcId="{81D63611-FAC3-4E94-ACD3-7AB655359DAB}" destId="{77DA1BCB-A80F-444B-8F45-85CB7D59168F}" srcOrd="0" destOrd="0" presId="urn:microsoft.com/office/officeart/2005/8/layout/hProcess11"/>
    <dgm:cxn modelId="{9D1142FA-FD0E-4469-BED7-A022891A0E1E}" type="presParOf" srcId="{81D63611-FAC3-4E94-ACD3-7AB655359DAB}" destId="{B1319A91-5FED-4BEC-A71C-3B60EFF0AF30}" srcOrd="1" destOrd="0" presId="urn:microsoft.com/office/officeart/2005/8/layout/hProcess11"/>
    <dgm:cxn modelId="{2965C6CF-BE60-412F-9101-5982C10EC7E4}" type="presParOf" srcId="{B1319A91-5FED-4BEC-A71C-3B60EFF0AF30}" destId="{6CC0401F-5AC7-46C9-A7CF-7B88CA2ECE3E}" srcOrd="0" destOrd="0" presId="urn:microsoft.com/office/officeart/2005/8/layout/hProcess11"/>
    <dgm:cxn modelId="{E1215876-76FF-4BE7-A027-F2A21E46B716}" type="presParOf" srcId="{6CC0401F-5AC7-46C9-A7CF-7B88CA2ECE3E}" destId="{BEB270EA-D5C5-45F8-A118-6D62D95E3A24}" srcOrd="0" destOrd="0" presId="urn:microsoft.com/office/officeart/2005/8/layout/hProcess11"/>
    <dgm:cxn modelId="{9D0947A6-E786-4DBB-8802-724A7D39878C}" type="presParOf" srcId="{6CC0401F-5AC7-46C9-A7CF-7B88CA2ECE3E}" destId="{3F9C8AB5-AF33-4A38-BCAD-F25178EF78ED}" srcOrd="1" destOrd="0" presId="urn:microsoft.com/office/officeart/2005/8/layout/hProcess11"/>
    <dgm:cxn modelId="{F284A76E-3872-4149-8898-51257D5AE2C1}" type="presParOf" srcId="{6CC0401F-5AC7-46C9-A7CF-7B88CA2ECE3E}" destId="{F76C5C40-2BF2-46A8-8702-2DA28329E9FB}" srcOrd="2" destOrd="0" presId="urn:microsoft.com/office/officeart/2005/8/layout/hProcess11"/>
    <dgm:cxn modelId="{509DDDA5-E0C1-4BF3-BBF5-B9D5AC552224}" type="presParOf" srcId="{B1319A91-5FED-4BEC-A71C-3B60EFF0AF30}" destId="{E6BD816B-E975-4163-8C1E-7CFC40498FC1}" srcOrd="1" destOrd="0" presId="urn:microsoft.com/office/officeart/2005/8/layout/hProcess11"/>
    <dgm:cxn modelId="{1E469F71-6BA2-4C03-8534-AB3DBE5D9250}" type="presParOf" srcId="{B1319A91-5FED-4BEC-A71C-3B60EFF0AF30}" destId="{FD3C1AEE-E0FE-4A12-9D07-04D273276379}" srcOrd="2" destOrd="0" presId="urn:microsoft.com/office/officeart/2005/8/layout/hProcess11"/>
    <dgm:cxn modelId="{14A504D4-2E5D-42BF-998E-B1FBE5EB4B55}" type="presParOf" srcId="{FD3C1AEE-E0FE-4A12-9D07-04D273276379}" destId="{ACB5F29C-6635-42AF-87AA-9DAA5AD5497C}" srcOrd="0" destOrd="0" presId="urn:microsoft.com/office/officeart/2005/8/layout/hProcess11"/>
    <dgm:cxn modelId="{BBF36244-022F-42A0-B32F-D8849B489616}" type="presParOf" srcId="{FD3C1AEE-E0FE-4A12-9D07-04D273276379}" destId="{F120A415-FFC7-4E97-AB1B-42D519F33D95}" srcOrd="1" destOrd="0" presId="urn:microsoft.com/office/officeart/2005/8/layout/hProcess11"/>
    <dgm:cxn modelId="{CF074242-BD5C-4C8F-87D1-1764AC1C3510}" type="presParOf" srcId="{FD3C1AEE-E0FE-4A12-9D07-04D273276379}" destId="{5CD9B33D-7774-46BB-9155-E704BC3302A6}" srcOrd="2" destOrd="0" presId="urn:microsoft.com/office/officeart/2005/8/layout/hProcess11"/>
    <dgm:cxn modelId="{65E0BA93-F51D-4C2B-9000-AA566C35F938}" type="presParOf" srcId="{B1319A91-5FED-4BEC-A71C-3B60EFF0AF30}" destId="{E2DB1342-F550-46E6-8C8C-BE74C3756494}" srcOrd="3" destOrd="0" presId="urn:microsoft.com/office/officeart/2005/8/layout/hProcess11"/>
    <dgm:cxn modelId="{03CB1B21-01F7-4E2D-BD72-E68CC2FBE90D}" type="presParOf" srcId="{B1319A91-5FED-4BEC-A71C-3B60EFF0AF30}" destId="{C4ACD160-0710-4B89-BBF6-EED6A72EF7D8}" srcOrd="4" destOrd="0" presId="urn:microsoft.com/office/officeart/2005/8/layout/hProcess11"/>
    <dgm:cxn modelId="{6ABE1C5C-F924-4D41-8AE6-491D48505663}" type="presParOf" srcId="{C4ACD160-0710-4B89-BBF6-EED6A72EF7D8}" destId="{CFC3FC78-D9FC-478D-9672-1443B82C1A6A}" srcOrd="0" destOrd="0" presId="urn:microsoft.com/office/officeart/2005/8/layout/hProcess11"/>
    <dgm:cxn modelId="{A295988D-9579-4E08-86BB-84D838E540DA}" type="presParOf" srcId="{C4ACD160-0710-4B89-BBF6-EED6A72EF7D8}" destId="{BBC05540-4C7B-4815-B755-32E735B06C52}" srcOrd="1" destOrd="0" presId="urn:microsoft.com/office/officeart/2005/8/layout/hProcess11"/>
    <dgm:cxn modelId="{A0DA6EB7-0C5D-4E55-8EB3-0954FB7599AE}" type="presParOf" srcId="{C4ACD160-0710-4B89-BBF6-EED6A72EF7D8}" destId="{D467756F-239B-495D-97D9-3C76788A37F9}" srcOrd="2" destOrd="0" presId="urn:microsoft.com/office/officeart/2005/8/layout/hProcess11"/>
    <dgm:cxn modelId="{93E678E8-91B9-4146-B754-480A15E79440}" type="presParOf" srcId="{B1319A91-5FED-4BEC-A71C-3B60EFF0AF30}" destId="{9884B787-8E37-458B-84DC-72B171D09EF3}" srcOrd="5" destOrd="0" presId="urn:microsoft.com/office/officeart/2005/8/layout/hProcess11"/>
    <dgm:cxn modelId="{31026BCE-A1F6-45B8-A6B1-7B7AF4D803DE}" type="presParOf" srcId="{B1319A91-5FED-4BEC-A71C-3B60EFF0AF30}" destId="{BEFA682E-998B-4E3B-83D3-09E8A4E46425}" srcOrd="6" destOrd="0" presId="urn:microsoft.com/office/officeart/2005/8/layout/hProcess11"/>
    <dgm:cxn modelId="{85F00B70-1528-43FE-B3CF-12A0B12117C0}" type="presParOf" srcId="{BEFA682E-998B-4E3B-83D3-09E8A4E46425}" destId="{161B27AC-CD36-4FE1-B078-C90831456E45}" srcOrd="0" destOrd="0" presId="urn:microsoft.com/office/officeart/2005/8/layout/hProcess11"/>
    <dgm:cxn modelId="{10A226AF-E871-471B-9756-88F4A88BCCFE}" type="presParOf" srcId="{BEFA682E-998B-4E3B-83D3-09E8A4E46425}" destId="{1B995731-064A-4886-9B6C-F67A7F4F1397}" srcOrd="1" destOrd="0" presId="urn:microsoft.com/office/officeart/2005/8/layout/hProcess11"/>
    <dgm:cxn modelId="{A0C550F3-8EBF-429B-ABB4-0C85D41801A5}" type="presParOf" srcId="{BEFA682E-998B-4E3B-83D3-09E8A4E46425}" destId="{856C86A3-A255-49CD-9D52-27D01575D8F1}" srcOrd="2" destOrd="0" presId="urn:microsoft.com/office/officeart/2005/8/layout/hProcess11"/>
    <dgm:cxn modelId="{63F7C77B-FC84-4850-9F45-A60C702F8C71}" type="presParOf" srcId="{B1319A91-5FED-4BEC-A71C-3B60EFF0AF30}" destId="{F0AE53A7-4B18-4D25-9C20-BB3081439609}" srcOrd="7" destOrd="0" presId="urn:microsoft.com/office/officeart/2005/8/layout/hProcess11"/>
    <dgm:cxn modelId="{3F6C7429-47EB-4A23-8A8D-06D0972A4912}" type="presParOf" srcId="{B1319A91-5FED-4BEC-A71C-3B60EFF0AF30}" destId="{24BD8325-D8D8-4C63-A703-FDF441C43337}" srcOrd="8" destOrd="0" presId="urn:microsoft.com/office/officeart/2005/8/layout/hProcess11"/>
    <dgm:cxn modelId="{15365DF2-11DA-4FCD-AE36-DDD95B58853A}" type="presParOf" srcId="{24BD8325-D8D8-4C63-A703-FDF441C43337}" destId="{1C0DEA36-425E-497D-A0EA-3651F0502C29}" srcOrd="0" destOrd="0" presId="urn:microsoft.com/office/officeart/2005/8/layout/hProcess11"/>
    <dgm:cxn modelId="{4AD37DA1-28A5-46C1-80AF-582C5FFDF195}" type="presParOf" srcId="{24BD8325-D8D8-4C63-A703-FDF441C43337}" destId="{2CE90E45-7E0A-470E-98CF-D9E4C591E46D}" srcOrd="1" destOrd="0" presId="urn:microsoft.com/office/officeart/2005/8/layout/hProcess11"/>
    <dgm:cxn modelId="{36FFD3D2-31FF-4781-8961-1C89322EEE19}" type="presParOf" srcId="{24BD8325-D8D8-4C63-A703-FDF441C43337}" destId="{79DD42A9-8F85-4292-8F5E-84330E868437}" srcOrd="2" destOrd="0" presId="urn:microsoft.com/office/officeart/2005/8/layout/hProcess11"/>
    <dgm:cxn modelId="{D075A295-5CC4-4123-8BFB-14DE0C093E34}" type="presParOf" srcId="{B1319A91-5FED-4BEC-A71C-3B60EFF0AF30}" destId="{6EFFF2E5-F418-453E-8366-39960FE98399}" srcOrd="9" destOrd="0" presId="urn:microsoft.com/office/officeart/2005/8/layout/hProcess11"/>
    <dgm:cxn modelId="{8D79D18A-53C0-40CD-BB0E-5422A84B45EE}" type="presParOf" srcId="{B1319A91-5FED-4BEC-A71C-3B60EFF0AF30}" destId="{B2B86F34-9E21-4C8E-A890-13E6851804A6}" srcOrd="10" destOrd="0" presId="urn:microsoft.com/office/officeart/2005/8/layout/hProcess11"/>
    <dgm:cxn modelId="{96411471-3CCF-4B46-BB90-61D423722C84}" type="presParOf" srcId="{B2B86F34-9E21-4C8E-A890-13E6851804A6}" destId="{6C256282-0689-4D6D-B33E-55EE46D42D2B}" srcOrd="0" destOrd="0" presId="urn:microsoft.com/office/officeart/2005/8/layout/hProcess11"/>
    <dgm:cxn modelId="{EC6B5BE3-50E8-4F4A-913C-59C2330C7219}" type="presParOf" srcId="{B2B86F34-9E21-4C8E-A890-13E6851804A6}" destId="{D2686184-3ADB-4E3C-B5A3-F2C7549E8A03}" srcOrd="1" destOrd="0" presId="urn:microsoft.com/office/officeart/2005/8/layout/hProcess11"/>
    <dgm:cxn modelId="{47C38E8C-F6DE-46D4-B9FD-3718F4E10C65}" type="presParOf" srcId="{B2B86F34-9E21-4C8E-A890-13E6851804A6}" destId="{D4E5113C-49C2-479D-B3C9-5210278D59D9}" srcOrd="2" destOrd="0" presId="urn:microsoft.com/office/officeart/2005/8/layout/hProcess11"/>
    <dgm:cxn modelId="{2D02524F-33CF-4D1F-9A18-8464B2739DED}" type="presParOf" srcId="{B1319A91-5FED-4BEC-A71C-3B60EFF0AF30}" destId="{B049A502-6543-493C-9975-935B6F2B4C7E}" srcOrd="11" destOrd="0" presId="urn:microsoft.com/office/officeart/2005/8/layout/hProcess11"/>
    <dgm:cxn modelId="{57AAA67B-5C76-4358-9C58-2ACF6CE745B9}" type="presParOf" srcId="{B1319A91-5FED-4BEC-A71C-3B60EFF0AF30}" destId="{B5467232-E339-4B2F-BFBF-C5672CFD0C31}" srcOrd="12" destOrd="0" presId="urn:microsoft.com/office/officeart/2005/8/layout/hProcess11"/>
    <dgm:cxn modelId="{C8F53C70-43AE-42D3-9588-5B1116FC8B2D}" type="presParOf" srcId="{B5467232-E339-4B2F-BFBF-C5672CFD0C31}" destId="{C8BC5E40-21F0-4394-A42F-AE675DB299A0}" srcOrd="0" destOrd="0" presId="urn:microsoft.com/office/officeart/2005/8/layout/hProcess11"/>
    <dgm:cxn modelId="{E9542066-7732-4BEA-AB04-D36A3B40279B}" type="presParOf" srcId="{B5467232-E339-4B2F-BFBF-C5672CFD0C31}" destId="{6F66DE28-3C1F-4D1F-849B-DFF320BF8FE0}" srcOrd="1" destOrd="0" presId="urn:microsoft.com/office/officeart/2005/8/layout/hProcess11"/>
    <dgm:cxn modelId="{0DCFB8F9-CFCF-4FCF-A8D8-37EFD5B8C513}" type="presParOf" srcId="{B5467232-E339-4B2F-BFBF-C5672CFD0C31}" destId="{A2C96E92-6C55-46CF-AE21-831E12AE6F16}" srcOrd="2" destOrd="0" presId="urn:microsoft.com/office/officeart/2005/8/layout/hProcess11"/>
    <dgm:cxn modelId="{89FE9A1E-333C-4509-99B6-BBF47B5EE80C}" type="presParOf" srcId="{B1319A91-5FED-4BEC-A71C-3B60EFF0AF30}" destId="{61371369-86F6-41D2-AEDB-5DC959131D95}" srcOrd="13" destOrd="0" presId="urn:microsoft.com/office/officeart/2005/8/layout/hProcess11"/>
    <dgm:cxn modelId="{A0DEAF17-AC93-428E-B07B-28CFB0BA3403}" type="presParOf" srcId="{B1319A91-5FED-4BEC-A71C-3B60EFF0AF30}" destId="{A43A2842-CB71-45E9-BCC7-09464AB95B0F}" srcOrd="14" destOrd="0" presId="urn:microsoft.com/office/officeart/2005/8/layout/hProcess11"/>
    <dgm:cxn modelId="{86CFD1A5-D299-48C3-B90B-9B52328C36BC}" type="presParOf" srcId="{A43A2842-CB71-45E9-BCC7-09464AB95B0F}" destId="{25557234-85F5-4931-BF71-EDD986FF330C}" srcOrd="0" destOrd="0" presId="urn:microsoft.com/office/officeart/2005/8/layout/hProcess11"/>
    <dgm:cxn modelId="{C4659412-A18F-4B5F-9E04-B3C482FCE6BA}" type="presParOf" srcId="{A43A2842-CB71-45E9-BCC7-09464AB95B0F}" destId="{1A690304-1ACC-414F-84AF-B4DAD4BF7549}" srcOrd="1" destOrd="0" presId="urn:microsoft.com/office/officeart/2005/8/layout/hProcess11"/>
    <dgm:cxn modelId="{9D93D5D6-56C8-48A2-B3BF-21F4DF2CF452}" type="presParOf" srcId="{A43A2842-CB71-45E9-BCC7-09464AB95B0F}" destId="{9AA8ECAA-A088-47A8-8C8D-34E03AD33F7C}" srcOrd="2" destOrd="0" presId="urn:microsoft.com/office/officeart/2005/8/layout/hProcess11"/>
    <dgm:cxn modelId="{2BF62ED8-262A-4197-BBED-5737B9A8F699}" type="presParOf" srcId="{B1319A91-5FED-4BEC-A71C-3B60EFF0AF30}" destId="{279C6770-C7F5-4F4C-BD0E-7BF61EC9618D}" srcOrd="15" destOrd="0" presId="urn:microsoft.com/office/officeart/2005/8/layout/hProcess11"/>
    <dgm:cxn modelId="{82F89320-9868-4D8E-9051-D89227E7B3F5}" type="presParOf" srcId="{B1319A91-5FED-4BEC-A71C-3B60EFF0AF30}" destId="{7254F6DA-5573-435B-8B7A-032BB2B61B27}" srcOrd="16" destOrd="0" presId="urn:microsoft.com/office/officeart/2005/8/layout/hProcess11"/>
    <dgm:cxn modelId="{F0306E92-E033-4849-A053-4E2181158DCA}" type="presParOf" srcId="{7254F6DA-5573-435B-8B7A-032BB2B61B27}" destId="{329BAB64-A960-4582-93CF-7113485502EE}" srcOrd="0" destOrd="0" presId="urn:microsoft.com/office/officeart/2005/8/layout/hProcess11"/>
    <dgm:cxn modelId="{38EE3359-35F3-4FD5-9271-8D927F7849A3}" type="presParOf" srcId="{7254F6DA-5573-435B-8B7A-032BB2B61B27}" destId="{AA26966C-D1F8-477C-B40C-19D8834603D1}" srcOrd="1" destOrd="0" presId="urn:microsoft.com/office/officeart/2005/8/layout/hProcess11"/>
    <dgm:cxn modelId="{0CD7FE3C-9A87-44D6-9E2E-C511F1F80B0C}" type="presParOf" srcId="{7254F6DA-5573-435B-8B7A-032BB2B61B27}" destId="{D1333381-59DB-4491-BFB9-389A7730826A}" srcOrd="2" destOrd="0" presId="urn:microsoft.com/office/officeart/2005/8/layout/hProcess11"/>
    <dgm:cxn modelId="{B51CBA23-A7D6-4A89-8260-6F7992018E43}" type="presParOf" srcId="{B1319A91-5FED-4BEC-A71C-3B60EFF0AF30}" destId="{5E8F6955-C731-4251-B13C-E0A55386DD44}" srcOrd="17" destOrd="0" presId="urn:microsoft.com/office/officeart/2005/8/layout/hProcess11"/>
    <dgm:cxn modelId="{EFF776A7-09CD-42D0-A23C-C9C2A6BEF895}" type="presParOf" srcId="{B1319A91-5FED-4BEC-A71C-3B60EFF0AF30}" destId="{8C3D8085-4234-41F5-9E16-11943059FD09}" srcOrd="18" destOrd="0" presId="urn:microsoft.com/office/officeart/2005/8/layout/hProcess11"/>
    <dgm:cxn modelId="{05AC086D-DA2C-4459-B851-9B60650668D1}" type="presParOf" srcId="{8C3D8085-4234-41F5-9E16-11943059FD09}" destId="{F0F5214E-609F-4F4D-A863-54C2E5839D0A}" srcOrd="0" destOrd="0" presId="urn:microsoft.com/office/officeart/2005/8/layout/hProcess11"/>
    <dgm:cxn modelId="{704EFC45-5479-4CCB-98E5-97A95CA78194}" type="presParOf" srcId="{8C3D8085-4234-41F5-9E16-11943059FD09}" destId="{60B53D17-1F64-4AEE-A1BE-D1A760FC0067}" srcOrd="1" destOrd="0" presId="urn:microsoft.com/office/officeart/2005/8/layout/hProcess11"/>
    <dgm:cxn modelId="{6AD82315-C8DC-4694-8129-AE83342A96F2}" type="presParOf" srcId="{8C3D8085-4234-41F5-9E16-11943059FD09}" destId="{A514ED62-8A1B-4C12-95E1-6E4DD7C4A02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850286-13E4-43D8-B2E4-0E73F305C3C2}"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6D09CE8F-F346-47C5-A45E-152B567EB89C}">
      <dgm:prSet phldrT="[Text]"/>
      <dgm:spPr/>
      <dgm:t>
        <a:bodyPr/>
        <a:lstStyle/>
        <a:p>
          <a:pPr>
            <a:buFont typeface="Arial" panose="020B0604020202020204" pitchFamily="34" charset="0"/>
            <a:buChar char="•"/>
          </a:pPr>
          <a:r>
            <a:rPr lang="en-US" b="0" i="0" dirty="0"/>
            <a:t>January 1, 2032, threshold moves to 40 hours</a:t>
          </a:r>
          <a:endParaRPr lang="en-US" dirty="0"/>
        </a:p>
      </dgm:t>
    </dgm:pt>
    <dgm:pt modelId="{3F0475A6-8CDB-46D9-A722-C33F0350BF6B}" type="parTrans" cxnId="{24A3065D-8D27-499C-A1A7-EDDA3E16D41C}">
      <dgm:prSet/>
      <dgm:spPr/>
      <dgm:t>
        <a:bodyPr/>
        <a:lstStyle/>
        <a:p>
          <a:endParaRPr lang="en-US"/>
        </a:p>
      </dgm:t>
    </dgm:pt>
    <dgm:pt modelId="{6FCE1183-6740-41A3-A26E-CA6648F9F604}" type="sibTrans" cxnId="{24A3065D-8D27-499C-A1A7-EDDA3E16D41C}">
      <dgm:prSet/>
      <dgm:spPr/>
      <dgm:t>
        <a:bodyPr/>
        <a:lstStyle/>
        <a:p>
          <a:endParaRPr lang="en-US"/>
        </a:p>
      </dgm:t>
    </dgm:pt>
    <dgm:pt modelId="{E7A16B84-BEA5-42A9-B64D-6E5EE5C347F2}">
      <dgm:prSet phldrT="[Text]"/>
      <dgm:spPr/>
      <dgm:t>
        <a:bodyPr/>
        <a:lstStyle/>
        <a:p>
          <a:pPr>
            <a:buFont typeface="Arial" panose="020B0604020202020204" pitchFamily="34" charset="0"/>
            <a:buChar char="•"/>
          </a:pPr>
          <a:r>
            <a:rPr lang="en-US" b="0" i="0" dirty="0"/>
            <a:t>January 1, 2024, threshold moves to 56 hours</a:t>
          </a:r>
          <a:endParaRPr lang="en-US" dirty="0"/>
        </a:p>
      </dgm:t>
    </dgm:pt>
    <dgm:pt modelId="{D96B3F2F-2B02-4702-BBD9-A045F7FD7010}" type="parTrans" cxnId="{26340C1B-CF93-4F45-85BD-6AE03DC7F736}">
      <dgm:prSet/>
      <dgm:spPr/>
      <dgm:t>
        <a:bodyPr/>
        <a:lstStyle/>
        <a:p>
          <a:endParaRPr lang="en-US"/>
        </a:p>
      </dgm:t>
    </dgm:pt>
    <dgm:pt modelId="{2BF433F2-08CB-47D2-9263-321507E4465B}" type="sibTrans" cxnId="{26340C1B-CF93-4F45-85BD-6AE03DC7F736}">
      <dgm:prSet/>
      <dgm:spPr/>
      <dgm:t>
        <a:bodyPr/>
        <a:lstStyle/>
        <a:p>
          <a:endParaRPr lang="en-US"/>
        </a:p>
      </dgm:t>
    </dgm:pt>
    <dgm:pt modelId="{2817673B-105F-4A31-9683-A948EE91EF47}">
      <dgm:prSet/>
      <dgm:spPr/>
      <dgm:t>
        <a:bodyPr/>
        <a:lstStyle/>
        <a:p>
          <a:pPr>
            <a:buFont typeface="Arial" panose="020B0604020202020204" pitchFamily="34" charset="0"/>
            <a:buChar char="•"/>
          </a:pPr>
          <a:r>
            <a:rPr lang="en-US" b="0" i="0" dirty="0"/>
            <a:t>January 1, 2030, threshold moves to 44 hours</a:t>
          </a:r>
          <a:endParaRPr lang="en-US" dirty="0"/>
        </a:p>
      </dgm:t>
    </dgm:pt>
    <dgm:pt modelId="{9841450E-872B-4873-B26C-F2F0E12D61A9}" type="parTrans" cxnId="{29C22965-7370-4BAB-B39D-F8B085E4093D}">
      <dgm:prSet/>
      <dgm:spPr/>
      <dgm:t>
        <a:bodyPr/>
        <a:lstStyle/>
        <a:p>
          <a:endParaRPr lang="en-US"/>
        </a:p>
      </dgm:t>
    </dgm:pt>
    <dgm:pt modelId="{AC4B5142-F82D-49F6-86E5-64B2764FD5C5}" type="sibTrans" cxnId="{29C22965-7370-4BAB-B39D-F8B085E4093D}">
      <dgm:prSet/>
      <dgm:spPr/>
      <dgm:t>
        <a:bodyPr/>
        <a:lstStyle/>
        <a:p>
          <a:endParaRPr lang="en-US"/>
        </a:p>
      </dgm:t>
    </dgm:pt>
    <dgm:pt modelId="{7C263A54-310D-4AE1-923C-32D781F51800}">
      <dgm:prSet/>
      <dgm:spPr/>
      <dgm:t>
        <a:bodyPr/>
        <a:lstStyle/>
        <a:p>
          <a:pPr>
            <a:buFont typeface="Arial" panose="020B0604020202020204" pitchFamily="34" charset="0"/>
            <a:buChar char="•"/>
          </a:pPr>
          <a:r>
            <a:rPr lang="en-US" b="0" i="0"/>
            <a:t>January 1, 2028, threshold moves to 48 hours</a:t>
          </a:r>
          <a:endParaRPr lang="en-US" dirty="0"/>
        </a:p>
      </dgm:t>
    </dgm:pt>
    <dgm:pt modelId="{2B00A5DB-B027-41E9-8946-FA38780FBF15}" type="parTrans" cxnId="{88872DD9-8117-4509-A2C3-FF989E5FB3BE}">
      <dgm:prSet/>
      <dgm:spPr/>
      <dgm:t>
        <a:bodyPr/>
        <a:lstStyle/>
        <a:p>
          <a:endParaRPr lang="en-US"/>
        </a:p>
      </dgm:t>
    </dgm:pt>
    <dgm:pt modelId="{02431C55-57D0-43FA-9420-ED27A173D39A}" type="sibTrans" cxnId="{88872DD9-8117-4509-A2C3-FF989E5FB3BE}">
      <dgm:prSet/>
      <dgm:spPr/>
      <dgm:t>
        <a:bodyPr/>
        <a:lstStyle/>
        <a:p>
          <a:endParaRPr lang="en-US"/>
        </a:p>
      </dgm:t>
    </dgm:pt>
    <dgm:pt modelId="{E619AA0E-12B0-47CA-AF79-DD40EB046CE3}">
      <dgm:prSet/>
      <dgm:spPr/>
      <dgm:t>
        <a:bodyPr/>
        <a:lstStyle/>
        <a:p>
          <a:pPr>
            <a:buFont typeface="Arial" panose="020B0604020202020204" pitchFamily="34" charset="0"/>
            <a:buChar char="•"/>
          </a:pPr>
          <a:r>
            <a:rPr lang="en-US" b="0" i="0" dirty="0"/>
            <a:t>January 1, 2026, threshold moves to 52 hours</a:t>
          </a:r>
          <a:endParaRPr lang="en-US" dirty="0"/>
        </a:p>
      </dgm:t>
    </dgm:pt>
    <dgm:pt modelId="{A5113D3A-103B-4C48-BEC1-E623DF79EE8C}" type="parTrans" cxnId="{BC23E67C-F861-4C84-8A68-D786C2790AC2}">
      <dgm:prSet/>
      <dgm:spPr/>
      <dgm:t>
        <a:bodyPr/>
        <a:lstStyle/>
        <a:p>
          <a:endParaRPr lang="en-US"/>
        </a:p>
      </dgm:t>
    </dgm:pt>
    <dgm:pt modelId="{19FF18C7-51DB-4DEF-861C-237772E4ED16}" type="sibTrans" cxnId="{BC23E67C-F861-4C84-8A68-D786C2790AC2}">
      <dgm:prSet/>
      <dgm:spPr/>
      <dgm:t>
        <a:bodyPr/>
        <a:lstStyle/>
        <a:p>
          <a:endParaRPr lang="en-US"/>
        </a:p>
      </dgm:t>
    </dgm:pt>
    <dgm:pt modelId="{6E6A3AFD-BD56-477B-87B6-E69C449298C7}">
      <dgm:prSet phldrT="[Text]"/>
      <dgm:spPr/>
      <dgm:t>
        <a:bodyPr/>
        <a:lstStyle/>
        <a:p>
          <a:pPr>
            <a:buFont typeface="Arial" panose="020B0604020202020204" pitchFamily="34" charset="0"/>
            <a:buChar char="•"/>
          </a:pPr>
          <a:r>
            <a:rPr lang="en-US" dirty="0"/>
            <a:t>2022-2023, threshold remains at 60 hours</a:t>
          </a:r>
        </a:p>
      </dgm:t>
    </dgm:pt>
    <dgm:pt modelId="{B879AC6A-0A1F-4756-9F68-EE31A03A14BC}" type="parTrans" cxnId="{79E668DC-8054-4345-8D15-0D6E3ADC6F2F}">
      <dgm:prSet/>
      <dgm:spPr/>
      <dgm:t>
        <a:bodyPr/>
        <a:lstStyle/>
        <a:p>
          <a:endParaRPr lang="en-US"/>
        </a:p>
      </dgm:t>
    </dgm:pt>
    <dgm:pt modelId="{D97A12AC-0624-45C8-953A-764C58B5331A}" type="sibTrans" cxnId="{79E668DC-8054-4345-8D15-0D6E3ADC6F2F}">
      <dgm:prSet/>
      <dgm:spPr/>
      <dgm:t>
        <a:bodyPr/>
        <a:lstStyle/>
        <a:p>
          <a:endParaRPr lang="en-US"/>
        </a:p>
      </dgm:t>
    </dgm:pt>
    <dgm:pt modelId="{36212DE0-8933-4111-A462-EBCC463A1DF8}" type="pres">
      <dgm:prSet presAssocID="{4D850286-13E4-43D8-B2E4-0E73F305C3C2}" presName="rootnode" presStyleCnt="0">
        <dgm:presLayoutVars>
          <dgm:chMax/>
          <dgm:chPref/>
          <dgm:dir val="rev"/>
          <dgm:animLvl val="lvl"/>
        </dgm:presLayoutVars>
      </dgm:prSet>
      <dgm:spPr/>
    </dgm:pt>
    <dgm:pt modelId="{4F72A999-7895-4B53-8B94-44BE61B2D494}" type="pres">
      <dgm:prSet presAssocID="{6D09CE8F-F346-47C5-A45E-152B567EB89C}" presName="composite" presStyleCnt="0"/>
      <dgm:spPr/>
    </dgm:pt>
    <dgm:pt modelId="{229FE88F-3AF2-4964-B4EB-4971AAFDB7E7}" type="pres">
      <dgm:prSet presAssocID="{6D09CE8F-F346-47C5-A45E-152B567EB89C}" presName="LShape" presStyleLbl="alignNode1" presStyleIdx="0" presStyleCnt="11"/>
      <dgm:spPr/>
    </dgm:pt>
    <dgm:pt modelId="{74A677A1-EC05-4670-BC3D-DCF1DD311216}" type="pres">
      <dgm:prSet presAssocID="{6D09CE8F-F346-47C5-A45E-152B567EB89C}" presName="ParentText" presStyleLbl="revTx" presStyleIdx="0" presStyleCnt="6">
        <dgm:presLayoutVars>
          <dgm:chMax val="0"/>
          <dgm:chPref val="0"/>
          <dgm:bulletEnabled val="1"/>
        </dgm:presLayoutVars>
      </dgm:prSet>
      <dgm:spPr/>
    </dgm:pt>
    <dgm:pt modelId="{04E39702-A78C-4EDE-91BC-DB99A3D2E61B}" type="pres">
      <dgm:prSet presAssocID="{6D09CE8F-F346-47C5-A45E-152B567EB89C}" presName="Triangle" presStyleLbl="alignNode1" presStyleIdx="1" presStyleCnt="11"/>
      <dgm:spPr/>
    </dgm:pt>
    <dgm:pt modelId="{45417F39-E4DA-4F1C-82FA-8AD2730B65F4}" type="pres">
      <dgm:prSet presAssocID="{6FCE1183-6740-41A3-A26E-CA6648F9F604}" presName="sibTrans" presStyleCnt="0"/>
      <dgm:spPr/>
    </dgm:pt>
    <dgm:pt modelId="{55AD80DF-9F9F-464B-BB92-273C3D6D765B}" type="pres">
      <dgm:prSet presAssocID="{6FCE1183-6740-41A3-A26E-CA6648F9F604}" presName="space" presStyleCnt="0"/>
      <dgm:spPr/>
    </dgm:pt>
    <dgm:pt modelId="{72F503FA-5ACD-45AF-ACAA-EC834EAAC62C}" type="pres">
      <dgm:prSet presAssocID="{2817673B-105F-4A31-9683-A948EE91EF47}" presName="composite" presStyleCnt="0"/>
      <dgm:spPr/>
    </dgm:pt>
    <dgm:pt modelId="{1C8C437A-257D-43C9-A9B5-661C28FCC19B}" type="pres">
      <dgm:prSet presAssocID="{2817673B-105F-4A31-9683-A948EE91EF47}" presName="LShape" presStyleLbl="alignNode1" presStyleIdx="2" presStyleCnt="11"/>
      <dgm:spPr/>
    </dgm:pt>
    <dgm:pt modelId="{D9C266D7-8C30-481C-81D1-B2FD6DF28031}" type="pres">
      <dgm:prSet presAssocID="{2817673B-105F-4A31-9683-A948EE91EF47}" presName="ParentText" presStyleLbl="revTx" presStyleIdx="1" presStyleCnt="6">
        <dgm:presLayoutVars>
          <dgm:chMax val="0"/>
          <dgm:chPref val="0"/>
          <dgm:bulletEnabled val="1"/>
        </dgm:presLayoutVars>
      </dgm:prSet>
      <dgm:spPr/>
    </dgm:pt>
    <dgm:pt modelId="{833A8323-07F5-49CD-87CA-D33E5CC2D46C}" type="pres">
      <dgm:prSet presAssocID="{2817673B-105F-4A31-9683-A948EE91EF47}" presName="Triangle" presStyleLbl="alignNode1" presStyleIdx="3" presStyleCnt="11"/>
      <dgm:spPr/>
    </dgm:pt>
    <dgm:pt modelId="{5F444DAE-794E-4D17-935B-0490F12F9D51}" type="pres">
      <dgm:prSet presAssocID="{AC4B5142-F82D-49F6-86E5-64B2764FD5C5}" presName="sibTrans" presStyleCnt="0"/>
      <dgm:spPr/>
    </dgm:pt>
    <dgm:pt modelId="{11A1C52D-0402-4A33-9B69-C54E7BBDB86E}" type="pres">
      <dgm:prSet presAssocID="{AC4B5142-F82D-49F6-86E5-64B2764FD5C5}" presName="space" presStyleCnt="0"/>
      <dgm:spPr/>
    </dgm:pt>
    <dgm:pt modelId="{6D3B3B9E-EE65-408B-A876-EDB6492FB0E4}" type="pres">
      <dgm:prSet presAssocID="{7C263A54-310D-4AE1-923C-32D781F51800}" presName="composite" presStyleCnt="0"/>
      <dgm:spPr/>
    </dgm:pt>
    <dgm:pt modelId="{01F08FC8-52C9-434F-9443-9F16A7658F2E}" type="pres">
      <dgm:prSet presAssocID="{7C263A54-310D-4AE1-923C-32D781F51800}" presName="LShape" presStyleLbl="alignNode1" presStyleIdx="4" presStyleCnt="11"/>
      <dgm:spPr/>
    </dgm:pt>
    <dgm:pt modelId="{BB517187-BD70-4EF5-868D-822CC0E28126}" type="pres">
      <dgm:prSet presAssocID="{7C263A54-310D-4AE1-923C-32D781F51800}" presName="ParentText" presStyleLbl="revTx" presStyleIdx="2" presStyleCnt="6">
        <dgm:presLayoutVars>
          <dgm:chMax val="0"/>
          <dgm:chPref val="0"/>
          <dgm:bulletEnabled val="1"/>
        </dgm:presLayoutVars>
      </dgm:prSet>
      <dgm:spPr/>
    </dgm:pt>
    <dgm:pt modelId="{5E8708D9-6C28-4624-B250-E310E337F6C9}" type="pres">
      <dgm:prSet presAssocID="{7C263A54-310D-4AE1-923C-32D781F51800}" presName="Triangle" presStyleLbl="alignNode1" presStyleIdx="5" presStyleCnt="11"/>
      <dgm:spPr/>
    </dgm:pt>
    <dgm:pt modelId="{D2FC16AA-9703-42DC-A3E3-E094759583EE}" type="pres">
      <dgm:prSet presAssocID="{02431C55-57D0-43FA-9420-ED27A173D39A}" presName="sibTrans" presStyleCnt="0"/>
      <dgm:spPr/>
    </dgm:pt>
    <dgm:pt modelId="{7C39874E-985A-45B4-AA10-3255A219F270}" type="pres">
      <dgm:prSet presAssocID="{02431C55-57D0-43FA-9420-ED27A173D39A}" presName="space" presStyleCnt="0"/>
      <dgm:spPr/>
    </dgm:pt>
    <dgm:pt modelId="{42C5254C-9B4B-4D5E-BDAE-5D6DEB0932C1}" type="pres">
      <dgm:prSet presAssocID="{E619AA0E-12B0-47CA-AF79-DD40EB046CE3}" presName="composite" presStyleCnt="0"/>
      <dgm:spPr/>
    </dgm:pt>
    <dgm:pt modelId="{CD85AE70-25BA-4F4F-BA8F-56D67EEFB485}" type="pres">
      <dgm:prSet presAssocID="{E619AA0E-12B0-47CA-AF79-DD40EB046CE3}" presName="LShape" presStyleLbl="alignNode1" presStyleIdx="6" presStyleCnt="11"/>
      <dgm:spPr/>
    </dgm:pt>
    <dgm:pt modelId="{5A99A4B9-CDB9-4A8F-9A4C-171DEABCCD81}" type="pres">
      <dgm:prSet presAssocID="{E619AA0E-12B0-47CA-AF79-DD40EB046CE3}" presName="ParentText" presStyleLbl="revTx" presStyleIdx="3" presStyleCnt="6">
        <dgm:presLayoutVars>
          <dgm:chMax val="0"/>
          <dgm:chPref val="0"/>
          <dgm:bulletEnabled val="1"/>
        </dgm:presLayoutVars>
      </dgm:prSet>
      <dgm:spPr/>
    </dgm:pt>
    <dgm:pt modelId="{ED3A83AB-34CC-4A48-B690-4E0F44E998D8}" type="pres">
      <dgm:prSet presAssocID="{E619AA0E-12B0-47CA-AF79-DD40EB046CE3}" presName="Triangle" presStyleLbl="alignNode1" presStyleIdx="7" presStyleCnt="11"/>
      <dgm:spPr/>
    </dgm:pt>
    <dgm:pt modelId="{FEB712B5-4C83-44C0-929F-96AB867E1FA1}" type="pres">
      <dgm:prSet presAssocID="{19FF18C7-51DB-4DEF-861C-237772E4ED16}" presName="sibTrans" presStyleCnt="0"/>
      <dgm:spPr/>
    </dgm:pt>
    <dgm:pt modelId="{0618E014-F58E-43D2-BE82-78346A98F959}" type="pres">
      <dgm:prSet presAssocID="{19FF18C7-51DB-4DEF-861C-237772E4ED16}" presName="space" presStyleCnt="0"/>
      <dgm:spPr/>
    </dgm:pt>
    <dgm:pt modelId="{A52C306D-FBA9-49CE-BB8C-D02737A0C054}" type="pres">
      <dgm:prSet presAssocID="{E7A16B84-BEA5-42A9-B64D-6E5EE5C347F2}" presName="composite" presStyleCnt="0"/>
      <dgm:spPr/>
    </dgm:pt>
    <dgm:pt modelId="{02476333-956F-4F74-8C32-4B7D24136E87}" type="pres">
      <dgm:prSet presAssocID="{E7A16B84-BEA5-42A9-B64D-6E5EE5C347F2}" presName="LShape" presStyleLbl="alignNode1" presStyleIdx="8" presStyleCnt="11"/>
      <dgm:spPr/>
    </dgm:pt>
    <dgm:pt modelId="{AE053561-FC57-4C07-81D7-193297DA7DB9}" type="pres">
      <dgm:prSet presAssocID="{E7A16B84-BEA5-42A9-B64D-6E5EE5C347F2}" presName="ParentText" presStyleLbl="revTx" presStyleIdx="4" presStyleCnt="6">
        <dgm:presLayoutVars>
          <dgm:chMax val="0"/>
          <dgm:chPref val="0"/>
          <dgm:bulletEnabled val="1"/>
        </dgm:presLayoutVars>
      </dgm:prSet>
      <dgm:spPr/>
    </dgm:pt>
    <dgm:pt modelId="{10F54242-D1DF-4814-82E4-DCD90DD16F86}" type="pres">
      <dgm:prSet presAssocID="{E7A16B84-BEA5-42A9-B64D-6E5EE5C347F2}" presName="Triangle" presStyleLbl="alignNode1" presStyleIdx="9" presStyleCnt="11"/>
      <dgm:spPr/>
    </dgm:pt>
    <dgm:pt modelId="{A1927A02-2674-464D-96C5-CCB1FDEFBD11}" type="pres">
      <dgm:prSet presAssocID="{2BF433F2-08CB-47D2-9263-321507E4465B}" presName="sibTrans" presStyleCnt="0"/>
      <dgm:spPr/>
    </dgm:pt>
    <dgm:pt modelId="{2F17EC4F-4014-4683-9D52-504841C69D7A}" type="pres">
      <dgm:prSet presAssocID="{2BF433F2-08CB-47D2-9263-321507E4465B}" presName="space" presStyleCnt="0"/>
      <dgm:spPr/>
    </dgm:pt>
    <dgm:pt modelId="{04AC6E9B-8846-4B54-9E14-140A6404710E}" type="pres">
      <dgm:prSet presAssocID="{6E6A3AFD-BD56-477B-87B6-E69C449298C7}" presName="composite" presStyleCnt="0"/>
      <dgm:spPr/>
    </dgm:pt>
    <dgm:pt modelId="{1341FEFF-B51B-4636-A642-378D96637B2B}" type="pres">
      <dgm:prSet presAssocID="{6E6A3AFD-BD56-477B-87B6-E69C449298C7}" presName="LShape" presStyleLbl="alignNode1" presStyleIdx="10" presStyleCnt="11"/>
      <dgm:spPr>
        <a:solidFill>
          <a:schemeClr val="accent6"/>
        </a:solidFill>
      </dgm:spPr>
    </dgm:pt>
    <dgm:pt modelId="{1B5D0D7B-4351-4CC0-B93A-79CEB22E8A62}" type="pres">
      <dgm:prSet presAssocID="{6E6A3AFD-BD56-477B-87B6-E69C449298C7}" presName="ParentText" presStyleLbl="revTx" presStyleIdx="5" presStyleCnt="6">
        <dgm:presLayoutVars>
          <dgm:chMax val="0"/>
          <dgm:chPref val="0"/>
          <dgm:bulletEnabled val="1"/>
        </dgm:presLayoutVars>
      </dgm:prSet>
      <dgm:spPr/>
    </dgm:pt>
  </dgm:ptLst>
  <dgm:cxnLst>
    <dgm:cxn modelId="{9F65120B-A7BB-479D-A844-4692F2CFA448}" type="presOf" srcId="{6D09CE8F-F346-47C5-A45E-152B567EB89C}" destId="{74A677A1-EC05-4670-BC3D-DCF1DD311216}" srcOrd="0" destOrd="0" presId="urn:microsoft.com/office/officeart/2009/3/layout/StepUpProcess"/>
    <dgm:cxn modelId="{45065A0B-D454-4D35-9CF7-D494A45B4CF1}" type="presOf" srcId="{7C263A54-310D-4AE1-923C-32D781F51800}" destId="{BB517187-BD70-4EF5-868D-822CC0E28126}" srcOrd="0" destOrd="0" presId="urn:microsoft.com/office/officeart/2009/3/layout/StepUpProcess"/>
    <dgm:cxn modelId="{ECFF7E0B-5CB4-4C40-8457-EB322552379B}" type="presOf" srcId="{E7A16B84-BEA5-42A9-B64D-6E5EE5C347F2}" destId="{AE053561-FC57-4C07-81D7-193297DA7DB9}" srcOrd="0" destOrd="0" presId="urn:microsoft.com/office/officeart/2009/3/layout/StepUpProcess"/>
    <dgm:cxn modelId="{26340C1B-CF93-4F45-85BD-6AE03DC7F736}" srcId="{4D850286-13E4-43D8-B2E4-0E73F305C3C2}" destId="{E7A16B84-BEA5-42A9-B64D-6E5EE5C347F2}" srcOrd="4" destOrd="0" parTransId="{D96B3F2F-2B02-4702-BBD9-A045F7FD7010}" sibTransId="{2BF433F2-08CB-47D2-9263-321507E4465B}"/>
    <dgm:cxn modelId="{24A3065D-8D27-499C-A1A7-EDDA3E16D41C}" srcId="{4D850286-13E4-43D8-B2E4-0E73F305C3C2}" destId="{6D09CE8F-F346-47C5-A45E-152B567EB89C}" srcOrd="0" destOrd="0" parTransId="{3F0475A6-8CDB-46D9-A722-C33F0350BF6B}" sibTransId="{6FCE1183-6740-41A3-A26E-CA6648F9F604}"/>
    <dgm:cxn modelId="{29C22965-7370-4BAB-B39D-F8B085E4093D}" srcId="{4D850286-13E4-43D8-B2E4-0E73F305C3C2}" destId="{2817673B-105F-4A31-9683-A948EE91EF47}" srcOrd="1" destOrd="0" parTransId="{9841450E-872B-4873-B26C-F2F0E12D61A9}" sibTransId="{AC4B5142-F82D-49F6-86E5-64B2764FD5C5}"/>
    <dgm:cxn modelId="{98EB7B49-9BC9-4DCE-8E4C-FFAB2602A72E}" type="presOf" srcId="{4D850286-13E4-43D8-B2E4-0E73F305C3C2}" destId="{36212DE0-8933-4111-A462-EBCC463A1DF8}" srcOrd="0" destOrd="0" presId="urn:microsoft.com/office/officeart/2009/3/layout/StepUpProcess"/>
    <dgm:cxn modelId="{BC23E67C-F861-4C84-8A68-D786C2790AC2}" srcId="{4D850286-13E4-43D8-B2E4-0E73F305C3C2}" destId="{E619AA0E-12B0-47CA-AF79-DD40EB046CE3}" srcOrd="3" destOrd="0" parTransId="{A5113D3A-103B-4C48-BEC1-E623DF79EE8C}" sibTransId="{19FF18C7-51DB-4DEF-861C-237772E4ED16}"/>
    <dgm:cxn modelId="{CCD3688F-72CA-4016-BAA5-683F0585C40F}" type="presOf" srcId="{E619AA0E-12B0-47CA-AF79-DD40EB046CE3}" destId="{5A99A4B9-CDB9-4A8F-9A4C-171DEABCCD81}" srcOrd="0" destOrd="0" presId="urn:microsoft.com/office/officeart/2009/3/layout/StepUpProcess"/>
    <dgm:cxn modelId="{D8D9CC94-44AC-4AD1-AA82-D8742C5303B0}" type="presOf" srcId="{6E6A3AFD-BD56-477B-87B6-E69C449298C7}" destId="{1B5D0D7B-4351-4CC0-B93A-79CEB22E8A62}" srcOrd="0" destOrd="0" presId="urn:microsoft.com/office/officeart/2009/3/layout/StepUpProcess"/>
    <dgm:cxn modelId="{7680E198-A349-4CE5-81A5-FE2EBFDAE4C1}" type="presOf" srcId="{2817673B-105F-4A31-9683-A948EE91EF47}" destId="{D9C266D7-8C30-481C-81D1-B2FD6DF28031}" srcOrd="0" destOrd="0" presId="urn:microsoft.com/office/officeart/2009/3/layout/StepUpProcess"/>
    <dgm:cxn modelId="{88872DD9-8117-4509-A2C3-FF989E5FB3BE}" srcId="{4D850286-13E4-43D8-B2E4-0E73F305C3C2}" destId="{7C263A54-310D-4AE1-923C-32D781F51800}" srcOrd="2" destOrd="0" parTransId="{2B00A5DB-B027-41E9-8946-FA38780FBF15}" sibTransId="{02431C55-57D0-43FA-9420-ED27A173D39A}"/>
    <dgm:cxn modelId="{79E668DC-8054-4345-8D15-0D6E3ADC6F2F}" srcId="{4D850286-13E4-43D8-B2E4-0E73F305C3C2}" destId="{6E6A3AFD-BD56-477B-87B6-E69C449298C7}" srcOrd="5" destOrd="0" parTransId="{B879AC6A-0A1F-4756-9F68-EE31A03A14BC}" sibTransId="{D97A12AC-0624-45C8-953A-764C58B5331A}"/>
    <dgm:cxn modelId="{7D6E8030-CF16-4E54-9989-D0B412F28707}" type="presParOf" srcId="{36212DE0-8933-4111-A462-EBCC463A1DF8}" destId="{4F72A999-7895-4B53-8B94-44BE61B2D494}" srcOrd="0" destOrd="0" presId="urn:microsoft.com/office/officeart/2009/3/layout/StepUpProcess"/>
    <dgm:cxn modelId="{25D6AD11-5E84-4C84-BA50-786A3FBC9A0C}" type="presParOf" srcId="{4F72A999-7895-4B53-8B94-44BE61B2D494}" destId="{229FE88F-3AF2-4964-B4EB-4971AAFDB7E7}" srcOrd="0" destOrd="0" presId="urn:microsoft.com/office/officeart/2009/3/layout/StepUpProcess"/>
    <dgm:cxn modelId="{623C9D9D-4F8F-4885-B5C8-E08DC917B733}" type="presParOf" srcId="{4F72A999-7895-4B53-8B94-44BE61B2D494}" destId="{74A677A1-EC05-4670-BC3D-DCF1DD311216}" srcOrd="1" destOrd="0" presId="urn:microsoft.com/office/officeart/2009/3/layout/StepUpProcess"/>
    <dgm:cxn modelId="{D0666BD6-B9A3-48FB-8575-2E956A54AF84}" type="presParOf" srcId="{4F72A999-7895-4B53-8B94-44BE61B2D494}" destId="{04E39702-A78C-4EDE-91BC-DB99A3D2E61B}" srcOrd="2" destOrd="0" presId="urn:microsoft.com/office/officeart/2009/3/layout/StepUpProcess"/>
    <dgm:cxn modelId="{AFB4AEFA-DA67-4FD6-9C9F-44FE2A0C7849}" type="presParOf" srcId="{36212DE0-8933-4111-A462-EBCC463A1DF8}" destId="{45417F39-E4DA-4F1C-82FA-8AD2730B65F4}" srcOrd="1" destOrd="0" presId="urn:microsoft.com/office/officeart/2009/3/layout/StepUpProcess"/>
    <dgm:cxn modelId="{3162E6F4-F1FD-4649-8506-CF11514C2764}" type="presParOf" srcId="{45417F39-E4DA-4F1C-82FA-8AD2730B65F4}" destId="{55AD80DF-9F9F-464B-BB92-273C3D6D765B}" srcOrd="0" destOrd="0" presId="urn:microsoft.com/office/officeart/2009/3/layout/StepUpProcess"/>
    <dgm:cxn modelId="{34AC3EC8-2A62-4FD0-9D79-890C10DDCDA9}" type="presParOf" srcId="{36212DE0-8933-4111-A462-EBCC463A1DF8}" destId="{72F503FA-5ACD-45AF-ACAA-EC834EAAC62C}" srcOrd="2" destOrd="0" presId="urn:microsoft.com/office/officeart/2009/3/layout/StepUpProcess"/>
    <dgm:cxn modelId="{C7F30F95-8733-4E39-9CD2-E2513E07DB25}" type="presParOf" srcId="{72F503FA-5ACD-45AF-ACAA-EC834EAAC62C}" destId="{1C8C437A-257D-43C9-A9B5-661C28FCC19B}" srcOrd="0" destOrd="0" presId="urn:microsoft.com/office/officeart/2009/3/layout/StepUpProcess"/>
    <dgm:cxn modelId="{73E9A45A-1C2F-4942-8FF8-407CCA74799F}" type="presParOf" srcId="{72F503FA-5ACD-45AF-ACAA-EC834EAAC62C}" destId="{D9C266D7-8C30-481C-81D1-B2FD6DF28031}" srcOrd="1" destOrd="0" presId="urn:microsoft.com/office/officeart/2009/3/layout/StepUpProcess"/>
    <dgm:cxn modelId="{A9F6FB8C-4702-4BF8-856F-EC682B76168D}" type="presParOf" srcId="{72F503FA-5ACD-45AF-ACAA-EC834EAAC62C}" destId="{833A8323-07F5-49CD-87CA-D33E5CC2D46C}" srcOrd="2" destOrd="0" presId="urn:microsoft.com/office/officeart/2009/3/layout/StepUpProcess"/>
    <dgm:cxn modelId="{0C98028E-6CE5-4350-9BBA-3598B0386AE8}" type="presParOf" srcId="{36212DE0-8933-4111-A462-EBCC463A1DF8}" destId="{5F444DAE-794E-4D17-935B-0490F12F9D51}" srcOrd="3" destOrd="0" presId="urn:microsoft.com/office/officeart/2009/3/layout/StepUpProcess"/>
    <dgm:cxn modelId="{76399B71-3581-4645-9B87-71102206AB21}" type="presParOf" srcId="{5F444DAE-794E-4D17-935B-0490F12F9D51}" destId="{11A1C52D-0402-4A33-9B69-C54E7BBDB86E}" srcOrd="0" destOrd="0" presId="urn:microsoft.com/office/officeart/2009/3/layout/StepUpProcess"/>
    <dgm:cxn modelId="{8D552A15-E3E6-4DBB-A5E9-B3FA73F12755}" type="presParOf" srcId="{36212DE0-8933-4111-A462-EBCC463A1DF8}" destId="{6D3B3B9E-EE65-408B-A876-EDB6492FB0E4}" srcOrd="4" destOrd="0" presId="urn:microsoft.com/office/officeart/2009/3/layout/StepUpProcess"/>
    <dgm:cxn modelId="{31EE8854-11F3-48D0-B6D2-A4AEEA1E3AC0}" type="presParOf" srcId="{6D3B3B9E-EE65-408B-A876-EDB6492FB0E4}" destId="{01F08FC8-52C9-434F-9443-9F16A7658F2E}" srcOrd="0" destOrd="0" presId="urn:microsoft.com/office/officeart/2009/3/layout/StepUpProcess"/>
    <dgm:cxn modelId="{9CF6931C-AF4B-4ABF-8AD6-38BD90C88B47}" type="presParOf" srcId="{6D3B3B9E-EE65-408B-A876-EDB6492FB0E4}" destId="{BB517187-BD70-4EF5-868D-822CC0E28126}" srcOrd="1" destOrd="0" presId="urn:microsoft.com/office/officeart/2009/3/layout/StepUpProcess"/>
    <dgm:cxn modelId="{BBCE2348-37E4-4B8B-A243-E80202E63C9A}" type="presParOf" srcId="{6D3B3B9E-EE65-408B-A876-EDB6492FB0E4}" destId="{5E8708D9-6C28-4624-B250-E310E337F6C9}" srcOrd="2" destOrd="0" presId="urn:microsoft.com/office/officeart/2009/3/layout/StepUpProcess"/>
    <dgm:cxn modelId="{887F891B-733F-4BF9-99AF-C60C60EF224E}" type="presParOf" srcId="{36212DE0-8933-4111-A462-EBCC463A1DF8}" destId="{D2FC16AA-9703-42DC-A3E3-E094759583EE}" srcOrd="5" destOrd="0" presId="urn:microsoft.com/office/officeart/2009/3/layout/StepUpProcess"/>
    <dgm:cxn modelId="{83EBE2A2-6F94-4CEC-BEC6-856D22407090}" type="presParOf" srcId="{D2FC16AA-9703-42DC-A3E3-E094759583EE}" destId="{7C39874E-985A-45B4-AA10-3255A219F270}" srcOrd="0" destOrd="0" presId="urn:microsoft.com/office/officeart/2009/3/layout/StepUpProcess"/>
    <dgm:cxn modelId="{8A2278DB-34E4-473E-A624-C2E3B9E1086E}" type="presParOf" srcId="{36212DE0-8933-4111-A462-EBCC463A1DF8}" destId="{42C5254C-9B4B-4D5E-BDAE-5D6DEB0932C1}" srcOrd="6" destOrd="0" presId="urn:microsoft.com/office/officeart/2009/3/layout/StepUpProcess"/>
    <dgm:cxn modelId="{795BB711-399C-4C36-9FE8-628F6D7EAF9E}" type="presParOf" srcId="{42C5254C-9B4B-4D5E-BDAE-5D6DEB0932C1}" destId="{CD85AE70-25BA-4F4F-BA8F-56D67EEFB485}" srcOrd="0" destOrd="0" presId="urn:microsoft.com/office/officeart/2009/3/layout/StepUpProcess"/>
    <dgm:cxn modelId="{2B328FF9-BA34-4DE9-8C9B-3C13727D8AAB}" type="presParOf" srcId="{42C5254C-9B4B-4D5E-BDAE-5D6DEB0932C1}" destId="{5A99A4B9-CDB9-4A8F-9A4C-171DEABCCD81}" srcOrd="1" destOrd="0" presId="urn:microsoft.com/office/officeart/2009/3/layout/StepUpProcess"/>
    <dgm:cxn modelId="{8DF459ED-930D-421D-8A3F-004A53788CA3}" type="presParOf" srcId="{42C5254C-9B4B-4D5E-BDAE-5D6DEB0932C1}" destId="{ED3A83AB-34CC-4A48-B690-4E0F44E998D8}" srcOrd="2" destOrd="0" presId="urn:microsoft.com/office/officeart/2009/3/layout/StepUpProcess"/>
    <dgm:cxn modelId="{4CA4E42C-BCF7-464D-BE5E-A02549053622}" type="presParOf" srcId="{36212DE0-8933-4111-A462-EBCC463A1DF8}" destId="{FEB712B5-4C83-44C0-929F-96AB867E1FA1}" srcOrd="7" destOrd="0" presId="urn:microsoft.com/office/officeart/2009/3/layout/StepUpProcess"/>
    <dgm:cxn modelId="{590F3894-67A0-421D-A9E7-2A06EA6F2269}" type="presParOf" srcId="{FEB712B5-4C83-44C0-929F-96AB867E1FA1}" destId="{0618E014-F58E-43D2-BE82-78346A98F959}" srcOrd="0" destOrd="0" presId="urn:microsoft.com/office/officeart/2009/3/layout/StepUpProcess"/>
    <dgm:cxn modelId="{1AD94DCD-6459-4B69-B699-8F4FD3504CC6}" type="presParOf" srcId="{36212DE0-8933-4111-A462-EBCC463A1DF8}" destId="{A52C306D-FBA9-49CE-BB8C-D02737A0C054}" srcOrd="8" destOrd="0" presId="urn:microsoft.com/office/officeart/2009/3/layout/StepUpProcess"/>
    <dgm:cxn modelId="{82FAEE80-556F-43E3-A46A-B05B54861927}" type="presParOf" srcId="{A52C306D-FBA9-49CE-BB8C-D02737A0C054}" destId="{02476333-956F-4F74-8C32-4B7D24136E87}" srcOrd="0" destOrd="0" presId="urn:microsoft.com/office/officeart/2009/3/layout/StepUpProcess"/>
    <dgm:cxn modelId="{5065FFC7-F2F2-4CF1-9157-E588F1D62931}" type="presParOf" srcId="{A52C306D-FBA9-49CE-BB8C-D02737A0C054}" destId="{AE053561-FC57-4C07-81D7-193297DA7DB9}" srcOrd="1" destOrd="0" presId="urn:microsoft.com/office/officeart/2009/3/layout/StepUpProcess"/>
    <dgm:cxn modelId="{7B0A2AEB-880C-4268-AFEA-06F49D585482}" type="presParOf" srcId="{A52C306D-FBA9-49CE-BB8C-D02737A0C054}" destId="{10F54242-D1DF-4814-82E4-DCD90DD16F86}" srcOrd="2" destOrd="0" presId="urn:microsoft.com/office/officeart/2009/3/layout/StepUpProcess"/>
    <dgm:cxn modelId="{BD55DB56-834F-4A1E-ADD0-F8E11F18F862}" type="presParOf" srcId="{36212DE0-8933-4111-A462-EBCC463A1DF8}" destId="{A1927A02-2674-464D-96C5-CCB1FDEFBD11}" srcOrd="9" destOrd="0" presId="urn:microsoft.com/office/officeart/2009/3/layout/StepUpProcess"/>
    <dgm:cxn modelId="{FE47FDC0-43F6-4223-B4B2-6F7E510C5E27}" type="presParOf" srcId="{A1927A02-2674-464D-96C5-CCB1FDEFBD11}" destId="{2F17EC4F-4014-4683-9D52-504841C69D7A}" srcOrd="0" destOrd="0" presId="urn:microsoft.com/office/officeart/2009/3/layout/StepUpProcess"/>
    <dgm:cxn modelId="{CBA79AAE-554D-4D14-AA1D-5230858F66AE}" type="presParOf" srcId="{36212DE0-8933-4111-A462-EBCC463A1DF8}" destId="{04AC6E9B-8846-4B54-9E14-140A6404710E}" srcOrd="10" destOrd="0" presId="urn:microsoft.com/office/officeart/2009/3/layout/StepUpProcess"/>
    <dgm:cxn modelId="{ADE40337-70B5-4B04-867D-333A89E5F265}" type="presParOf" srcId="{04AC6E9B-8846-4B54-9E14-140A6404710E}" destId="{1341FEFF-B51B-4636-A642-378D96637B2B}" srcOrd="0" destOrd="0" presId="urn:microsoft.com/office/officeart/2009/3/layout/StepUpProcess"/>
    <dgm:cxn modelId="{D09BB65C-CA15-4C6A-B074-5CC2A4F7872F}" type="presParOf" srcId="{04AC6E9B-8846-4B54-9E14-140A6404710E}" destId="{1B5D0D7B-4351-4CC0-B93A-79CEB22E8A62}"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DA1BCB-A80F-444B-8F45-85CB7D59168F}">
      <dsp:nvSpPr>
        <dsp:cNvPr id="0" name=""/>
        <dsp:cNvSpPr/>
      </dsp:nvSpPr>
      <dsp:spPr>
        <a:xfrm>
          <a:off x="0" y="1186256"/>
          <a:ext cx="11719035" cy="1581675"/>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270EA-D5C5-45F8-A118-6D62D95E3A24}">
      <dsp:nvSpPr>
        <dsp:cNvPr id="0" name=""/>
        <dsp:cNvSpPr/>
      </dsp:nvSpPr>
      <dsp:spPr>
        <a:xfrm>
          <a:off x="1214" y="0"/>
          <a:ext cx="966906"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2019 Gov. Cuomo signs FLFLPA</a:t>
          </a:r>
        </a:p>
      </dsp:txBody>
      <dsp:txXfrm>
        <a:off x="1214" y="0"/>
        <a:ext cx="966906" cy="1581675"/>
      </dsp:txXfrm>
    </dsp:sp>
    <dsp:sp modelId="{3F9C8AB5-AF33-4A38-BCAD-F25178EF78ED}">
      <dsp:nvSpPr>
        <dsp:cNvPr id="0" name=""/>
        <dsp:cNvSpPr/>
      </dsp:nvSpPr>
      <dsp:spPr>
        <a:xfrm>
          <a:off x="286958" y="1779385"/>
          <a:ext cx="395418" cy="39541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B5F29C-6635-42AF-87AA-9DAA5AD5497C}">
      <dsp:nvSpPr>
        <dsp:cNvPr id="0" name=""/>
        <dsp:cNvSpPr/>
      </dsp:nvSpPr>
      <dsp:spPr>
        <a:xfrm>
          <a:off x="1016466" y="2372513"/>
          <a:ext cx="966906"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January 1, 2020 FLFLPA takes effect initiating 60- hour overtime threshold for farm labor</a:t>
          </a:r>
        </a:p>
      </dsp:txBody>
      <dsp:txXfrm>
        <a:off x="1016466" y="2372513"/>
        <a:ext cx="966906" cy="1581675"/>
      </dsp:txXfrm>
    </dsp:sp>
    <dsp:sp modelId="{F120A415-FFC7-4E97-AB1B-42D519F33D95}">
      <dsp:nvSpPr>
        <dsp:cNvPr id="0" name=""/>
        <dsp:cNvSpPr/>
      </dsp:nvSpPr>
      <dsp:spPr>
        <a:xfrm>
          <a:off x="1302209" y="1779385"/>
          <a:ext cx="395418" cy="39541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3FC78-D9FC-478D-9672-1443B82C1A6A}">
      <dsp:nvSpPr>
        <dsp:cNvPr id="0" name=""/>
        <dsp:cNvSpPr/>
      </dsp:nvSpPr>
      <dsp:spPr>
        <a:xfrm>
          <a:off x="2031717" y="0"/>
          <a:ext cx="966906"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February 2020, Wage Board holds one in-person hearing before COVID-19</a:t>
          </a:r>
        </a:p>
      </dsp:txBody>
      <dsp:txXfrm>
        <a:off x="2031717" y="0"/>
        <a:ext cx="966906" cy="1581675"/>
      </dsp:txXfrm>
    </dsp:sp>
    <dsp:sp modelId="{BBC05540-4C7B-4815-B755-32E735B06C52}">
      <dsp:nvSpPr>
        <dsp:cNvPr id="0" name=""/>
        <dsp:cNvSpPr/>
      </dsp:nvSpPr>
      <dsp:spPr>
        <a:xfrm>
          <a:off x="2317461" y="1779385"/>
          <a:ext cx="395418" cy="39541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1B27AC-CD36-4FE1-B078-C90831456E45}">
      <dsp:nvSpPr>
        <dsp:cNvPr id="0" name=""/>
        <dsp:cNvSpPr/>
      </dsp:nvSpPr>
      <dsp:spPr>
        <a:xfrm>
          <a:off x="3046969" y="2372513"/>
          <a:ext cx="966906"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August-September 2020 Wage Board hearings via Zoom</a:t>
          </a:r>
        </a:p>
      </dsp:txBody>
      <dsp:txXfrm>
        <a:off x="3046969" y="2372513"/>
        <a:ext cx="966906" cy="1581675"/>
      </dsp:txXfrm>
    </dsp:sp>
    <dsp:sp modelId="{1B995731-064A-4886-9B6C-F67A7F4F1397}">
      <dsp:nvSpPr>
        <dsp:cNvPr id="0" name=""/>
        <dsp:cNvSpPr/>
      </dsp:nvSpPr>
      <dsp:spPr>
        <a:xfrm>
          <a:off x="3332712" y="1779385"/>
          <a:ext cx="395418" cy="39541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0DEA36-425E-497D-A0EA-3651F0502C29}">
      <dsp:nvSpPr>
        <dsp:cNvPr id="0" name=""/>
        <dsp:cNvSpPr/>
      </dsp:nvSpPr>
      <dsp:spPr>
        <a:xfrm>
          <a:off x="4062220" y="0"/>
          <a:ext cx="966906"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December 2020 Multiple Wage Board meetings yield recommendation to continue 60-hour threshold for one year</a:t>
          </a:r>
        </a:p>
      </dsp:txBody>
      <dsp:txXfrm>
        <a:off x="4062220" y="0"/>
        <a:ext cx="966906" cy="1581675"/>
      </dsp:txXfrm>
    </dsp:sp>
    <dsp:sp modelId="{2CE90E45-7E0A-470E-98CF-D9E4C591E46D}">
      <dsp:nvSpPr>
        <dsp:cNvPr id="0" name=""/>
        <dsp:cNvSpPr/>
      </dsp:nvSpPr>
      <dsp:spPr>
        <a:xfrm>
          <a:off x="4347964" y="1779385"/>
          <a:ext cx="395418" cy="39541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56282-0689-4D6D-B33E-55EE46D42D2B}">
      <dsp:nvSpPr>
        <dsp:cNvPr id="0" name=""/>
        <dsp:cNvSpPr/>
      </dsp:nvSpPr>
      <dsp:spPr>
        <a:xfrm>
          <a:off x="5077472" y="2372513"/>
          <a:ext cx="990875"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 December 15, 2021 Commissioner of Labor schedules Wage Board hearings in January 2022</a:t>
          </a:r>
        </a:p>
      </dsp:txBody>
      <dsp:txXfrm>
        <a:off x="5077472" y="2372513"/>
        <a:ext cx="990875" cy="1581675"/>
      </dsp:txXfrm>
    </dsp:sp>
    <dsp:sp modelId="{D2686184-3ADB-4E3C-B5A3-F2C7549E8A03}">
      <dsp:nvSpPr>
        <dsp:cNvPr id="0" name=""/>
        <dsp:cNvSpPr/>
      </dsp:nvSpPr>
      <dsp:spPr>
        <a:xfrm>
          <a:off x="5375200" y="1779385"/>
          <a:ext cx="395418" cy="39541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BC5E40-21F0-4394-A42F-AE675DB299A0}">
      <dsp:nvSpPr>
        <dsp:cNvPr id="0" name=""/>
        <dsp:cNvSpPr/>
      </dsp:nvSpPr>
      <dsp:spPr>
        <a:xfrm>
          <a:off x="6116693" y="0"/>
          <a:ext cx="966906"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January 2022 </a:t>
          </a:r>
          <a:br>
            <a:rPr lang="en-US" sz="1200" kern="1200" dirty="0"/>
          </a:br>
          <a:r>
            <a:rPr lang="en-US" sz="1200" kern="1200" dirty="0"/>
            <a:t>Wage Board hearings via Zoom</a:t>
          </a:r>
        </a:p>
      </dsp:txBody>
      <dsp:txXfrm>
        <a:off x="6116693" y="0"/>
        <a:ext cx="966906" cy="1581675"/>
      </dsp:txXfrm>
    </dsp:sp>
    <dsp:sp modelId="{6F66DE28-3C1F-4D1F-849B-DFF320BF8FE0}">
      <dsp:nvSpPr>
        <dsp:cNvPr id="0" name=""/>
        <dsp:cNvSpPr/>
      </dsp:nvSpPr>
      <dsp:spPr>
        <a:xfrm>
          <a:off x="6402437" y="1779385"/>
          <a:ext cx="395418" cy="39541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557234-85F5-4931-BF71-EDD986FF330C}">
      <dsp:nvSpPr>
        <dsp:cNvPr id="0" name=""/>
        <dsp:cNvSpPr/>
      </dsp:nvSpPr>
      <dsp:spPr>
        <a:xfrm>
          <a:off x="7131945" y="2372513"/>
          <a:ext cx="1062774"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Wage Board votes and recommends changes to Commissioner of Labor</a:t>
          </a:r>
        </a:p>
      </dsp:txBody>
      <dsp:txXfrm>
        <a:off x="7131945" y="2372513"/>
        <a:ext cx="1062774" cy="1581675"/>
      </dsp:txXfrm>
    </dsp:sp>
    <dsp:sp modelId="{1A690304-1ACC-414F-84AF-B4DAD4BF7549}">
      <dsp:nvSpPr>
        <dsp:cNvPr id="0" name=""/>
        <dsp:cNvSpPr/>
      </dsp:nvSpPr>
      <dsp:spPr>
        <a:xfrm>
          <a:off x="7465623" y="1779385"/>
          <a:ext cx="395418" cy="39541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9BAB64-A960-4582-93CF-7113485502EE}">
      <dsp:nvSpPr>
        <dsp:cNvPr id="0" name=""/>
        <dsp:cNvSpPr/>
      </dsp:nvSpPr>
      <dsp:spPr>
        <a:xfrm>
          <a:off x="8243065" y="0"/>
          <a:ext cx="966906"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en-US" sz="1200" kern="1200" dirty="0"/>
            <a:t>Wage Board &amp; NYSDOL prepared final report</a:t>
          </a:r>
        </a:p>
      </dsp:txBody>
      <dsp:txXfrm>
        <a:off x="8243065" y="0"/>
        <a:ext cx="966906" cy="1581675"/>
      </dsp:txXfrm>
    </dsp:sp>
    <dsp:sp modelId="{AA26966C-D1F8-477C-B40C-19D8834603D1}">
      <dsp:nvSpPr>
        <dsp:cNvPr id="0" name=""/>
        <dsp:cNvSpPr/>
      </dsp:nvSpPr>
      <dsp:spPr>
        <a:xfrm>
          <a:off x="8528808" y="1779385"/>
          <a:ext cx="395418" cy="395418"/>
        </a:xfrm>
        <a:prstGeom prst="ellips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F5214E-609F-4F4D-A863-54C2E5839D0A}">
      <dsp:nvSpPr>
        <dsp:cNvPr id="0" name=""/>
        <dsp:cNvSpPr/>
      </dsp:nvSpPr>
      <dsp:spPr>
        <a:xfrm>
          <a:off x="9258316" y="2372513"/>
          <a:ext cx="1287600" cy="1581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en-US" sz="1200" kern="1200" dirty="0"/>
            <a:t>Commissioner of Labor and Governor implement any changes to overtime threshold</a:t>
          </a:r>
        </a:p>
      </dsp:txBody>
      <dsp:txXfrm>
        <a:off x="9258316" y="2372513"/>
        <a:ext cx="1287600" cy="1581675"/>
      </dsp:txXfrm>
    </dsp:sp>
    <dsp:sp modelId="{60B53D17-1F64-4AEE-A1BE-D1A760FC0067}">
      <dsp:nvSpPr>
        <dsp:cNvPr id="0" name=""/>
        <dsp:cNvSpPr/>
      </dsp:nvSpPr>
      <dsp:spPr>
        <a:xfrm>
          <a:off x="9704407" y="1779385"/>
          <a:ext cx="395418" cy="395418"/>
        </a:xfrm>
        <a:prstGeom prst="ellipse">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9FE88F-3AF2-4964-B4EB-4971AAFDB7E7}">
      <dsp:nvSpPr>
        <dsp:cNvPr id="0" name=""/>
        <dsp:cNvSpPr/>
      </dsp:nvSpPr>
      <dsp:spPr>
        <a:xfrm rot="10800000">
          <a:off x="9135853" y="2211522"/>
          <a:ext cx="1618617" cy="97079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677A1-EC05-4670-BC3D-DCF1DD311216}">
      <dsp:nvSpPr>
        <dsp:cNvPr id="0" name=""/>
        <dsp:cNvSpPr/>
      </dsp:nvSpPr>
      <dsp:spPr>
        <a:xfrm>
          <a:off x="9132615" y="2371879"/>
          <a:ext cx="1459992" cy="127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dirty="0"/>
            <a:t>January 1, 2032, threshold moves to 40 hours</a:t>
          </a:r>
          <a:endParaRPr lang="en-US" sz="1600" kern="1200" dirty="0"/>
        </a:p>
      </dsp:txBody>
      <dsp:txXfrm>
        <a:off x="9132615" y="2371879"/>
        <a:ext cx="1459992" cy="1278350"/>
      </dsp:txXfrm>
    </dsp:sp>
    <dsp:sp modelId="{04E39702-A78C-4EDE-91BC-DB99A3D2E61B}">
      <dsp:nvSpPr>
        <dsp:cNvPr id="0" name=""/>
        <dsp:cNvSpPr/>
      </dsp:nvSpPr>
      <dsp:spPr>
        <a:xfrm rot="5400000">
          <a:off x="9132615" y="1770303"/>
          <a:ext cx="275164" cy="27516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C437A-257D-43C9-A9B5-661C28FCC19B}">
      <dsp:nvSpPr>
        <dsp:cNvPr id="0" name=""/>
        <dsp:cNvSpPr/>
      </dsp:nvSpPr>
      <dsp:spPr>
        <a:xfrm rot="10800000">
          <a:off x="7347280" y="1769739"/>
          <a:ext cx="1618617" cy="97079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C266D7-8C30-481C-81D1-B2FD6DF28031}">
      <dsp:nvSpPr>
        <dsp:cNvPr id="0" name=""/>
        <dsp:cNvSpPr/>
      </dsp:nvSpPr>
      <dsp:spPr>
        <a:xfrm>
          <a:off x="7344043" y="1930096"/>
          <a:ext cx="1459992" cy="127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dirty="0"/>
            <a:t>January 1, 2030, threshold moves to 44 hours</a:t>
          </a:r>
          <a:endParaRPr lang="en-US" sz="1600" kern="1200" dirty="0"/>
        </a:p>
      </dsp:txBody>
      <dsp:txXfrm>
        <a:off x="7344043" y="1930096"/>
        <a:ext cx="1459992" cy="1278350"/>
      </dsp:txXfrm>
    </dsp:sp>
    <dsp:sp modelId="{833A8323-07F5-49CD-87CA-D33E5CC2D46C}">
      <dsp:nvSpPr>
        <dsp:cNvPr id="0" name=""/>
        <dsp:cNvSpPr/>
      </dsp:nvSpPr>
      <dsp:spPr>
        <a:xfrm rot="5400000">
          <a:off x="7344043" y="1328520"/>
          <a:ext cx="275164" cy="27516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F08FC8-52C9-434F-9443-9F16A7658F2E}">
      <dsp:nvSpPr>
        <dsp:cNvPr id="0" name=""/>
        <dsp:cNvSpPr/>
      </dsp:nvSpPr>
      <dsp:spPr>
        <a:xfrm rot="10800000">
          <a:off x="5558708" y="1327956"/>
          <a:ext cx="1618617" cy="97079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B517187-BD70-4EF5-868D-822CC0E28126}">
      <dsp:nvSpPr>
        <dsp:cNvPr id="0" name=""/>
        <dsp:cNvSpPr/>
      </dsp:nvSpPr>
      <dsp:spPr>
        <a:xfrm>
          <a:off x="5555471" y="1488314"/>
          <a:ext cx="1459992" cy="127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a:t>January 1, 2028, threshold moves to 48 hours</a:t>
          </a:r>
          <a:endParaRPr lang="en-US" sz="1600" kern="1200" dirty="0"/>
        </a:p>
      </dsp:txBody>
      <dsp:txXfrm>
        <a:off x="5555471" y="1488314"/>
        <a:ext cx="1459992" cy="1278350"/>
      </dsp:txXfrm>
    </dsp:sp>
    <dsp:sp modelId="{5E8708D9-6C28-4624-B250-E310E337F6C9}">
      <dsp:nvSpPr>
        <dsp:cNvPr id="0" name=""/>
        <dsp:cNvSpPr/>
      </dsp:nvSpPr>
      <dsp:spPr>
        <a:xfrm rot="5400000">
          <a:off x="5555471" y="886737"/>
          <a:ext cx="275164" cy="27516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5AE70-25BA-4F4F-BA8F-56D67EEFB485}">
      <dsp:nvSpPr>
        <dsp:cNvPr id="0" name=""/>
        <dsp:cNvSpPr/>
      </dsp:nvSpPr>
      <dsp:spPr>
        <a:xfrm rot="10800000">
          <a:off x="3770136" y="886173"/>
          <a:ext cx="1618617" cy="97079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99A4B9-CDB9-4A8F-9A4C-171DEABCCD81}">
      <dsp:nvSpPr>
        <dsp:cNvPr id="0" name=""/>
        <dsp:cNvSpPr/>
      </dsp:nvSpPr>
      <dsp:spPr>
        <a:xfrm>
          <a:off x="3766899" y="1046531"/>
          <a:ext cx="1459992" cy="127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dirty="0"/>
            <a:t>January 1, 2026, threshold moves to 52 hours</a:t>
          </a:r>
          <a:endParaRPr lang="en-US" sz="1600" kern="1200" dirty="0"/>
        </a:p>
      </dsp:txBody>
      <dsp:txXfrm>
        <a:off x="3766899" y="1046531"/>
        <a:ext cx="1459992" cy="1278350"/>
      </dsp:txXfrm>
    </dsp:sp>
    <dsp:sp modelId="{ED3A83AB-34CC-4A48-B690-4E0F44E998D8}">
      <dsp:nvSpPr>
        <dsp:cNvPr id="0" name=""/>
        <dsp:cNvSpPr/>
      </dsp:nvSpPr>
      <dsp:spPr>
        <a:xfrm rot="5400000">
          <a:off x="3766899" y="444954"/>
          <a:ext cx="275164" cy="27516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476333-956F-4F74-8C32-4B7D24136E87}">
      <dsp:nvSpPr>
        <dsp:cNvPr id="0" name=""/>
        <dsp:cNvSpPr/>
      </dsp:nvSpPr>
      <dsp:spPr>
        <a:xfrm rot="10800000">
          <a:off x="1981563" y="444390"/>
          <a:ext cx="1618617" cy="970794"/>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053561-FC57-4C07-81D7-193297DA7DB9}">
      <dsp:nvSpPr>
        <dsp:cNvPr id="0" name=""/>
        <dsp:cNvSpPr/>
      </dsp:nvSpPr>
      <dsp:spPr>
        <a:xfrm>
          <a:off x="1978326" y="604748"/>
          <a:ext cx="1459992" cy="127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b="0" i="0" kern="1200" dirty="0"/>
            <a:t>January 1, 2024, threshold moves to 56 hours</a:t>
          </a:r>
          <a:endParaRPr lang="en-US" sz="1600" kern="1200" dirty="0"/>
        </a:p>
      </dsp:txBody>
      <dsp:txXfrm>
        <a:off x="1978326" y="604748"/>
        <a:ext cx="1459992" cy="1278350"/>
      </dsp:txXfrm>
    </dsp:sp>
    <dsp:sp modelId="{10F54242-D1DF-4814-82E4-DCD90DD16F86}">
      <dsp:nvSpPr>
        <dsp:cNvPr id="0" name=""/>
        <dsp:cNvSpPr/>
      </dsp:nvSpPr>
      <dsp:spPr>
        <a:xfrm rot="5400000">
          <a:off x="1978326" y="3171"/>
          <a:ext cx="275164" cy="27516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41FEFF-B51B-4636-A642-378D96637B2B}">
      <dsp:nvSpPr>
        <dsp:cNvPr id="0" name=""/>
        <dsp:cNvSpPr/>
      </dsp:nvSpPr>
      <dsp:spPr>
        <a:xfrm rot="10800000">
          <a:off x="192991" y="2607"/>
          <a:ext cx="1618617" cy="970794"/>
        </a:xfrm>
        <a:prstGeom prst="corner">
          <a:avLst>
            <a:gd name="adj1" fmla="val 16120"/>
            <a:gd name="adj2" fmla="val 16110"/>
          </a:avLst>
        </a:prstGeom>
        <a:solidFill>
          <a:schemeClr val="accent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5D0D7B-4351-4CC0-B93A-79CEB22E8A62}">
      <dsp:nvSpPr>
        <dsp:cNvPr id="0" name=""/>
        <dsp:cNvSpPr/>
      </dsp:nvSpPr>
      <dsp:spPr>
        <a:xfrm>
          <a:off x="189754" y="162965"/>
          <a:ext cx="1459992" cy="127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Font typeface="Arial" panose="020B0604020202020204" pitchFamily="34" charset="0"/>
            <a:buNone/>
          </a:pPr>
          <a:r>
            <a:rPr lang="en-US" sz="1600" kern="1200" dirty="0"/>
            <a:t>2022-2023, threshold remains at 60 hours</a:t>
          </a:r>
        </a:p>
      </dsp:txBody>
      <dsp:txXfrm>
        <a:off x="189754" y="162965"/>
        <a:ext cx="1459992" cy="12783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77F1AE76-6E03-498E-8E5C-EF18D7918E12}" type="datetimeFigureOut">
              <a:rPr lang="en-US" smtClean="0"/>
              <a:t>1/19/2023</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105426A-F38C-4F14-9440-1802FB01D469}" type="slidenum">
              <a:rPr lang="en-US" smtClean="0"/>
              <a:t>‹#›</a:t>
            </a:fld>
            <a:endParaRPr lang="en-US"/>
          </a:p>
        </p:txBody>
      </p:sp>
    </p:spTree>
    <p:extLst>
      <p:ext uri="{BB962C8B-B14F-4D97-AF65-F5344CB8AC3E}">
        <p14:creationId xmlns:p14="http://schemas.microsoft.com/office/powerpoint/2010/main" val="717631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4008470-726B-4920-9275-A07A1CC96B4C}" type="datetimeFigureOut">
              <a:rPr lang="en-US" smtClean="0"/>
              <a:t>1/19/2023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C18F480A-ACFB-48CC-BDC0-969CB8D4685C}" type="slidenum">
              <a:rPr lang="en-US" smtClean="0"/>
              <a:t>‹#›</a:t>
            </a:fld>
            <a:endParaRPr lang="en-US"/>
          </a:p>
        </p:txBody>
      </p:sp>
    </p:spTree>
    <p:extLst>
      <p:ext uri="{BB962C8B-B14F-4D97-AF65-F5344CB8AC3E}">
        <p14:creationId xmlns:p14="http://schemas.microsoft.com/office/powerpoint/2010/main" val="1215490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ls.gov/cps/definitions.htm#unemployed" TargetMode="External"/><Relationship Id="rId7" Type="http://schemas.openxmlformats.org/officeDocument/2006/relationships/hyperlink" Target="https://www.bls.gov/cps/definitions.htm#jobsearch"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bls.gov/cps/definitions.htm#refweek" TargetMode="External"/><Relationship Id="rId5" Type="http://schemas.openxmlformats.org/officeDocument/2006/relationships/hyperlink" Target="https://www.bls.gov/cps/definitions.htm#employed" TargetMode="External"/><Relationship Id="rId4" Type="http://schemas.openxmlformats.org/officeDocument/2006/relationships/hyperlink" Target="https://www.bls.gov/cps/definitions.htm#laborforc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83061"/>
                </a:solidFill>
                <a:effectLst/>
                <a:latin typeface="Arial" panose="020B0604020202020204" pitchFamily="34" charset="0"/>
              </a:rPr>
              <a:t>Unemployment rate</a:t>
            </a:r>
          </a:p>
          <a:p>
            <a:pPr algn="l"/>
            <a:r>
              <a:rPr lang="en-US" b="0" i="0" dirty="0">
                <a:solidFill>
                  <a:srgbClr val="333333"/>
                </a:solidFill>
                <a:effectLst/>
                <a:latin typeface="Tahoma" panose="020B0604030504040204" pitchFamily="34" charset="0"/>
              </a:rPr>
              <a:t>The unemployment rate represents the number of </a:t>
            </a:r>
            <a:r>
              <a:rPr lang="en-US" b="0" i="0" u="sng" dirty="0">
                <a:solidFill>
                  <a:srgbClr val="003399"/>
                </a:solidFill>
                <a:effectLst/>
                <a:latin typeface="Tahoma" panose="020B0604030504040204" pitchFamily="34" charset="0"/>
                <a:hlinkClick r:id="rId3"/>
              </a:rPr>
              <a:t>unemployed</a:t>
            </a:r>
            <a:r>
              <a:rPr lang="en-US" b="0" i="0" dirty="0">
                <a:solidFill>
                  <a:srgbClr val="333333"/>
                </a:solidFill>
                <a:effectLst/>
                <a:latin typeface="Tahoma" panose="020B0604030504040204" pitchFamily="34" charset="0"/>
              </a:rPr>
              <a:t> people as a percentage of the </a:t>
            </a:r>
            <a:r>
              <a:rPr lang="en-US" b="0" i="0" u="sng" dirty="0">
                <a:solidFill>
                  <a:srgbClr val="003399"/>
                </a:solidFill>
                <a:effectLst/>
                <a:latin typeface="Tahoma" panose="020B0604030504040204" pitchFamily="34" charset="0"/>
                <a:hlinkClick r:id="rId4"/>
              </a:rPr>
              <a:t>labor force</a:t>
            </a:r>
            <a:r>
              <a:rPr lang="en-US" b="0" i="0" dirty="0">
                <a:solidFill>
                  <a:srgbClr val="333333"/>
                </a:solidFill>
                <a:effectLst/>
                <a:latin typeface="Tahoma" panose="020B0604030504040204" pitchFamily="34" charset="0"/>
              </a:rPr>
              <a:t> (the labor force is the sum of the employed and unemployed).</a:t>
            </a:r>
          </a:p>
          <a:p>
            <a:pPr algn="l"/>
            <a:r>
              <a:rPr lang="en-US" b="0" i="0" dirty="0">
                <a:solidFill>
                  <a:srgbClr val="333333"/>
                </a:solidFill>
                <a:effectLst/>
                <a:latin typeface="Tahoma" panose="020B0604030504040204" pitchFamily="34" charset="0"/>
              </a:rPr>
              <a:t>The unemployment rate is calculated as: (Unemployed ÷ Labor Force) x 100.</a:t>
            </a:r>
          </a:p>
          <a:p>
            <a:pPr algn="l"/>
            <a:br>
              <a:rPr lang="en-US" dirty="0"/>
            </a:br>
            <a:r>
              <a:rPr lang="en-US" b="0" i="0" dirty="0">
                <a:solidFill>
                  <a:srgbClr val="183061"/>
                </a:solidFill>
                <a:effectLst/>
                <a:latin typeface="Arial" panose="020B0604020202020204" pitchFamily="34" charset="0"/>
              </a:rPr>
              <a:t>Not in the labor force, </a:t>
            </a:r>
            <a:r>
              <a:rPr lang="en-US" b="0" i="0" dirty="0">
                <a:solidFill>
                  <a:srgbClr val="333333"/>
                </a:solidFill>
                <a:effectLst/>
                <a:latin typeface="Tahoma" panose="020B0604030504040204" pitchFamily="34" charset="0"/>
              </a:rPr>
              <a:t>In the Current Population Survey, people are classified as not in the labor force if:</a:t>
            </a:r>
          </a:p>
          <a:p>
            <a:pPr algn="l">
              <a:buFont typeface="Arial" panose="020B0604020202020204" pitchFamily="34" charset="0"/>
              <a:buChar char="•"/>
            </a:pPr>
            <a:r>
              <a:rPr lang="en-US" b="0" i="0" dirty="0">
                <a:solidFill>
                  <a:srgbClr val="333333"/>
                </a:solidFill>
                <a:effectLst/>
                <a:latin typeface="Source Sans Pro Web"/>
              </a:rPr>
              <a:t>they were not </a:t>
            </a:r>
            <a:r>
              <a:rPr lang="en-US" b="0" i="0" u="sng" dirty="0">
                <a:solidFill>
                  <a:srgbClr val="003399"/>
                </a:solidFill>
                <a:effectLst/>
                <a:latin typeface="Source Sans Pro Web"/>
                <a:hlinkClick r:id="rId5"/>
              </a:rPr>
              <a:t>employed</a:t>
            </a:r>
            <a:r>
              <a:rPr lang="en-US" b="0" i="0" dirty="0">
                <a:solidFill>
                  <a:srgbClr val="333333"/>
                </a:solidFill>
                <a:effectLst/>
                <a:latin typeface="Source Sans Pro Web"/>
              </a:rPr>
              <a:t> during the survey </a:t>
            </a:r>
            <a:r>
              <a:rPr lang="en-US" b="0" i="0" u="sng" dirty="0">
                <a:solidFill>
                  <a:srgbClr val="003399"/>
                </a:solidFill>
                <a:effectLst/>
                <a:latin typeface="Source Sans Pro Web"/>
                <a:hlinkClick r:id="rId6"/>
              </a:rPr>
              <a:t>reference week</a:t>
            </a:r>
            <a:br>
              <a:rPr lang="en-US" b="0" i="0" dirty="0">
                <a:solidFill>
                  <a:srgbClr val="333333"/>
                </a:solidFill>
                <a:effectLst/>
                <a:latin typeface="Source Sans Pro Web"/>
              </a:rPr>
            </a:br>
            <a:r>
              <a:rPr lang="en-US" b="0" i="0" dirty="0">
                <a:solidFill>
                  <a:srgbClr val="333333"/>
                </a:solidFill>
                <a:effectLst/>
                <a:latin typeface="Source Sans Pro Web"/>
              </a:rPr>
              <a:t>and</a:t>
            </a:r>
          </a:p>
          <a:p>
            <a:pPr algn="l">
              <a:buFont typeface="Arial" panose="020B0604020202020204" pitchFamily="34" charset="0"/>
              <a:buChar char="•"/>
            </a:pPr>
            <a:r>
              <a:rPr lang="en-US" b="0" i="0" dirty="0">
                <a:solidFill>
                  <a:srgbClr val="333333"/>
                </a:solidFill>
                <a:effectLst/>
                <a:latin typeface="Source Sans Pro Web"/>
              </a:rPr>
              <a:t>they had not </a:t>
            </a:r>
            <a:r>
              <a:rPr lang="en-US" b="0" i="0" u="sng" dirty="0">
                <a:solidFill>
                  <a:srgbClr val="003399"/>
                </a:solidFill>
                <a:effectLst/>
                <a:latin typeface="Source Sans Pro Web"/>
                <a:hlinkClick r:id="rId7"/>
              </a:rPr>
              <a:t>actively looked for work</a:t>
            </a:r>
            <a:r>
              <a:rPr lang="en-US" b="0" i="0" dirty="0">
                <a:solidFill>
                  <a:srgbClr val="333333"/>
                </a:solidFill>
                <a:effectLst/>
                <a:latin typeface="Source Sans Pro Web"/>
              </a:rPr>
              <a:t> (or been on temporary layoff) in the last 4 weeks</a:t>
            </a:r>
          </a:p>
          <a:p>
            <a:pPr algn="l"/>
            <a:r>
              <a:rPr lang="en-US" b="0" i="0" dirty="0">
                <a:solidFill>
                  <a:srgbClr val="333333"/>
                </a:solidFill>
                <a:effectLst/>
                <a:latin typeface="Tahoma" panose="020B0604030504040204" pitchFamily="34" charset="0"/>
              </a:rPr>
              <a:t>In other words, people not in the labor force are those who do not meet the criteria to be classified as either </a:t>
            </a:r>
            <a:r>
              <a:rPr lang="en-US" b="0" i="0" u="sng" dirty="0">
                <a:solidFill>
                  <a:srgbClr val="003399"/>
                </a:solidFill>
                <a:effectLst/>
                <a:latin typeface="Tahoma" panose="020B0604030504040204" pitchFamily="34" charset="0"/>
                <a:hlinkClick r:id="rId5"/>
              </a:rPr>
              <a:t>employed</a:t>
            </a:r>
            <a:r>
              <a:rPr lang="en-US" b="0" i="0" dirty="0">
                <a:solidFill>
                  <a:srgbClr val="333333"/>
                </a:solidFill>
                <a:effectLst/>
                <a:latin typeface="Tahoma" panose="020B0604030504040204" pitchFamily="34" charset="0"/>
              </a:rPr>
              <a:t> or </a:t>
            </a:r>
            <a:r>
              <a:rPr lang="en-US" b="0" i="0" u="sng" dirty="0">
                <a:solidFill>
                  <a:srgbClr val="003399"/>
                </a:solidFill>
                <a:effectLst/>
                <a:latin typeface="Tahoma" panose="020B0604030504040204" pitchFamily="34" charset="0"/>
                <a:hlinkClick r:id="rId3"/>
              </a:rPr>
              <a:t>unemployed</a:t>
            </a:r>
            <a:r>
              <a:rPr lang="en-US" b="0" i="0" dirty="0">
                <a:solidFill>
                  <a:srgbClr val="333333"/>
                </a:solidFill>
                <a:effectLst/>
                <a:latin typeface="Tahoma" panose="020B0604030504040204" pitchFamily="34" charset="0"/>
              </a:rPr>
              <a:t>, as defined above.</a:t>
            </a:r>
          </a:p>
          <a:p>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4</a:t>
            </a:fld>
            <a:endParaRPr lang="en-US"/>
          </a:p>
        </p:txBody>
      </p:sp>
    </p:spTree>
    <p:extLst>
      <p:ext uri="{BB962C8B-B14F-4D97-AF65-F5344CB8AC3E}">
        <p14:creationId xmlns:p14="http://schemas.microsoft.com/office/powerpoint/2010/main" val="4080223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26</a:t>
            </a:fld>
            <a:endParaRPr lang="en-US"/>
          </a:p>
        </p:txBody>
      </p:sp>
    </p:spTree>
    <p:extLst>
      <p:ext uri="{BB962C8B-B14F-4D97-AF65-F5344CB8AC3E}">
        <p14:creationId xmlns:p14="http://schemas.microsoft.com/office/powerpoint/2010/main" val="2812014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27</a:t>
            </a:fld>
            <a:endParaRPr lang="en-US"/>
          </a:p>
        </p:txBody>
      </p:sp>
    </p:spTree>
    <p:extLst>
      <p:ext uri="{BB962C8B-B14F-4D97-AF65-F5344CB8AC3E}">
        <p14:creationId xmlns:p14="http://schemas.microsoft.com/office/powerpoint/2010/main" val="28219227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predicting a $.70 min wage increase last year but the state went for a full dollar. I predict that next year they will raise it the remaining $.80.</a:t>
            </a:r>
          </a:p>
        </p:txBody>
      </p:sp>
      <p:sp>
        <p:nvSpPr>
          <p:cNvPr id="4" name="Slide Number Placeholder 3"/>
          <p:cNvSpPr>
            <a:spLocks noGrp="1"/>
          </p:cNvSpPr>
          <p:nvPr>
            <p:ph type="sldNum" sz="quarter" idx="5"/>
          </p:nvPr>
        </p:nvSpPr>
        <p:spPr/>
        <p:txBody>
          <a:bodyPr/>
          <a:lstStyle/>
          <a:p>
            <a:fld id="{C18F480A-ACFB-48CC-BDC0-969CB8D4685C}" type="slidenum">
              <a:rPr lang="en-US" smtClean="0"/>
              <a:t>29</a:t>
            </a:fld>
            <a:endParaRPr lang="en-US"/>
          </a:p>
        </p:txBody>
      </p:sp>
    </p:spTree>
    <p:extLst>
      <p:ext uri="{BB962C8B-B14F-4D97-AF65-F5344CB8AC3E}">
        <p14:creationId xmlns:p14="http://schemas.microsoft.com/office/powerpoint/2010/main" val="3733661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36</a:t>
            </a:fld>
            <a:endParaRPr lang="en-US"/>
          </a:p>
        </p:txBody>
      </p:sp>
    </p:spTree>
    <p:extLst>
      <p:ext uri="{BB962C8B-B14F-4D97-AF65-F5344CB8AC3E}">
        <p14:creationId xmlns:p14="http://schemas.microsoft.com/office/powerpoint/2010/main" val="2406608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39</a:t>
            </a:fld>
            <a:endParaRPr lang="en-US"/>
          </a:p>
        </p:txBody>
      </p:sp>
    </p:spTree>
    <p:extLst>
      <p:ext uri="{BB962C8B-B14F-4D97-AF65-F5344CB8AC3E}">
        <p14:creationId xmlns:p14="http://schemas.microsoft.com/office/powerpoint/2010/main" val="12720802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area is paid for by the employer. Green area is eligible for OT tax credit.</a:t>
            </a:r>
          </a:p>
        </p:txBody>
      </p:sp>
      <p:sp>
        <p:nvSpPr>
          <p:cNvPr id="4" name="Slide Number Placeholder 3"/>
          <p:cNvSpPr>
            <a:spLocks noGrp="1"/>
          </p:cNvSpPr>
          <p:nvPr>
            <p:ph type="sldNum" sz="quarter" idx="5"/>
          </p:nvPr>
        </p:nvSpPr>
        <p:spPr/>
        <p:txBody>
          <a:bodyPr/>
          <a:lstStyle/>
          <a:p>
            <a:fld id="{C18F480A-ACFB-48CC-BDC0-969CB8D4685C}" type="slidenum">
              <a:rPr lang="en-US" smtClean="0"/>
              <a:t>40</a:t>
            </a:fld>
            <a:endParaRPr lang="en-US"/>
          </a:p>
        </p:txBody>
      </p:sp>
    </p:spTree>
    <p:extLst>
      <p:ext uri="{BB962C8B-B14F-4D97-AF65-F5344CB8AC3E}">
        <p14:creationId xmlns:p14="http://schemas.microsoft.com/office/powerpoint/2010/main" val="1548381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41</a:t>
            </a:fld>
            <a:endParaRPr lang="en-US"/>
          </a:p>
        </p:txBody>
      </p:sp>
    </p:spTree>
    <p:extLst>
      <p:ext uri="{BB962C8B-B14F-4D97-AF65-F5344CB8AC3E}">
        <p14:creationId xmlns:p14="http://schemas.microsoft.com/office/powerpoint/2010/main" val="26624201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items included: 1. investment in machinery, eqpt, technology, etc., 2. scale back or reduce operations, 3. hired more employees, 4. tighter management</a:t>
            </a:r>
          </a:p>
          <a:p>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44</a:t>
            </a:fld>
            <a:endParaRPr lang="en-US"/>
          </a:p>
        </p:txBody>
      </p:sp>
    </p:spTree>
    <p:extLst>
      <p:ext uri="{BB962C8B-B14F-4D97-AF65-F5344CB8AC3E}">
        <p14:creationId xmlns:p14="http://schemas.microsoft.com/office/powerpoint/2010/main" val="2152236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items included: 1. “It depends on what NYS happens with labor and market factors,” and 2. improve efficiency, 3. change or discontinue operations</a:t>
            </a:r>
          </a:p>
          <a:p>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45</a:t>
            </a:fld>
            <a:endParaRPr lang="en-US"/>
          </a:p>
        </p:txBody>
      </p:sp>
    </p:spTree>
    <p:extLst>
      <p:ext uri="{BB962C8B-B14F-4D97-AF65-F5344CB8AC3E}">
        <p14:creationId xmlns:p14="http://schemas.microsoft.com/office/powerpoint/2010/main" val="26144103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Farms are looking for technology solutions</a:t>
            </a:r>
          </a:p>
          <a:p>
            <a:r>
              <a:rPr lang="en-US" dirty="0"/>
              <a:t>Moderate changes planned by specialty crop operations: change crop selections, move to less labor intensive crops, reduce crop diversity, mechanize, focus only on the most profitable crops</a:t>
            </a:r>
          </a:p>
        </p:txBody>
      </p:sp>
      <p:sp>
        <p:nvSpPr>
          <p:cNvPr id="4" name="Slide Number Placeholder 3"/>
          <p:cNvSpPr>
            <a:spLocks noGrp="1"/>
          </p:cNvSpPr>
          <p:nvPr>
            <p:ph type="sldNum" sz="quarter" idx="5"/>
          </p:nvPr>
        </p:nvSpPr>
        <p:spPr/>
        <p:txBody>
          <a:bodyPr/>
          <a:lstStyle/>
          <a:p>
            <a:fld id="{C18F480A-ACFB-48CC-BDC0-969CB8D4685C}" type="slidenum">
              <a:rPr lang="en-US" smtClean="0"/>
              <a:t>46</a:t>
            </a:fld>
            <a:endParaRPr lang="en-US"/>
          </a:p>
        </p:txBody>
      </p:sp>
    </p:spTree>
    <p:extLst>
      <p:ext uri="{BB962C8B-B14F-4D97-AF65-F5344CB8AC3E}">
        <p14:creationId xmlns:p14="http://schemas.microsoft.com/office/powerpoint/2010/main" val="4022392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York at 4.3%</a:t>
            </a:r>
          </a:p>
        </p:txBody>
      </p:sp>
      <p:sp>
        <p:nvSpPr>
          <p:cNvPr id="4" name="Slide Number Placeholder 3"/>
          <p:cNvSpPr>
            <a:spLocks noGrp="1"/>
          </p:cNvSpPr>
          <p:nvPr>
            <p:ph type="sldNum" sz="quarter" idx="5"/>
          </p:nvPr>
        </p:nvSpPr>
        <p:spPr/>
        <p:txBody>
          <a:bodyPr/>
          <a:lstStyle/>
          <a:p>
            <a:fld id="{C18F480A-ACFB-48CC-BDC0-969CB8D4685C}" type="slidenum">
              <a:rPr lang="en-US" smtClean="0"/>
              <a:t>5</a:t>
            </a:fld>
            <a:endParaRPr lang="en-US"/>
          </a:p>
        </p:txBody>
      </p:sp>
    </p:spTree>
    <p:extLst>
      <p:ext uri="{BB962C8B-B14F-4D97-AF65-F5344CB8AC3E}">
        <p14:creationId xmlns:p14="http://schemas.microsoft.com/office/powerpoint/2010/main" val="126329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02124"/>
                </a:solidFill>
                <a:effectLst/>
                <a:latin typeface="Roboto" panose="02000000000000000000" pitchFamily="2" charset="0"/>
              </a:rPr>
              <a:t>The labor force participation rate is </a:t>
            </a:r>
            <a:r>
              <a:rPr lang="en-US" sz="1200" b="1" i="0" dirty="0">
                <a:solidFill>
                  <a:srgbClr val="202124"/>
                </a:solidFill>
                <a:effectLst/>
                <a:latin typeface="Roboto" panose="02000000000000000000" pitchFamily="2" charset="0"/>
              </a:rPr>
              <a:t>the percentage of the civilian noninstitutional population 16 years and older that is working or actively looking for work</a:t>
            </a:r>
            <a:r>
              <a:rPr lang="en-US" sz="1200" b="0" i="0" dirty="0">
                <a:solidFill>
                  <a:srgbClr val="202124"/>
                </a:solidFill>
                <a:effectLst/>
                <a:latin typeface="Roboto" panose="02000000000000000000" pitchFamily="2" charset="0"/>
              </a:rPr>
              <a:t>. It is an important labor market measure because it represents the relative amount of labor resources available for the production of goods and services.</a:t>
            </a:r>
            <a:endParaRPr lang="en-US" sz="1200" dirty="0"/>
          </a:p>
        </p:txBody>
      </p:sp>
      <p:sp>
        <p:nvSpPr>
          <p:cNvPr id="4" name="Slide Number Placeholder 3"/>
          <p:cNvSpPr>
            <a:spLocks noGrp="1"/>
          </p:cNvSpPr>
          <p:nvPr>
            <p:ph type="sldNum" sz="quarter" idx="5"/>
          </p:nvPr>
        </p:nvSpPr>
        <p:spPr/>
        <p:txBody>
          <a:bodyPr/>
          <a:lstStyle/>
          <a:p>
            <a:fld id="{C18F480A-ACFB-48CC-BDC0-969CB8D4685C}" type="slidenum">
              <a:rPr lang="en-US" smtClean="0"/>
              <a:t>7</a:t>
            </a:fld>
            <a:endParaRPr lang="en-US"/>
          </a:p>
        </p:txBody>
      </p:sp>
    </p:spTree>
    <p:extLst>
      <p:ext uri="{BB962C8B-B14F-4D97-AF65-F5344CB8AC3E}">
        <p14:creationId xmlns:p14="http://schemas.microsoft.com/office/powerpoint/2010/main" val="2871275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https://fred.stlouisfed.org/graph/?g=p9aA</a:t>
            </a:r>
          </a:p>
          <a:p>
            <a:r>
              <a:rPr lang="en-US" dirty="0"/>
              <a:t>The November 2022 number is .566 meaning there were almost twice as many job openings as there were unemployed people</a:t>
            </a:r>
          </a:p>
        </p:txBody>
      </p:sp>
      <p:sp>
        <p:nvSpPr>
          <p:cNvPr id="4" name="Slide Number Placeholder 3"/>
          <p:cNvSpPr>
            <a:spLocks noGrp="1"/>
          </p:cNvSpPr>
          <p:nvPr>
            <p:ph type="sldNum" sz="quarter" idx="5"/>
          </p:nvPr>
        </p:nvSpPr>
        <p:spPr/>
        <p:txBody>
          <a:bodyPr/>
          <a:lstStyle/>
          <a:p>
            <a:fld id="{C18F480A-ACFB-48CC-BDC0-969CB8D4685C}" type="slidenum">
              <a:rPr lang="en-US" smtClean="0"/>
              <a:t>9</a:t>
            </a:fld>
            <a:endParaRPr lang="en-US"/>
          </a:p>
        </p:txBody>
      </p:sp>
    </p:spTree>
    <p:extLst>
      <p:ext uri="{BB962C8B-B14F-4D97-AF65-F5344CB8AC3E}">
        <p14:creationId xmlns:p14="http://schemas.microsoft.com/office/powerpoint/2010/main" val="4277605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3399"/>
                </a:solidFill>
                <a:effectLst/>
                <a:latin typeface="Tahoma" panose="020B0604030504040204" pitchFamily="34" charset="0"/>
              </a:rPr>
              <a:t>(2) </a:t>
            </a:r>
            <a:r>
              <a:rPr lang="en-US" b="0" i="0" dirty="0">
                <a:solidFill>
                  <a:srgbClr val="333333"/>
                </a:solidFill>
                <a:effectLst/>
                <a:latin typeface="Tahoma" panose="020B0604030504040204" pitchFamily="34" charset="0"/>
              </a:rPr>
              <a:t>The quits rate is the number of quits during the entire month as a percent of total employment.</a:t>
            </a:r>
          </a:p>
          <a:p>
            <a:r>
              <a:rPr lang="en-US" b="0" i="0" dirty="0">
                <a:solidFill>
                  <a:srgbClr val="333333"/>
                </a:solidFill>
                <a:effectLst/>
                <a:latin typeface="Tahoma" panose="020B0604030504040204" pitchFamily="34" charset="0"/>
              </a:rPr>
              <a:t>1.5 quits/month = 18% turnover rate</a:t>
            </a:r>
          </a:p>
          <a:p>
            <a:r>
              <a:rPr lang="en-US" b="0" i="0" dirty="0">
                <a:solidFill>
                  <a:srgbClr val="333333"/>
                </a:solidFill>
                <a:effectLst/>
                <a:latin typeface="Tahoma" panose="020B0604030504040204" pitchFamily="34" charset="0"/>
              </a:rPr>
              <a:t>3 quits/month = 36% turnover rate</a:t>
            </a:r>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10</a:t>
            </a:fld>
            <a:endParaRPr lang="en-US"/>
          </a:p>
        </p:txBody>
      </p:sp>
    </p:spTree>
    <p:extLst>
      <p:ext uri="{BB962C8B-B14F-4D97-AF65-F5344CB8AC3E}">
        <p14:creationId xmlns:p14="http://schemas.microsoft.com/office/powerpoint/2010/main" val="1947008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F480A-ACFB-48CC-BDC0-969CB8D4685C}" type="slidenum">
              <a:rPr lang="en-US" smtClean="0"/>
              <a:t>13</a:t>
            </a:fld>
            <a:endParaRPr lang="en-US"/>
          </a:p>
        </p:txBody>
      </p:sp>
    </p:spTree>
    <p:extLst>
      <p:ext uri="{BB962C8B-B14F-4D97-AF65-F5344CB8AC3E}">
        <p14:creationId xmlns:p14="http://schemas.microsoft.com/office/powerpoint/2010/main" val="367426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Huge focus on the immigrant workforce but New York’s industry is very diverse.</a:t>
            </a:r>
          </a:p>
        </p:txBody>
      </p:sp>
      <p:sp>
        <p:nvSpPr>
          <p:cNvPr id="4" name="Slide Number Placeholder 3"/>
          <p:cNvSpPr>
            <a:spLocks noGrp="1"/>
          </p:cNvSpPr>
          <p:nvPr>
            <p:ph type="sldNum" sz="quarter" idx="5"/>
          </p:nvPr>
        </p:nvSpPr>
        <p:spPr/>
        <p:txBody>
          <a:bodyPr/>
          <a:lstStyle/>
          <a:p>
            <a:fld id="{C18F480A-ACFB-48CC-BDC0-969CB8D4685C}" type="slidenum">
              <a:rPr lang="en-US" smtClean="0"/>
              <a:t>14</a:t>
            </a:fld>
            <a:endParaRPr lang="en-US"/>
          </a:p>
        </p:txBody>
      </p:sp>
    </p:spTree>
    <p:extLst>
      <p:ext uri="{BB962C8B-B14F-4D97-AF65-F5344CB8AC3E}">
        <p14:creationId xmlns:p14="http://schemas.microsoft.com/office/powerpoint/2010/main" val="3993158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narrowed the data down to look at the activity that we know is largely about finding work in the U.S. Single adults coming from Mexico and Guatemala. You might think that this would translate into more unauthorized workers showing up on farms. </a:t>
            </a:r>
          </a:p>
          <a:p>
            <a:r>
              <a:rPr lang="en-US" dirty="0"/>
              <a:t>https://www.cbp.gov/newsroom/stats/southwest-land-border-encounter</a:t>
            </a:r>
          </a:p>
        </p:txBody>
      </p:sp>
      <p:sp>
        <p:nvSpPr>
          <p:cNvPr id="4" name="Slide Number Placeholder 3"/>
          <p:cNvSpPr>
            <a:spLocks noGrp="1"/>
          </p:cNvSpPr>
          <p:nvPr>
            <p:ph type="sldNum" sz="quarter" idx="5"/>
          </p:nvPr>
        </p:nvSpPr>
        <p:spPr/>
        <p:txBody>
          <a:bodyPr/>
          <a:lstStyle/>
          <a:p>
            <a:fld id="{C18F480A-ACFB-48CC-BDC0-969CB8D4685C}" type="slidenum">
              <a:rPr lang="en-US" smtClean="0"/>
              <a:t>19</a:t>
            </a:fld>
            <a:endParaRPr lang="en-US"/>
          </a:p>
        </p:txBody>
      </p:sp>
    </p:spTree>
    <p:extLst>
      <p:ext uri="{BB962C8B-B14F-4D97-AF65-F5344CB8AC3E}">
        <p14:creationId xmlns:p14="http://schemas.microsoft.com/office/powerpoint/2010/main" val="89257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Border enforcement got much tougher starting under Obama and then under Trump.</a:t>
            </a:r>
          </a:p>
        </p:txBody>
      </p:sp>
      <p:sp>
        <p:nvSpPr>
          <p:cNvPr id="4" name="Slide Number Placeholder 3"/>
          <p:cNvSpPr>
            <a:spLocks noGrp="1"/>
          </p:cNvSpPr>
          <p:nvPr>
            <p:ph type="sldNum" sz="quarter" idx="5"/>
          </p:nvPr>
        </p:nvSpPr>
        <p:spPr/>
        <p:txBody>
          <a:bodyPr/>
          <a:lstStyle/>
          <a:p>
            <a:fld id="{C18F480A-ACFB-48CC-BDC0-969CB8D4685C}" type="slidenum">
              <a:rPr lang="en-US" smtClean="0"/>
              <a:t>20</a:t>
            </a:fld>
            <a:endParaRPr lang="en-US"/>
          </a:p>
        </p:txBody>
      </p:sp>
    </p:spTree>
    <p:extLst>
      <p:ext uri="{BB962C8B-B14F-4D97-AF65-F5344CB8AC3E}">
        <p14:creationId xmlns:p14="http://schemas.microsoft.com/office/powerpoint/2010/main" val="29090905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4615" y="666281"/>
            <a:ext cx="9143869" cy="2843683"/>
          </a:xfrm>
        </p:spPr>
        <p:txBody>
          <a:bodyPr anchor="t" anchorCtr="0">
            <a:normAutofit/>
          </a:bodyPr>
          <a:lstStyle>
            <a:lvl1pPr algn="l">
              <a:defRPr sz="7200"/>
            </a:lvl1pPr>
          </a:lstStyle>
          <a:p>
            <a:r>
              <a:rPr lang="en-US"/>
              <a:t>Click to edit Master title style</a:t>
            </a:r>
            <a:endParaRPr lang="en-US" dirty="0"/>
          </a:p>
        </p:txBody>
      </p:sp>
      <p:sp>
        <p:nvSpPr>
          <p:cNvPr id="3" name="Subtitle 2"/>
          <p:cNvSpPr>
            <a:spLocks noGrp="1"/>
          </p:cNvSpPr>
          <p:nvPr>
            <p:ph type="subTitle" idx="1"/>
          </p:nvPr>
        </p:nvSpPr>
        <p:spPr>
          <a:xfrm>
            <a:off x="624615" y="3644177"/>
            <a:ext cx="9143869" cy="1374636"/>
          </a:xfrm>
        </p:spPr>
        <p:txBody>
          <a:bodyPr>
            <a:normAutofit/>
          </a:bodyPr>
          <a:lstStyle>
            <a:lvl1pPr marL="0" indent="0" algn="l">
              <a:buNone/>
              <a:defRPr sz="2667" i="1"/>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3441F-1713-47E8-B83E-9B38835C4600}" type="slidenum">
              <a:rPr lang="en-US" smtClean="0"/>
              <a:t>‹#›</a:t>
            </a:fld>
            <a:endParaRPr lang="en-US"/>
          </a:p>
        </p:txBody>
      </p:sp>
      <p:pic>
        <p:nvPicPr>
          <p:cNvPr id="4" name="Picture 3"/>
          <p:cNvPicPr>
            <a:picLocks noChangeAspect="1"/>
          </p:cNvPicPr>
          <p:nvPr userDrawn="1"/>
        </p:nvPicPr>
        <p:blipFill>
          <a:blip r:embed="rId2"/>
          <a:stretch>
            <a:fillRect/>
          </a:stretch>
        </p:blipFill>
        <p:spPr>
          <a:xfrm>
            <a:off x="9991290" y="79555"/>
            <a:ext cx="2343276" cy="2149295"/>
          </a:xfrm>
          <a:prstGeom prst="rect">
            <a:avLst/>
          </a:prstGeom>
        </p:spPr>
      </p:pic>
    </p:spTree>
    <p:extLst>
      <p:ext uri="{BB962C8B-B14F-4D97-AF65-F5344CB8AC3E}">
        <p14:creationId xmlns:p14="http://schemas.microsoft.com/office/powerpoint/2010/main" val="4162141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488406" y="-11140"/>
            <a:ext cx="6703593" cy="6880280"/>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5FA3441F-1713-47E8-B83E-9B38835C4600}" type="slidenum">
              <a:rPr lang="en-US" smtClean="0"/>
              <a:t>‹#›</a:t>
            </a:fld>
            <a:endParaRPr lang="en-US"/>
          </a:p>
        </p:txBody>
      </p:sp>
      <p:sp>
        <p:nvSpPr>
          <p:cNvPr id="8" name="Title 1"/>
          <p:cNvSpPr>
            <a:spLocks noGrp="1"/>
          </p:cNvSpPr>
          <p:nvPr>
            <p:ph type="title"/>
          </p:nvPr>
        </p:nvSpPr>
        <p:spPr>
          <a:xfrm>
            <a:off x="613074" y="457200"/>
            <a:ext cx="4583404" cy="1600200"/>
          </a:xfrm>
        </p:spPr>
        <p:txBody>
          <a:bodyPr anchor="t" anchorCtr="0">
            <a:normAutofit/>
          </a:bodyPr>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613074" y="2266387"/>
            <a:ext cx="4583404" cy="3602604"/>
          </a:xfrm>
        </p:spPr>
        <p:txBody>
          <a:bodyPr/>
          <a:lstStyle>
            <a:lvl1pPr marL="0" indent="0">
              <a:buNone/>
              <a:defRPr sz="2133" i="1"/>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cxnSp>
        <p:nvCxnSpPr>
          <p:cNvPr id="10" name="Straight Connector 9"/>
          <p:cNvCxnSpPr/>
          <p:nvPr/>
        </p:nvCxnSpPr>
        <p:spPr>
          <a:xfrm>
            <a:off x="302386" y="6104369"/>
            <a:ext cx="4894092" cy="0"/>
          </a:xfrm>
          <a:prstGeom prst="line">
            <a:avLst/>
          </a:prstGeom>
          <a:ln w="6350" cmpd="sng">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302386" y="6104369"/>
            <a:ext cx="4894092"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pic>
        <p:nvPicPr>
          <p:cNvPr id="14" name="Picture 13" descr="Horizontal Wordmark_color.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15" y="6165819"/>
            <a:ext cx="3623825" cy="640183"/>
          </a:xfrm>
          <a:prstGeom prst="rect">
            <a:avLst/>
          </a:prstGeom>
        </p:spPr>
      </p:pic>
    </p:spTree>
    <p:extLst>
      <p:ext uri="{BB962C8B-B14F-4D97-AF65-F5344CB8AC3E}">
        <p14:creationId xmlns:p14="http://schemas.microsoft.com/office/powerpoint/2010/main" val="29785209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4608" y="2581694"/>
            <a:ext cx="10942784" cy="1145169"/>
          </a:xfrm>
        </p:spPr>
        <p:txBody>
          <a:bodyPr/>
          <a:lstStyle>
            <a:lvl1pPr algn="ctr">
              <a:defRPr/>
            </a:lvl1pPr>
          </a:lstStyle>
          <a:p>
            <a:r>
              <a:rPr lang="en-US" dirty="0"/>
              <a:t>Click to edit Section Header</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FA3441F-1713-47E8-B83E-9B38835C4600}"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50" y="5021397"/>
            <a:ext cx="3838575" cy="1745272"/>
          </a:xfrm>
          <a:prstGeom prst="rect">
            <a:avLst/>
          </a:prstGeom>
        </p:spPr>
      </p:pic>
    </p:spTree>
    <p:extLst>
      <p:ext uri="{BB962C8B-B14F-4D97-AF65-F5344CB8AC3E}">
        <p14:creationId xmlns:p14="http://schemas.microsoft.com/office/powerpoint/2010/main" val="2431803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 Text Double Column">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640080" y="457200"/>
            <a:ext cx="10911839" cy="914400"/>
          </a:xfrm>
          <a:prstGeom prst="rect">
            <a:avLst/>
          </a:prstGeom>
        </p:spPr>
        <p:txBody>
          <a:bodyPr>
            <a:noAutofit/>
          </a:bodyPr>
          <a:lstStyle/>
          <a:p>
            <a:r>
              <a:rPr lang="en-US" sz="3000" b="0" dirty="0">
                <a:latin typeface="Arial Black"/>
                <a:cs typeface="Arial" panose="020B0604020202020204" pitchFamily="34" charset="0"/>
              </a:rPr>
              <a:t>Headline (double column text</a:t>
            </a:r>
            <a:r>
              <a:rPr lang="en-US" sz="3000" dirty="0">
                <a:latin typeface="Arial Black"/>
                <a:cs typeface="Arial" panose="020B0604020202020204" pitchFamily="34" charset="0"/>
              </a:rPr>
              <a:t>)</a:t>
            </a:r>
            <a:endParaRPr lang="en-US" sz="3000" b="0" dirty="0">
              <a:latin typeface="Arial Black"/>
              <a:cs typeface="Arial" panose="020B0604020202020204" pitchFamily="34" charset="0"/>
            </a:endParaRPr>
          </a:p>
        </p:txBody>
      </p:sp>
      <p:sp>
        <p:nvSpPr>
          <p:cNvPr id="8" name="Content Placeholder 2"/>
          <p:cNvSpPr>
            <a:spLocks noGrp="1"/>
          </p:cNvSpPr>
          <p:nvPr>
            <p:ph sz="half" idx="1" hasCustomPrompt="1"/>
          </p:nvPr>
        </p:nvSpPr>
        <p:spPr>
          <a:xfrm>
            <a:off x="640080" y="1488146"/>
            <a:ext cx="5212080" cy="4480560"/>
          </a:xfrm>
          <a:prstGeom prst="rect">
            <a:avLst/>
          </a:prstGeom>
        </p:spPr>
        <p:txBody>
          <a:bodyPr>
            <a:normAutofit/>
          </a:bodyPr>
          <a:lstStyle/>
          <a:p>
            <a:pPr marL="0" lvl="0" indent="0">
              <a:lnSpc>
                <a:spcPct val="100000"/>
              </a:lnSpc>
              <a:spcBef>
                <a:spcPts val="0"/>
              </a:spcBef>
              <a:buNone/>
            </a:pPr>
            <a:r>
              <a:rPr lang="en-US" sz="2400" dirty="0">
                <a:latin typeface="Georgia" panose="02040502050405020303" pitchFamily="18" charset="0"/>
              </a:rPr>
              <a:t>Text</a:t>
            </a:r>
          </a:p>
        </p:txBody>
      </p:sp>
      <p:sp>
        <p:nvSpPr>
          <p:cNvPr id="9" name="Content Placeholder 3"/>
          <p:cNvSpPr>
            <a:spLocks noGrp="1"/>
          </p:cNvSpPr>
          <p:nvPr>
            <p:ph sz="half" idx="2" hasCustomPrompt="1"/>
          </p:nvPr>
        </p:nvSpPr>
        <p:spPr>
          <a:xfrm>
            <a:off x="6253579" y="1488140"/>
            <a:ext cx="5212080" cy="4480560"/>
          </a:xfrm>
          <a:prstGeom prst="rect">
            <a:avLst/>
          </a:prstGeo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dirty="0">
                <a:latin typeface="Georgia" panose="02040502050405020303" pitchFamily="18" charset="0"/>
              </a:rPr>
              <a:t>Text</a:t>
            </a:r>
          </a:p>
        </p:txBody>
      </p:sp>
      <p:cxnSp>
        <p:nvCxnSpPr>
          <p:cNvPr id="5" name="Straight Connector 4">
            <a:extLst>
              <a:ext uri="{FF2B5EF4-FFF2-40B4-BE49-F238E27FC236}">
                <a16:creationId xmlns:a16="http://schemas.microsoft.com/office/drawing/2014/main" id="{12F4EF4B-EEF9-0C49-8D0D-C5E50CF3361E}"/>
              </a:ext>
            </a:extLst>
          </p:cNvPr>
          <p:cNvCxnSpPr/>
          <p:nvPr/>
        </p:nvCxnSpPr>
        <p:spPr>
          <a:xfrm>
            <a:off x="640080" y="6197222"/>
            <a:ext cx="10908792"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1CE18CC6-41C8-8648-8EBE-35B49A5791D3}"/>
              </a:ext>
            </a:extLst>
          </p:cNvPr>
          <p:cNvCxnSpPr/>
          <p:nvPr/>
        </p:nvCxnSpPr>
        <p:spPr>
          <a:xfrm>
            <a:off x="640080" y="6197222"/>
            <a:ext cx="10908792"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79" y="6216274"/>
            <a:ext cx="1390469" cy="632200"/>
          </a:xfrm>
          <a:prstGeom prst="rect">
            <a:avLst/>
          </a:prstGeom>
        </p:spPr>
      </p:pic>
      <p:sp>
        <p:nvSpPr>
          <p:cNvPr id="12" name="TextBox 11"/>
          <p:cNvSpPr txBox="1"/>
          <p:nvPr/>
        </p:nvSpPr>
        <p:spPr>
          <a:xfrm>
            <a:off x="7495673" y="6340642"/>
            <a:ext cx="4232249" cy="369332"/>
          </a:xfrm>
          <a:prstGeom prst="rect">
            <a:avLst/>
          </a:prstGeom>
          <a:noFill/>
        </p:spPr>
        <p:txBody>
          <a:bodyPr wrap="none" rtlCol="0">
            <a:spAutoFit/>
          </a:bodyPr>
          <a:lstStyle/>
          <a:p>
            <a:r>
              <a:rPr lang="en-US" dirty="0">
                <a:latin typeface="Work Sans" panose="00000500000000000000" pitchFamily="2" charset="0"/>
              </a:rPr>
              <a:t>Agricultural Supervisory Leadership</a:t>
            </a:r>
          </a:p>
        </p:txBody>
      </p:sp>
    </p:spTree>
    <p:extLst>
      <p:ext uri="{BB962C8B-B14F-4D97-AF65-F5344CB8AC3E}">
        <p14:creationId xmlns:p14="http://schemas.microsoft.com/office/powerpoint/2010/main" val="32158527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4608" y="2581696"/>
            <a:ext cx="10942784" cy="1145169"/>
          </a:xfrm>
        </p:spPr>
        <p:txBody>
          <a:bodyPr anchor="b"/>
          <a:lstStyle>
            <a:lvl1pPr algn="ctr">
              <a:defRPr>
                <a:latin typeface="+mj-lt"/>
              </a:defRPr>
            </a:lvl1pPr>
          </a:lstStyle>
          <a:p>
            <a:r>
              <a:rPr lang="en-US" dirty="0"/>
              <a:t>Click to edit Section Header</a:t>
            </a:r>
          </a:p>
        </p:txBody>
      </p:sp>
      <p:pic>
        <p:nvPicPr>
          <p:cNvPr id="6" name="Picture 5"/>
          <p:cNvPicPr>
            <a:picLocks noChangeAspect="1"/>
          </p:cNvPicPr>
          <p:nvPr userDrawn="1"/>
        </p:nvPicPr>
        <p:blipFill>
          <a:blip r:embed="rId2"/>
          <a:stretch>
            <a:fillRect/>
          </a:stretch>
        </p:blipFill>
        <p:spPr>
          <a:xfrm>
            <a:off x="10378440" y="82296"/>
            <a:ext cx="1841152" cy="1688738"/>
          </a:xfrm>
          <a:prstGeom prst="rect">
            <a:avLst/>
          </a:prstGeom>
        </p:spPr>
      </p:pic>
      <p:sp>
        <p:nvSpPr>
          <p:cNvPr id="7" name="Subtitle 2"/>
          <p:cNvSpPr>
            <a:spLocks noGrp="1"/>
          </p:cNvSpPr>
          <p:nvPr>
            <p:ph type="subTitle" idx="1" hasCustomPrompt="1"/>
          </p:nvPr>
        </p:nvSpPr>
        <p:spPr>
          <a:xfrm>
            <a:off x="641656" y="3883167"/>
            <a:ext cx="10925735" cy="1374636"/>
          </a:xfrm>
        </p:spPr>
        <p:txBody>
          <a:bodyPr>
            <a:normAutofit/>
          </a:bodyPr>
          <a:lstStyle>
            <a:lvl1pPr marL="0" indent="0" algn="ctr">
              <a:buNone/>
              <a:defRPr sz="2000" i="0">
                <a:latin typeface="+mn-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section subtitle style</a:t>
            </a:r>
          </a:p>
        </p:txBody>
      </p:sp>
      <p:sp>
        <p:nvSpPr>
          <p:cNvPr id="8"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15786744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4617" y="666283"/>
            <a:ext cx="9747820" cy="2843683"/>
          </a:xfrm>
        </p:spPr>
        <p:txBody>
          <a:bodyPr anchor="b" anchorCtr="0">
            <a:normAutofit/>
          </a:bodyPr>
          <a:lstStyle>
            <a:lvl1pPr algn="l">
              <a:defRPr sz="5400">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641656" y="3883167"/>
            <a:ext cx="9143869" cy="1374636"/>
          </a:xfrm>
        </p:spPr>
        <p:txBody>
          <a:bodyPr>
            <a:normAutofit/>
          </a:bodyPr>
          <a:lstStyle>
            <a:lvl1pPr marL="0" indent="0" algn="l">
              <a:buNone/>
              <a:defRPr sz="2800" i="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4" name="Picture 3"/>
          <p:cNvPicPr>
            <a:picLocks noChangeAspect="1"/>
          </p:cNvPicPr>
          <p:nvPr/>
        </p:nvPicPr>
        <p:blipFill>
          <a:blip r:embed="rId2"/>
          <a:stretch>
            <a:fillRect/>
          </a:stretch>
        </p:blipFill>
        <p:spPr>
          <a:xfrm>
            <a:off x="10379115" y="79556"/>
            <a:ext cx="1841152" cy="1688738"/>
          </a:xfrm>
          <a:prstGeom prst="rect">
            <a:avLst/>
          </a:prstGeom>
        </p:spPr>
      </p:pic>
      <p:sp>
        <p:nvSpPr>
          <p:cNvPr id="5" name="Slide Number Placeholder 4"/>
          <p:cNvSpPr>
            <a:spLocks noGrp="1"/>
          </p:cNvSpPr>
          <p:nvPr>
            <p:ph type="sldNum" sz="quarter" idx="10"/>
          </p:nvPr>
        </p:nvSpPr>
        <p:spPr/>
        <p:txBody>
          <a:body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604740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4608" y="2581696"/>
            <a:ext cx="10942784" cy="1145169"/>
          </a:xfrm>
        </p:spPr>
        <p:txBody>
          <a:bodyPr anchor="b"/>
          <a:lstStyle>
            <a:lvl1pPr algn="ctr">
              <a:defRPr>
                <a:latin typeface="+mj-lt"/>
              </a:defRPr>
            </a:lvl1pPr>
          </a:lstStyle>
          <a:p>
            <a:r>
              <a:rPr lang="en-US" dirty="0"/>
              <a:t>Click to edit Section Header</a:t>
            </a:r>
          </a:p>
        </p:txBody>
      </p:sp>
      <p:pic>
        <p:nvPicPr>
          <p:cNvPr id="6" name="Picture 5"/>
          <p:cNvPicPr>
            <a:picLocks noChangeAspect="1"/>
          </p:cNvPicPr>
          <p:nvPr userDrawn="1"/>
        </p:nvPicPr>
        <p:blipFill>
          <a:blip r:embed="rId2"/>
          <a:stretch>
            <a:fillRect/>
          </a:stretch>
        </p:blipFill>
        <p:spPr>
          <a:xfrm>
            <a:off x="10378440" y="82296"/>
            <a:ext cx="1841152" cy="1688738"/>
          </a:xfrm>
          <a:prstGeom prst="rect">
            <a:avLst/>
          </a:prstGeom>
        </p:spPr>
      </p:pic>
      <p:sp>
        <p:nvSpPr>
          <p:cNvPr id="7" name="Subtitle 2"/>
          <p:cNvSpPr>
            <a:spLocks noGrp="1"/>
          </p:cNvSpPr>
          <p:nvPr>
            <p:ph type="subTitle" idx="1" hasCustomPrompt="1"/>
          </p:nvPr>
        </p:nvSpPr>
        <p:spPr>
          <a:xfrm>
            <a:off x="641656" y="3883167"/>
            <a:ext cx="10925735" cy="1374636"/>
          </a:xfrm>
        </p:spPr>
        <p:txBody>
          <a:bodyPr>
            <a:normAutofit/>
          </a:bodyPr>
          <a:lstStyle>
            <a:lvl1pPr marL="0" indent="0" algn="ctr">
              <a:buNone/>
              <a:defRPr sz="2000" i="0">
                <a:latin typeface="+mn-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section subtitle style</a:t>
            </a:r>
          </a:p>
        </p:txBody>
      </p:sp>
      <p:sp>
        <p:nvSpPr>
          <p:cNvPr id="8"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32455938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header_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138" y="0"/>
            <a:ext cx="6096000" cy="6858000"/>
          </a:xfrm>
          <a:prstGeom prst="rect">
            <a:avLst/>
          </a:prstGeom>
        </p:spPr>
      </p:pic>
      <p:sp>
        <p:nvSpPr>
          <p:cNvPr id="2" name="Title 1"/>
          <p:cNvSpPr>
            <a:spLocks noGrp="1"/>
          </p:cNvSpPr>
          <p:nvPr>
            <p:ph type="ctrTitle" hasCustomPrompt="1"/>
          </p:nvPr>
        </p:nvSpPr>
        <p:spPr>
          <a:xfrm>
            <a:off x="641656" y="2133600"/>
            <a:ext cx="4387544" cy="1528766"/>
          </a:xfrm>
        </p:spPr>
        <p:txBody>
          <a:bodyPr anchor="b" anchorCtr="0">
            <a:noAutofit/>
          </a:bodyPr>
          <a:lstStyle>
            <a:lvl1pPr algn="ctr">
              <a:defRPr sz="3400">
                <a:latin typeface="+mj-lt"/>
              </a:defRPr>
            </a:lvl1pPr>
          </a:lstStyle>
          <a:p>
            <a:r>
              <a:rPr lang="en-US" dirty="0"/>
              <a:t>Click to edit section title style</a:t>
            </a:r>
          </a:p>
        </p:txBody>
      </p:sp>
      <p:sp>
        <p:nvSpPr>
          <p:cNvPr id="3" name="Subtitle 2"/>
          <p:cNvSpPr>
            <a:spLocks noGrp="1"/>
          </p:cNvSpPr>
          <p:nvPr>
            <p:ph type="subTitle" idx="1" hasCustomPrompt="1"/>
          </p:nvPr>
        </p:nvSpPr>
        <p:spPr>
          <a:xfrm>
            <a:off x="641657" y="3883167"/>
            <a:ext cx="4387544" cy="1374636"/>
          </a:xfrm>
        </p:spPr>
        <p:txBody>
          <a:bodyPr>
            <a:normAutofit/>
          </a:bodyPr>
          <a:lstStyle>
            <a:lvl1pPr marL="0" indent="0" algn="ctr">
              <a:buNone/>
              <a:defRPr sz="2000" i="0">
                <a:latin typeface="+mn-lt"/>
              </a:defRPr>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dirty="0"/>
              <a:t>Click to edit section subtitle style</a:t>
            </a:r>
          </a:p>
        </p:txBody>
      </p:sp>
      <p:sp>
        <p:nvSpPr>
          <p:cNvPr id="6" name="Picture Placeholder 5"/>
          <p:cNvSpPr>
            <a:spLocks noGrp="1"/>
          </p:cNvSpPr>
          <p:nvPr>
            <p:ph type="pic" sz="quarter" idx="10"/>
          </p:nvPr>
        </p:nvSpPr>
        <p:spPr>
          <a:xfrm>
            <a:off x="5562600" y="0"/>
            <a:ext cx="6629400" cy="6858000"/>
          </a:xfrm>
        </p:spPr>
        <p:txBody>
          <a:bodyPr/>
          <a:lstStyle/>
          <a:p>
            <a:r>
              <a:rPr lang="en-US"/>
              <a:t>Click icon to add picture</a:t>
            </a:r>
          </a:p>
        </p:txBody>
      </p:sp>
      <p:sp>
        <p:nvSpPr>
          <p:cNvPr id="7" name="Text Placeholder 6"/>
          <p:cNvSpPr>
            <a:spLocks noGrp="1"/>
          </p:cNvSpPr>
          <p:nvPr>
            <p:ph type="body" sz="quarter" idx="11" hasCustomPrompt="1"/>
          </p:nvPr>
        </p:nvSpPr>
        <p:spPr>
          <a:xfrm>
            <a:off x="69631" y="6491985"/>
            <a:ext cx="5410200" cy="304800"/>
          </a:xfrm>
        </p:spPr>
        <p:txBody>
          <a:bodyPr>
            <a:normAutofit/>
          </a:bodyPr>
          <a:lstStyle>
            <a:lvl1pPr marL="0" indent="0" algn="r">
              <a:buNone/>
              <a:defRPr sz="900" baseline="0">
                <a:solidFill>
                  <a:schemeClr val="bg2"/>
                </a:solidFill>
              </a:defRPr>
            </a:lvl1pPr>
          </a:lstStyle>
          <a:p>
            <a:pPr lvl="0"/>
            <a:r>
              <a:rPr lang="en-US" dirty="0"/>
              <a:t>Photo:</a:t>
            </a:r>
          </a:p>
        </p:txBody>
      </p:sp>
    </p:spTree>
    <p:extLst>
      <p:ext uri="{BB962C8B-B14F-4D97-AF65-F5344CB8AC3E}">
        <p14:creationId xmlns:p14="http://schemas.microsoft.com/office/powerpoint/2010/main" val="3719548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3400" b="0">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624608" y="1952357"/>
            <a:ext cx="10942784" cy="3653387"/>
          </a:xfrm>
        </p:spPr>
        <p:txBody>
          <a:bodyPr>
            <a:norm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548439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_1">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3400" b="0" baseline="0">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624609" y="1948874"/>
            <a:ext cx="5360091" cy="3656871"/>
          </a:xfrm>
        </p:spPr>
        <p:txBody>
          <a:bodyPr>
            <a:norm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3392" y="1948874"/>
            <a:ext cx="5334000" cy="3656871"/>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3085527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_2">
    <p:spTree>
      <p:nvGrpSpPr>
        <p:cNvPr id="1" name=""/>
        <p:cNvGrpSpPr/>
        <p:nvPr/>
      </p:nvGrpSpPr>
      <p:grpSpPr>
        <a:xfrm>
          <a:off x="0" y="0"/>
          <a:ext cx="0" cy="0"/>
          <a:chOff x="0" y="0"/>
          <a:chExt cx="0" cy="0"/>
        </a:xfrm>
      </p:grpSpPr>
      <p:sp>
        <p:nvSpPr>
          <p:cNvPr id="8" name="Title 1"/>
          <p:cNvSpPr>
            <a:spLocks noGrp="1"/>
          </p:cNvSpPr>
          <p:nvPr>
            <p:ph type="title"/>
          </p:nvPr>
        </p:nvSpPr>
        <p:spPr>
          <a:xfrm>
            <a:off x="624608" y="676696"/>
            <a:ext cx="10942784" cy="1145169"/>
          </a:xfrm>
        </p:spPr>
        <p:txBody>
          <a:bodyPr anchor="t" anchorCtr="0">
            <a:normAutofit/>
          </a:bodyPr>
          <a:lstStyle>
            <a:lvl1pPr>
              <a:defRPr sz="3400" b="0" baseline="0">
                <a:latin typeface="+mj-lt"/>
              </a:defRPr>
            </a:lvl1pPr>
          </a:lstStyle>
          <a:p>
            <a:r>
              <a:rPr lang="en-US"/>
              <a:t>Click to edit Master title style</a:t>
            </a:r>
            <a:endParaRPr lang="en-US" dirty="0"/>
          </a:p>
        </p:txBody>
      </p:sp>
      <p:sp>
        <p:nvSpPr>
          <p:cNvPr id="9" name="Content Placeholder 2"/>
          <p:cNvSpPr>
            <a:spLocks noGrp="1"/>
          </p:cNvSpPr>
          <p:nvPr>
            <p:ph sz="half" idx="1"/>
          </p:nvPr>
        </p:nvSpPr>
        <p:spPr>
          <a:xfrm>
            <a:off x="624609" y="1948874"/>
            <a:ext cx="3535488" cy="365687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335259" y="1972065"/>
            <a:ext cx="7232133" cy="365687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158007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4533"/>
            </a:lvl1pPr>
          </a:lstStyle>
          <a:p>
            <a:r>
              <a:rPr lang="en-US"/>
              <a:t>Click to edit Master title style</a:t>
            </a:r>
            <a:endParaRPr lang="en-US" dirty="0"/>
          </a:p>
        </p:txBody>
      </p:sp>
      <p:sp>
        <p:nvSpPr>
          <p:cNvPr id="3" name="Content Placeholder 2"/>
          <p:cNvSpPr>
            <a:spLocks noGrp="1"/>
          </p:cNvSpPr>
          <p:nvPr>
            <p:ph idx="1"/>
          </p:nvPr>
        </p:nvSpPr>
        <p:spPr>
          <a:xfrm>
            <a:off x="624608" y="1952357"/>
            <a:ext cx="10942784" cy="3653387"/>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3529178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_3">
    <p:spTree>
      <p:nvGrpSpPr>
        <p:cNvPr id="1" name=""/>
        <p:cNvGrpSpPr/>
        <p:nvPr/>
      </p:nvGrpSpPr>
      <p:grpSpPr>
        <a:xfrm>
          <a:off x="0" y="0"/>
          <a:ext cx="0" cy="0"/>
          <a:chOff x="0" y="0"/>
          <a:chExt cx="0" cy="0"/>
        </a:xfrm>
      </p:grpSpPr>
      <p:sp>
        <p:nvSpPr>
          <p:cNvPr id="8" name="Title 1"/>
          <p:cNvSpPr>
            <a:spLocks noGrp="1"/>
          </p:cNvSpPr>
          <p:nvPr>
            <p:ph type="title"/>
          </p:nvPr>
        </p:nvSpPr>
        <p:spPr>
          <a:xfrm>
            <a:off x="624608" y="676696"/>
            <a:ext cx="10942784" cy="1145169"/>
          </a:xfrm>
        </p:spPr>
        <p:txBody>
          <a:bodyPr anchor="t" anchorCtr="0">
            <a:normAutofit/>
          </a:bodyPr>
          <a:lstStyle>
            <a:lvl1pPr>
              <a:defRPr sz="3400" b="0" baseline="0">
                <a:latin typeface="+mj-lt"/>
              </a:defRPr>
            </a:lvl1pPr>
          </a:lstStyle>
          <a:p>
            <a:r>
              <a:rPr lang="en-US"/>
              <a:t>Click to edit Master title style</a:t>
            </a:r>
            <a:endParaRPr lang="en-US" dirty="0"/>
          </a:p>
        </p:txBody>
      </p:sp>
      <p:sp>
        <p:nvSpPr>
          <p:cNvPr id="10" name="Content Placeholder 3"/>
          <p:cNvSpPr>
            <a:spLocks noGrp="1"/>
          </p:cNvSpPr>
          <p:nvPr>
            <p:ph sz="half" idx="2"/>
          </p:nvPr>
        </p:nvSpPr>
        <p:spPr>
          <a:xfrm>
            <a:off x="624608" y="1948874"/>
            <a:ext cx="7243083" cy="365687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2"/>
          </p:nvPr>
        </p:nvSpPr>
        <p:spPr>
          <a:xfrm>
            <a:off x="8031904" y="1948874"/>
            <a:ext cx="3535488" cy="365687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334475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hree content">
    <p:spTree>
      <p:nvGrpSpPr>
        <p:cNvPr id="1" name=""/>
        <p:cNvGrpSpPr/>
        <p:nvPr/>
      </p:nvGrpSpPr>
      <p:grpSpPr>
        <a:xfrm>
          <a:off x="0" y="0"/>
          <a:ext cx="0" cy="0"/>
          <a:chOff x="0" y="0"/>
          <a:chExt cx="0" cy="0"/>
        </a:xfrm>
      </p:grpSpPr>
      <p:sp>
        <p:nvSpPr>
          <p:cNvPr id="8" name="Title 1"/>
          <p:cNvSpPr>
            <a:spLocks noGrp="1"/>
          </p:cNvSpPr>
          <p:nvPr>
            <p:ph type="title"/>
          </p:nvPr>
        </p:nvSpPr>
        <p:spPr>
          <a:xfrm>
            <a:off x="624608" y="676696"/>
            <a:ext cx="10942784" cy="1145169"/>
          </a:xfrm>
        </p:spPr>
        <p:txBody>
          <a:bodyPr anchor="t" anchorCtr="0">
            <a:normAutofit/>
          </a:bodyPr>
          <a:lstStyle>
            <a:lvl1pPr>
              <a:defRPr sz="3400" b="0" baseline="0">
                <a:latin typeface="+mj-lt"/>
              </a:defRPr>
            </a:lvl1pPr>
          </a:lstStyle>
          <a:p>
            <a:r>
              <a:rPr lang="en-US"/>
              <a:t>Click to edit Master title style</a:t>
            </a:r>
            <a:endParaRPr lang="en-US" dirty="0"/>
          </a:p>
        </p:txBody>
      </p:sp>
      <p:sp>
        <p:nvSpPr>
          <p:cNvPr id="9" name="Content Placeholder 2"/>
          <p:cNvSpPr>
            <a:spLocks noGrp="1"/>
          </p:cNvSpPr>
          <p:nvPr>
            <p:ph sz="half" idx="1"/>
          </p:nvPr>
        </p:nvSpPr>
        <p:spPr>
          <a:xfrm>
            <a:off x="624609" y="1948874"/>
            <a:ext cx="3535488" cy="365687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335259" y="1948874"/>
            <a:ext cx="3532432" cy="365687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2"/>
          </p:nvPr>
        </p:nvSpPr>
        <p:spPr>
          <a:xfrm>
            <a:off x="8031904" y="1948874"/>
            <a:ext cx="3535488" cy="3656871"/>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2333319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3068" y="678822"/>
            <a:ext cx="10969043" cy="810205"/>
          </a:xfrm>
        </p:spPr>
        <p:txBody>
          <a:bodyPr anchor="t" anchorCtr="0">
            <a:normAutofit/>
          </a:bodyPr>
          <a:lstStyle>
            <a:lvl1pPr>
              <a:defRPr sz="3400" b="0" baseline="0">
                <a:latin typeface="+mj-lt"/>
              </a:defRPr>
            </a:lvl1pPr>
          </a:lstStyle>
          <a:p>
            <a:r>
              <a:rPr lang="en-US"/>
              <a:t>Click to edit Master title style</a:t>
            </a:r>
            <a:endParaRPr lang="en-US" dirty="0"/>
          </a:p>
        </p:txBody>
      </p:sp>
      <p:sp>
        <p:nvSpPr>
          <p:cNvPr id="3" name="Text Placeholder 2"/>
          <p:cNvSpPr>
            <a:spLocks noGrp="1"/>
          </p:cNvSpPr>
          <p:nvPr>
            <p:ph type="body" idx="1"/>
          </p:nvPr>
        </p:nvSpPr>
        <p:spPr>
          <a:xfrm>
            <a:off x="613067" y="1681163"/>
            <a:ext cx="5331296" cy="823912"/>
          </a:xfrm>
        </p:spPr>
        <p:txBody>
          <a:bodyPr anchor="b" anchorCtr="0">
            <a:normAutofit/>
          </a:bodyPr>
          <a:lstStyle>
            <a:lvl1pPr marL="0" indent="0">
              <a:buNone/>
              <a:defRPr sz="2400" b="1" i="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13067" y="2638640"/>
            <a:ext cx="5331296" cy="296710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24299" y="1681163"/>
            <a:ext cx="5358928" cy="823912"/>
          </a:xfrm>
        </p:spPr>
        <p:txBody>
          <a:bodyPr anchor="b" anchorCtr="0">
            <a:normAutofit/>
          </a:bodyPr>
          <a:lstStyle>
            <a:lvl1pPr marL="0" indent="0">
              <a:buNone/>
              <a:defRPr sz="2400" b="1" i="0"/>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24299" y="2638640"/>
            <a:ext cx="5358928" cy="296710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3"/>
          <p:cNvSpPr>
            <a:spLocks noGrp="1"/>
          </p:cNvSpPr>
          <p:nvPr>
            <p:ph type="sldNum" sz="quarter" idx="10"/>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32310898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a:t>Click to edit Master title style</a:t>
            </a:r>
            <a:endParaRPr lang="en-US" dirty="0"/>
          </a:p>
        </p:txBody>
      </p:sp>
      <p:sp>
        <p:nvSpPr>
          <p:cNvPr id="7"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2757832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w/Footer">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19671194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943600"/>
          </a:xfrm>
        </p:spPr>
        <p:txBody>
          <a:bodyPr/>
          <a:lstStyle/>
          <a:p>
            <a:r>
              <a:rPr lang="en-US"/>
              <a:t>Click icon to add picture</a:t>
            </a:r>
          </a:p>
        </p:txBody>
      </p:sp>
      <p:sp>
        <p:nvSpPr>
          <p:cNvPr id="3" name="Text Placeholder 6"/>
          <p:cNvSpPr>
            <a:spLocks noGrp="1"/>
          </p:cNvSpPr>
          <p:nvPr>
            <p:ph type="body" sz="quarter" idx="11" hasCustomPrompt="1"/>
          </p:nvPr>
        </p:nvSpPr>
        <p:spPr>
          <a:xfrm>
            <a:off x="6477000" y="6096000"/>
            <a:ext cx="5410200" cy="304800"/>
          </a:xfrm>
        </p:spPr>
        <p:txBody>
          <a:bodyPr>
            <a:normAutofit/>
          </a:bodyPr>
          <a:lstStyle>
            <a:lvl1pPr marL="0" indent="0" algn="r">
              <a:buNone/>
              <a:defRPr sz="900" baseline="0"/>
            </a:lvl1pPr>
          </a:lstStyle>
          <a:p>
            <a:pPr lvl="0"/>
            <a:r>
              <a:rPr lang="en-US" dirty="0"/>
              <a:t>Photo:</a:t>
            </a:r>
          </a:p>
        </p:txBody>
      </p:sp>
      <p:sp>
        <p:nvSpPr>
          <p:cNvPr id="6"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22060307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pictur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943600"/>
          </a:xfrm>
        </p:spPr>
        <p:txBody>
          <a:bodyPr/>
          <a:lstStyle/>
          <a:p>
            <a:r>
              <a:rPr lang="en-US"/>
              <a:t>Click icon to add picture</a:t>
            </a:r>
          </a:p>
        </p:txBody>
      </p:sp>
      <p:sp>
        <p:nvSpPr>
          <p:cNvPr id="7" name="Title 1"/>
          <p:cNvSpPr>
            <a:spLocks noGrp="1"/>
          </p:cNvSpPr>
          <p:nvPr>
            <p:ph type="title"/>
          </p:nvPr>
        </p:nvSpPr>
        <p:spPr>
          <a:xfrm>
            <a:off x="624608" y="676696"/>
            <a:ext cx="10942784" cy="1145169"/>
          </a:xfrm>
        </p:spPr>
        <p:txBody>
          <a:bodyPr/>
          <a:lstStyle>
            <a:lvl1pPr>
              <a:defRPr>
                <a:latin typeface="+mj-lt"/>
              </a:defRPr>
            </a:lvl1pPr>
          </a:lstStyle>
          <a:p>
            <a:r>
              <a:rPr lang="en-US"/>
              <a:t>Click to edit Master title style</a:t>
            </a:r>
            <a:endParaRPr lang="en-US" dirty="0"/>
          </a:p>
        </p:txBody>
      </p:sp>
      <p:sp>
        <p:nvSpPr>
          <p:cNvPr id="6"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
        <p:nvSpPr>
          <p:cNvPr id="8" name="Text Placeholder 6"/>
          <p:cNvSpPr>
            <a:spLocks noGrp="1"/>
          </p:cNvSpPr>
          <p:nvPr>
            <p:ph type="body" sz="quarter" idx="11" hasCustomPrompt="1"/>
          </p:nvPr>
        </p:nvSpPr>
        <p:spPr>
          <a:xfrm>
            <a:off x="6477000" y="6096000"/>
            <a:ext cx="5410200" cy="304800"/>
          </a:xfrm>
        </p:spPr>
        <p:txBody>
          <a:bodyPr>
            <a:normAutofit/>
          </a:bodyPr>
          <a:lstStyle>
            <a:lvl1pPr marL="0" indent="0" algn="r">
              <a:buNone/>
              <a:defRPr sz="900" baseline="0"/>
            </a:lvl1pPr>
          </a:lstStyle>
          <a:p>
            <a:pPr lvl="0"/>
            <a:r>
              <a:rPr lang="en-US" dirty="0"/>
              <a:t>Photo:</a:t>
            </a:r>
          </a:p>
        </p:txBody>
      </p:sp>
    </p:spTree>
    <p:extLst>
      <p:ext uri="{BB962C8B-B14F-4D97-AF65-F5344CB8AC3E}">
        <p14:creationId xmlns:p14="http://schemas.microsoft.com/office/powerpoint/2010/main" val="1800331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ull picture with title and tex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5943600"/>
          </a:xfrm>
        </p:spPr>
        <p:txBody>
          <a:bodyPr/>
          <a:lstStyle/>
          <a:p>
            <a:r>
              <a:rPr lang="en-US"/>
              <a:t>Click icon to add picture</a:t>
            </a:r>
          </a:p>
        </p:txBody>
      </p:sp>
      <p:sp>
        <p:nvSpPr>
          <p:cNvPr id="7" name="Title 1"/>
          <p:cNvSpPr>
            <a:spLocks noGrp="1"/>
          </p:cNvSpPr>
          <p:nvPr>
            <p:ph type="title"/>
          </p:nvPr>
        </p:nvSpPr>
        <p:spPr>
          <a:xfrm>
            <a:off x="624608" y="676696"/>
            <a:ext cx="10942784" cy="1145169"/>
          </a:xfrm>
        </p:spPr>
        <p:txBody>
          <a:bodyPr/>
          <a:lstStyle>
            <a:lvl1pPr>
              <a:defRPr>
                <a:latin typeface="+mj-lt"/>
              </a:defRPr>
            </a:lvl1pPr>
          </a:lstStyle>
          <a:p>
            <a:r>
              <a:rPr lang="en-US"/>
              <a:t>Click to edit Master title style</a:t>
            </a:r>
            <a:endParaRPr lang="en-US" dirty="0"/>
          </a:p>
        </p:txBody>
      </p:sp>
      <p:sp>
        <p:nvSpPr>
          <p:cNvPr id="3" name="Text Placeholder 2"/>
          <p:cNvSpPr>
            <a:spLocks noGrp="1"/>
          </p:cNvSpPr>
          <p:nvPr>
            <p:ph type="body" sz="quarter" idx="11"/>
          </p:nvPr>
        </p:nvSpPr>
        <p:spPr>
          <a:xfrm>
            <a:off x="6553200" y="2057400"/>
            <a:ext cx="5014913" cy="3429000"/>
          </a:xfrm>
          <a:solidFill>
            <a:srgbClr val="FFFFFF">
              <a:alpha val="74902"/>
            </a:srgbClr>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
        <p:nvSpPr>
          <p:cNvPr id="8" name="Text Placeholder 6"/>
          <p:cNvSpPr>
            <a:spLocks noGrp="1"/>
          </p:cNvSpPr>
          <p:nvPr>
            <p:ph type="body" sz="quarter" idx="12" hasCustomPrompt="1"/>
          </p:nvPr>
        </p:nvSpPr>
        <p:spPr>
          <a:xfrm>
            <a:off x="6477000" y="6096000"/>
            <a:ext cx="5410200" cy="304800"/>
          </a:xfrm>
        </p:spPr>
        <p:txBody>
          <a:bodyPr>
            <a:normAutofit/>
          </a:bodyPr>
          <a:lstStyle>
            <a:lvl1pPr marL="0" indent="0" algn="r">
              <a:buNone/>
              <a:defRPr sz="900" baseline="0"/>
            </a:lvl1pPr>
          </a:lstStyle>
          <a:p>
            <a:pPr lvl="0"/>
            <a:r>
              <a:rPr lang="en-US" dirty="0"/>
              <a:t>Photo:</a:t>
            </a:r>
          </a:p>
        </p:txBody>
      </p:sp>
    </p:spTree>
    <p:extLst>
      <p:ext uri="{BB962C8B-B14F-4D97-AF65-F5344CB8AC3E}">
        <p14:creationId xmlns:p14="http://schemas.microsoft.com/office/powerpoint/2010/main" val="2385278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075" y="457200"/>
            <a:ext cx="4583404" cy="1600200"/>
          </a:xfrm>
        </p:spPr>
        <p:txBody>
          <a:bodyPr anchor="t" anchorCtr="0">
            <a:normAutofit/>
          </a:bodyPr>
          <a:lstStyle>
            <a:lvl1pPr>
              <a:defRPr sz="2800" b="0">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5488408" y="457203"/>
            <a:ext cx="6101475" cy="5403851"/>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3075" y="2266387"/>
            <a:ext cx="4583404" cy="3602604"/>
          </a:xfrm>
        </p:spPr>
        <p:txBody>
          <a:bodyPr>
            <a:normAutofit/>
          </a:bodyPr>
          <a:lstStyle>
            <a:lvl1pPr marL="0" indent="0">
              <a:buNone/>
              <a:defRPr sz="2000" i="0"/>
            </a:lvl1pPr>
            <a:lvl2pPr marL="457189" indent="0">
              <a:buNone/>
              <a:defRPr sz="1400"/>
            </a:lvl2pPr>
            <a:lvl3pPr marL="914378" indent="0">
              <a:buNone/>
              <a:defRPr sz="1200"/>
            </a:lvl3pPr>
            <a:lvl4pPr marL="1371566" indent="0">
              <a:buNone/>
              <a:defRPr sz="1000"/>
            </a:lvl4pPr>
            <a:lvl5pPr marL="1828754" indent="0">
              <a:buNone/>
              <a:defRPr sz="1000"/>
            </a:lvl5pPr>
            <a:lvl6pPr marL="2285943" indent="0">
              <a:buNone/>
              <a:defRPr sz="1000"/>
            </a:lvl6pPr>
            <a:lvl7pPr marL="2743132"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28882915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or statement">
    <p:spTree>
      <p:nvGrpSpPr>
        <p:cNvPr id="1" name=""/>
        <p:cNvGrpSpPr/>
        <p:nvPr/>
      </p:nvGrpSpPr>
      <p:grpSpPr>
        <a:xfrm>
          <a:off x="0" y="0"/>
          <a:ext cx="0" cy="0"/>
          <a:chOff x="0" y="0"/>
          <a:chExt cx="0" cy="0"/>
        </a:xfrm>
      </p:grpSpPr>
      <p:sp>
        <p:nvSpPr>
          <p:cNvPr id="3" name="Text Placeholder 7"/>
          <p:cNvSpPr>
            <a:spLocks noGrp="1"/>
          </p:cNvSpPr>
          <p:nvPr>
            <p:ph type="body" sz="quarter" idx="10" hasCustomPrompt="1"/>
          </p:nvPr>
        </p:nvSpPr>
        <p:spPr>
          <a:xfrm>
            <a:off x="1579269" y="1416976"/>
            <a:ext cx="9053290" cy="2729624"/>
          </a:xfrm>
          <a:prstGeom prst="rect">
            <a:avLst/>
          </a:prstGeom>
        </p:spPr>
        <p:txBody>
          <a:bodyPr vert="horz" anchor="ctr" anchorCtr="1"/>
          <a:lstStyle>
            <a:lvl1pPr marL="0" indent="0" algn="ctr">
              <a:buNone/>
              <a:defRPr sz="4000" b="0" i="0" baseline="0">
                <a:solidFill>
                  <a:schemeClr val="tx1"/>
                </a:solidFill>
                <a:latin typeface="Georgia" charset="0"/>
                <a:ea typeface="Georgia" charset="0"/>
                <a:cs typeface="Georgia" charset="0"/>
              </a:defRPr>
            </a:lvl1pPr>
          </a:lstStyle>
          <a:p>
            <a:pPr lvl="0"/>
            <a:r>
              <a:rPr lang="en-US" dirty="0"/>
              <a:t>Quote or Statement.</a:t>
            </a:r>
          </a:p>
        </p:txBody>
      </p:sp>
      <p:sp>
        <p:nvSpPr>
          <p:cNvPr id="4" name="Text Placeholder 9"/>
          <p:cNvSpPr>
            <a:spLocks noGrp="1"/>
          </p:cNvSpPr>
          <p:nvPr>
            <p:ph type="body" sz="quarter" idx="11" hasCustomPrompt="1"/>
          </p:nvPr>
        </p:nvSpPr>
        <p:spPr>
          <a:xfrm>
            <a:off x="1579047" y="4570381"/>
            <a:ext cx="9053512" cy="583284"/>
          </a:xfrm>
          <a:prstGeom prst="rect">
            <a:avLst/>
          </a:prstGeom>
        </p:spPr>
        <p:txBody>
          <a:bodyPr vert="horz"/>
          <a:lstStyle>
            <a:lvl1pPr marL="0" indent="0" algn="ctr">
              <a:buNone/>
              <a:defRPr sz="2600" b="0" i="1" baseline="0">
                <a:solidFill>
                  <a:schemeClr val="tx1"/>
                </a:solidFill>
                <a:latin typeface="Georgia" charset="0"/>
                <a:ea typeface="Georgia" charset="0"/>
                <a:cs typeface="Georgia" charset="0"/>
              </a:defRPr>
            </a:lvl1pPr>
          </a:lstStyle>
          <a:p>
            <a:pPr lvl="0"/>
            <a:r>
              <a:rPr lang="en-US" dirty="0"/>
              <a:t>- Name</a:t>
            </a:r>
          </a:p>
        </p:txBody>
      </p:sp>
      <p:sp>
        <p:nvSpPr>
          <p:cNvPr id="6"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571657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4533" baseline="0"/>
            </a:lvl1pPr>
          </a:lstStyle>
          <a:p>
            <a:r>
              <a:rPr lang="en-US"/>
              <a:t>Click to edit Master title style</a:t>
            </a:r>
            <a:endParaRPr lang="en-US" dirty="0"/>
          </a:p>
        </p:txBody>
      </p:sp>
      <p:sp>
        <p:nvSpPr>
          <p:cNvPr id="3" name="Content Placeholder 2"/>
          <p:cNvSpPr>
            <a:spLocks noGrp="1"/>
          </p:cNvSpPr>
          <p:nvPr>
            <p:ph sz="half" idx="1"/>
          </p:nvPr>
        </p:nvSpPr>
        <p:spPr>
          <a:xfrm>
            <a:off x="624608" y="1948874"/>
            <a:ext cx="5360091" cy="3656871"/>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3392" y="1948874"/>
            <a:ext cx="5334000" cy="3656871"/>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528171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Quote or statement">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a:xfrm>
            <a:off x="0" y="0"/>
            <a:ext cx="12192000" cy="5943600"/>
          </a:xfrm>
        </p:spPr>
        <p:txBody>
          <a:bodyPr/>
          <a:lstStyle/>
          <a:p>
            <a:r>
              <a:rPr lang="en-US"/>
              <a:t>Click icon to add picture</a:t>
            </a:r>
          </a:p>
        </p:txBody>
      </p:sp>
      <p:sp>
        <p:nvSpPr>
          <p:cNvPr id="6" name="Text Placeholder 2"/>
          <p:cNvSpPr>
            <a:spLocks noGrp="1"/>
          </p:cNvSpPr>
          <p:nvPr>
            <p:ph type="body" sz="quarter" idx="10"/>
          </p:nvPr>
        </p:nvSpPr>
        <p:spPr>
          <a:xfrm>
            <a:off x="1579269" y="802105"/>
            <a:ext cx="9053290" cy="4538393"/>
          </a:xfrm>
          <a:solidFill>
            <a:srgbClr val="FFFFFF">
              <a:alpha val="74902"/>
            </a:srgbClr>
          </a:solidFill>
        </p:spPr>
        <p:txBody>
          <a:bodyPr/>
          <a:lstStyle>
            <a:lvl1pPr marL="0" indent="0">
              <a:buNone/>
              <a:defRPr/>
            </a:lvl1pPr>
          </a:lstStyle>
          <a:p>
            <a:pPr lvl="0"/>
            <a:r>
              <a:rPr lang="en-US"/>
              <a:t>Click to edit Master text styles</a:t>
            </a:r>
          </a:p>
        </p:txBody>
      </p:sp>
      <p:sp>
        <p:nvSpPr>
          <p:cNvPr id="7"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
        <p:nvSpPr>
          <p:cNvPr id="8" name="Text Placeholder 6"/>
          <p:cNvSpPr>
            <a:spLocks noGrp="1"/>
          </p:cNvSpPr>
          <p:nvPr>
            <p:ph type="body" sz="quarter" idx="13" hasCustomPrompt="1"/>
          </p:nvPr>
        </p:nvSpPr>
        <p:spPr>
          <a:xfrm>
            <a:off x="6477000" y="6096000"/>
            <a:ext cx="5410200" cy="304800"/>
          </a:xfrm>
        </p:spPr>
        <p:txBody>
          <a:bodyPr>
            <a:normAutofit/>
          </a:bodyPr>
          <a:lstStyle>
            <a:lvl1pPr marL="0" indent="0" algn="r">
              <a:buNone/>
              <a:defRPr sz="900" baseline="0"/>
            </a:lvl1pPr>
          </a:lstStyle>
          <a:p>
            <a:pPr lvl="0"/>
            <a:r>
              <a:rPr lang="en-US" dirty="0"/>
              <a:t>Photo:</a:t>
            </a:r>
          </a:p>
        </p:txBody>
      </p:sp>
    </p:spTree>
    <p:extLst>
      <p:ext uri="{BB962C8B-B14F-4D97-AF65-F5344CB8AC3E}">
        <p14:creationId xmlns:p14="http://schemas.microsoft.com/office/powerpoint/2010/main" val="5679979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Half footer_content with char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3400" b="0" baseline="0">
                <a:latin typeface="+mj-lt"/>
              </a:defRPr>
            </a:lvl1pPr>
          </a:lstStyle>
          <a:p>
            <a:r>
              <a:rPr lang="en-US"/>
              <a:t>Click to edit Master title style</a:t>
            </a:r>
            <a:endParaRPr lang="en-US" dirty="0"/>
          </a:p>
        </p:txBody>
      </p:sp>
      <p:sp>
        <p:nvSpPr>
          <p:cNvPr id="3" name="Content Placeholder 2"/>
          <p:cNvSpPr>
            <a:spLocks noGrp="1"/>
          </p:cNvSpPr>
          <p:nvPr>
            <p:ph sz="half" idx="1"/>
          </p:nvPr>
        </p:nvSpPr>
        <p:spPr>
          <a:xfrm>
            <a:off x="624609" y="1948874"/>
            <a:ext cx="4572000" cy="3656871"/>
          </a:xfrm>
        </p:spPr>
        <p:txBody>
          <a:bodyPr>
            <a:normAutofit/>
          </a:bodyPr>
          <a:lstStyle>
            <a:lvl1pPr>
              <a:defRPr sz="2000">
                <a:latin typeface="+mn-lt"/>
              </a:defRPr>
            </a:lvl1pPr>
            <a:lvl2pPr>
              <a:defRPr sz="1800">
                <a:latin typeface="+mn-lt"/>
              </a:defRPr>
            </a:lvl2pPr>
            <a:lvl3pPr>
              <a:defRPr sz="1600">
                <a:latin typeface="+mn-lt"/>
              </a:defRPr>
            </a:lvl3pPr>
            <a:lvl4pPr>
              <a:defRPr sz="1400">
                <a:latin typeface="+mn-lt"/>
              </a:defRPr>
            </a:lvl4pPr>
            <a:lvl5pPr>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
        <p:nvSpPr>
          <p:cNvPr id="6" name="Chart Placeholder 5"/>
          <p:cNvSpPr>
            <a:spLocks noGrp="1"/>
          </p:cNvSpPr>
          <p:nvPr>
            <p:ph type="chart" sz="quarter" idx="10"/>
          </p:nvPr>
        </p:nvSpPr>
        <p:spPr>
          <a:xfrm>
            <a:off x="5562600" y="0"/>
            <a:ext cx="6629400" cy="6858000"/>
          </a:xfrm>
        </p:spPr>
        <p:txBody>
          <a:bodyPr/>
          <a:lstStyle/>
          <a:p>
            <a:r>
              <a:rPr lang="en-US"/>
              <a:t>Click icon to add chart</a:t>
            </a:r>
          </a:p>
        </p:txBody>
      </p:sp>
    </p:spTree>
    <p:extLst>
      <p:ext uri="{BB962C8B-B14F-4D97-AF65-F5344CB8AC3E}">
        <p14:creationId xmlns:p14="http://schemas.microsoft.com/office/powerpoint/2010/main" val="29818139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4608" y="2581694"/>
            <a:ext cx="10942784" cy="1145169"/>
          </a:xfrm>
        </p:spPr>
        <p:txBody>
          <a:bodyPr/>
          <a:lstStyle>
            <a:lvl1pPr algn="ctr">
              <a:defRPr/>
            </a:lvl1pPr>
          </a:lstStyle>
          <a:p>
            <a:r>
              <a:rPr lang="en-US" dirty="0"/>
              <a:t>Click to edit Section Header</a:t>
            </a:r>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FA3441F-1713-47E8-B83E-9B38835C4600}"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150" y="5021397"/>
            <a:ext cx="3838575" cy="1745272"/>
          </a:xfrm>
          <a:prstGeom prst="rect">
            <a:avLst/>
          </a:prstGeom>
        </p:spPr>
      </p:pic>
    </p:spTree>
    <p:extLst>
      <p:ext uri="{BB962C8B-B14F-4D97-AF65-F5344CB8AC3E}">
        <p14:creationId xmlns:p14="http://schemas.microsoft.com/office/powerpoint/2010/main" val="4039113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5FA3441F-1713-47E8-B83E-9B38835C4600}" type="slidenum">
              <a:rPr lang="en-US" smtClean="0"/>
              <a:t>‹#›</a:t>
            </a:fld>
            <a:endParaRPr lang="en-US"/>
          </a:p>
        </p:txBody>
      </p:sp>
      <p:sp>
        <p:nvSpPr>
          <p:cNvPr id="8" name="Title 1"/>
          <p:cNvSpPr>
            <a:spLocks noGrp="1"/>
          </p:cNvSpPr>
          <p:nvPr>
            <p:ph type="title"/>
          </p:nvPr>
        </p:nvSpPr>
        <p:spPr>
          <a:xfrm>
            <a:off x="624608" y="676694"/>
            <a:ext cx="10942784" cy="1145169"/>
          </a:xfrm>
        </p:spPr>
        <p:txBody>
          <a:bodyPr anchor="t" anchorCtr="0">
            <a:normAutofit/>
          </a:bodyPr>
          <a:lstStyle>
            <a:lvl1pPr>
              <a:defRPr sz="4533" baseline="0"/>
            </a:lvl1pPr>
          </a:lstStyle>
          <a:p>
            <a:r>
              <a:rPr lang="en-US"/>
              <a:t>Click to edit Master title style</a:t>
            </a:r>
            <a:endParaRPr lang="en-US" dirty="0"/>
          </a:p>
        </p:txBody>
      </p:sp>
      <p:sp>
        <p:nvSpPr>
          <p:cNvPr id="9" name="Content Placeholder 2"/>
          <p:cNvSpPr>
            <a:spLocks noGrp="1"/>
          </p:cNvSpPr>
          <p:nvPr>
            <p:ph sz="half" idx="1"/>
          </p:nvPr>
        </p:nvSpPr>
        <p:spPr>
          <a:xfrm>
            <a:off x="624609" y="1948874"/>
            <a:ext cx="3535488" cy="3656871"/>
          </a:xfrm>
        </p:spPr>
        <p:txBody>
          <a:bodyPr>
            <a:normAutofit/>
          </a:bodyPr>
          <a:lstStyle>
            <a:lvl1pPr>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335259" y="1948874"/>
            <a:ext cx="3532432" cy="3656871"/>
          </a:xfrm>
        </p:spPr>
        <p:txBody>
          <a:bodyPr>
            <a:normAutofit/>
          </a:bodyPr>
          <a:lstStyle>
            <a:lvl1pPr>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2"/>
          </p:nvPr>
        </p:nvSpPr>
        <p:spPr>
          <a:xfrm>
            <a:off x="8031904" y="1948874"/>
            <a:ext cx="3535488" cy="3656871"/>
          </a:xfrm>
        </p:spPr>
        <p:txBody>
          <a:bodyPr>
            <a:normAutofit/>
          </a:bodyPr>
          <a:lstStyle>
            <a:lvl1pPr>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18100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3067" y="678820"/>
            <a:ext cx="10969043" cy="810205"/>
          </a:xfrm>
        </p:spPr>
        <p:txBody>
          <a:bodyPr anchor="t" anchorCtr="0">
            <a:normAutofit/>
          </a:bodyPr>
          <a:lstStyle>
            <a:lvl1pPr>
              <a:defRPr sz="4533" baseline="0"/>
            </a:lvl1pPr>
          </a:lstStyle>
          <a:p>
            <a:r>
              <a:rPr lang="en-US"/>
              <a:t>Click to edit Master title style</a:t>
            </a:r>
            <a:endParaRPr lang="en-US" dirty="0"/>
          </a:p>
        </p:txBody>
      </p:sp>
      <p:sp>
        <p:nvSpPr>
          <p:cNvPr id="3" name="Text Placeholder 2"/>
          <p:cNvSpPr>
            <a:spLocks noGrp="1"/>
          </p:cNvSpPr>
          <p:nvPr>
            <p:ph type="body" idx="1"/>
          </p:nvPr>
        </p:nvSpPr>
        <p:spPr>
          <a:xfrm>
            <a:off x="613067" y="1681163"/>
            <a:ext cx="5331296" cy="823912"/>
          </a:xfrm>
        </p:spPr>
        <p:txBody>
          <a:bodyPr anchor="t" anchorCtr="0">
            <a:normAutofit/>
          </a:bodyPr>
          <a:lstStyle>
            <a:lvl1pPr marL="0" indent="0">
              <a:buNone/>
              <a:defRPr sz="2400" b="0" i="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13067" y="2638640"/>
            <a:ext cx="5331296" cy="2967103"/>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24299" y="1681163"/>
            <a:ext cx="5358928" cy="823912"/>
          </a:xfrm>
        </p:spPr>
        <p:txBody>
          <a:bodyPr anchor="t" anchorCtr="0">
            <a:normAutofit/>
          </a:bodyPr>
          <a:lstStyle>
            <a:lvl1pPr marL="0" indent="0">
              <a:buNone/>
              <a:defRPr sz="2400" b="0" i="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24299" y="2638640"/>
            <a:ext cx="5358928" cy="2967103"/>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190178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058892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Foot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3119263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Blank No Foot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2361011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074" y="457200"/>
            <a:ext cx="4583404" cy="1600200"/>
          </a:xfrm>
        </p:spPr>
        <p:txBody>
          <a:bodyPr anchor="t" anchorCtr="0">
            <a:normAutofit/>
          </a:bodyPr>
          <a:lstStyle>
            <a:lvl1pPr>
              <a:defRPr sz="3733"/>
            </a:lvl1pPr>
          </a:lstStyle>
          <a:p>
            <a:r>
              <a:rPr lang="en-US"/>
              <a:t>Click to edit Master title style</a:t>
            </a:r>
            <a:endParaRPr lang="en-US" dirty="0"/>
          </a:p>
        </p:txBody>
      </p:sp>
      <p:sp>
        <p:nvSpPr>
          <p:cNvPr id="3" name="Content Placeholder 2"/>
          <p:cNvSpPr>
            <a:spLocks noGrp="1"/>
          </p:cNvSpPr>
          <p:nvPr>
            <p:ph idx="1"/>
          </p:nvPr>
        </p:nvSpPr>
        <p:spPr>
          <a:xfrm>
            <a:off x="5488407" y="457201"/>
            <a:ext cx="6101475" cy="5403851"/>
          </a:xfrm>
        </p:spPr>
        <p:txBody>
          <a:bodyPr>
            <a:normAutofit/>
          </a:bodyPr>
          <a:lstStyle>
            <a:lvl1pPr>
              <a:defRPr sz="3200"/>
            </a:lvl1pPr>
            <a:lvl2pPr>
              <a:defRPr sz="2667"/>
            </a:lvl2pPr>
            <a:lvl3pPr>
              <a:defRPr sz="2400"/>
            </a:lvl3pPr>
            <a:lvl4pPr>
              <a:defRPr sz="2133"/>
            </a:lvl4pPr>
            <a:lvl5pPr>
              <a:defRPr sz="2133"/>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3074" y="2266387"/>
            <a:ext cx="4583404" cy="3602604"/>
          </a:xfrm>
        </p:spPr>
        <p:txBody>
          <a:bodyPr/>
          <a:lstStyle>
            <a:lvl1pPr marL="0" indent="0">
              <a:buNone/>
              <a:defRPr sz="2133" i="1"/>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A3441F-1713-47E8-B83E-9B38835C4600}" type="slidenum">
              <a:rPr lang="en-US" smtClean="0"/>
              <a:t>‹#›</a:t>
            </a:fld>
            <a:endParaRPr lang="en-US"/>
          </a:p>
        </p:txBody>
      </p:sp>
    </p:spTree>
    <p:extLst>
      <p:ext uri="{BB962C8B-B14F-4D97-AF65-F5344CB8AC3E}">
        <p14:creationId xmlns:p14="http://schemas.microsoft.com/office/powerpoint/2010/main" val="1586718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image" Target="../media/image7.jpeg"/><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608" y="676694"/>
            <a:ext cx="10942784" cy="114516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24608" y="2050893"/>
            <a:ext cx="10942784" cy="3550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302227" y="6259783"/>
            <a:ext cx="6148919" cy="365125"/>
          </a:xfrm>
          <a:prstGeom prst="rect">
            <a:avLst/>
          </a:prstGeom>
        </p:spPr>
        <p:txBody>
          <a:bodyPr vert="horz" lIns="91440" tIns="45720" rIns="91440" bIns="45720" rtlCol="0" anchor="t" anchorCtr="0"/>
          <a:lstStyle>
            <a:lvl1pPr algn="r">
              <a:defRPr sz="1067" baseline="0">
                <a:solidFill>
                  <a:schemeClr val="bg2">
                    <a:lumMod val="50000"/>
                  </a:schemeClr>
                </a:solidFill>
                <a:latin typeface="Work sans" charset="0"/>
              </a:defRPr>
            </a:lvl1pPr>
          </a:lstStyle>
          <a:p>
            <a:endParaRPr lang="en-US"/>
          </a:p>
        </p:txBody>
      </p:sp>
      <p:sp>
        <p:nvSpPr>
          <p:cNvPr id="6" name="Slide Number Placeholder 5"/>
          <p:cNvSpPr>
            <a:spLocks noGrp="1"/>
          </p:cNvSpPr>
          <p:nvPr>
            <p:ph type="sldNum" sz="quarter" idx="4"/>
          </p:nvPr>
        </p:nvSpPr>
        <p:spPr>
          <a:xfrm>
            <a:off x="11451146" y="6259783"/>
            <a:ext cx="482021" cy="365125"/>
          </a:xfrm>
          <a:prstGeom prst="rect">
            <a:avLst/>
          </a:prstGeom>
        </p:spPr>
        <p:txBody>
          <a:bodyPr vert="horz" lIns="91440" tIns="45720" rIns="91440" bIns="45720" rtlCol="0" anchor="t" anchorCtr="0"/>
          <a:lstStyle>
            <a:lvl1pPr algn="r">
              <a:defRPr sz="1067" baseline="0">
                <a:solidFill>
                  <a:schemeClr val="bg2">
                    <a:lumMod val="50000"/>
                  </a:schemeClr>
                </a:solidFill>
                <a:latin typeface="Work sans" charset="0"/>
              </a:defRPr>
            </a:lvl1pPr>
          </a:lstStyle>
          <a:p>
            <a:fld id="{5FA3441F-1713-47E8-B83E-9B38835C4600}" type="slidenum">
              <a:rPr lang="en-US" smtClean="0"/>
              <a:t>‹#›</a:t>
            </a:fld>
            <a:endParaRPr lang="en-US"/>
          </a:p>
        </p:txBody>
      </p:sp>
      <p:cxnSp>
        <p:nvCxnSpPr>
          <p:cNvPr id="8" name="Straight Connector 7"/>
          <p:cNvCxnSpPr/>
          <p:nvPr/>
        </p:nvCxnSpPr>
        <p:spPr>
          <a:xfrm>
            <a:off x="302386" y="6104369"/>
            <a:ext cx="11630783"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15">
            <a:alphaModFix amt="75000"/>
            <a:extLst>
              <a:ext uri="{28A0092B-C50C-407E-A947-70E740481C1C}">
                <a14:useLocalDpi xmlns:a14="http://schemas.microsoft.com/office/drawing/2010/main" val="0"/>
              </a:ext>
            </a:extLst>
          </a:blip>
          <a:stretch>
            <a:fillRect/>
          </a:stretch>
        </p:blipFill>
        <p:spPr>
          <a:xfrm>
            <a:off x="163589" y="6154679"/>
            <a:ext cx="3764577" cy="584563"/>
          </a:xfrm>
          <a:prstGeom prst="rect">
            <a:avLst/>
          </a:prstGeom>
          <a:noFill/>
        </p:spPr>
      </p:pic>
      <p:pic>
        <p:nvPicPr>
          <p:cNvPr id="7" name="Picture 6"/>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02386" y="6154678"/>
            <a:ext cx="1285696" cy="584563"/>
          </a:xfrm>
          <a:prstGeom prst="rect">
            <a:avLst/>
          </a:prstGeom>
        </p:spPr>
      </p:pic>
    </p:spTree>
    <p:extLst>
      <p:ext uri="{BB962C8B-B14F-4D97-AF65-F5344CB8AC3E}">
        <p14:creationId xmlns:p14="http://schemas.microsoft.com/office/powerpoint/2010/main" val="919759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5" r:id="rId13"/>
  </p:sldLayoutIdLst>
  <p:txStyles>
    <p:titleStyle>
      <a:lvl1pPr algn="l" defTabSz="1219170" rtl="0" eaLnBrk="1" latinLnBrk="0" hangingPunct="1">
        <a:lnSpc>
          <a:spcPct val="90000"/>
        </a:lnSpc>
        <a:spcBef>
          <a:spcPct val="0"/>
        </a:spcBef>
        <a:buNone/>
        <a:defRPr sz="4533" b="1" i="0" kern="1200" baseline="0">
          <a:solidFill>
            <a:schemeClr val="tx1">
              <a:lumMod val="85000"/>
              <a:lumOff val="15000"/>
            </a:schemeClr>
          </a:solidFill>
          <a:latin typeface="Work sans" charset="0"/>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667" kern="1200" baseline="0">
          <a:solidFill>
            <a:schemeClr val="tx1">
              <a:lumMod val="85000"/>
              <a:lumOff val="15000"/>
            </a:schemeClr>
          </a:solidFill>
          <a:latin typeface="Lora"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400" kern="1200" baseline="0">
          <a:solidFill>
            <a:schemeClr val="tx1">
              <a:lumMod val="85000"/>
              <a:lumOff val="15000"/>
            </a:schemeClr>
          </a:solidFill>
          <a:latin typeface="Lora"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133" kern="1200" baseline="0">
          <a:solidFill>
            <a:schemeClr val="tx1">
              <a:lumMod val="85000"/>
              <a:lumOff val="15000"/>
            </a:schemeClr>
          </a:solidFill>
          <a:latin typeface="Lora"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867" kern="1200" baseline="0">
          <a:solidFill>
            <a:schemeClr val="tx1">
              <a:lumMod val="85000"/>
              <a:lumOff val="15000"/>
            </a:schemeClr>
          </a:solidFill>
          <a:latin typeface="Lora"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867" kern="1200" baseline="0">
          <a:solidFill>
            <a:schemeClr val="tx1">
              <a:lumMod val="85000"/>
              <a:lumOff val="15000"/>
            </a:schemeClr>
          </a:solidFill>
          <a:latin typeface="Lora"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608" y="676696"/>
            <a:ext cx="10942784" cy="114516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24608" y="2050893"/>
            <a:ext cx="10942784" cy="3550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280609" y="6019800"/>
            <a:ext cx="11630783"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04801" y="6123419"/>
            <a:ext cx="1600200" cy="727558"/>
          </a:xfrm>
          <a:prstGeom prst="rect">
            <a:avLst/>
          </a:prstGeom>
        </p:spPr>
      </p:pic>
      <p:sp>
        <p:nvSpPr>
          <p:cNvPr id="9" name="Slide Number Placeholder 3"/>
          <p:cNvSpPr>
            <a:spLocks noGrp="1"/>
          </p:cNvSpPr>
          <p:nvPr>
            <p:ph type="sldNum" sz="quarter" idx="4"/>
          </p:nvPr>
        </p:nvSpPr>
        <p:spPr>
          <a:xfrm>
            <a:off x="11658600" y="6442891"/>
            <a:ext cx="482021" cy="365125"/>
          </a:xfrm>
          <a:prstGeom prst="rect">
            <a:avLst/>
          </a:prstGeom>
        </p:spPr>
        <p:txBody>
          <a:bodyPr anchor="b"/>
          <a:lstStyle>
            <a:lvl1pPr>
              <a:defRPr>
                <a:solidFill>
                  <a:schemeClr val="bg2"/>
                </a:solidFill>
              </a:defRPr>
            </a:lvl1pPr>
          </a:lstStyle>
          <a:p>
            <a:fld id="{0CC4A7CA-E85D-4EFF-A68E-7C38BC221B6C}" type="slidenum">
              <a:rPr lang="en-US" smtClean="0"/>
              <a:pPr/>
              <a:t>‹#›</a:t>
            </a:fld>
            <a:endParaRPr lang="en-US" dirty="0"/>
          </a:p>
        </p:txBody>
      </p:sp>
    </p:spTree>
    <p:extLst>
      <p:ext uri="{BB962C8B-B14F-4D97-AF65-F5344CB8AC3E}">
        <p14:creationId xmlns:p14="http://schemas.microsoft.com/office/powerpoint/2010/main" val="15604462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Lst>
  <p:txStyles>
    <p:titleStyle>
      <a:lvl1pPr algn="l" defTabSz="914378" rtl="0" eaLnBrk="1" latinLnBrk="0" hangingPunct="1">
        <a:lnSpc>
          <a:spcPct val="90000"/>
        </a:lnSpc>
        <a:spcBef>
          <a:spcPct val="0"/>
        </a:spcBef>
        <a:buNone/>
        <a:defRPr sz="3400" b="1" i="0" kern="1200" baseline="0">
          <a:solidFill>
            <a:schemeClr val="tx1">
              <a:lumMod val="85000"/>
              <a:lumOff val="15000"/>
            </a:schemeClr>
          </a:solidFill>
          <a:latin typeface="Work Sans" panose="00000500000000000000" pitchFamily="2" charset="0"/>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1800" kern="1200" baseline="0">
          <a:solidFill>
            <a:schemeClr val="tx1">
              <a:lumMod val="85000"/>
              <a:lumOff val="15000"/>
            </a:schemeClr>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400" kern="1200" baseline="0">
          <a:solidFill>
            <a:schemeClr val="tx1">
              <a:lumMod val="85000"/>
              <a:lumOff val="15000"/>
            </a:schemeClr>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400" kern="1200" baseline="0">
          <a:solidFill>
            <a:schemeClr val="tx1">
              <a:lumMod val="85000"/>
              <a:lumOff val="15000"/>
            </a:schemeClr>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rstup@cornell.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nysenate.gov/legislation/bills/2021/s3062/amendment/d"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2023 NY Agricultural Workforce Outlook</a:t>
            </a:r>
            <a:endParaRPr lang="en-US" sz="3100" i="1" dirty="0"/>
          </a:p>
        </p:txBody>
      </p:sp>
      <p:sp>
        <p:nvSpPr>
          <p:cNvPr id="3" name="Subtitle 2"/>
          <p:cNvSpPr>
            <a:spLocks noGrp="1"/>
          </p:cNvSpPr>
          <p:nvPr>
            <p:ph type="subTitle" idx="1"/>
          </p:nvPr>
        </p:nvSpPr>
        <p:spPr/>
        <p:txBody>
          <a:bodyPr>
            <a:noAutofit/>
          </a:bodyPr>
          <a:lstStyle/>
          <a:p>
            <a:pPr>
              <a:lnSpc>
                <a:spcPct val="100000"/>
              </a:lnSpc>
              <a:spcBef>
                <a:spcPts val="0"/>
              </a:spcBef>
            </a:pPr>
            <a:r>
              <a:rPr lang="en-US" sz="2800" i="0" dirty="0"/>
              <a:t>Richard Stup, Ph.D.</a:t>
            </a:r>
          </a:p>
          <a:p>
            <a:pPr>
              <a:lnSpc>
                <a:spcPct val="100000"/>
              </a:lnSpc>
              <a:spcBef>
                <a:spcPts val="0"/>
              </a:spcBef>
            </a:pPr>
            <a:r>
              <a:rPr lang="en-US" sz="2800" i="0" dirty="0"/>
              <a:t>Director, Cornell Agricultural Workforce Development</a:t>
            </a:r>
          </a:p>
          <a:p>
            <a:pPr>
              <a:lnSpc>
                <a:spcPct val="100000"/>
              </a:lnSpc>
              <a:spcBef>
                <a:spcPts val="0"/>
              </a:spcBef>
            </a:pPr>
            <a:r>
              <a:rPr lang="en-US" sz="2800" i="0" dirty="0">
                <a:hlinkClick r:id="rId2"/>
              </a:rPr>
              <a:t>rstup@cornell.edu</a:t>
            </a:r>
            <a:endParaRPr lang="en-US" sz="2800" i="0" dirty="0"/>
          </a:p>
          <a:p>
            <a:pPr>
              <a:lnSpc>
                <a:spcPct val="100000"/>
              </a:lnSpc>
              <a:spcBef>
                <a:spcPts val="0"/>
              </a:spcBef>
            </a:pPr>
            <a:r>
              <a:rPr lang="en-US" sz="2800" i="0" dirty="0"/>
              <a:t>agworkforce.cals.cornell.edu</a:t>
            </a:r>
          </a:p>
        </p:txBody>
      </p:sp>
    </p:spTree>
    <p:extLst>
      <p:ext uri="{BB962C8B-B14F-4D97-AF65-F5344CB8AC3E}">
        <p14:creationId xmlns:p14="http://schemas.microsoft.com/office/powerpoint/2010/main" val="434075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27FFDD-F06B-444E-B530-A69FE0D6C33E}"/>
              </a:ext>
            </a:extLst>
          </p:cNvPr>
          <p:cNvSpPr>
            <a:spLocks noGrp="1"/>
          </p:cNvSpPr>
          <p:nvPr>
            <p:ph type="title"/>
          </p:nvPr>
        </p:nvSpPr>
        <p:spPr>
          <a:xfrm>
            <a:off x="624608" y="409996"/>
            <a:ext cx="10942784" cy="1145169"/>
          </a:xfrm>
        </p:spPr>
        <p:txBody>
          <a:bodyPr>
            <a:normAutofit fontScale="90000"/>
          </a:bodyPr>
          <a:lstStyle/>
          <a:p>
            <a:r>
              <a:rPr lang="en-US" dirty="0"/>
              <a:t>Workers Still Confident in Finding Jobs</a:t>
            </a:r>
          </a:p>
        </p:txBody>
      </p:sp>
      <p:pic>
        <p:nvPicPr>
          <p:cNvPr id="7" name="Picture 6" descr="Graphical user interface, chart, line chart&#10;&#10;Description automatically generated">
            <a:extLst>
              <a:ext uri="{FF2B5EF4-FFF2-40B4-BE49-F238E27FC236}">
                <a16:creationId xmlns:a16="http://schemas.microsoft.com/office/drawing/2014/main" id="{7403AC5B-1590-3D0D-3D6D-4BDECE0411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191" y="1369958"/>
            <a:ext cx="11502859" cy="4431752"/>
          </a:xfrm>
          <a:prstGeom prst="rect">
            <a:avLst/>
          </a:prstGeom>
        </p:spPr>
      </p:pic>
    </p:spTree>
    <p:extLst>
      <p:ext uri="{BB962C8B-B14F-4D97-AF65-F5344CB8AC3E}">
        <p14:creationId xmlns:p14="http://schemas.microsoft.com/office/powerpoint/2010/main" val="1127335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AC141-DD84-4EF1-B1D5-5A39D113F544}"/>
              </a:ext>
            </a:extLst>
          </p:cNvPr>
          <p:cNvSpPr>
            <a:spLocks noGrp="1"/>
          </p:cNvSpPr>
          <p:nvPr>
            <p:ph type="title"/>
          </p:nvPr>
        </p:nvSpPr>
        <p:spPr>
          <a:xfrm>
            <a:off x="624608" y="676694"/>
            <a:ext cx="10942784" cy="1145169"/>
          </a:xfrm>
        </p:spPr>
        <p:txBody>
          <a:bodyPr anchor="t">
            <a:normAutofit/>
          </a:bodyPr>
          <a:lstStyle/>
          <a:p>
            <a:r>
              <a:rPr lang="en-US" sz="3500"/>
              <a:t>The markets are telling us that labor is tight and employees know it!</a:t>
            </a:r>
          </a:p>
        </p:txBody>
      </p:sp>
      <p:pic>
        <p:nvPicPr>
          <p:cNvPr id="1026" name="Picture 2" descr="Image">
            <a:extLst>
              <a:ext uri="{FF2B5EF4-FFF2-40B4-BE49-F238E27FC236}">
                <a16:creationId xmlns:a16="http://schemas.microsoft.com/office/drawing/2014/main" id="{8D018BB0-C328-41F1-968C-4D36CE14F7A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61238" y="2075925"/>
            <a:ext cx="5469524" cy="4361946"/>
          </a:xfrm>
          <a:prstGeom prst="rect">
            <a:avLst/>
          </a:prstGeom>
          <a:solidFill>
            <a:srgbClr val="FFFFFF"/>
          </a:solidFill>
        </p:spPr>
      </p:pic>
    </p:spTree>
    <p:extLst>
      <p:ext uri="{BB962C8B-B14F-4D97-AF65-F5344CB8AC3E}">
        <p14:creationId xmlns:p14="http://schemas.microsoft.com/office/powerpoint/2010/main" val="4013352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B48D2-FB3C-4810-8DAE-ADD7DDD02332}"/>
              </a:ext>
            </a:extLst>
          </p:cNvPr>
          <p:cNvSpPr>
            <a:spLocks noGrp="1"/>
          </p:cNvSpPr>
          <p:nvPr>
            <p:ph type="title"/>
          </p:nvPr>
        </p:nvSpPr>
        <p:spPr/>
        <p:txBody>
          <a:bodyPr>
            <a:normAutofit fontScale="90000"/>
          </a:bodyPr>
          <a:lstStyle/>
          <a:p>
            <a:r>
              <a:rPr lang="en-US" dirty="0"/>
              <a:t>Who Makes Up New York’s Farm Workforce?</a:t>
            </a:r>
          </a:p>
        </p:txBody>
      </p:sp>
    </p:spTree>
    <p:extLst>
      <p:ext uri="{BB962C8B-B14F-4D97-AF65-F5344CB8AC3E}">
        <p14:creationId xmlns:p14="http://schemas.microsoft.com/office/powerpoint/2010/main" val="3952772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580B1-ABCE-4316-9207-01C2CE40493E}"/>
              </a:ext>
            </a:extLst>
          </p:cNvPr>
          <p:cNvSpPr>
            <a:spLocks noGrp="1"/>
          </p:cNvSpPr>
          <p:nvPr>
            <p:ph type="title"/>
          </p:nvPr>
        </p:nvSpPr>
        <p:spPr>
          <a:xfrm>
            <a:off x="551035" y="125590"/>
            <a:ext cx="10942784" cy="1145169"/>
          </a:xfrm>
        </p:spPr>
        <p:txBody>
          <a:bodyPr/>
          <a:lstStyle/>
          <a:p>
            <a:r>
              <a:rPr lang="en-US" dirty="0"/>
              <a:t>Today’s Farm Workforce</a:t>
            </a:r>
          </a:p>
        </p:txBody>
      </p:sp>
      <p:sp>
        <p:nvSpPr>
          <p:cNvPr id="3" name="Content Placeholder 2">
            <a:extLst>
              <a:ext uri="{FF2B5EF4-FFF2-40B4-BE49-F238E27FC236}">
                <a16:creationId xmlns:a16="http://schemas.microsoft.com/office/drawing/2014/main" id="{8D3E0C03-5869-4681-A20C-BD41889CB2AC}"/>
              </a:ext>
            </a:extLst>
          </p:cNvPr>
          <p:cNvSpPr>
            <a:spLocks noGrp="1"/>
          </p:cNvSpPr>
          <p:nvPr>
            <p:ph idx="1"/>
          </p:nvPr>
        </p:nvSpPr>
        <p:spPr>
          <a:xfrm>
            <a:off x="551036" y="1124606"/>
            <a:ext cx="5135062" cy="5202621"/>
          </a:xfrm>
        </p:spPr>
        <p:txBody>
          <a:bodyPr>
            <a:normAutofit fontScale="62500" lnSpcReduction="20000"/>
          </a:bodyPr>
          <a:lstStyle/>
          <a:p>
            <a:pPr marL="514350" indent="-514350">
              <a:lnSpc>
                <a:spcPct val="120000"/>
              </a:lnSpc>
              <a:buFont typeface="+mj-lt"/>
              <a:buAutoNum type="arabicPeriod"/>
            </a:pPr>
            <a:r>
              <a:rPr lang="en-US" dirty="0"/>
              <a:t>Farmers and their family members are still important, across all sectors and regions of the country.</a:t>
            </a:r>
          </a:p>
          <a:p>
            <a:pPr marL="514350" indent="-514350">
              <a:lnSpc>
                <a:spcPct val="120000"/>
              </a:lnSpc>
              <a:buFont typeface="+mj-lt"/>
              <a:buAutoNum type="arabicPeriod"/>
            </a:pPr>
            <a:r>
              <a:rPr lang="en-US" dirty="0"/>
              <a:t>A large population of long-term, settled immigrants, mostly Hispanic, and many are still unauthorized to work in the U.S.</a:t>
            </a:r>
          </a:p>
          <a:p>
            <a:pPr marL="514350" indent="-514350">
              <a:lnSpc>
                <a:spcPct val="120000"/>
              </a:lnSpc>
              <a:buFont typeface="+mj-lt"/>
              <a:buAutoNum type="arabicPeriod"/>
            </a:pPr>
            <a:r>
              <a:rPr lang="en-US" dirty="0"/>
              <a:t>A large population of local, U.S. citizens in rural communities across the country. (This group is largely ignored or forgotten in farm labor policy debates.)</a:t>
            </a:r>
          </a:p>
          <a:p>
            <a:pPr marL="514350" indent="-514350">
              <a:lnSpc>
                <a:spcPct val="120000"/>
              </a:lnSpc>
              <a:buFont typeface="+mj-lt"/>
              <a:buAutoNum type="arabicPeriod"/>
            </a:pPr>
            <a:r>
              <a:rPr lang="en-US" dirty="0"/>
              <a:t>A smaller population of more recent immigrants, both authorized and unauthorized.</a:t>
            </a:r>
          </a:p>
          <a:p>
            <a:pPr marL="514350" indent="-514350">
              <a:lnSpc>
                <a:spcPct val="120000"/>
              </a:lnSpc>
              <a:buFont typeface="+mj-lt"/>
              <a:buAutoNum type="arabicPeriod"/>
            </a:pPr>
            <a:r>
              <a:rPr lang="en-US" dirty="0"/>
              <a:t>The rapidly growing population of foreign, temporary guest workers in the H-2A program.</a:t>
            </a:r>
          </a:p>
        </p:txBody>
      </p:sp>
      <p:pic>
        <p:nvPicPr>
          <p:cNvPr id="7" name="Picture 6" descr="A picture containing ground, outdoor, person, dirt&#10;&#10;Description automatically generated">
            <a:extLst>
              <a:ext uri="{FF2B5EF4-FFF2-40B4-BE49-F238E27FC236}">
                <a16:creationId xmlns:a16="http://schemas.microsoft.com/office/drawing/2014/main" id="{C7A9943B-13D6-4F0F-AF7D-88FE554CFB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805" r="35172" b="23832"/>
          <a:stretch/>
        </p:blipFill>
        <p:spPr>
          <a:xfrm>
            <a:off x="9236731" y="1"/>
            <a:ext cx="2818634" cy="3657600"/>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B45214CB-5304-40C6-86EB-0B4ABCC1BB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345" t="32950" r="6552"/>
          <a:stretch/>
        </p:blipFill>
        <p:spPr>
          <a:xfrm>
            <a:off x="8566879" y="3620373"/>
            <a:ext cx="3488486" cy="2779986"/>
          </a:xfrm>
          <a:prstGeom prst="rect">
            <a:avLst/>
          </a:prstGeom>
        </p:spPr>
      </p:pic>
      <p:pic>
        <p:nvPicPr>
          <p:cNvPr id="9" name="Picture 8" descr="A group of people working on a farm&#10;&#10;Description automatically generated with medium confidence">
            <a:extLst>
              <a:ext uri="{FF2B5EF4-FFF2-40B4-BE49-F238E27FC236}">
                <a16:creationId xmlns:a16="http://schemas.microsoft.com/office/drawing/2014/main" id="{F8C55444-5D80-48B9-BD99-A4C5C1E3DC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161" t="36433" r="14827" b="6207"/>
          <a:stretch/>
        </p:blipFill>
        <p:spPr>
          <a:xfrm>
            <a:off x="6127531" y="2493883"/>
            <a:ext cx="3941380" cy="2974124"/>
          </a:xfrm>
          <a:prstGeom prst="rect">
            <a:avLst/>
          </a:prstGeom>
        </p:spPr>
      </p:pic>
    </p:spTree>
    <p:extLst>
      <p:ext uri="{BB962C8B-B14F-4D97-AF65-F5344CB8AC3E}">
        <p14:creationId xmlns:p14="http://schemas.microsoft.com/office/powerpoint/2010/main" val="253961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90C19-04ED-4B20-B6F9-08E89BCBCDC6}"/>
              </a:ext>
            </a:extLst>
          </p:cNvPr>
          <p:cNvSpPr>
            <a:spLocks noGrp="1"/>
          </p:cNvSpPr>
          <p:nvPr>
            <p:ph type="title"/>
          </p:nvPr>
        </p:nvSpPr>
        <p:spPr/>
        <p:txBody>
          <a:bodyPr/>
          <a:lstStyle/>
          <a:p>
            <a:r>
              <a:rPr lang="en-US" dirty="0"/>
              <a:t>New York’s Hired Farm Workforce</a:t>
            </a:r>
          </a:p>
        </p:txBody>
      </p:sp>
      <p:sp>
        <p:nvSpPr>
          <p:cNvPr id="6" name="Callout: Line 5">
            <a:extLst>
              <a:ext uri="{FF2B5EF4-FFF2-40B4-BE49-F238E27FC236}">
                <a16:creationId xmlns:a16="http://schemas.microsoft.com/office/drawing/2014/main" id="{F391365D-E555-443B-A179-27790FC935AD}"/>
              </a:ext>
            </a:extLst>
          </p:cNvPr>
          <p:cNvSpPr/>
          <p:nvPr/>
        </p:nvSpPr>
        <p:spPr>
          <a:xfrm>
            <a:off x="8327064" y="5993156"/>
            <a:ext cx="2065867" cy="745067"/>
          </a:xfrm>
          <a:prstGeom prst="borderCallout1">
            <a:avLst>
              <a:gd name="adj1" fmla="val -8523"/>
              <a:gd name="adj2" fmla="val 23361"/>
              <a:gd name="adj3" fmla="val -61742"/>
              <a:gd name="adj4" fmla="val -1374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Down from 60,944 in 2012</a:t>
            </a:r>
          </a:p>
        </p:txBody>
      </p:sp>
      <p:sp>
        <p:nvSpPr>
          <p:cNvPr id="7" name="TextBox 6">
            <a:extLst>
              <a:ext uri="{FF2B5EF4-FFF2-40B4-BE49-F238E27FC236}">
                <a16:creationId xmlns:a16="http://schemas.microsoft.com/office/drawing/2014/main" id="{7F12BDCD-572C-454C-B1A1-473F054BD0E6}"/>
              </a:ext>
            </a:extLst>
          </p:cNvPr>
          <p:cNvSpPr txBox="1"/>
          <p:nvPr/>
        </p:nvSpPr>
        <p:spPr>
          <a:xfrm>
            <a:off x="3555999" y="6285026"/>
            <a:ext cx="3459601" cy="369332"/>
          </a:xfrm>
          <a:prstGeom prst="rect">
            <a:avLst/>
          </a:prstGeom>
          <a:noFill/>
        </p:spPr>
        <p:txBody>
          <a:bodyPr wrap="none" rtlCol="0">
            <a:spAutoFit/>
          </a:bodyPr>
          <a:lstStyle/>
          <a:p>
            <a:r>
              <a:rPr lang="en-US" dirty="0"/>
              <a:t>Source: 2017 Census of Agriculture</a:t>
            </a:r>
          </a:p>
        </p:txBody>
      </p:sp>
      <p:graphicFrame>
        <p:nvGraphicFramePr>
          <p:cNvPr id="11" name="Content Placeholder 10">
            <a:extLst>
              <a:ext uri="{FF2B5EF4-FFF2-40B4-BE49-F238E27FC236}">
                <a16:creationId xmlns:a16="http://schemas.microsoft.com/office/drawing/2014/main" id="{C55B0791-EA14-4B2D-B112-29BE2C7D1333}"/>
              </a:ext>
            </a:extLst>
          </p:cNvPr>
          <p:cNvGraphicFramePr>
            <a:graphicFrameLocks noGrp="1"/>
          </p:cNvGraphicFramePr>
          <p:nvPr>
            <p:ph idx="1"/>
            <p:extLst>
              <p:ext uri="{D42A27DB-BD31-4B8C-83A1-F6EECF244321}">
                <p14:modId xmlns:p14="http://schemas.microsoft.com/office/powerpoint/2010/main" val="1269753531"/>
              </p:ext>
            </p:extLst>
          </p:nvPr>
        </p:nvGraphicFramePr>
        <p:xfrm>
          <a:off x="624607" y="1711355"/>
          <a:ext cx="9920355" cy="3746500"/>
        </p:xfrm>
        <a:graphic>
          <a:graphicData uri="http://schemas.openxmlformats.org/drawingml/2006/table">
            <a:tbl>
              <a:tblPr/>
              <a:tblGrid>
                <a:gridCol w="4769514">
                  <a:extLst>
                    <a:ext uri="{9D8B030D-6E8A-4147-A177-3AD203B41FA5}">
                      <a16:colId xmlns:a16="http://schemas.microsoft.com/office/drawing/2014/main" val="308596711"/>
                    </a:ext>
                  </a:extLst>
                </a:gridCol>
                <a:gridCol w="1716947">
                  <a:extLst>
                    <a:ext uri="{9D8B030D-6E8A-4147-A177-3AD203B41FA5}">
                      <a16:colId xmlns:a16="http://schemas.microsoft.com/office/drawing/2014/main" val="1706284637"/>
                    </a:ext>
                  </a:extLst>
                </a:gridCol>
                <a:gridCol w="1716947">
                  <a:extLst>
                    <a:ext uri="{9D8B030D-6E8A-4147-A177-3AD203B41FA5}">
                      <a16:colId xmlns:a16="http://schemas.microsoft.com/office/drawing/2014/main" val="3631489773"/>
                    </a:ext>
                  </a:extLst>
                </a:gridCol>
                <a:gridCol w="1716947">
                  <a:extLst>
                    <a:ext uri="{9D8B030D-6E8A-4147-A177-3AD203B41FA5}">
                      <a16:colId xmlns:a16="http://schemas.microsoft.com/office/drawing/2014/main" val="1091149811"/>
                    </a:ext>
                  </a:extLst>
                </a:gridCol>
              </a:tblGrid>
              <a:tr h="480969">
                <a:tc>
                  <a:txBody>
                    <a:bodyPr/>
                    <a:lstStyle/>
                    <a:p>
                      <a:pPr algn="l" fontAlgn="b"/>
                      <a:r>
                        <a:rPr lang="en-US" sz="1600" b="1" i="0" u="none" strike="noStrike" dirty="0">
                          <a:solidFill>
                            <a:srgbClr val="000000"/>
                          </a:solidFill>
                          <a:effectLst/>
                          <a:latin typeface="Calibri" panose="020F0502020204030204" pitchFamily="34" charset="0"/>
                        </a:rPr>
                        <a:t>NAICS Category</a:t>
                      </a:r>
                    </a:p>
                  </a:txBody>
                  <a:tcPr marL="6350" marR="6350" marT="6350" marB="0" anchor="b">
                    <a:lnL>
                      <a:noFill/>
                    </a:lnL>
                    <a:lnR>
                      <a:noFill/>
                    </a:lnR>
                    <a:lnT>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 Operations with Hired Employees</a:t>
                      </a: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 Hired Employees</a:t>
                      </a: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b="1" i="0" u="none" strike="noStrike" dirty="0">
                          <a:solidFill>
                            <a:srgbClr val="000000"/>
                          </a:solidFill>
                          <a:effectLst/>
                          <a:latin typeface="Calibri" panose="020F0502020204030204" pitchFamily="34" charset="0"/>
                        </a:rPr>
                        <a:t>Percent of Total</a:t>
                      </a: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63113401"/>
                  </a:ext>
                </a:extLst>
              </a:tr>
              <a:tr h="240484">
                <a:tc>
                  <a:txBody>
                    <a:bodyPr/>
                    <a:lstStyle/>
                    <a:p>
                      <a:pPr algn="l" fontAlgn="b"/>
                      <a:r>
                        <a:rPr lang="en-US" sz="1600" b="0" i="0" u="none" strike="noStrike" dirty="0">
                          <a:solidFill>
                            <a:srgbClr val="000000"/>
                          </a:solidFill>
                          <a:effectLst/>
                          <a:latin typeface="Calibri" panose="020F0502020204030204" pitchFamily="34" charset="0"/>
                        </a:rPr>
                        <a:t>Fruit and Tree Nut Farming 1113</a:t>
                      </a:r>
                    </a:p>
                  </a:txBody>
                  <a:tcPr marL="6350" marR="6350" marT="6350"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1022</a:t>
                      </a:r>
                    </a:p>
                  </a:txBody>
                  <a:tcPr marL="6350" marR="6350" marT="635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13,535</a:t>
                      </a:r>
                    </a:p>
                  </a:txBody>
                  <a:tcPr marL="6350" marR="6350" marT="635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24.3%</a:t>
                      </a:r>
                    </a:p>
                  </a:txBody>
                  <a:tcPr marL="6350" marR="6350" marT="635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126706495"/>
                  </a:ext>
                </a:extLst>
              </a:tr>
              <a:tr h="240484">
                <a:tc>
                  <a:txBody>
                    <a:bodyPr/>
                    <a:lstStyle/>
                    <a:p>
                      <a:pPr algn="l" fontAlgn="b"/>
                      <a:r>
                        <a:rPr lang="en-US" sz="1600" b="0" i="0" u="none" strike="noStrike">
                          <a:solidFill>
                            <a:srgbClr val="000000"/>
                          </a:solidFill>
                          <a:effectLst/>
                          <a:latin typeface="Calibri" panose="020F0502020204030204" pitchFamily="34" charset="0"/>
                        </a:rPr>
                        <a:t>Dairy Cattle and Milk Production 11212</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2025</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11,960</a:t>
                      </a:r>
                    </a:p>
                  </a:txBody>
                  <a:tcPr marL="6350" marR="6350" marT="635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21.5%</a:t>
                      </a:r>
                    </a:p>
                  </a:txBody>
                  <a:tcPr marL="6350" marR="6350" marT="6350" marB="0" anchor="ctr">
                    <a:lnL>
                      <a:noFill/>
                    </a:lnL>
                    <a:lnR>
                      <a:noFill/>
                    </a:lnR>
                    <a:lnT>
                      <a:noFill/>
                    </a:lnT>
                    <a:lnB>
                      <a:noFill/>
                    </a:lnB>
                  </a:tcPr>
                </a:tc>
                <a:extLst>
                  <a:ext uri="{0D108BD9-81ED-4DB2-BD59-A6C34878D82A}">
                    <a16:rowId xmlns:a16="http://schemas.microsoft.com/office/drawing/2014/main" val="3326041885"/>
                  </a:ext>
                </a:extLst>
              </a:tr>
              <a:tr h="240484">
                <a:tc>
                  <a:txBody>
                    <a:bodyPr/>
                    <a:lstStyle/>
                    <a:p>
                      <a:pPr algn="l" fontAlgn="b"/>
                      <a:r>
                        <a:rPr lang="en-US" sz="1600" b="0" i="0" u="none" strike="noStrike">
                          <a:solidFill>
                            <a:srgbClr val="000000"/>
                          </a:solidFill>
                          <a:effectLst/>
                          <a:latin typeface="Calibri" panose="020F0502020204030204" pitchFamily="34" charset="0"/>
                        </a:rPr>
                        <a:t>Vegetable and Melon Farming 1112</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828</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8,218</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14.8%</a:t>
                      </a:r>
                    </a:p>
                  </a:txBody>
                  <a:tcPr marL="6350" marR="6350" marT="6350" marB="0" anchor="ctr">
                    <a:lnL>
                      <a:noFill/>
                    </a:lnL>
                    <a:lnR>
                      <a:noFill/>
                    </a:lnR>
                    <a:lnT>
                      <a:noFill/>
                    </a:lnT>
                    <a:lnB>
                      <a:noFill/>
                    </a:lnB>
                  </a:tcPr>
                </a:tc>
                <a:extLst>
                  <a:ext uri="{0D108BD9-81ED-4DB2-BD59-A6C34878D82A}">
                    <a16:rowId xmlns:a16="http://schemas.microsoft.com/office/drawing/2014/main" val="2843387169"/>
                  </a:ext>
                </a:extLst>
              </a:tr>
              <a:tr h="240484">
                <a:tc>
                  <a:txBody>
                    <a:bodyPr/>
                    <a:lstStyle/>
                    <a:p>
                      <a:pPr algn="l" fontAlgn="b"/>
                      <a:r>
                        <a:rPr lang="en-US" sz="1600" b="0" i="0" u="none" strike="noStrike">
                          <a:solidFill>
                            <a:srgbClr val="000000"/>
                          </a:solidFill>
                          <a:effectLst/>
                          <a:latin typeface="Calibri" panose="020F0502020204030204" pitchFamily="34" charset="0"/>
                        </a:rPr>
                        <a:t>Greenhouse, Nursery, and Floriculture Production 1114</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824</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7,548</a:t>
                      </a:r>
                    </a:p>
                  </a:txBody>
                  <a:tcPr marL="6350" marR="6350" marT="635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13.6%</a:t>
                      </a:r>
                    </a:p>
                  </a:txBody>
                  <a:tcPr marL="6350" marR="6350" marT="6350" marB="0" anchor="ctr">
                    <a:lnL>
                      <a:noFill/>
                    </a:lnL>
                    <a:lnR>
                      <a:noFill/>
                    </a:lnR>
                    <a:lnT>
                      <a:noFill/>
                    </a:lnT>
                    <a:lnB>
                      <a:noFill/>
                    </a:lnB>
                  </a:tcPr>
                </a:tc>
                <a:extLst>
                  <a:ext uri="{0D108BD9-81ED-4DB2-BD59-A6C34878D82A}">
                    <a16:rowId xmlns:a16="http://schemas.microsoft.com/office/drawing/2014/main" val="2272337485"/>
                  </a:ext>
                </a:extLst>
              </a:tr>
              <a:tr h="240484">
                <a:tc>
                  <a:txBody>
                    <a:bodyPr/>
                    <a:lstStyle/>
                    <a:p>
                      <a:pPr algn="l" fontAlgn="b"/>
                      <a:r>
                        <a:rPr lang="en-US" sz="1600" b="0" i="0" u="none" strike="noStrike" dirty="0">
                          <a:solidFill>
                            <a:srgbClr val="000000"/>
                          </a:solidFill>
                          <a:effectLst/>
                          <a:latin typeface="Calibri" panose="020F0502020204030204" pitchFamily="34" charset="0"/>
                        </a:rPr>
                        <a:t>Other Crop Farming (including Hay) 1119</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1691</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5,465</a:t>
                      </a:r>
                    </a:p>
                  </a:txBody>
                  <a:tcPr marL="6350" marR="6350" marT="635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9.8%</a:t>
                      </a:r>
                    </a:p>
                  </a:txBody>
                  <a:tcPr marL="6350" marR="6350" marT="6350" marB="0" anchor="ctr">
                    <a:lnL>
                      <a:noFill/>
                    </a:lnL>
                    <a:lnR>
                      <a:noFill/>
                    </a:lnR>
                    <a:lnT>
                      <a:noFill/>
                    </a:lnT>
                    <a:lnB>
                      <a:noFill/>
                    </a:lnB>
                  </a:tcPr>
                </a:tc>
                <a:extLst>
                  <a:ext uri="{0D108BD9-81ED-4DB2-BD59-A6C34878D82A}">
                    <a16:rowId xmlns:a16="http://schemas.microsoft.com/office/drawing/2014/main" val="2537795775"/>
                  </a:ext>
                </a:extLst>
              </a:tr>
              <a:tr h="240484">
                <a:tc>
                  <a:txBody>
                    <a:bodyPr/>
                    <a:lstStyle/>
                    <a:p>
                      <a:pPr algn="l" fontAlgn="b"/>
                      <a:r>
                        <a:rPr lang="en-US" sz="1600" b="0" i="0" u="none" strike="noStrike" dirty="0">
                          <a:solidFill>
                            <a:srgbClr val="000000"/>
                          </a:solidFill>
                          <a:effectLst/>
                          <a:latin typeface="Calibri" panose="020F0502020204030204" pitchFamily="34" charset="0"/>
                        </a:rPr>
                        <a:t>Aquaculture and Other Animal Production 1125 and 1129</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989</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3,715</a:t>
                      </a:r>
                    </a:p>
                  </a:txBody>
                  <a:tcPr marL="6350" marR="6350" marT="635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6.7%</a:t>
                      </a:r>
                    </a:p>
                  </a:txBody>
                  <a:tcPr marL="6350" marR="6350" marT="6350" marB="0" anchor="ctr">
                    <a:lnL>
                      <a:noFill/>
                    </a:lnL>
                    <a:lnR>
                      <a:noFill/>
                    </a:lnR>
                    <a:lnT>
                      <a:noFill/>
                    </a:lnT>
                    <a:lnB>
                      <a:noFill/>
                    </a:lnB>
                  </a:tcPr>
                </a:tc>
                <a:extLst>
                  <a:ext uri="{0D108BD9-81ED-4DB2-BD59-A6C34878D82A}">
                    <a16:rowId xmlns:a16="http://schemas.microsoft.com/office/drawing/2014/main" val="23553856"/>
                  </a:ext>
                </a:extLst>
              </a:tr>
              <a:tr h="240484">
                <a:tc>
                  <a:txBody>
                    <a:bodyPr/>
                    <a:lstStyle/>
                    <a:p>
                      <a:pPr algn="l" fontAlgn="b"/>
                      <a:r>
                        <a:rPr lang="en-US" sz="1600" b="0" i="0" u="none" strike="noStrike" dirty="0">
                          <a:solidFill>
                            <a:srgbClr val="000000"/>
                          </a:solidFill>
                          <a:effectLst/>
                          <a:latin typeface="Calibri" panose="020F0502020204030204" pitchFamily="34" charset="0"/>
                        </a:rPr>
                        <a:t>Oilseed and Grain Farming 1111</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606</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2,036</a:t>
                      </a:r>
                    </a:p>
                  </a:txBody>
                  <a:tcPr marL="6350" marR="6350" marT="635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3.7%</a:t>
                      </a:r>
                    </a:p>
                  </a:txBody>
                  <a:tcPr marL="6350" marR="6350" marT="6350" marB="0" anchor="ctr">
                    <a:lnL>
                      <a:noFill/>
                    </a:lnL>
                    <a:lnR>
                      <a:noFill/>
                    </a:lnR>
                    <a:lnT>
                      <a:noFill/>
                    </a:lnT>
                    <a:lnB>
                      <a:noFill/>
                    </a:lnB>
                  </a:tcPr>
                </a:tc>
                <a:extLst>
                  <a:ext uri="{0D108BD9-81ED-4DB2-BD59-A6C34878D82A}">
                    <a16:rowId xmlns:a16="http://schemas.microsoft.com/office/drawing/2014/main" val="1984589318"/>
                  </a:ext>
                </a:extLst>
              </a:tr>
              <a:tr h="240484">
                <a:tc>
                  <a:txBody>
                    <a:bodyPr/>
                    <a:lstStyle/>
                    <a:p>
                      <a:pPr algn="l" fontAlgn="b"/>
                      <a:r>
                        <a:rPr lang="en-US" sz="1600" b="0" i="0" u="none" strike="noStrike">
                          <a:solidFill>
                            <a:srgbClr val="000000"/>
                          </a:solidFill>
                          <a:effectLst/>
                          <a:latin typeface="Calibri" panose="020F0502020204030204" pitchFamily="34" charset="0"/>
                        </a:rPr>
                        <a:t>Beef Cattle Ranching and Farming 112111</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665</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1,577</a:t>
                      </a:r>
                    </a:p>
                  </a:txBody>
                  <a:tcPr marL="6350" marR="6350" marT="635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2.8%</a:t>
                      </a:r>
                    </a:p>
                  </a:txBody>
                  <a:tcPr marL="6350" marR="6350" marT="6350" marB="0" anchor="ctr">
                    <a:lnL>
                      <a:noFill/>
                    </a:lnL>
                    <a:lnR>
                      <a:noFill/>
                    </a:lnR>
                    <a:lnT>
                      <a:noFill/>
                    </a:lnT>
                    <a:lnB>
                      <a:noFill/>
                    </a:lnB>
                  </a:tcPr>
                </a:tc>
                <a:extLst>
                  <a:ext uri="{0D108BD9-81ED-4DB2-BD59-A6C34878D82A}">
                    <a16:rowId xmlns:a16="http://schemas.microsoft.com/office/drawing/2014/main" val="2310271767"/>
                  </a:ext>
                </a:extLst>
              </a:tr>
              <a:tr h="240484">
                <a:tc>
                  <a:txBody>
                    <a:bodyPr/>
                    <a:lstStyle/>
                    <a:p>
                      <a:pPr algn="l" fontAlgn="b"/>
                      <a:r>
                        <a:rPr lang="en-US" sz="1600" b="0" i="0" u="none" strike="noStrike">
                          <a:solidFill>
                            <a:srgbClr val="000000"/>
                          </a:solidFill>
                          <a:effectLst/>
                          <a:latin typeface="Calibri" panose="020F0502020204030204" pitchFamily="34" charset="0"/>
                        </a:rPr>
                        <a:t>Poultry and Egg Production 1123</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71</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1,023</a:t>
                      </a:r>
                    </a:p>
                  </a:txBody>
                  <a:tcPr marL="6350" marR="6350" marT="635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1.8%</a:t>
                      </a:r>
                    </a:p>
                  </a:txBody>
                  <a:tcPr marL="6350" marR="6350" marT="6350" marB="0" anchor="ctr">
                    <a:lnL>
                      <a:noFill/>
                    </a:lnL>
                    <a:lnR>
                      <a:noFill/>
                    </a:lnR>
                    <a:lnT>
                      <a:noFill/>
                    </a:lnT>
                    <a:lnB>
                      <a:noFill/>
                    </a:lnB>
                  </a:tcPr>
                </a:tc>
                <a:extLst>
                  <a:ext uri="{0D108BD9-81ED-4DB2-BD59-A6C34878D82A}">
                    <a16:rowId xmlns:a16="http://schemas.microsoft.com/office/drawing/2014/main" val="1674963289"/>
                  </a:ext>
                </a:extLst>
              </a:tr>
              <a:tr h="240484">
                <a:tc>
                  <a:txBody>
                    <a:bodyPr/>
                    <a:lstStyle/>
                    <a:p>
                      <a:pPr algn="l" fontAlgn="b"/>
                      <a:r>
                        <a:rPr lang="en-US" sz="1600" b="0" i="0" u="none" strike="noStrike">
                          <a:solidFill>
                            <a:srgbClr val="000000"/>
                          </a:solidFill>
                          <a:effectLst/>
                          <a:latin typeface="Calibri" panose="020F0502020204030204" pitchFamily="34" charset="0"/>
                        </a:rPr>
                        <a:t>Sheep and Goat Farming 1124</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169</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381</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0.7%</a:t>
                      </a:r>
                    </a:p>
                  </a:txBody>
                  <a:tcPr marL="6350" marR="6350" marT="6350" marB="0" anchor="ctr">
                    <a:lnL>
                      <a:noFill/>
                    </a:lnL>
                    <a:lnR>
                      <a:noFill/>
                    </a:lnR>
                    <a:lnT>
                      <a:noFill/>
                    </a:lnT>
                    <a:lnB>
                      <a:noFill/>
                    </a:lnB>
                  </a:tcPr>
                </a:tc>
                <a:extLst>
                  <a:ext uri="{0D108BD9-81ED-4DB2-BD59-A6C34878D82A}">
                    <a16:rowId xmlns:a16="http://schemas.microsoft.com/office/drawing/2014/main" val="4201502106"/>
                  </a:ext>
                </a:extLst>
              </a:tr>
              <a:tr h="240484">
                <a:tc>
                  <a:txBody>
                    <a:bodyPr/>
                    <a:lstStyle/>
                    <a:p>
                      <a:pPr algn="l" fontAlgn="b"/>
                      <a:r>
                        <a:rPr lang="en-US" sz="1600" b="0" i="0" u="none" strike="noStrike">
                          <a:solidFill>
                            <a:srgbClr val="000000"/>
                          </a:solidFill>
                          <a:effectLst/>
                          <a:latin typeface="Calibri" panose="020F0502020204030204" pitchFamily="34" charset="0"/>
                        </a:rPr>
                        <a:t>Hog and Pig Farming 1122</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35</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90</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0.2%</a:t>
                      </a:r>
                    </a:p>
                  </a:txBody>
                  <a:tcPr marL="6350" marR="6350" marT="6350" marB="0" anchor="ctr">
                    <a:lnL>
                      <a:noFill/>
                    </a:lnL>
                    <a:lnR>
                      <a:noFill/>
                    </a:lnR>
                    <a:lnT>
                      <a:noFill/>
                    </a:lnT>
                    <a:lnB>
                      <a:noFill/>
                    </a:lnB>
                  </a:tcPr>
                </a:tc>
                <a:extLst>
                  <a:ext uri="{0D108BD9-81ED-4DB2-BD59-A6C34878D82A}">
                    <a16:rowId xmlns:a16="http://schemas.microsoft.com/office/drawing/2014/main" val="3420451716"/>
                  </a:ext>
                </a:extLst>
              </a:tr>
              <a:tr h="240484">
                <a:tc>
                  <a:txBody>
                    <a:bodyPr/>
                    <a:lstStyle/>
                    <a:p>
                      <a:pPr algn="l" fontAlgn="b"/>
                      <a:r>
                        <a:rPr lang="en-US" sz="1600" b="0" i="0" u="none" strike="noStrike">
                          <a:solidFill>
                            <a:srgbClr val="000000"/>
                          </a:solidFill>
                          <a:effectLst/>
                          <a:latin typeface="Calibri" panose="020F0502020204030204" pitchFamily="34" charset="0"/>
                        </a:rPr>
                        <a:t>Cattle Feedlots 112112</a:t>
                      </a:r>
                    </a:p>
                  </a:txBody>
                  <a:tcPr marL="6350" marR="6350" marT="6350" marB="0" anchor="b">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2025</a:t>
                      </a:r>
                    </a:p>
                  </a:txBody>
                  <a:tcPr marL="6350" marR="6350" marT="635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88</a:t>
                      </a:r>
                    </a:p>
                  </a:txBody>
                  <a:tcPr marL="6350" marR="6350" marT="635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0.2%</a:t>
                      </a:r>
                    </a:p>
                  </a:txBody>
                  <a:tcPr marL="6350" marR="6350" marT="6350" marB="0" anchor="ctr">
                    <a:lnL>
                      <a:noFill/>
                    </a:lnL>
                    <a:lnR>
                      <a:noFill/>
                    </a:lnR>
                    <a:lnT>
                      <a:noFill/>
                    </a:lnT>
                    <a:lnB>
                      <a:noFill/>
                    </a:lnB>
                  </a:tcPr>
                </a:tc>
                <a:extLst>
                  <a:ext uri="{0D108BD9-81ED-4DB2-BD59-A6C34878D82A}">
                    <a16:rowId xmlns:a16="http://schemas.microsoft.com/office/drawing/2014/main" val="870744870"/>
                  </a:ext>
                </a:extLst>
              </a:tr>
              <a:tr h="240484">
                <a:tc>
                  <a:txBody>
                    <a:bodyPr/>
                    <a:lstStyle/>
                    <a:p>
                      <a:pPr algn="l" fontAlgn="b"/>
                      <a:r>
                        <a:rPr lang="en-US" sz="1600" b="0" i="0" u="none" strike="noStrike" dirty="0">
                          <a:solidFill>
                            <a:srgbClr val="000000"/>
                          </a:solidFill>
                          <a:effectLst/>
                          <a:latin typeface="Calibri" panose="020F0502020204030204" pitchFamily="34" charset="0"/>
                        </a:rPr>
                        <a:t>Total</a:t>
                      </a:r>
                    </a:p>
                  </a:txBody>
                  <a:tcPr marL="6350" marR="6350" marT="6350" marB="0" anchor="b">
                    <a:lnL>
                      <a:noFill/>
                    </a:lnL>
                    <a:lnR>
                      <a:noFill/>
                    </a:lnR>
                    <a:lnT>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10950</a:t>
                      </a: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55,636</a:t>
                      </a: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600" b="0" i="0" u="none" strike="noStrike" dirty="0">
                          <a:solidFill>
                            <a:srgbClr val="000000"/>
                          </a:solidFill>
                          <a:effectLst/>
                          <a:latin typeface="Calibri" panose="020F0502020204030204" pitchFamily="34" charset="0"/>
                        </a:rPr>
                        <a:t>100%</a:t>
                      </a: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98757901"/>
                  </a:ext>
                </a:extLst>
              </a:tr>
            </a:tbl>
          </a:graphicData>
        </a:graphic>
      </p:graphicFrame>
      <p:sp>
        <p:nvSpPr>
          <p:cNvPr id="12" name="Rectangle 11">
            <a:extLst>
              <a:ext uri="{FF2B5EF4-FFF2-40B4-BE49-F238E27FC236}">
                <a16:creationId xmlns:a16="http://schemas.microsoft.com/office/drawing/2014/main" id="{2C96BFCE-CB1E-456C-A678-F09792B2DA7D}"/>
              </a:ext>
            </a:extLst>
          </p:cNvPr>
          <p:cNvSpPr/>
          <p:nvPr/>
        </p:nvSpPr>
        <p:spPr>
          <a:xfrm>
            <a:off x="2743200" y="5528345"/>
            <a:ext cx="4555222" cy="65296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There were 16,728 operations with unpaid workers and 40,258 unpaid workers. </a:t>
            </a:r>
          </a:p>
        </p:txBody>
      </p:sp>
    </p:spTree>
    <p:extLst>
      <p:ext uri="{BB962C8B-B14F-4D97-AF65-F5344CB8AC3E}">
        <p14:creationId xmlns:p14="http://schemas.microsoft.com/office/powerpoint/2010/main" val="220658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22931A-8875-40B2-8413-F1408113E710}"/>
              </a:ext>
            </a:extLst>
          </p:cNvPr>
          <p:cNvSpPr>
            <a:spLocks noGrp="1"/>
          </p:cNvSpPr>
          <p:nvPr>
            <p:ph type="title"/>
          </p:nvPr>
        </p:nvSpPr>
        <p:spPr>
          <a:xfrm>
            <a:off x="624608" y="676694"/>
            <a:ext cx="10942784" cy="1145169"/>
          </a:xfrm>
        </p:spPr>
        <p:txBody>
          <a:bodyPr anchor="t">
            <a:normAutofit/>
          </a:bodyPr>
          <a:lstStyle/>
          <a:p>
            <a:r>
              <a:rPr lang="en-US" dirty="0"/>
              <a:t>Unauthorized Immigration</a:t>
            </a:r>
          </a:p>
        </p:txBody>
      </p:sp>
      <p:pic>
        <p:nvPicPr>
          <p:cNvPr id="2050" name="Picture 2" descr="In this 2019 photo, Central American migrants try to cross the Rio Bravo from Piedras Negras, in Coahuila state, Mexico, to the city of Eagle Pass. Unauthorized border crossings plunged from 945,000 in 2000 to 210,000 in 2016, according to the Center for Migration Studies.">
            <a:extLst>
              <a:ext uri="{FF2B5EF4-FFF2-40B4-BE49-F238E27FC236}">
                <a16:creationId xmlns:a16="http://schemas.microsoft.com/office/drawing/2014/main" id="{F1D1AD1F-6DB7-456C-AAAD-9A2BF0C37F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16" b="32731"/>
          <a:stretch/>
        </p:blipFill>
        <p:spPr bwMode="auto">
          <a:xfrm>
            <a:off x="624608" y="1952357"/>
            <a:ext cx="10942784" cy="3653387"/>
          </a:xfrm>
          <a:prstGeom prst="rect">
            <a:avLst/>
          </a:prstGeom>
          <a:solidFill>
            <a:srgbClr val="FFFFFF"/>
          </a:solidFill>
        </p:spPr>
      </p:pic>
    </p:spTree>
    <p:extLst>
      <p:ext uri="{BB962C8B-B14F-4D97-AF65-F5344CB8AC3E}">
        <p14:creationId xmlns:p14="http://schemas.microsoft.com/office/powerpoint/2010/main" val="656751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644AE-A5D5-4AFA-9A33-959D345E6AB7}"/>
              </a:ext>
            </a:extLst>
          </p:cNvPr>
          <p:cNvSpPr>
            <a:spLocks noGrp="1"/>
          </p:cNvSpPr>
          <p:nvPr>
            <p:ph type="title"/>
          </p:nvPr>
        </p:nvSpPr>
        <p:spPr>
          <a:xfrm>
            <a:off x="624608" y="326738"/>
            <a:ext cx="10942784" cy="1145169"/>
          </a:xfrm>
        </p:spPr>
        <p:txBody>
          <a:bodyPr>
            <a:normAutofit fontScale="90000"/>
          </a:bodyPr>
          <a:lstStyle/>
          <a:p>
            <a:r>
              <a:rPr lang="en-US" dirty="0"/>
              <a:t>Most Unauthorized Immigrants Are Now Long-Term U.S. Residents</a:t>
            </a:r>
          </a:p>
        </p:txBody>
      </p:sp>
      <p:pic>
        <p:nvPicPr>
          <p:cNvPr id="9" name="Picture 8">
            <a:extLst>
              <a:ext uri="{FF2B5EF4-FFF2-40B4-BE49-F238E27FC236}">
                <a16:creationId xmlns:a16="http://schemas.microsoft.com/office/drawing/2014/main" id="{97E6E7FB-8E0F-4E6D-B844-572AE7ED3B2F}"/>
              </a:ext>
            </a:extLst>
          </p:cNvPr>
          <p:cNvPicPr>
            <a:picLocks noChangeAspect="1"/>
          </p:cNvPicPr>
          <p:nvPr/>
        </p:nvPicPr>
        <p:blipFill>
          <a:blip r:embed="rId2"/>
          <a:stretch>
            <a:fillRect/>
          </a:stretch>
        </p:blipFill>
        <p:spPr>
          <a:xfrm>
            <a:off x="5303521" y="1694183"/>
            <a:ext cx="5928923" cy="5040279"/>
          </a:xfrm>
          <a:prstGeom prst="rect">
            <a:avLst/>
          </a:prstGeom>
          <a:ln>
            <a:solidFill>
              <a:schemeClr val="tx1"/>
            </a:solidFill>
          </a:ln>
        </p:spPr>
      </p:pic>
    </p:spTree>
    <p:extLst>
      <p:ext uri="{BB962C8B-B14F-4D97-AF65-F5344CB8AC3E}">
        <p14:creationId xmlns:p14="http://schemas.microsoft.com/office/powerpoint/2010/main" val="38007018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129082-2A7A-468E-B5EF-FB9B11F7AE33}"/>
              </a:ext>
            </a:extLst>
          </p:cNvPr>
          <p:cNvSpPr>
            <a:spLocks noGrp="1"/>
          </p:cNvSpPr>
          <p:nvPr>
            <p:ph type="title"/>
          </p:nvPr>
        </p:nvSpPr>
        <p:spPr>
          <a:xfrm>
            <a:off x="624608" y="676694"/>
            <a:ext cx="2539006" cy="3180603"/>
          </a:xfrm>
        </p:spPr>
        <p:txBody>
          <a:bodyPr>
            <a:normAutofit fontScale="90000"/>
          </a:bodyPr>
          <a:lstStyle/>
          <a:p>
            <a:r>
              <a:rPr lang="en-US" dirty="0"/>
              <a:t>High Activity at the U.S.-Mexico Border</a:t>
            </a:r>
          </a:p>
        </p:txBody>
      </p:sp>
      <p:pic>
        <p:nvPicPr>
          <p:cNvPr id="1026" name="Picture 2">
            <a:extLst>
              <a:ext uri="{FF2B5EF4-FFF2-40B4-BE49-F238E27FC236}">
                <a16:creationId xmlns:a16="http://schemas.microsoft.com/office/drawing/2014/main" id="{9EDF9E9C-24ED-4D5E-42D9-1BCE0DDBA5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0249" y="94429"/>
            <a:ext cx="8435278" cy="6669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954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8722B-68FC-4729-A92E-70E4CB466B84}"/>
              </a:ext>
            </a:extLst>
          </p:cNvPr>
          <p:cNvSpPr>
            <a:spLocks noGrp="1"/>
          </p:cNvSpPr>
          <p:nvPr>
            <p:ph type="title"/>
          </p:nvPr>
        </p:nvSpPr>
        <p:spPr>
          <a:xfrm>
            <a:off x="624608" y="676694"/>
            <a:ext cx="3600551" cy="4473375"/>
          </a:xfrm>
        </p:spPr>
        <p:txBody>
          <a:bodyPr/>
          <a:lstStyle/>
          <a:p>
            <a:r>
              <a:rPr lang="en-US" dirty="0"/>
              <a:t>Changing Border Activity</a:t>
            </a:r>
          </a:p>
        </p:txBody>
      </p:sp>
      <p:pic>
        <p:nvPicPr>
          <p:cNvPr id="2050" name="Picture 2">
            <a:extLst>
              <a:ext uri="{FF2B5EF4-FFF2-40B4-BE49-F238E27FC236}">
                <a16:creationId xmlns:a16="http://schemas.microsoft.com/office/drawing/2014/main" id="{44D2FF92-8CAB-8094-94ED-60ED8E1CB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311" y="0"/>
            <a:ext cx="5365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6875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20548-C58A-44CF-A94A-D12FDF3FEE1D}"/>
              </a:ext>
            </a:extLst>
          </p:cNvPr>
          <p:cNvSpPr>
            <a:spLocks noGrp="1"/>
          </p:cNvSpPr>
          <p:nvPr>
            <p:ph type="title"/>
          </p:nvPr>
        </p:nvSpPr>
        <p:spPr>
          <a:xfrm>
            <a:off x="624608" y="676694"/>
            <a:ext cx="3810758" cy="2959885"/>
          </a:xfrm>
        </p:spPr>
        <p:txBody>
          <a:bodyPr>
            <a:normAutofit fontScale="90000"/>
          </a:bodyPr>
          <a:lstStyle/>
          <a:p>
            <a:r>
              <a:rPr lang="en-US" dirty="0"/>
              <a:t>Border Encounters with Single Adults from Mexico or Guatemala</a:t>
            </a:r>
          </a:p>
        </p:txBody>
      </p:sp>
      <p:sp>
        <p:nvSpPr>
          <p:cNvPr id="5" name="TextBox 4">
            <a:extLst>
              <a:ext uri="{FF2B5EF4-FFF2-40B4-BE49-F238E27FC236}">
                <a16:creationId xmlns:a16="http://schemas.microsoft.com/office/drawing/2014/main" id="{472A9997-1175-4324-B2FA-8E4C448B763F}"/>
              </a:ext>
            </a:extLst>
          </p:cNvPr>
          <p:cNvSpPr txBox="1"/>
          <p:nvPr/>
        </p:nvSpPr>
        <p:spPr>
          <a:xfrm>
            <a:off x="624608" y="4887310"/>
            <a:ext cx="2917378" cy="646331"/>
          </a:xfrm>
          <a:prstGeom prst="rect">
            <a:avLst/>
          </a:prstGeom>
          <a:noFill/>
        </p:spPr>
        <p:txBody>
          <a:bodyPr wrap="square" rtlCol="0">
            <a:spAutoFit/>
          </a:bodyPr>
          <a:lstStyle/>
          <a:p>
            <a:r>
              <a:rPr lang="en-US" dirty="0"/>
              <a:t>Source: U.S. Customs and Border Protection</a:t>
            </a:r>
          </a:p>
        </p:txBody>
      </p:sp>
      <p:pic>
        <p:nvPicPr>
          <p:cNvPr id="12" name="Picture 11">
            <a:extLst>
              <a:ext uri="{FF2B5EF4-FFF2-40B4-BE49-F238E27FC236}">
                <a16:creationId xmlns:a16="http://schemas.microsoft.com/office/drawing/2014/main" id="{E3280706-72FF-D3D9-DFFA-E5BAE324C1D2}"/>
              </a:ext>
            </a:extLst>
          </p:cNvPr>
          <p:cNvPicPr>
            <a:picLocks noChangeAspect="1"/>
          </p:cNvPicPr>
          <p:nvPr/>
        </p:nvPicPr>
        <p:blipFill>
          <a:blip r:embed="rId3"/>
          <a:stretch>
            <a:fillRect/>
          </a:stretch>
        </p:blipFill>
        <p:spPr>
          <a:xfrm>
            <a:off x="4640745" y="156144"/>
            <a:ext cx="6997520" cy="6545712"/>
          </a:xfrm>
          <a:prstGeom prst="rect">
            <a:avLst/>
          </a:prstGeom>
        </p:spPr>
      </p:pic>
    </p:spTree>
    <p:extLst>
      <p:ext uri="{BB962C8B-B14F-4D97-AF65-F5344CB8AC3E}">
        <p14:creationId xmlns:p14="http://schemas.microsoft.com/office/powerpoint/2010/main" val="348820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3794130-AEC0-C4B3-1720-D4921C6A1B66}"/>
              </a:ext>
            </a:extLst>
          </p:cNvPr>
          <p:cNvPicPr>
            <a:picLocks noChangeAspect="1" noChangeArrowheads="1"/>
          </p:cNvPicPr>
          <p:nvPr/>
        </p:nvPicPr>
        <p:blipFill>
          <a:blip r:embed="rId2">
            <a:alphaModFix amt="63000"/>
            <a:extLst>
              <a:ext uri="{28A0092B-C50C-407E-A947-70E740481C1C}">
                <a14:useLocalDpi xmlns:a14="http://schemas.microsoft.com/office/drawing/2010/main" val="0"/>
              </a:ext>
            </a:extLst>
          </a:blip>
          <a:srcRect/>
          <a:stretch>
            <a:fillRect/>
          </a:stretch>
        </p:blipFill>
        <p:spPr bwMode="auto">
          <a:xfrm>
            <a:off x="0" y="0"/>
            <a:ext cx="12192000" cy="9147176"/>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90C8AA4A-49AB-4DF3-B57E-EC7BAFBE6EDA}"/>
              </a:ext>
            </a:extLst>
          </p:cNvPr>
          <p:cNvSpPr>
            <a:spLocks noGrp="1"/>
          </p:cNvSpPr>
          <p:nvPr>
            <p:ph type="title"/>
          </p:nvPr>
        </p:nvSpPr>
        <p:spPr>
          <a:xfrm>
            <a:off x="852828" y="1976217"/>
            <a:ext cx="3873820" cy="1145169"/>
          </a:xfrm>
        </p:spPr>
        <p:txBody>
          <a:bodyPr/>
          <a:lstStyle/>
          <a:p>
            <a:r>
              <a:rPr lang="en-US" dirty="0"/>
              <a:t>Agenda</a:t>
            </a:r>
          </a:p>
        </p:txBody>
      </p:sp>
      <p:sp>
        <p:nvSpPr>
          <p:cNvPr id="2" name="Content Placeholder 1">
            <a:extLst>
              <a:ext uri="{FF2B5EF4-FFF2-40B4-BE49-F238E27FC236}">
                <a16:creationId xmlns:a16="http://schemas.microsoft.com/office/drawing/2014/main" id="{A8473AA6-D75B-4BC1-8AE7-9A6338B23A14}"/>
              </a:ext>
            </a:extLst>
          </p:cNvPr>
          <p:cNvSpPr>
            <a:spLocks noGrp="1"/>
          </p:cNvSpPr>
          <p:nvPr>
            <p:ph idx="1"/>
          </p:nvPr>
        </p:nvSpPr>
        <p:spPr>
          <a:xfrm>
            <a:off x="3935367" y="294290"/>
            <a:ext cx="7562951" cy="4372303"/>
          </a:xfrm>
        </p:spPr>
        <p:txBody>
          <a:bodyPr>
            <a:normAutofit fontScale="85000" lnSpcReduction="20000"/>
          </a:bodyPr>
          <a:lstStyle/>
          <a:p>
            <a:pPr>
              <a:lnSpc>
                <a:spcPct val="120000"/>
              </a:lnSpc>
            </a:pPr>
            <a:r>
              <a:rPr lang="en-US" dirty="0"/>
              <a:t>The Big Picture</a:t>
            </a:r>
          </a:p>
          <a:p>
            <a:pPr lvl="1">
              <a:lnSpc>
                <a:spcPct val="120000"/>
              </a:lnSpc>
            </a:pPr>
            <a:r>
              <a:rPr lang="en-US" dirty="0"/>
              <a:t>Labor markets</a:t>
            </a:r>
          </a:p>
          <a:p>
            <a:pPr lvl="1">
              <a:lnSpc>
                <a:spcPct val="120000"/>
              </a:lnSpc>
            </a:pPr>
            <a:r>
              <a:rPr lang="en-US" dirty="0"/>
              <a:t>Who’s in the farm workforce?</a:t>
            </a:r>
          </a:p>
          <a:p>
            <a:pPr lvl="1">
              <a:lnSpc>
                <a:spcPct val="120000"/>
              </a:lnSpc>
            </a:pPr>
            <a:r>
              <a:rPr lang="en-US" dirty="0"/>
              <a:t>Immigration</a:t>
            </a:r>
          </a:p>
          <a:p>
            <a:pPr lvl="1">
              <a:lnSpc>
                <a:spcPct val="120000"/>
              </a:lnSpc>
            </a:pPr>
            <a:r>
              <a:rPr lang="en-US" dirty="0"/>
              <a:t>Growth of H-2A</a:t>
            </a:r>
          </a:p>
          <a:p>
            <a:pPr>
              <a:lnSpc>
                <a:spcPct val="120000"/>
              </a:lnSpc>
            </a:pPr>
            <a:r>
              <a:rPr lang="en-US" dirty="0"/>
              <a:t>New York Issues</a:t>
            </a:r>
          </a:p>
          <a:p>
            <a:pPr lvl="1">
              <a:lnSpc>
                <a:spcPct val="120000"/>
              </a:lnSpc>
            </a:pPr>
            <a:r>
              <a:rPr lang="en-US" dirty="0"/>
              <a:t>Wage trends</a:t>
            </a:r>
          </a:p>
          <a:p>
            <a:pPr lvl="1">
              <a:lnSpc>
                <a:spcPct val="120000"/>
              </a:lnSpc>
            </a:pPr>
            <a:r>
              <a:rPr lang="en-US" dirty="0"/>
              <a:t>Overtime and its implications</a:t>
            </a:r>
          </a:p>
          <a:p>
            <a:pPr>
              <a:lnSpc>
                <a:spcPct val="120000"/>
              </a:lnSpc>
            </a:pPr>
            <a:r>
              <a:rPr lang="en-US" dirty="0"/>
              <a:t>Research: NY Farm Workforce in Transition</a:t>
            </a:r>
          </a:p>
          <a:p>
            <a:pPr>
              <a:lnSpc>
                <a:spcPct val="120000"/>
              </a:lnSpc>
            </a:pPr>
            <a:r>
              <a:rPr lang="en-US" dirty="0"/>
              <a:t>Outlook</a:t>
            </a:r>
          </a:p>
          <a:p>
            <a:endParaRPr lang="en-US" dirty="0"/>
          </a:p>
        </p:txBody>
      </p:sp>
    </p:spTree>
    <p:extLst>
      <p:ext uri="{BB962C8B-B14F-4D97-AF65-F5344CB8AC3E}">
        <p14:creationId xmlns:p14="http://schemas.microsoft.com/office/powerpoint/2010/main" val="1329552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327F5-6E6D-4B4E-96DB-F630AB886199}"/>
              </a:ext>
            </a:extLst>
          </p:cNvPr>
          <p:cNvSpPr>
            <a:spLocks noGrp="1"/>
          </p:cNvSpPr>
          <p:nvPr>
            <p:ph type="title"/>
          </p:nvPr>
        </p:nvSpPr>
        <p:spPr>
          <a:xfrm>
            <a:off x="309297" y="655672"/>
            <a:ext cx="2770233" cy="2980907"/>
          </a:xfrm>
        </p:spPr>
        <p:txBody>
          <a:bodyPr>
            <a:normAutofit/>
          </a:bodyPr>
          <a:lstStyle/>
          <a:p>
            <a:r>
              <a:rPr lang="en-US" sz="3600" dirty="0"/>
              <a:t>Estimated Successful</a:t>
            </a:r>
            <a:br>
              <a:rPr lang="en-US" sz="3600" dirty="0"/>
            </a:br>
            <a:r>
              <a:rPr lang="en-US" sz="3600" dirty="0"/>
              <a:t>Border Crossings</a:t>
            </a:r>
          </a:p>
        </p:txBody>
      </p:sp>
      <p:sp>
        <p:nvSpPr>
          <p:cNvPr id="5" name="TextBox 4">
            <a:extLst>
              <a:ext uri="{FF2B5EF4-FFF2-40B4-BE49-F238E27FC236}">
                <a16:creationId xmlns:a16="http://schemas.microsoft.com/office/drawing/2014/main" id="{42FE9746-77E1-4CEB-88DF-B7142710FF32}"/>
              </a:ext>
            </a:extLst>
          </p:cNvPr>
          <p:cNvSpPr txBox="1"/>
          <p:nvPr/>
        </p:nvSpPr>
        <p:spPr>
          <a:xfrm>
            <a:off x="309297" y="4172607"/>
            <a:ext cx="2196662" cy="1477328"/>
          </a:xfrm>
          <a:prstGeom prst="rect">
            <a:avLst/>
          </a:prstGeom>
          <a:noFill/>
        </p:spPr>
        <p:txBody>
          <a:bodyPr wrap="square" rtlCol="0">
            <a:spAutoFit/>
          </a:bodyPr>
          <a:lstStyle/>
          <a:p>
            <a:r>
              <a:rPr lang="en-US" dirty="0"/>
              <a:t>Source: Department of Homeland Security Border Security Metrics Report August 5, 2020</a:t>
            </a:r>
          </a:p>
        </p:txBody>
      </p:sp>
      <p:pic>
        <p:nvPicPr>
          <p:cNvPr id="6" name="Picture 5">
            <a:extLst>
              <a:ext uri="{FF2B5EF4-FFF2-40B4-BE49-F238E27FC236}">
                <a16:creationId xmlns:a16="http://schemas.microsoft.com/office/drawing/2014/main" id="{909ADF2F-7FF8-2B98-E5AB-FD91DDA28133}"/>
              </a:ext>
            </a:extLst>
          </p:cNvPr>
          <p:cNvPicPr>
            <a:picLocks noChangeAspect="1"/>
          </p:cNvPicPr>
          <p:nvPr/>
        </p:nvPicPr>
        <p:blipFill>
          <a:blip r:embed="rId3"/>
          <a:stretch>
            <a:fillRect/>
          </a:stretch>
        </p:blipFill>
        <p:spPr>
          <a:xfrm>
            <a:off x="3079530" y="655672"/>
            <a:ext cx="8863530" cy="5355307"/>
          </a:xfrm>
          <a:prstGeom prst="rect">
            <a:avLst/>
          </a:prstGeom>
        </p:spPr>
      </p:pic>
    </p:spTree>
    <p:extLst>
      <p:ext uri="{BB962C8B-B14F-4D97-AF65-F5344CB8AC3E}">
        <p14:creationId xmlns:p14="http://schemas.microsoft.com/office/powerpoint/2010/main" val="819237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CCAE5-CC62-4680-967E-20009238FE72}"/>
              </a:ext>
            </a:extLst>
          </p:cNvPr>
          <p:cNvSpPr>
            <a:spLocks noGrp="1"/>
          </p:cNvSpPr>
          <p:nvPr>
            <p:ph type="title"/>
          </p:nvPr>
        </p:nvSpPr>
        <p:spPr/>
        <p:txBody>
          <a:bodyPr>
            <a:normAutofit/>
          </a:bodyPr>
          <a:lstStyle/>
          <a:p>
            <a:r>
              <a:rPr lang="en-US" dirty="0"/>
              <a:t>U.S. Farm Workforce Policy Reform</a:t>
            </a:r>
          </a:p>
        </p:txBody>
      </p:sp>
      <p:sp>
        <p:nvSpPr>
          <p:cNvPr id="3" name="Content Placeholder 2">
            <a:extLst>
              <a:ext uri="{FF2B5EF4-FFF2-40B4-BE49-F238E27FC236}">
                <a16:creationId xmlns:a16="http://schemas.microsoft.com/office/drawing/2014/main" id="{3ECBAC21-ADC8-4B82-8814-085FD9ED2A7D}"/>
              </a:ext>
            </a:extLst>
          </p:cNvPr>
          <p:cNvSpPr>
            <a:spLocks noGrp="1"/>
          </p:cNvSpPr>
          <p:nvPr>
            <p:ph idx="1"/>
          </p:nvPr>
        </p:nvSpPr>
        <p:spPr>
          <a:xfrm>
            <a:off x="624608" y="1952357"/>
            <a:ext cx="8356482" cy="4228949"/>
          </a:xfrm>
        </p:spPr>
        <p:txBody>
          <a:bodyPr/>
          <a:lstStyle/>
          <a:p>
            <a:r>
              <a:rPr lang="en-US" dirty="0"/>
              <a:t>Farm Workforce Modernization Act (FWMA) passed in the House during the last Congress.</a:t>
            </a:r>
          </a:p>
          <a:p>
            <a:pPr lvl="1"/>
            <a:r>
              <a:rPr lang="en-US" dirty="0"/>
              <a:t>Earned legalization for ag workers and 5-year visas</a:t>
            </a:r>
          </a:p>
          <a:p>
            <a:pPr lvl="1"/>
            <a:r>
              <a:rPr lang="en-US" dirty="0"/>
              <a:t>H-2A program opened to year-round employment</a:t>
            </a:r>
          </a:p>
          <a:p>
            <a:r>
              <a:rPr lang="en-US" dirty="0"/>
              <a:t>Never taken up in the Senate, failed to get into yearend budget bill.</a:t>
            </a:r>
          </a:p>
          <a:p>
            <a:r>
              <a:rPr lang="en-US" dirty="0"/>
              <a:t>All legislative prospects appear cut off at this time.</a:t>
            </a:r>
          </a:p>
          <a:p>
            <a:endParaRPr lang="en-US" dirty="0"/>
          </a:p>
        </p:txBody>
      </p:sp>
      <p:pic>
        <p:nvPicPr>
          <p:cNvPr id="4" name="Picture 3">
            <a:extLst>
              <a:ext uri="{FF2B5EF4-FFF2-40B4-BE49-F238E27FC236}">
                <a16:creationId xmlns:a16="http://schemas.microsoft.com/office/drawing/2014/main" id="{B3055C27-A684-DA2B-5E67-3A845215DB6A}"/>
              </a:ext>
            </a:extLst>
          </p:cNvPr>
          <p:cNvPicPr>
            <a:picLocks noChangeAspect="1"/>
          </p:cNvPicPr>
          <p:nvPr/>
        </p:nvPicPr>
        <p:blipFill>
          <a:blip r:embed="rId2"/>
          <a:stretch>
            <a:fillRect/>
          </a:stretch>
        </p:blipFill>
        <p:spPr>
          <a:xfrm>
            <a:off x="8981090" y="3647090"/>
            <a:ext cx="3210910" cy="3210910"/>
          </a:xfrm>
          <a:prstGeom prst="rect">
            <a:avLst/>
          </a:prstGeom>
        </p:spPr>
      </p:pic>
    </p:spTree>
    <p:extLst>
      <p:ext uri="{BB962C8B-B14F-4D97-AF65-F5344CB8AC3E}">
        <p14:creationId xmlns:p14="http://schemas.microsoft.com/office/powerpoint/2010/main" val="256255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person&#10;&#10;Description automatically generated">
            <a:extLst>
              <a:ext uri="{FF2B5EF4-FFF2-40B4-BE49-F238E27FC236}">
                <a16:creationId xmlns:a16="http://schemas.microsoft.com/office/drawing/2014/main" id="{D534AAF6-287A-422F-BF1C-EFAB700BC30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38808"/>
          </a:xfrm>
          <a:prstGeom prst="rect">
            <a:avLst/>
          </a:prstGeom>
        </p:spPr>
      </p:pic>
      <p:sp>
        <p:nvSpPr>
          <p:cNvPr id="2" name="Title 1">
            <a:extLst>
              <a:ext uri="{FF2B5EF4-FFF2-40B4-BE49-F238E27FC236}">
                <a16:creationId xmlns:a16="http://schemas.microsoft.com/office/drawing/2014/main" id="{B24B5A10-181E-464A-B746-EE10CFFEE2AB}"/>
              </a:ext>
            </a:extLst>
          </p:cNvPr>
          <p:cNvSpPr>
            <a:spLocks noGrp="1"/>
          </p:cNvSpPr>
          <p:nvPr>
            <p:ph type="title"/>
          </p:nvPr>
        </p:nvSpPr>
        <p:spPr>
          <a:xfrm>
            <a:off x="284205" y="108283"/>
            <a:ext cx="11491783" cy="1145169"/>
          </a:xfrm>
        </p:spPr>
        <p:txBody>
          <a:bodyPr>
            <a:normAutofit fontScale="90000"/>
          </a:bodyPr>
          <a:lstStyle/>
          <a:p>
            <a:r>
              <a:rPr lang="en-US" dirty="0"/>
              <a:t>With the flow of unauthorized labor cut off, H-2A filled the gap.</a:t>
            </a:r>
          </a:p>
        </p:txBody>
      </p:sp>
    </p:spTree>
    <p:extLst>
      <p:ext uri="{BB962C8B-B14F-4D97-AF65-F5344CB8AC3E}">
        <p14:creationId xmlns:p14="http://schemas.microsoft.com/office/powerpoint/2010/main" val="1246607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85066-0FBD-4563-B60C-7F1C2E6A249F}"/>
              </a:ext>
            </a:extLst>
          </p:cNvPr>
          <p:cNvSpPr>
            <a:spLocks noGrp="1"/>
          </p:cNvSpPr>
          <p:nvPr>
            <p:ph type="title"/>
          </p:nvPr>
        </p:nvSpPr>
        <p:spPr>
          <a:xfrm>
            <a:off x="375226" y="685930"/>
            <a:ext cx="3106883" cy="5160688"/>
          </a:xfrm>
        </p:spPr>
        <p:txBody>
          <a:bodyPr/>
          <a:lstStyle/>
          <a:p>
            <a:r>
              <a:rPr lang="en-US" dirty="0"/>
              <a:t>Growth in Certified H-2A Positions</a:t>
            </a:r>
          </a:p>
        </p:txBody>
      </p:sp>
      <p:pic>
        <p:nvPicPr>
          <p:cNvPr id="4" name="Content Placeholder 3">
            <a:extLst>
              <a:ext uri="{FF2B5EF4-FFF2-40B4-BE49-F238E27FC236}">
                <a16:creationId xmlns:a16="http://schemas.microsoft.com/office/drawing/2014/main" id="{4E3A710E-9766-420F-9027-7263FEA14CB4}"/>
              </a:ext>
            </a:extLst>
          </p:cNvPr>
          <p:cNvPicPr>
            <a:picLocks noGrp="1" noChangeAspect="1"/>
          </p:cNvPicPr>
          <p:nvPr>
            <p:ph idx="1"/>
          </p:nvPr>
        </p:nvPicPr>
        <p:blipFill>
          <a:blip r:embed="rId2"/>
          <a:stretch>
            <a:fillRect/>
          </a:stretch>
        </p:blipFill>
        <p:spPr>
          <a:xfrm>
            <a:off x="3749738" y="202766"/>
            <a:ext cx="8067036" cy="6452468"/>
          </a:xfrm>
          <a:prstGeom prst="rect">
            <a:avLst/>
          </a:prstGeom>
        </p:spPr>
      </p:pic>
    </p:spTree>
    <p:extLst>
      <p:ext uri="{BB962C8B-B14F-4D97-AF65-F5344CB8AC3E}">
        <p14:creationId xmlns:p14="http://schemas.microsoft.com/office/powerpoint/2010/main" val="2077780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6531F-EDB7-4C0F-82EA-AE825CF89951}"/>
              </a:ext>
            </a:extLst>
          </p:cNvPr>
          <p:cNvSpPr>
            <a:spLocks noGrp="1"/>
          </p:cNvSpPr>
          <p:nvPr>
            <p:ph type="title"/>
          </p:nvPr>
        </p:nvSpPr>
        <p:spPr>
          <a:xfrm>
            <a:off x="104775" y="676695"/>
            <a:ext cx="2286669" cy="3590506"/>
          </a:xfrm>
        </p:spPr>
        <p:txBody>
          <a:bodyPr>
            <a:normAutofit/>
          </a:bodyPr>
          <a:lstStyle/>
          <a:p>
            <a:r>
              <a:rPr lang="en-US" sz="3600" dirty="0"/>
              <a:t>U.S. </a:t>
            </a:r>
            <a:br>
              <a:rPr lang="en-US" sz="3600" dirty="0"/>
            </a:br>
            <a:r>
              <a:rPr lang="en-US" sz="3600" dirty="0"/>
              <a:t>H-2A Growth by Crop</a:t>
            </a:r>
          </a:p>
        </p:txBody>
      </p:sp>
      <p:pic>
        <p:nvPicPr>
          <p:cNvPr id="1026" name="Picture 2">
            <a:extLst>
              <a:ext uri="{FF2B5EF4-FFF2-40B4-BE49-F238E27FC236}">
                <a16:creationId xmlns:a16="http://schemas.microsoft.com/office/drawing/2014/main" id="{EEC5DBBE-6396-495B-8536-7A4580DAED3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3888" y="257175"/>
            <a:ext cx="9840312" cy="6496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8837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5A4EDE-3680-4FE6-A238-1C8FDFE96A7B}"/>
              </a:ext>
            </a:extLst>
          </p:cNvPr>
          <p:cNvSpPr>
            <a:spLocks noGrp="1"/>
          </p:cNvSpPr>
          <p:nvPr>
            <p:ph type="title"/>
          </p:nvPr>
        </p:nvSpPr>
        <p:spPr/>
        <p:txBody>
          <a:bodyPr/>
          <a:lstStyle/>
          <a:p>
            <a:r>
              <a:rPr lang="en-US" dirty="0"/>
              <a:t>New York H-2A Positions Certified</a:t>
            </a:r>
          </a:p>
        </p:txBody>
      </p:sp>
      <p:graphicFrame>
        <p:nvGraphicFramePr>
          <p:cNvPr id="2" name="Chart 1">
            <a:extLst>
              <a:ext uri="{FF2B5EF4-FFF2-40B4-BE49-F238E27FC236}">
                <a16:creationId xmlns:a16="http://schemas.microsoft.com/office/drawing/2014/main" id="{A95FDAB9-57C8-E85D-72D6-8393894775FF}"/>
              </a:ext>
            </a:extLst>
          </p:cNvPr>
          <p:cNvGraphicFramePr>
            <a:graphicFrameLocks/>
          </p:cNvGraphicFramePr>
          <p:nvPr>
            <p:extLst>
              <p:ext uri="{D42A27DB-BD31-4B8C-83A1-F6EECF244321}">
                <p14:modId xmlns:p14="http://schemas.microsoft.com/office/powerpoint/2010/main" val="3314693033"/>
              </p:ext>
            </p:extLst>
          </p:nvPr>
        </p:nvGraphicFramePr>
        <p:xfrm>
          <a:off x="1707931" y="1639614"/>
          <a:ext cx="8823435" cy="44284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472629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EFEF3C-599E-4AFD-8DC2-9145949308F5}"/>
              </a:ext>
            </a:extLst>
          </p:cNvPr>
          <p:cNvSpPr>
            <a:spLocks noGrp="1"/>
          </p:cNvSpPr>
          <p:nvPr>
            <p:ph type="title"/>
          </p:nvPr>
        </p:nvSpPr>
        <p:spPr>
          <a:xfrm>
            <a:off x="624608" y="250375"/>
            <a:ext cx="10942784" cy="1145169"/>
          </a:xfrm>
        </p:spPr>
        <p:txBody>
          <a:bodyPr/>
          <a:lstStyle/>
          <a:p>
            <a:r>
              <a:rPr lang="en-US" dirty="0"/>
              <a:t>Automation Outlook</a:t>
            </a:r>
          </a:p>
        </p:txBody>
      </p:sp>
      <p:sp>
        <p:nvSpPr>
          <p:cNvPr id="2" name="Content Placeholder 1">
            <a:extLst>
              <a:ext uri="{FF2B5EF4-FFF2-40B4-BE49-F238E27FC236}">
                <a16:creationId xmlns:a16="http://schemas.microsoft.com/office/drawing/2014/main" id="{F4BD0C8C-F018-E01F-BB3E-DFA7BDFAF246}"/>
              </a:ext>
            </a:extLst>
          </p:cNvPr>
          <p:cNvSpPr>
            <a:spLocks noGrp="1"/>
          </p:cNvSpPr>
          <p:nvPr>
            <p:ph idx="1"/>
          </p:nvPr>
        </p:nvSpPr>
        <p:spPr>
          <a:xfrm>
            <a:off x="307645" y="1805213"/>
            <a:ext cx="2045020" cy="3653387"/>
          </a:xfrm>
        </p:spPr>
        <p:txBody>
          <a:bodyPr/>
          <a:lstStyle/>
          <a:p>
            <a:r>
              <a:rPr lang="en-US" dirty="0"/>
              <a:t>Smarter use of labor</a:t>
            </a:r>
          </a:p>
          <a:p>
            <a:r>
              <a:rPr lang="en-US" dirty="0"/>
              <a:t>Machine learning</a:t>
            </a:r>
          </a:p>
          <a:p>
            <a:pPr marL="0" indent="0">
              <a:buNone/>
            </a:pPr>
            <a:endParaRPr lang="en-US" dirty="0"/>
          </a:p>
        </p:txBody>
      </p:sp>
      <p:pic>
        <p:nvPicPr>
          <p:cNvPr id="2050" name="Picture 2" descr="Autonomous robots to help modernize grape, wine industry | Cornell Chronicle">
            <a:extLst>
              <a:ext uri="{FF2B5EF4-FFF2-40B4-BE49-F238E27FC236}">
                <a16:creationId xmlns:a16="http://schemas.microsoft.com/office/drawing/2014/main" id="{71C0B405-8BC8-F7BE-B6D7-982255DFD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2665" y="992086"/>
            <a:ext cx="9596806" cy="5398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8639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11204-4A92-C7C9-7083-7B9D7B345780}"/>
              </a:ext>
            </a:extLst>
          </p:cNvPr>
          <p:cNvSpPr>
            <a:spLocks noGrp="1"/>
          </p:cNvSpPr>
          <p:nvPr>
            <p:ph type="title"/>
          </p:nvPr>
        </p:nvSpPr>
        <p:spPr>
          <a:xfrm>
            <a:off x="540528" y="676694"/>
            <a:ext cx="3569020" cy="4399803"/>
          </a:xfrm>
        </p:spPr>
        <p:txBody>
          <a:bodyPr/>
          <a:lstStyle/>
          <a:p>
            <a:r>
              <a:rPr lang="en-US" dirty="0"/>
              <a:t>Technology to Augment Labor</a:t>
            </a:r>
          </a:p>
        </p:txBody>
      </p:sp>
      <p:pic>
        <p:nvPicPr>
          <p:cNvPr id="4" name="Picture 3" descr="A group of people working on a farm">
            <a:extLst>
              <a:ext uri="{FF2B5EF4-FFF2-40B4-BE49-F238E27FC236}">
                <a16:creationId xmlns:a16="http://schemas.microsoft.com/office/drawing/2014/main" id="{76687A24-62B4-019B-12B7-72A93D55E9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167" t="34603" r="13214"/>
          <a:stretch/>
        </p:blipFill>
        <p:spPr>
          <a:xfrm>
            <a:off x="4241300" y="775198"/>
            <a:ext cx="7665952" cy="5177658"/>
          </a:xfrm>
          <a:prstGeom prst="rect">
            <a:avLst/>
          </a:prstGeom>
        </p:spPr>
      </p:pic>
    </p:spTree>
    <p:extLst>
      <p:ext uri="{BB962C8B-B14F-4D97-AF65-F5344CB8AC3E}">
        <p14:creationId xmlns:p14="http://schemas.microsoft.com/office/powerpoint/2010/main" val="4769581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65CF8-D361-4BC7-9526-015FE87531E7}"/>
              </a:ext>
            </a:extLst>
          </p:cNvPr>
          <p:cNvSpPr>
            <a:spLocks noGrp="1"/>
          </p:cNvSpPr>
          <p:nvPr>
            <p:ph type="title"/>
          </p:nvPr>
        </p:nvSpPr>
        <p:spPr/>
        <p:txBody>
          <a:bodyPr/>
          <a:lstStyle/>
          <a:p>
            <a:r>
              <a:rPr lang="en-US" dirty="0"/>
              <a:t>Compensation</a:t>
            </a:r>
          </a:p>
        </p:txBody>
      </p:sp>
    </p:spTree>
    <p:extLst>
      <p:ext uri="{BB962C8B-B14F-4D97-AF65-F5344CB8AC3E}">
        <p14:creationId xmlns:p14="http://schemas.microsoft.com/office/powerpoint/2010/main" val="3874946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13F63-236A-4F69-B127-4E7EC80EB0BC}"/>
              </a:ext>
            </a:extLst>
          </p:cNvPr>
          <p:cNvSpPr>
            <a:spLocks noGrp="1"/>
          </p:cNvSpPr>
          <p:nvPr>
            <p:ph type="title"/>
          </p:nvPr>
        </p:nvSpPr>
        <p:spPr>
          <a:xfrm>
            <a:off x="624608" y="341441"/>
            <a:ext cx="10942784" cy="1145169"/>
          </a:xfrm>
        </p:spPr>
        <p:txBody>
          <a:bodyPr/>
          <a:lstStyle/>
          <a:p>
            <a:r>
              <a:rPr lang="en-US" dirty="0"/>
              <a:t>New York Minimum Wage</a:t>
            </a:r>
          </a:p>
        </p:txBody>
      </p:sp>
      <p:graphicFrame>
        <p:nvGraphicFramePr>
          <p:cNvPr id="6" name="Table 5">
            <a:extLst>
              <a:ext uri="{FF2B5EF4-FFF2-40B4-BE49-F238E27FC236}">
                <a16:creationId xmlns:a16="http://schemas.microsoft.com/office/drawing/2014/main" id="{005CE441-FE5B-41FD-92BE-3764884D77A9}"/>
              </a:ext>
            </a:extLst>
          </p:cNvPr>
          <p:cNvGraphicFramePr>
            <a:graphicFrameLocks noGrp="1"/>
          </p:cNvGraphicFramePr>
          <p:nvPr/>
        </p:nvGraphicFramePr>
        <p:xfrm>
          <a:off x="624608" y="1263379"/>
          <a:ext cx="10712901" cy="3868646"/>
        </p:xfrm>
        <a:graphic>
          <a:graphicData uri="http://schemas.openxmlformats.org/drawingml/2006/table">
            <a:tbl>
              <a:tblPr/>
              <a:tblGrid>
                <a:gridCol w="2391861">
                  <a:extLst>
                    <a:ext uri="{9D8B030D-6E8A-4147-A177-3AD203B41FA5}">
                      <a16:colId xmlns:a16="http://schemas.microsoft.com/office/drawing/2014/main" val="102335850"/>
                    </a:ext>
                  </a:extLst>
                </a:gridCol>
                <a:gridCol w="1188720">
                  <a:extLst>
                    <a:ext uri="{9D8B030D-6E8A-4147-A177-3AD203B41FA5}">
                      <a16:colId xmlns:a16="http://schemas.microsoft.com/office/drawing/2014/main" val="265063938"/>
                    </a:ext>
                  </a:extLst>
                </a:gridCol>
                <a:gridCol w="1188720">
                  <a:extLst>
                    <a:ext uri="{9D8B030D-6E8A-4147-A177-3AD203B41FA5}">
                      <a16:colId xmlns:a16="http://schemas.microsoft.com/office/drawing/2014/main" val="3142538553"/>
                    </a:ext>
                  </a:extLst>
                </a:gridCol>
                <a:gridCol w="1188720">
                  <a:extLst>
                    <a:ext uri="{9D8B030D-6E8A-4147-A177-3AD203B41FA5}">
                      <a16:colId xmlns:a16="http://schemas.microsoft.com/office/drawing/2014/main" val="964068196"/>
                    </a:ext>
                  </a:extLst>
                </a:gridCol>
                <a:gridCol w="1188720">
                  <a:extLst>
                    <a:ext uri="{9D8B030D-6E8A-4147-A177-3AD203B41FA5}">
                      <a16:colId xmlns:a16="http://schemas.microsoft.com/office/drawing/2014/main" val="4225301700"/>
                    </a:ext>
                  </a:extLst>
                </a:gridCol>
                <a:gridCol w="1188720">
                  <a:extLst>
                    <a:ext uri="{9D8B030D-6E8A-4147-A177-3AD203B41FA5}">
                      <a16:colId xmlns:a16="http://schemas.microsoft.com/office/drawing/2014/main" val="1578497014"/>
                    </a:ext>
                  </a:extLst>
                </a:gridCol>
                <a:gridCol w="1188720">
                  <a:extLst>
                    <a:ext uri="{9D8B030D-6E8A-4147-A177-3AD203B41FA5}">
                      <a16:colId xmlns:a16="http://schemas.microsoft.com/office/drawing/2014/main" val="799821083"/>
                    </a:ext>
                  </a:extLst>
                </a:gridCol>
                <a:gridCol w="1188720">
                  <a:extLst>
                    <a:ext uri="{9D8B030D-6E8A-4147-A177-3AD203B41FA5}">
                      <a16:colId xmlns:a16="http://schemas.microsoft.com/office/drawing/2014/main" val="101966021"/>
                    </a:ext>
                  </a:extLst>
                </a:gridCol>
              </a:tblGrid>
              <a:tr h="469726">
                <a:tc>
                  <a:txBody>
                    <a:bodyPr/>
                    <a:lstStyle/>
                    <a:p>
                      <a:pPr algn="l"/>
                      <a:r>
                        <a:rPr lang="en-US" sz="1600" b="1" dirty="0">
                          <a:solidFill>
                            <a:srgbClr val="FFFFFF"/>
                          </a:solidFill>
                          <a:effectLst/>
                          <a:latin typeface="Proxima Nova"/>
                        </a:rPr>
                        <a:t>Location</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gn="ctr"/>
                      <a:r>
                        <a:rPr lang="en-US" sz="1600" b="1" dirty="0">
                          <a:solidFill>
                            <a:srgbClr val="FFFFFF"/>
                          </a:solidFill>
                          <a:effectLst/>
                          <a:latin typeface="Proxima Nova"/>
                        </a:rPr>
                        <a:t>12/31/16</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gn="ctr"/>
                      <a:r>
                        <a:rPr lang="en-US" sz="1600" b="1" dirty="0">
                          <a:solidFill>
                            <a:srgbClr val="FFFFFF"/>
                          </a:solidFill>
                          <a:effectLst/>
                          <a:latin typeface="Proxima Nova"/>
                        </a:rPr>
                        <a:t>12/31/17</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gn="ctr"/>
                      <a:r>
                        <a:rPr lang="en-US" sz="1600" b="1" dirty="0">
                          <a:solidFill>
                            <a:srgbClr val="FFFFFF"/>
                          </a:solidFill>
                          <a:effectLst/>
                          <a:latin typeface="Proxima Nova"/>
                        </a:rPr>
                        <a:t>12/31/18</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gn="ctr"/>
                      <a:r>
                        <a:rPr lang="en-US" sz="1600" b="1" dirty="0">
                          <a:solidFill>
                            <a:srgbClr val="FFFFFF"/>
                          </a:solidFill>
                          <a:effectLst/>
                          <a:latin typeface="Proxima Nova"/>
                        </a:rPr>
                        <a:t>12/31/19</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gn="ctr"/>
                      <a:r>
                        <a:rPr lang="en-US" sz="1600" b="1" dirty="0">
                          <a:solidFill>
                            <a:srgbClr val="FFFFFF"/>
                          </a:solidFill>
                          <a:effectLst/>
                          <a:latin typeface="Proxima Nova"/>
                        </a:rPr>
                        <a:t>12/31/20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gn="ctr"/>
                      <a:r>
                        <a:rPr lang="en-US" sz="1600" b="1" dirty="0">
                          <a:solidFill>
                            <a:srgbClr val="FFFFFF"/>
                          </a:solidFill>
                          <a:effectLst/>
                          <a:latin typeface="Proxima Nova"/>
                        </a:rPr>
                        <a:t>12/31/21</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tc>
                  <a:txBody>
                    <a:bodyPr/>
                    <a:lstStyle/>
                    <a:p>
                      <a:pPr algn="ctr"/>
                      <a:r>
                        <a:rPr lang="en-US" sz="1600" b="1" dirty="0">
                          <a:solidFill>
                            <a:srgbClr val="FFFFFF"/>
                          </a:solidFill>
                          <a:effectLst/>
                          <a:latin typeface="Proxima Nova"/>
                        </a:rPr>
                        <a:t>12/31/22</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236591365"/>
                  </a:ext>
                </a:extLst>
              </a:tr>
              <a:tr h="976398">
                <a:tc>
                  <a:txBody>
                    <a:bodyPr/>
                    <a:lstStyle/>
                    <a:p>
                      <a:pPr algn="l" latinLnBrk="1"/>
                      <a:r>
                        <a:rPr lang="en-US" sz="1600" dirty="0">
                          <a:effectLst/>
                          <a:latin typeface="Proxima Nova"/>
                        </a:rPr>
                        <a:t>NYC - Big Employers </a:t>
                      </a:r>
                    </a:p>
                    <a:p>
                      <a:pPr algn="l" latinLnBrk="1"/>
                      <a:r>
                        <a:rPr lang="en-US" sz="1600" dirty="0">
                          <a:effectLst/>
                          <a:latin typeface="Proxima Nova"/>
                        </a:rPr>
                        <a:t>(11 or more)</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$11.00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$13.00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$15.00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 </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 </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 </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endParaRPr lang="en-US" sz="1600">
                        <a:effectLst/>
                        <a:latin typeface="Proxima Nova"/>
                      </a:endParaRP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5944075"/>
                  </a:ext>
                </a:extLst>
              </a:tr>
              <a:tr h="807507">
                <a:tc>
                  <a:txBody>
                    <a:bodyPr/>
                    <a:lstStyle/>
                    <a:p>
                      <a:pPr algn="l" latinLnBrk="1"/>
                      <a:r>
                        <a:rPr lang="en-US" sz="1600" dirty="0">
                          <a:effectLst/>
                          <a:latin typeface="Proxima Nova"/>
                        </a:rPr>
                        <a:t>NYC - Small Employers </a:t>
                      </a:r>
                    </a:p>
                    <a:p>
                      <a:pPr algn="l" latinLnBrk="1"/>
                      <a:r>
                        <a:rPr lang="en-US" sz="1600" dirty="0">
                          <a:effectLst/>
                          <a:latin typeface="Proxima Nova"/>
                        </a:rPr>
                        <a:t>(10 or less)</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$10.50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$12.00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$13.50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$15.00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 </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 </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endParaRPr lang="en-US" sz="1600">
                        <a:effectLst/>
                        <a:latin typeface="Proxima Nova"/>
                      </a:endParaRP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1428180"/>
                  </a:ext>
                </a:extLst>
              </a:tr>
              <a:tr h="638617">
                <a:tc>
                  <a:txBody>
                    <a:bodyPr/>
                    <a:lstStyle/>
                    <a:p>
                      <a:pPr algn="l" latinLnBrk="1"/>
                      <a:r>
                        <a:rPr lang="en-US" sz="1600" dirty="0">
                          <a:effectLst/>
                          <a:latin typeface="Proxima Nova"/>
                        </a:rPr>
                        <a:t>Long Island &amp; </a:t>
                      </a:r>
                    </a:p>
                    <a:p>
                      <a:pPr algn="l" latinLnBrk="1"/>
                      <a:r>
                        <a:rPr lang="en-US" sz="1600" dirty="0">
                          <a:effectLst/>
                          <a:latin typeface="Proxima Nova"/>
                        </a:rPr>
                        <a:t>Westchester</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$10.00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$11.00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$12.00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$13.00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$14.00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a:effectLst/>
                          <a:latin typeface="Proxima Nova"/>
                        </a:rPr>
                        <a:t>$15.00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endParaRPr lang="en-US" sz="1600">
                        <a:effectLst/>
                        <a:latin typeface="Proxima Nova"/>
                      </a:endParaRP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4181492"/>
                  </a:ext>
                </a:extLst>
              </a:tr>
              <a:tr h="976398">
                <a:tc>
                  <a:txBody>
                    <a:bodyPr/>
                    <a:lstStyle/>
                    <a:p>
                      <a:pPr algn="l" latinLnBrk="1"/>
                      <a:r>
                        <a:rPr lang="en-US" sz="1600" dirty="0">
                          <a:effectLst/>
                          <a:latin typeface="Proxima Nova"/>
                        </a:rPr>
                        <a:t>Remainder of New York State Workers</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$9.70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$10.40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$11.10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$11.80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$12.50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$13.20*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a:r>
                        <a:rPr lang="en-US" sz="1600" dirty="0">
                          <a:effectLst/>
                          <a:latin typeface="Proxima Nova"/>
                        </a:rPr>
                        <a:t>14.20*</a:t>
                      </a:r>
                    </a:p>
                  </a:txBody>
                  <a:tcPr marL="60533" marR="60533" marT="60533" marB="60533"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0206627"/>
                  </a:ext>
                </a:extLst>
              </a:tr>
            </a:tbl>
          </a:graphicData>
        </a:graphic>
      </p:graphicFrame>
      <p:sp>
        <p:nvSpPr>
          <p:cNvPr id="8" name="TextBox 7">
            <a:extLst>
              <a:ext uri="{FF2B5EF4-FFF2-40B4-BE49-F238E27FC236}">
                <a16:creationId xmlns:a16="http://schemas.microsoft.com/office/drawing/2014/main" id="{B0074824-F50C-439F-B154-B6F58F944CF7}"/>
              </a:ext>
            </a:extLst>
          </p:cNvPr>
          <p:cNvSpPr txBox="1"/>
          <p:nvPr/>
        </p:nvSpPr>
        <p:spPr>
          <a:xfrm>
            <a:off x="2231481" y="5804550"/>
            <a:ext cx="9335911" cy="584775"/>
          </a:xfrm>
          <a:prstGeom prst="rect">
            <a:avLst/>
          </a:prstGeom>
          <a:solidFill>
            <a:schemeClr val="bg1"/>
          </a:solidFill>
        </p:spPr>
        <p:txBody>
          <a:bodyPr wrap="square">
            <a:spAutoFit/>
          </a:bodyPr>
          <a:lstStyle/>
          <a:p>
            <a:r>
              <a:rPr lang="en-US" sz="1600" b="0" i="1" dirty="0">
                <a:solidFill>
                  <a:srgbClr val="000000"/>
                </a:solidFill>
                <a:effectLst/>
                <a:latin typeface="Proxima Nova"/>
              </a:rPr>
              <a:t>*Future increases will be based on an indexed schedule to be set by the Director of the Division of the Budget in consultation with the Department of Labor following an annual review of the impact.</a:t>
            </a:r>
            <a:endParaRPr lang="en-US" sz="1600" dirty="0"/>
          </a:p>
        </p:txBody>
      </p:sp>
      <p:sp>
        <p:nvSpPr>
          <p:cNvPr id="3" name="TextBox 2">
            <a:extLst>
              <a:ext uri="{FF2B5EF4-FFF2-40B4-BE49-F238E27FC236}">
                <a16:creationId xmlns:a16="http://schemas.microsoft.com/office/drawing/2014/main" id="{C2698523-1AFF-4EE6-8E20-5EE956DC0761}"/>
              </a:ext>
            </a:extLst>
          </p:cNvPr>
          <p:cNvSpPr txBox="1"/>
          <p:nvPr/>
        </p:nvSpPr>
        <p:spPr>
          <a:xfrm>
            <a:off x="3973286" y="5216106"/>
            <a:ext cx="593432" cy="369332"/>
          </a:xfrm>
          <a:prstGeom prst="rect">
            <a:avLst/>
          </a:prstGeom>
          <a:noFill/>
        </p:spPr>
        <p:txBody>
          <a:bodyPr wrap="none" rtlCol="0">
            <a:spAutoFit/>
          </a:bodyPr>
          <a:lstStyle/>
          <a:p>
            <a:r>
              <a:rPr lang="en-US" dirty="0">
                <a:solidFill>
                  <a:srgbClr val="FF0000"/>
                </a:solidFill>
              </a:rPr>
              <a:t>$.70</a:t>
            </a:r>
          </a:p>
        </p:txBody>
      </p:sp>
      <p:sp>
        <p:nvSpPr>
          <p:cNvPr id="7" name="TextBox 6">
            <a:extLst>
              <a:ext uri="{FF2B5EF4-FFF2-40B4-BE49-F238E27FC236}">
                <a16:creationId xmlns:a16="http://schemas.microsoft.com/office/drawing/2014/main" id="{B4B488D8-227D-4E22-A830-6C3870311F18}"/>
              </a:ext>
            </a:extLst>
          </p:cNvPr>
          <p:cNvSpPr txBox="1"/>
          <p:nvPr/>
        </p:nvSpPr>
        <p:spPr>
          <a:xfrm>
            <a:off x="5122442" y="5245625"/>
            <a:ext cx="593432" cy="369332"/>
          </a:xfrm>
          <a:prstGeom prst="rect">
            <a:avLst/>
          </a:prstGeom>
          <a:noFill/>
        </p:spPr>
        <p:txBody>
          <a:bodyPr wrap="none" rtlCol="0">
            <a:spAutoFit/>
          </a:bodyPr>
          <a:lstStyle/>
          <a:p>
            <a:r>
              <a:rPr lang="en-US" dirty="0">
                <a:solidFill>
                  <a:srgbClr val="FF0000"/>
                </a:solidFill>
              </a:rPr>
              <a:t>$.70</a:t>
            </a:r>
          </a:p>
        </p:txBody>
      </p:sp>
      <p:sp>
        <p:nvSpPr>
          <p:cNvPr id="9" name="TextBox 8">
            <a:extLst>
              <a:ext uri="{FF2B5EF4-FFF2-40B4-BE49-F238E27FC236}">
                <a16:creationId xmlns:a16="http://schemas.microsoft.com/office/drawing/2014/main" id="{DFDF4EA5-2896-47D6-9D2D-05B59DC97E17}"/>
              </a:ext>
            </a:extLst>
          </p:cNvPr>
          <p:cNvSpPr txBox="1"/>
          <p:nvPr/>
        </p:nvSpPr>
        <p:spPr>
          <a:xfrm>
            <a:off x="6271598" y="5232445"/>
            <a:ext cx="593432" cy="369332"/>
          </a:xfrm>
          <a:prstGeom prst="rect">
            <a:avLst/>
          </a:prstGeom>
          <a:noFill/>
        </p:spPr>
        <p:txBody>
          <a:bodyPr wrap="none" rtlCol="0">
            <a:spAutoFit/>
          </a:bodyPr>
          <a:lstStyle/>
          <a:p>
            <a:r>
              <a:rPr lang="en-US" dirty="0">
                <a:solidFill>
                  <a:srgbClr val="FF0000"/>
                </a:solidFill>
              </a:rPr>
              <a:t>$.70</a:t>
            </a:r>
          </a:p>
        </p:txBody>
      </p:sp>
      <p:sp>
        <p:nvSpPr>
          <p:cNvPr id="10" name="TextBox 9">
            <a:extLst>
              <a:ext uri="{FF2B5EF4-FFF2-40B4-BE49-F238E27FC236}">
                <a16:creationId xmlns:a16="http://schemas.microsoft.com/office/drawing/2014/main" id="{40C163D5-0F60-4979-9A8B-86BBF7EA409D}"/>
              </a:ext>
            </a:extLst>
          </p:cNvPr>
          <p:cNvSpPr txBox="1"/>
          <p:nvPr/>
        </p:nvSpPr>
        <p:spPr>
          <a:xfrm>
            <a:off x="8569910" y="5211314"/>
            <a:ext cx="593432" cy="369332"/>
          </a:xfrm>
          <a:prstGeom prst="rect">
            <a:avLst/>
          </a:prstGeom>
          <a:noFill/>
        </p:spPr>
        <p:txBody>
          <a:bodyPr wrap="none" rtlCol="0">
            <a:spAutoFit/>
          </a:bodyPr>
          <a:lstStyle/>
          <a:p>
            <a:r>
              <a:rPr lang="en-US" dirty="0">
                <a:solidFill>
                  <a:srgbClr val="FF0000"/>
                </a:solidFill>
              </a:rPr>
              <a:t>$.70</a:t>
            </a:r>
          </a:p>
        </p:txBody>
      </p:sp>
      <p:sp>
        <p:nvSpPr>
          <p:cNvPr id="11" name="TextBox 10">
            <a:extLst>
              <a:ext uri="{FF2B5EF4-FFF2-40B4-BE49-F238E27FC236}">
                <a16:creationId xmlns:a16="http://schemas.microsoft.com/office/drawing/2014/main" id="{5ADE2828-DEC7-4A7E-AD56-1919BB759064}"/>
              </a:ext>
            </a:extLst>
          </p:cNvPr>
          <p:cNvSpPr txBox="1"/>
          <p:nvPr/>
        </p:nvSpPr>
        <p:spPr>
          <a:xfrm>
            <a:off x="9859992" y="5221426"/>
            <a:ext cx="593432" cy="369332"/>
          </a:xfrm>
          <a:prstGeom prst="rect">
            <a:avLst/>
          </a:prstGeom>
          <a:noFill/>
        </p:spPr>
        <p:txBody>
          <a:bodyPr wrap="none" rtlCol="0">
            <a:spAutoFit/>
          </a:bodyPr>
          <a:lstStyle/>
          <a:p>
            <a:r>
              <a:rPr lang="en-US" dirty="0">
                <a:solidFill>
                  <a:srgbClr val="FF0000"/>
                </a:solidFill>
              </a:rPr>
              <a:t>$.70</a:t>
            </a:r>
          </a:p>
        </p:txBody>
      </p:sp>
      <p:sp>
        <p:nvSpPr>
          <p:cNvPr id="4" name="TextBox 3">
            <a:extLst>
              <a:ext uri="{FF2B5EF4-FFF2-40B4-BE49-F238E27FC236}">
                <a16:creationId xmlns:a16="http://schemas.microsoft.com/office/drawing/2014/main" id="{95BDACF2-8AEE-B90E-0AEE-D9C49B16384E}"/>
              </a:ext>
            </a:extLst>
          </p:cNvPr>
          <p:cNvSpPr txBox="1"/>
          <p:nvPr/>
        </p:nvSpPr>
        <p:spPr>
          <a:xfrm>
            <a:off x="11010718" y="5245625"/>
            <a:ext cx="710451" cy="369332"/>
          </a:xfrm>
          <a:prstGeom prst="rect">
            <a:avLst/>
          </a:prstGeom>
          <a:noFill/>
        </p:spPr>
        <p:txBody>
          <a:bodyPr wrap="none" rtlCol="0">
            <a:spAutoFit/>
          </a:bodyPr>
          <a:lstStyle/>
          <a:p>
            <a:r>
              <a:rPr lang="en-US" dirty="0">
                <a:solidFill>
                  <a:srgbClr val="FF0000"/>
                </a:solidFill>
              </a:rPr>
              <a:t>$1.00</a:t>
            </a:r>
          </a:p>
        </p:txBody>
      </p:sp>
      <p:sp>
        <p:nvSpPr>
          <p:cNvPr id="5" name="TextBox 4">
            <a:extLst>
              <a:ext uri="{FF2B5EF4-FFF2-40B4-BE49-F238E27FC236}">
                <a16:creationId xmlns:a16="http://schemas.microsoft.com/office/drawing/2014/main" id="{44BD23DA-A541-85C2-13EE-437CE870A9FC}"/>
              </a:ext>
            </a:extLst>
          </p:cNvPr>
          <p:cNvSpPr txBox="1"/>
          <p:nvPr/>
        </p:nvSpPr>
        <p:spPr>
          <a:xfrm>
            <a:off x="7422324" y="5196457"/>
            <a:ext cx="593432" cy="369332"/>
          </a:xfrm>
          <a:prstGeom prst="rect">
            <a:avLst/>
          </a:prstGeom>
          <a:noFill/>
        </p:spPr>
        <p:txBody>
          <a:bodyPr wrap="none" rtlCol="0">
            <a:spAutoFit/>
          </a:bodyPr>
          <a:lstStyle/>
          <a:p>
            <a:r>
              <a:rPr lang="en-US" dirty="0">
                <a:solidFill>
                  <a:srgbClr val="FF0000"/>
                </a:solidFill>
              </a:rPr>
              <a:t>$.70</a:t>
            </a:r>
          </a:p>
        </p:txBody>
      </p:sp>
    </p:spTree>
    <p:extLst>
      <p:ext uri="{BB962C8B-B14F-4D97-AF65-F5344CB8AC3E}">
        <p14:creationId xmlns:p14="http://schemas.microsoft.com/office/powerpoint/2010/main" val="141647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p:bldP spid="10" grpId="0"/>
      <p:bldP spid="11" grpId="0"/>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8B3C44-B99E-48FB-8F40-43AC0DCAC702}"/>
              </a:ext>
            </a:extLst>
          </p:cNvPr>
          <p:cNvSpPr>
            <a:spLocks noGrp="1"/>
          </p:cNvSpPr>
          <p:nvPr>
            <p:ph type="title"/>
          </p:nvPr>
        </p:nvSpPr>
        <p:spPr/>
        <p:txBody>
          <a:bodyPr/>
          <a:lstStyle/>
          <a:p>
            <a:r>
              <a:rPr lang="en-US" dirty="0"/>
              <a:t>Labor Markets</a:t>
            </a:r>
          </a:p>
        </p:txBody>
      </p:sp>
    </p:spTree>
    <p:extLst>
      <p:ext uri="{BB962C8B-B14F-4D97-AF65-F5344CB8AC3E}">
        <p14:creationId xmlns:p14="http://schemas.microsoft.com/office/powerpoint/2010/main" val="5481117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013B9-DF30-9474-C645-E1A16C4B4CCC}"/>
              </a:ext>
            </a:extLst>
          </p:cNvPr>
          <p:cNvSpPr>
            <a:spLocks noGrp="1"/>
          </p:cNvSpPr>
          <p:nvPr>
            <p:ph type="title"/>
          </p:nvPr>
        </p:nvSpPr>
        <p:spPr/>
        <p:txBody>
          <a:bodyPr/>
          <a:lstStyle/>
          <a:p>
            <a:r>
              <a:rPr lang="en-US" dirty="0"/>
              <a:t>Wage Compression</a:t>
            </a:r>
          </a:p>
        </p:txBody>
      </p:sp>
      <p:sp>
        <p:nvSpPr>
          <p:cNvPr id="3" name="Content Placeholder 2">
            <a:extLst>
              <a:ext uri="{FF2B5EF4-FFF2-40B4-BE49-F238E27FC236}">
                <a16:creationId xmlns:a16="http://schemas.microsoft.com/office/drawing/2014/main" id="{F339F9D7-0E57-CAB3-C3D7-2BEE5836C8C9}"/>
              </a:ext>
            </a:extLst>
          </p:cNvPr>
          <p:cNvSpPr>
            <a:spLocks noGrp="1"/>
          </p:cNvSpPr>
          <p:nvPr>
            <p:ph idx="1"/>
          </p:nvPr>
        </p:nvSpPr>
        <p:spPr/>
        <p:txBody>
          <a:bodyPr/>
          <a:lstStyle/>
          <a:p>
            <a:r>
              <a:rPr lang="en-US" dirty="0"/>
              <a:t>Minimum wage establishes the entry level.</a:t>
            </a:r>
          </a:p>
          <a:p>
            <a:r>
              <a:rPr lang="en-US" dirty="0"/>
              <a:t>Existing employees' wages are usually higher and are also pushed up.</a:t>
            </a:r>
          </a:p>
        </p:txBody>
      </p:sp>
    </p:spTree>
    <p:extLst>
      <p:ext uri="{BB962C8B-B14F-4D97-AF65-F5344CB8AC3E}">
        <p14:creationId xmlns:p14="http://schemas.microsoft.com/office/powerpoint/2010/main" val="542257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2465-4077-2570-5487-385247A57B2B}"/>
              </a:ext>
            </a:extLst>
          </p:cNvPr>
          <p:cNvSpPr>
            <a:spLocks noGrp="1"/>
          </p:cNvSpPr>
          <p:nvPr>
            <p:ph type="title"/>
          </p:nvPr>
        </p:nvSpPr>
        <p:spPr>
          <a:xfrm>
            <a:off x="624608" y="413935"/>
            <a:ext cx="10942784" cy="1145169"/>
          </a:xfrm>
        </p:spPr>
        <p:txBody>
          <a:bodyPr/>
          <a:lstStyle/>
          <a:p>
            <a:r>
              <a:rPr lang="en-US" dirty="0"/>
              <a:t>Proposed Minimum Wage Changes</a:t>
            </a:r>
          </a:p>
        </p:txBody>
      </p:sp>
      <p:sp>
        <p:nvSpPr>
          <p:cNvPr id="3" name="Content Placeholder 2">
            <a:extLst>
              <a:ext uri="{FF2B5EF4-FFF2-40B4-BE49-F238E27FC236}">
                <a16:creationId xmlns:a16="http://schemas.microsoft.com/office/drawing/2014/main" id="{219F3A2C-C263-81A9-B52E-4D834B648BCE}"/>
              </a:ext>
            </a:extLst>
          </p:cNvPr>
          <p:cNvSpPr>
            <a:spLocks noGrp="1"/>
          </p:cNvSpPr>
          <p:nvPr>
            <p:ph idx="1"/>
          </p:nvPr>
        </p:nvSpPr>
        <p:spPr>
          <a:xfrm>
            <a:off x="624608" y="1422470"/>
            <a:ext cx="10942784" cy="3653387"/>
          </a:xfrm>
        </p:spPr>
        <p:txBody>
          <a:bodyPr>
            <a:normAutofit/>
          </a:bodyPr>
          <a:lstStyle/>
          <a:p>
            <a:pPr marL="0" indent="0">
              <a:buNone/>
            </a:pPr>
            <a:r>
              <a:rPr lang="en-US" dirty="0"/>
              <a:t>Legislation proposed in the NY legislature (</a:t>
            </a:r>
            <a:r>
              <a:rPr lang="en-US" dirty="0">
                <a:hlinkClick r:id="rId2"/>
              </a:rPr>
              <a:t>S3062D</a:t>
            </a:r>
            <a:r>
              <a:rPr lang="en-US" dirty="0"/>
              <a:t>) calls for:</a:t>
            </a:r>
          </a:p>
          <a:p>
            <a:r>
              <a:rPr lang="en-US" dirty="0"/>
              <a:t>In NYC, “raising the minimum wage to $21.25 an hour by 2026”</a:t>
            </a:r>
          </a:p>
          <a:p>
            <a:r>
              <a:rPr lang="en-US" dirty="0"/>
              <a:t>“the minimum wage in the remainder  of  the state should also eventually catch up with the statewide rate, but at a slower pace since wages and costs are lower there.”</a:t>
            </a:r>
          </a:p>
          <a:p>
            <a:r>
              <a:rPr lang="en-US" dirty="0"/>
              <a:t>“automatically  adjusted  or ‘indexed’ each year so that it doesn't fall behind again” (Index based on inflation and worker productivity.)</a:t>
            </a:r>
          </a:p>
          <a:p>
            <a:endParaRPr lang="en-US" dirty="0"/>
          </a:p>
        </p:txBody>
      </p:sp>
      <p:pic>
        <p:nvPicPr>
          <p:cNvPr id="5" name="Picture 4">
            <a:extLst>
              <a:ext uri="{FF2B5EF4-FFF2-40B4-BE49-F238E27FC236}">
                <a16:creationId xmlns:a16="http://schemas.microsoft.com/office/drawing/2014/main" id="{56D2426B-043A-AB3C-80FA-A19F43542CBB}"/>
              </a:ext>
            </a:extLst>
          </p:cNvPr>
          <p:cNvPicPr>
            <a:picLocks noChangeAspect="1"/>
          </p:cNvPicPr>
          <p:nvPr/>
        </p:nvPicPr>
        <p:blipFill>
          <a:blip r:embed="rId3"/>
          <a:stretch>
            <a:fillRect/>
          </a:stretch>
        </p:blipFill>
        <p:spPr>
          <a:xfrm>
            <a:off x="4780202" y="4721937"/>
            <a:ext cx="2852936" cy="2136063"/>
          </a:xfrm>
          <a:prstGeom prst="rect">
            <a:avLst/>
          </a:prstGeom>
        </p:spPr>
      </p:pic>
    </p:spTree>
    <p:extLst>
      <p:ext uri="{BB962C8B-B14F-4D97-AF65-F5344CB8AC3E}">
        <p14:creationId xmlns:p14="http://schemas.microsoft.com/office/powerpoint/2010/main" val="1834467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FCE56E-72A4-FAFD-9FB9-269CFE9F7EB8}"/>
              </a:ext>
            </a:extLst>
          </p:cNvPr>
          <p:cNvSpPr>
            <a:spLocks noGrp="1"/>
          </p:cNvSpPr>
          <p:nvPr>
            <p:ph type="title"/>
          </p:nvPr>
        </p:nvSpPr>
        <p:spPr>
          <a:xfrm>
            <a:off x="624608" y="382444"/>
            <a:ext cx="10942784" cy="1145169"/>
          </a:xfrm>
        </p:spPr>
        <p:txBody>
          <a:bodyPr/>
          <a:lstStyle/>
          <a:p>
            <a:r>
              <a:rPr lang="en-US" dirty="0"/>
              <a:t>% Change in Labor Productivity</a:t>
            </a:r>
          </a:p>
        </p:txBody>
      </p:sp>
      <p:pic>
        <p:nvPicPr>
          <p:cNvPr id="6" name="Picture 5" descr="Graphical user interface, chart&#10;&#10;Description automatically generated">
            <a:extLst>
              <a:ext uri="{FF2B5EF4-FFF2-40B4-BE49-F238E27FC236}">
                <a16:creationId xmlns:a16="http://schemas.microsoft.com/office/drawing/2014/main" id="{6CCD30CB-23BF-C630-A0B5-EF16747D8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15" y="1170258"/>
            <a:ext cx="11830223" cy="4557877"/>
          </a:xfrm>
          <a:prstGeom prst="rect">
            <a:avLst/>
          </a:prstGeom>
        </p:spPr>
      </p:pic>
    </p:spTree>
    <p:extLst>
      <p:ext uri="{BB962C8B-B14F-4D97-AF65-F5344CB8AC3E}">
        <p14:creationId xmlns:p14="http://schemas.microsoft.com/office/powerpoint/2010/main" val="3937112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474A59-DCE1-CEA5-E963-672DD37FAE0F}"/>
              </a:ext>
            </a:extLst>
          </p:cNvPr>
          <p:cNvPicPr>
            <a:picLocks noChangeAspect="1"/>
          </p:cNvPicPr>
          <p:nvPr/>
        </p:nvPicPr>
        <p:blipFill>
          <a:blip r:embed="rId2"/>
          <a:stretch>
            <a:fillRect/>
          </a:stretch>
        </p:blipFill>
        <p:spPr>
          <a:xfrm>
            <a:off x="2564524" y="378373"/>
            <a:ext cx="9180918" cy="6388150"/>
          </a:xfrm>
          <a:prstGeom prst="rect">
            <a:avLst/>
          </a:prstGeom>
        </p:spPr>
      </p:pic>
      <p:sp>
        <p:nvSpPr>
          <p:cNvPr id="4" name="Title 3">
            <a:extLst>
              <a:ext uri="{FF2B5EF4-FFF2-40B4-BE49-F238E27FC236}">
                <a16:creationId xmlns:a16="http://schemas.microsoft.com/office/drawing/2014/main" id="{6DA5E78B-7402-3FAA-E798-23902031683D}"/>
              </a:ext>
            </a:extLst>
          </p:cNvPr>
          <p:cNvSpPr>
            <a:spLocks noGrp="1"/>
          </p:cNvSpPr>
          <p:nvPr>
            <p:ph type="title"/>
          </p:nvPr>
        </p:nvSpPr>
        <p:spPr>
          <a:xfrm>
            <a:off x="258848" y="91478"/>
            <a:ext cx="10942784" cy="1145169"/>
          </a:xfrm>
        </p:spPr>
        <p:txBody>
          <a:bodyPr/>
          <a:lstStyle/>
          <a:p>
            <a:r>
              <a:rPr lang="en-US" dirty="0"/>
              <a:t>2023 AEWR</a:t>
            </a:r>
          </a:p>
        </p:txBody>
      </p:sp>
    </p:spTree>
    <p:extLst>
      <p:ext uri="{BB962C8B-B14F-4D97-AF65-F5344CB8AC3E}">
        <p14:creationId xmlns:p14="http://schemas.microsoft.com/office/powerpoint/2010/main" val="20566234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93D2B-C59A-43AB-A3DA-911A6827D434}"/>
              </a:ext>
            </a:extLst>
          </p:cNvPr>
          <p:cNvSpPr>
            <a:spLocks noGrp="1"/>
          </p:cNvSpPr>
          <p:nvPr>
            <p:ph type="title"/>
          </p:nvPr>
        </p:nvSpPr>
        <p:spPr/>
        <p:txBody>
          <a:bodyPr>
            <a:normAutofit fontScale="90000"/>
          </a:bodyPr>
          <a:lstStyle/>
          <a:p>
            <a:r>
              <a:rPr lang="en-US" dirty="0"/>
              <a:t>H-2A Adverse Effect Wage Rate (AEWR)</a:t>
            </a:r>
          </a:p>
        </p:txBody>
      </p:sp>
      <p:sp>
        <p:nvSpPr>
          <p:cNvPr id="3" name="Content Placeholder 2">
            <a:extLst>
              <a:ext uri="{FF2B5EF4-FFF2-40B4-BE49-F238E27FC236}">
                <a16:creationId xmlns:a16="http://schemas.microsoft.com/office/drawing/2014/main" id="{1C49C5BF-F938-4CD1-A17F-6F6A2801F657}"/>
              </a:ext>
            </a:extLst>
          </p:cNvPr>
          <p:cNvSpPr>
            <a:spLocks noGrp="1"/>
          </p:cNvSpPr>
          <p:nvPr>
            <p:ph idx="1"/>
          </p:nvPr>
        </p:nvSpPr>
        <p:spPr>
          <a:xfrm>
            <a:off x="6252753" y="2136595"/>
            <a:ext cx="5314638" cy="3141218"/>
          </a:xfrm>
        </p:spPr>
        <p:txBody>
          <a:bodyPr>
            <a:normAutofit/>
          </a:bodyPr>
          <a:lstStyle/>
          <a:p>
            <a:r>
              <a:rPr lang="en-US" sz="1800" dirty="0"/>
              <a:t>U.S. Department of Labor seeks to change wage setting method for farms jobs involving tasks such as trucking and construction.</a:t>
            </a:r>
          </a:p>
          <a:p>
            <a:r>
              <a:rPr lang="en-US" sz="1800" dirty="0"/>
              <a:t>Would use wages from Bureau of Labor Statistics for farm workers doing jobs such as “truck drivers, farm supervisors and managers, construction workers, and many occupations in contract employment.”</a:t>
            </a:r>
          </a:p>
        </p:txBody>
      </p:sp>
      <p:graphicFrame>
        <p:nvGraphicFramePr>
          <p:cNvPr id="5" name="Table 4">
            <a:extLst>
              <a:ext uri="{FF2B5EF4-FFF2-40B4-BE49-F238E27FC236}">
                <a16:creationId xmlns:a16="http://schemas.microsoft.com/office/drawing/2014/main" id="{B6A8F5F4-D354-422C-8DCF-9A0B0E5EA04D}"/>
              </a:ext>
            </a:extLst>
          </p:cNvPr>
          <p:cNvGraphicFramePr>
            <a:graphicFrameLocks noGrp="1"/>
          </p:cNvGraphicFramePr>
          <p:nvPr/>
        </p:nvGraphicFramePr>
        <p:xfrm>
          <a:off x="624608" y="2136595"/>
          <a:ext cx="5210136" cy="2510299"/>
        </p:xfrm>
        <a:graphic>
          <a:graphicData uri="http://schemas.openxmlformats.org/drawingml/2006/table">
            <a:tbl>
              <a:tblPr>
                <a:tableStyleId>{0E3FDE45-AF77-4B5C-9715-49D594BDF05E}</a:tableStyleId>
              </a:tblPr>
              <a:tblGrid>
                <a:gridCol w="1948137">
                  <a:extLst>
                    <a:ext uri="{9D8B030D-6E8A-4147-A177-3AD203B41FA5}">
                      <a16:colId xmlns:a16="http://schemas.microsoft.com/office/drawing/2014/main" val="1215199414"/>
                    </a:ext>
                  </a:extLst>
                </a:gridCol>
                <a:gridCol w="1087333">
                  <a:extLst>
                    <a:ext uri="{9D8B030D-6E8A-4147-A177-3AD203B41FA5}">
                      <a16:colId xmlns:a16="http://schemas.microsoft.com/office/drawing/2014/main" val="1019965983"/>
                    </a:ext>
                  </a:extLst>
                </a:gridCol>
                <a:gridCol w="1087333">
                  <a:extLst>
                    <a:ext uri="{9D8B030D-6E8A-4147-A177-3AD203B41FA5}">
                      <a16:colId xmlns:a16="http://schemas.microsoft.com/office/drawing/2014/main" val="961999343"/>
                    </a:ext>
                  </a:extLst>
                </a:gridCol>
                <a:gridCol w="1087333">
                  <a:extLst>
                    <a:ext uri="{9D8B030D-6E8A-4147-A177-3AD203B41FA5}">
                      <a16:colId xmlns:a16="http://schemas.microsoft.com/office/drawing/2014/main" val="210210424"/>
                    </a:ext>
                  </a:extLst>
                </a:gridCol>
              </a:tblGrid>
              <a:tr h="319222">
                <a:tc>
                  <a:txBody>
                    <a:bodyPr/>
                    <a:lstStyle/>
                    <a:p>
                      <a:pPr algn="l" fontAlgn="b"/>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b="0" u="none" strike="noStrike" dirty="0">
                          <a:solidFill>
                            <a:srgbClr val="000000"/>
                          </a:solidFill>
                          <a:effectLst/>
                        </a:rPr>
                        <a:t>2022</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b="0" u="none" strike="noStrike" dirty="0">
                          <a:solidFill>
                            <a:srgbClr val="000000"/>
                          </a:solidFill>
                          <a:effectLst/>
                        </a:rPr>
                        <a:t>% Increase</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en-US" sz="1800" b="0" u="none" strike="noStrike" dirty="0">
                          <a:solidFill>
                            <a:srgbClr val="000000"/>
                          </a:solidFill>
                          <a:effectLst/>
                        </a:rPr>
                        <a:t>2021</a:t>
                      </a:r>
                      <a:endParaRPr lang="en-US" sz="18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93286779"/>
                  </a:ext>
                </a:extLst>
              </a:tr>
              <a:tr h="313011">
                <a:tc>
                  <a:txBody>
                    <a:bodyPr/>
                    <a:lstStyle/>
                    <a:p>
                      <a:pPr algn="l" fontAlgn="b"/>
                      <a:r>
                        <a:rPr lang="en-US" sz="1800" b="1" u="none" strike="noStrike">
                          <a:solidFill>
                            <a:srgbClr val="000000"/>
                          </a:solidFill>
                          <a:effectLst/>
                        </a:rPr>
                        <a:t>New York</a:t>
                      </a:r>
                      <a:endParaRPr lang="en-US" sz="1800" b="1"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1" u="none" strike="noStrike" dirty="0">
                          <a:solidFill>
                            <a:srgbClr val="000000"/>
                          </a:solidFill>
                          <a:effectLst/>
                        </a:rPr>
                        <a:t>15.66</a:t>
                      </a:r>
                      <a:endParaRPr lang="en-US" sz="18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1" u="none" strike="noStrike" dirty="0">
                          <a:solidFill>
                            <a:srgbClr val="000000"/>
                          </a:solidFill>
                          <a:effectLst/>
                        </a:rPr>
                        <a:t>4.5%</a:t>
                      </a:r>
                      <a:endParaRPr lang="en-US" sz="1800" b="1"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ctr" fontAlgn="b"/>
                      <a:r>
                        <a:rPr lang="en-US" sz="1800" b="1" u="none" strike="noStrike">
                          <a:solidFill>
                            <a:srgbClr val="000000"/>
                          </a:solidFill>
                          <a:effectLst/>
                        </a:rPr>
                        <a:t>14.99</a:t>
                      </a:r>
                      <a:endParaRPr lang="en-US" sz="1800" b="1" i="0" u="none" strike="noStrike">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98042105"/>
                  </a:ext>
                </a:extLst>
              </a:tr>
              <a:tr h="313011">
                <a:tc>
                  <a:txBody>
                    <a:bodyPr/>
                    <a:lstStyle/>
                    <a:p>
                      <a:pPr algn="l" fontAlgn="b"/>
                      <a:r>
                        <a:rPr lang="en-US" sz="1800" b="0" u="none" strike="noStrike">
                          <a:solidFill>
                            <a:srgbClr val="000000"/>
                          </a:solidFill>
                          <a:effectLst/>
                        </a:rPr>
                        <a:t>Pennsylvania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a:solidFill>
                            <a:srgbClr val="000000"/>
                          </a:solidFill>
                          <a:effectLst/>
                        </a:rPr>
                        <a:t>15.54</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dirty="0">
                          <a:solidFill>
                            <a:srgbClr val="000000"/>
                          </a:solidFill>
                          <a:effectLst/>
                        </a:rPr>
                        <a:t>10.6%</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a:solidFill>
                            <a:srgbClr val="000000"/>
                          </a:solidFill>
                          <a:effectLst/>
                        </a:rPr>
                        <a:t>14.05</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843643531"/>
                  </a:ext>
                </a:extLst>
              </a:tr>
              <a:tr h="313011">
                <a:tc>
                  <a:txBody>
                    <a:bodyPr/>
                    <a:lstStyle/>
                    <a:p>
                      <a:pPr algn="l" fontAlgn="b"/>
                      <a:r>
                        <a:rPr lang="en-US" sz="1800" b="0" u="none" strike="noStrike">
                          <a:solidFill>
                            <a:srgbClr val="000000"/>
                          </a:solidFill>
                          <a:effectLst/>
                        </a:rPr>
                        <a:t>Michigan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dirty="0">
                          <a:solidFill>
                            <a:srgbClr val="000000"/>
                          </a:solidFill>
                          <a:effectLst/>
                        </a:rPr>
                        <a:t>15.37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dirty="0">
                          <a:solidFill>
                            <a:srgbClr val="000000"/>
                          </a:solidFill>
                          <a:effectLst/>
                        </a:rPr>
                        <a:t>4.4%</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a:solidFill>
                            <a:srgbClr val="000000"/>
                          </a:solidFill>
                          <a:effectLst/>
                        </a:rPr>
                        <a:t>14.72</a:t>
                      </a:r>
                      <a:endParaRPr lang="en-U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1971079"/>
                  </a:ext>
                </a:extLst>
              </a:tr>
              <a:tr h="313011">
                <a:tc>
                  <a:txBody>
                    <a:bodyPr/>
                    <a:lstStyle/>
                    <a:p>
                      <a:pPr algn="l" fontAlgn="b"/>
                      <a:r>
                        <a:rPr lang="en-US" sz="1800" b="0" u="none" strike="noStrike">
                          <a:solidFill>
                            <a:srgbClr val="000000"/>
                          </a:solidFill>
                          <a:effectLst/>
                        </a:rPr>
                        <a:t>Washington</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a:solidFill>
                            <a:srgbClr val="000000"/>
                          </a:solidFill>
                          <a:effectLst/>
                        </a:rPr>
                        <a:t>17.41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dirty="0">
                          <a:solidFill>
                            <a:srgbClr val="000000"/>
                          </a:solidFill>
                          <a:effectLst/>
                        </a:rPr>
                        <a:t>6.5%</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dirty="0">
                          <a:solidFill>
                            <a:srgbClr val="000000"/>
                          </a:solidFill>
                          <a:effectLst/>
                        </a:rPr>
                        <a:t>16.34</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37872896"/>
                  </a:ext>
                </a:extLst>
              </a:tr>
              <a:tr h="313011">
                <a:tc>
                  <a:txBody>
                    <a:bodyPr/>
                    <a:lstStyle/>
                    <a:p>
                      <a:pPr algn="l" fontAlgn="b"/>
                      <a:r>
                        <a:rPr lang="en-US" sz="1800" b="0" u="none" strike="noStrike">
                          <a:solidFill>
                            <a:srgbClr val="000000"/>
                          </a:solidFill>
                          <a:effectLst/>
                        </a:rPr>
                        <a:t>California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a:solidFill>
                            <a:srgbClr val="000000"/>
                          </a:solidFill>
                          <a:effectLst/>
                        </a:rPr>
                        <a:t>17.51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a:solidFill>
                            <a:srgbClr val="000000"/>
                          </a:solidFill>
                          <a:effectLst/>
                        </a:rPr>
                        <a:t>9.1%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dirty="0">
                          <a:solidFill>
                            <a:srgbClr val="000000"/>
                          </a:solidFill>
                          <a:effectLst/>
                        </a:rPr>
                        <a:t>16.05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81764804"/>
                  </a:ext>
                </a:extLst>
              </a:tr>
              <a:tr h="313011">
                <a:tc>
                  <a:txBody>
                    <a:bodyPr/>
                    <a:lstStyle/>
                    <a:p>
                      <a:pPr algn="l" fontAlgn="b"/>
                      <a:r>
                        <a:rPr lang="en-US" sz="1800" b="0" u="none" strike="noStrike">
                          <a:solidFill>
                            <a:srgbClr val="000000"/>
                          </a:solidFill>
                          <a:effectLst/>
                        </a:rPr>
                        <a:t>Florida</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a:solidFill>
                            <a:srgbClr val="000000"/>
                          </a:solidFill>
                          <a:effectLst/>
                        </a:rPr>
                        <a:t>12.41</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a:solidFill>
                            <a:srgbClr val="000000"/>
                          </a:solidFill>
                          <a:effectLst/>
                        </a:rPr>
                        <a:t>2.7%</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dirty="0">
                          <a:solidFill>
                            <a:srgbClr val="000000"/>
                          </a:solidFill>
                          <a:effectLst/>
                        </a:rPr>
                        <a:t>12.08</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55134806"/>
                  </a:ext>
                </a:extLst>
              </a:tr>
              <a:tr h="313011">
                <a:tc>
                  <a:txBody>
                    <a:bodyPr/>
                    <a:lstStyle/>
                    <a:p>
                      <a:pPr algn="l" fontAlgn="b"/>
                      <a:r>
                        <a:rPr lang="en-US" sz="1800" b="0" u="none" strike="noStrike" dirty="0">
                          <a:solidFill>
                            <a:srgbClr val="000000"/>
                          </a:solidFill>
                          <a:effectLst/>
                        </a:rPr>
                        <a:t>North Carolina</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a:solidFill>
                            <a:srgbClr val="000000"/>
                          </a:solidFill>
                          <a:effectLst/>
                        </a:rPr>
                        <a:t>14.16</a:t>
                      </a:r>
                      <a:endParaRPr lang="en-U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dirty="0">
                          <a:solidFill>
                            <a:srgbClr val="000000"/>
                          </a:solidFill>
                          <a:effectLst/>
                        </a:rPr>
                        <a:t>7.7%</a:t>
                      </a:r>
                      <a:endParaRPr lang="en-U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US" sz="1800" b="0" u="none" strike="noStrike" dirty="0">
                          <a:solidFill>
                            <a:srgbClr val="000000"/>
                          </a:solidFill>
                          <a:effectLst/>
                        </a:rPr>
                        <a:t>13.15</a:t>
                      </a:r>
                      <a:endParaRPr lang="en-U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3489253"/>
                  </a:ext>
                </a:extLst>
              </a:tr>
            </a:tbl>
          </a:graphicData>
        </a:graphic>
      </p:graphicFrame>
      <p:sp>
        <p:nvSpPr>
          <p:cNvPr id="6" name="TextBox 5">
            <a:extLst>
              <a:ext uri="{FF2B5EF4-FFF2-40B4-BE49-F238E27FC236}">
                <a16:creationId xmlns:a16="http://schemas.microsoft.com/office/drawing/2014/main" id="{0614EEEC-4F62-4E6E-98B5-C8C55603C714}"/>
              </a:ext>
            </a:extLst>
          </p:cNvPr>
          <p:cNvSpPr txBox="1"/>
          <p:nvPr/>
        </p:nvSpPr>
        <p:spPr>
          <a:xfrm>
            <a:off x="624609" y="1795736"/>
            <a:ext cx="5210136" cy="400110"/>
          </a:xfrm>
          <a:prstGeom prst="rect">
            <a:avLst/>
          </a:prstGeom>
          <a:noFill/>
        </p:spPr>
        <p:txBody>
          <a:bodyPr wrap="square" rtlCol="0">
            <a:spAutoFit/>
          </a:bodyPr>
          <a:lstStyle/>
          <a:p>
            <a:r>
              <a:rPr lang="en-US" sz="2000" b="1" dirty="0"/>
              <a:t>2022 AEWR Increase in Select States</a:t>
            </a:r>
          </a:p>
        </p:txBody>
      </p:sp>
    </p:spTree>
    <p:extLst>
      <p:ext uri="{BB962C8B-B14F-4D97-AF65-F5344CB8AC3E}">
        <p14:creationId xmlns:p14="http://schemas.microsoft.com/office/powerpoint/2010/main" val="1435320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C1865E8-911F-46C3-9C06-7FD66CF20E69}"/>
              </a:ext>
            </a:extLst>
          </p:cNvPr>
          <p:cNvSpPr>
            <a:spLocks noGrp="1"/>
          </p:cNvSpPr>
          <p:nvPr>
            <p:ph type="title"/>
          </p:nvPr>
        </p:nvSpPr>
        <p:spPr/>
        <p:txBody>
          <a:bodyPr/>
          <a:lstStyle/>
          <a:p>
            <a:r>
              <a:rPr lang="en-US" dirty="0"/>
              <a:t>Overtime and the NY Wage Board</a:t>
            </a:r>
          </a:p>
        </p:txBody>
      </p:sp>
    </p:spTree>
    <p:extLst>
      <p:ext uri="{BB962C8B-B14F-4D97-AF65-F5344CB8AC3E}">
        <p14:creationId xmlns:p14="http://schemas.microsoft.com/office/powerpoint/2010/main" val="1694330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E2A8A-8224-4BDD-8495-DD58B1097BD6}"/>
              </a:ext>
            </a:extLst>
          </p:cNvPr>
          <p:cNvSpPr>
            <a:spLocks noGrp="1"/>
          </p:cNvSpPr>
          <p:nvPr>
            <p:ph type="title"/>
          </p:nvPr>
        </p:nvSpPr>
        <p:spPr>
          <a:xfrm>
            <a:off x="623167" y="381004"/>
            <a:ext cx="10942784" cy="1145169"/>
          </a:xfrm>
        </p:spPr>
        <p:txBody>
          <a:bodyPr>
            <a:normAutofit/>
          </a:bodyPr>
          <a:lstStyle/>
          <a:p>
            <a:r>
              <a:rPr lang="en-US" dirty="0"/>
              <a:t>New York Farm Labor Overtime Saga</a:t>
            </a:r>
          </a:p>
        </p:txBody>
      </p:sp>
      <p:graphicFrame>
        <p:nvGraphicFramePr>
          <p:cNvPr id="4" name="Content Placeholder 3">
            <a:extLst>
              <a:ext uri="{FF2B5EF4-FFF2-40B4-BE49-F238E27FC236}">
                <a16:creationId xmlns:a16="http://schemas.microsoft.com/office/drawing/2014/main" id="{D24EA00A-9119-4731-9076-791173E13E9E}"/>
              </a:ext>
            </a:extLst>
          </p:cNvPr>
          <p:cNvGraphicFramePr>
            <a:graphicFrameLocks noGrp="1"/>
          </p:cNvGraphicFramePr>
          <p:nvPr>
            <p:ph idx="1"/>
          </p:nvPr>
        </p:nvGraphicFramePr>
        <p:xfrm>
          <a:off x="231228" y="1952624"/>
          <a:ext cx="11719035" cy="3954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8613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77DA1BCB-A80F-444B-8F45-85CB7D59168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F9C8AB5-AF33-4A38-BCAD-F25178EF78ED}"/>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graphicEl>
                                              <a:dgm id="{BEB270EA-D5C5-45F8-A118-6D62D95E3A2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graphicEl>
                                              <a:dgm id="{F120A415-FFC7-4E97-AB1B-42D519F33D9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graphicEl>
                                              <a:dgm id="{ACB5F29C-6635-42AF-87AA-9DAA5AD5497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BBC05540-4C7B-4815-B755-32E735B06C5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graphicEl>
                                              <a:dgm id="{CFC3FC78-D9FC-478D-9672-1443B82C1A6A}"/>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graphicEl>
                                              <a:dgm id="{1B995731-064A-4886-9B6C-F67A7F4F1397}"/>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graphicEl>
                                              <a:dgm id="{161B27AC-CD36-4FE1-B078-C90831456E4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2CE90E45-7E0A-470E-98CF-D9E4C591E46D}"/>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graphicEl>
                                              <a:dgm id="{1C0DEA36-425E-497D-A0EA-3651F0502C2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graphicEl>
                                              <a:dgm id="{D2686184-3ADB-4E3C-B5A3-F2C7549E8A03}"/>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graphicEl>
                                              <a:dgm id="{6C256282-0689-4D6D-B33E-55EE46D42D2B}"/>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graphicEl>
                                              <a:dgm id="{6F66DE28-3C1F-4D1F-849B-DFF320BF8FE0}"/>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
                                            <p:graphicEl>
                                              <a:dgm id="{C8BC5E40-21F0-4394-A42F-AE675DB299A0}"/>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4">
                                            <p:graphicEl>
                                              <a:dgm id="{1A690304-1ACC-414F-84AF-B4DAD4BF7549}"/>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
                                            <p:graphicEl>
                                              <a:dgm id="{25557234-85F5-4931-BF71-EDD986FF330C}"/>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graphicEl>
                                              <a:dgm id="{AA26966C-D1F8-477C-B40C-19D8834603D1}"/>
                                            </p:graphic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graphicEl>
                                              <a:dgm id="{329BAB64-A960-4582-93CF-7113485502EE}"/>
                                            </p:graphic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
                                            <p:graphicEl>
                                              <a:dgm id="{60B53D17-1F64-4AEE-A1BE-D1A760FC0067}"/>
                                            </p:graphic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
                                            <p:graphicEl>
                                              <a:dgm id="{F0F5214E-609F-4F4D-A863-54C2E5839D0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919C0-79A1-BC8B-45B0-4617181889CF}"/>
              </a:ext>
            </a:extLst>
          </p:cNvPr>
          <p:cNvSpPr>
            <a:spLocks noGrp="1"/>
          </p:cNvSpPr>
          <p:nvPr>
            <p:ph type="title"/>
          </p:nvPr>
        </p:nvSpPr>
        <p:spPr/>
        <p:txBody>
          <a:bodyPr>
            <a:normAutofit fontScale="90000"/>
          </a:bodyPr>
          <a:lstStyle/>
          <a:p>
            <a:r>
              <a:rPr lang="en-US" dirty="0"/>
              <a:t>Proposed Overtime Threshold Changes</a:t>
            </a:r>
          </a:p>
        </p:txBody>
      </p:sp>
      <p:graphicFrame>
        <p:nvGraphicFramePr>
          <p:cNvPr id="4" name="Content Placeholder 3">
            <a:extLst>
              <a:ext uri="{FF2B5EF4-FFF2-40B4-BE49-F238E27FC236}">
                <a16:creationId xmlns:a16="http://schemas.microsoft.com/office/drawing/2014/main" id="{657DCFEA-B47D-E819-8103-2F143EE691D8}"/>
              </a:ext>
            </a:extLst>
          </p:cNvPr>
          <p:cNvGraphicFramePr>
            <a:graphicFrameLocks noGrp="1"/>
          </p:cNvGraphicFramePr>
          <p:nvPr>
            <p:ph idx="1"/>
          </p:nvPr>
        </p:nvGraphicFramePr>
        <p:xfrm>
          <a:off x="623888" y="2194364"/>
          <a:ext cx="10944225" cy="3652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652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4E29A-2C77-600D-E379-AEC109CB0C5A}"/>
              </a:ext>
            </a:extLst>
          </p:cNvPr>
          <p:cNvSpPr>
            <a:spLocks noGrp="1"/>
          </p:cNvSpPr>
          <p:nvPr>
            <p:ph type="title"/>
          </p:nvPr>
        </p:nvSpPr>
        <p:spPr/>
        <p:txBody>
          <a:bodyPr>
            <a:normAutofit/>
          </a:bodyPr>
          <a:lstStyle/>
          <a:p>
            <a:r>
              <a:rPr lang="en-US" dirty="0"/>
              <a:t>Farm Workforce Retention Credit</a:t>
            </a:r>
          </a:p>
        </p:txBody>
      </p:sp>
      <p:sp>
        <p:nvSpPr>
          <p:cNvPr id="3" name="Content Placeholder 2">
            <a:extLst>
              <a:ext uri="{FF2B5EF4-FFF2-40B4-BE49-F238E27FC236}">
                <a16:creationId xmlns:a16="http://schemas.microsoft.com/office/drawing/2014/main" id="{FA3527B3-5B50-5D55-113D-7B8A0D17CFDD}"/>
              </a:ext>
            </a:extLst>
          </p:cNvPr>
          <p:cNvSpPr>
            <a:spLocks noGrp="1"/>
          </p:cNvSpPr>
          <p:nvPr>
            <p:ph idx="1"/>
          </p:nvPr>
        </p:nvSpPr>
        <p:spPr/>
        <p:txBody>
          <a:bodyPr/>
          <a:lstStyle/>
          <a:p>
            <a:r>
              <a:rPr lang="en-US" dirty="0"/>
              <a:t>Since 2017 the state has offered a tax credit to farm employers that they can receive for each farm worker employed. </a:t>
            </a:r>
          </a:p>
          <a:p>
            <a:r>
              <a:rPr lang="en-US" dirty="0"/>
              <a:t>$250 in 2017 and was up to $600 for 2021.</a:t>
            </a:r>
          </a:p>
          <a:p>
            <a:r>
              <a:rPr lang="en-US" dirty="0"/>
              <a:t>Now doubled to $1,200 per eligible farm employee who worked at least 500 hours.</a:t>
            </a:r>
          </a:p>
        </p:txBody>
      </p:sp>
    </p:spTree>
    <p:extLst>
      <p:ext uri="{BB962C8B-B14F-4D97-AF65-F5344CB8AC3E}">
        <p14:creationId xmlns:p14="http://schemas.microsoft.com/office/powerpoint/2010/main" val="33449711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B4A46-080E-F7D1-CE9A-D66C4875123A}"/>
              </a:ext>
            </a:extLst>
          </p:cNvPr>
          <p:cNvSpPr>
            <a:spLocks noGrp="1"/>
          </p:cNvSpPr>
          <p:nvPr>
            <p:ph type="title"/>
          </p:nvPr>
        </p:nvSpPr>
        <p:spPr>
          <a:xfrm>
            <a:off x="624608" y="280860"/>
            <a:ext cx="10942784" cy="1145169"/>
          </a:xfrm>
        </p:spPr>
        <p:txBody>
          <a:bodyPr>
            <a:normAutofit fontScale="90000"/>
          </a:bodyPr>
          <a:lstStyle/>
          <a:p>
            <a:r>
              <a:rPr lang="en-US" dirty="0"/>
              <a:t>NY Farm Employer Overtime Tax Credit</a:t>
            </a:r>
          </a:p>
        </p:txBody>
      </p:sp>
      <p:sp>
        <p:nvSpPr>
          <p:cNvPr id="3" name="Content Placeholder 2">
            <a:extLst>
              <a:ext uri="{FF2B5EF4-FFF2-40B4-BE49-F238E27FC236}">
                <a16:creationId xmlns:a16="http://schemas.microsoft.com/office/drawing/2014/main" id="{899C73C1-FFAF-54A7-7663-999638756A2D}"/>
              </a:ext>
            </a:extLst>
          </p:cNvPr>
          <p:cNvSpPr>
            <a:spLocks noGrp="1"/>
          </p:cNvSpPr>
          <p:nvPr>
            <p:ph idx="1"/>
          </p:nvPr>
        </p:nvSpPr>
        <p:spPr>
          <a:xfrm>
            <a:off x="624608" y="1034142"/>
            <a:ext cx="10942784" cy="5159828"/>
          </a:xfrm>
        </p:spPr>
        <p:txBody>
          <a:bodyPr>
            <a:normAutofit fontScale="77500" lnSpcReduction="20000"/>
          </a:bodyPr>
          <a:lstStyle/>
          <a:p>
            <a:pPr marL="514350" indent="-514350">
              <a:lnSpc>
                <a:spcPct val="120000"/>
              </a:lnSpc>
              <a:buFont typeface="+mj-lt"/>
              <a:buAutoNum type="arabicPeriod"/>
            </a:pPr>
            <a:r>
              <a:rPr lang="en-US" dirty="0"/>
              <a:t>Corporations, sole proprietorships, LLCs and partnerships are eligible.</a:t>
            </a:r>
          </a:p>
          <a:p>
            <a:pPr marL="514350" indent="-514350">
              <a:lnSpc>
                <a:spcPct val="120000"/>
              </a:lnSpc>
              <a:buFont typeface="+mj-lt"/>
              <a:buAutoNum type="arabicPeriod"/>
            </a:pPr>
            <a:r>
              <a:rPr lang="en-US" dirty="0"/>
              <a:t>Farm wineries and cideries who derive more than 50% of their income from beverage sales will need to follow special rules.</a:t>
            </a:r>
          </a:p>
          <a:p>
            <a:pPr marL="514350" indent="-514350">
              <a:lnSpc>
                <a:spcPct val="120000"/>
              </a:lnSpc>
              <a:buFont typeface="+mj-lt"/>
              <a:buAutoNum type="arabicPeriod"/>
            </a:pPr>
            <a:r>
              <a:rPr lang="en-US" dirty="0"/>
              <a:t>Only “farm laborers” as defined in NY labor law are eligible employees. </a:t>
            </a:r>
          </a:p>
          <a:p>
            <a:pPr marL="514350" indent="-514350">
              <a:lnSpc>
                <a:spcPct val="120000"/>
              </a:lnSpc>
              <a:buFont typeface="+mj-lt"/>
              <a:buAutoNum type="arabicPeriod"/>
            </a:pPr>
            <a:r>
              <a:rPr lang="en-US" dirty="0"/>
              <a:t>Eligible overtime hours include those in any calendar week that exceed the overtime threshold set by the commissioner of labor, up to 60 hours in a week. </a:t>
            </a:r>
          </a:p>
          <a:p>
            <a:pPr marL="514350" indent="-514350">
              <a:lnSpc>
                <a:spcPct val="120000"/>
              </a:lnSpc>
              <a:buFont typeface="+mj-lt"/>
              <a:buAutoNum type="arabicPeriod"/>
            </a:pPr>
            <a:r>
              <a:rPr lang="en-US" dirty="0"/>
              <a:t>Only the overtime premium is reimbursable through the tax credit. </a:t>
            </a:r>
          </a:p>
          <a:p>
            <a:pPr marL="514350" indent="-514350">
              <a:lnSpc>
                <a:spcPct val="120000"/>
              </a:lnSpc>
              <a:buFont typeface="+mj-lt"/>
              <a:buAutoNum type="arabicPeriod"/>
            </a:pPr>
            <a:r>
              <a:rPr lang="en-US" dirty="0"/>
              <a:t>Employers allowed to take 118% of the eligible overtime compensation to cover additional costs.</a:t>
            </a:r>
          </a:p>
          <a:p>
            <a:pPr marL="514350" indent="-514350">
              <a:lnSpc>
                <a:spcPct val="120000"/>
              </a:lnSpc>
              <a:buFont typeface="+mj-lt"/>
              <a:buAutoNum type="arabicPeriod"/>
            </a:pPr>
            <a:r>
              <a:rPr lang="en-US" dirty="0"/>
              <a:t>Advance payments of tax credits for overtime premiums paid from January 1st to July 31st are possible, remainder at tax time. </a:t>
            </a:r>
          </a:p>
          <a:p>
            <a:pPr marL="514350" indent="-514350">
              <a:lnSpc>
                <a:spcPct val="120000"/>
              </a:lnSpc>
              <a:buFont typeface="+mj-lt"/>
              <a:buAutoNum type="arabicPeriod"/>
            </a:pPr>
            <a:r>
              <a:rPr lang="en-US" dirty="0"/>
              <a:t>There is no sunset provision in the law.</a:t>
            </a:r>
          </a:p>
          <a:p>
            <a:endParaRPr lang="en-US" dirty="0"/>
          </a:p>
        </p:txBody>
      </p:sp>
    </p:spTree>
    <p:extLst>
      <p:ext uri="{BB962C8B-B14F-4D97-AF65-F5344CB8AC3E}">
        <p14:creationId xmlns:p14="http://schemas.microsoft.com/office/powerpoint/2010/main" val="750784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DB02-590D-4975-B3B0-0769574B2A45}"/>
              </a:ext>
            </a:extLst>
          </p:cNvPr>
          <p:cNvSpPr>
            <a:spLocks noGrp="1"/>
          </p:cNvSpPr>
          <p:nvPr>
            <p:ph type="title"/>
          </p:nvPr>
        </p:nvSpPr>
        <p:spPr>
          <a:xfrm>
            <a:off x="624608" y="391073"/>
            <a:ext cx="10942784" cy="1145169"/>
          </a:xfrm>
        </p:spPr>
        <p:txBody>
          <a:bodyPr/>
          <a:lstStyle/>
          <a:p>
            <a:r>
              <a:rPr lang="en-US" dirty="0"/>
              <a:t>U.S. Unemployment Since 2003</a:t>
            </a:r>
          </a:p>
        </p:txBody>
      </p:sp>
      <p:pic>
        <p:nvPicPr>
          <p:cNvPr id="4" name="Picture 3" descr="Chart, line chart&#10;&#10;Description automatically generated">
            <a:extLst>
              <a:ext uri="{FF2B5EF4-FFF2-40B4-BE49-F238E27FC236}">
                <a16:creationId xmlns:a16="http://schemas.microsoft.com/office/drawing/2014/main" id="{5971BECE-F750-B879-98A4-8F13DA8634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213" y="1201792"/>
            <a:ext cx="11611981" cy="4473794"/>
          </a:xfrm>
          <a:prstGeom prst="rect">
            <a:avLst/>
          </a:prstGeom>
        </p:spPr>
      </p:pic>
    </p:spTree>
    <p:extLst>
      <p:ext uri="{BB962C8B-B14F-4D97-AF65-F5344CB8AC3E}">
        <p14:creationId xmlns:p14="http://schemas.microsoft.com/office/powerpoint/2010/main" val="4287041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5A4D67-D5FD-E953-2C33-9847C7652FAA}"/>
              </a:ext>
            </a:extLst>
          </p:cNvPr>
          <p:cNvSpPr>
            <a:spLocks noGrp="1"/>
          </p:cNvSpPr>
          <p:nvPr>
            <p:ph type="title"/>
          </p:nvPr>
        </p:nvSpPr>
        <p:spPr>
          <a:xfrm>
            <a:off x="624608" y="193218"/>
            <a:ext cx="10942784" cy="1145169"/>
          </a:xfrm>
        </p:spPr>
        <p:txBody>
          <a:bodyPr>
            <a:normAutofit fontScale="90000"/>
          </a:bodyPr>
          <a:lstStyle/>
          <a:p>
            <a:r>
              <a:rPr lang="en-US" dirty="0"/>
              <a:t>Credits Cover Eligible Overtime Premiums</a:t>
            </a:r>
          </a:p>
        </p:txBody>
      </p:sp>
      <p:graphicFrame>
        <p:nvGraphicFramePr>
          <p:cNvPr id="13" name="Chart 12">
            <a:extLst>
              <a:ext uri="{FF2B5EF4-FFF2-40B4-BE49-F238E27FC236}">
                <a16:creationId xmlns:a16="http://schemas.microsoft.com/office/drawing/2014/main" id="{CEB5164A-BCBB-B22E-B50B-9F00FBA4053A}"/>
              </a:ext>
            </a:extLst>
          </p:cNvPr>
          <p:cNvGraphicFramePr/>
          <p:nvPr/>
        </p:nvGraphicFramePr>
        <p:xfrm>
          <a:off x="3300248" y="1549984"/>
          <a:ext cx="8650014" cy="4976940"/>
        </p:xfrm>
        <a:graphic>
          <a:graphicData uri="http://schemas.openxmlformats.org/drawingml/2006/chart">
            <c:chart xmlns:c="http://schemas.openxmlformats.org/drawingml/2006/chart" xmlns:r="http://schemas.openxmlformats.org/officeDocument/2006/relationships" r:id="rId3"/>
          </a:graphicData>
        </a:graphic>
      </p:graphicFrame>
      <p:sp>
        <p:nvSpPr>
          <p:cNvPr id="16" name="TextBox 15">
            <a:extLst>
              <a:ext uri="{FF2B5EF4-FFF2-40B4-BE49-F238E27FC236}">
                <a16:creationId xmlns:a16="http://schemas.microsoft.com/office/drawing/2014/main" id="{070B3948-F5D2-DDB8-3711-10CFFBDBFC8E}"/>
              </a:ext>
            </a:extLst>
          </p:cNvPr>
          <p:cNvSpPr txBox="1"/>
          <p:nvPr/>
        </p:nvSpPr>
        <p:spPr>
          <a:xfrm>
            <a:off x="462454" y="1902371"/>
            <a:ext cx="2837793" cy="2862322"/>
          </a:xfrm>
          <a:prstGeom prst="rect">
            <a:avLst/>
          </a:prstGeom>
          <a:noFill/>
        </p:spPr>
        <p:txBody>
          <a:bodyPr wrap="square" rtlCol="0">
            <a:spAutoFit/>
          </a:bodyPr>
          <a:lstStyle/>
          <a:p>
            <a:r>
              <a:rPr lang="en-US" b="1" dirty="0"/>
              <a:t>Example Details</a:t>
            </a:r>
            <a:r>
              <a:rPr lang="en-US" dirty="0"/>
              <a:t>:</a:t>
            </a:r>
          </a:p>
          <a:p>
            <a:pPr marL="285750" indent="-285750">
              <a:buFont typeface="Arial" panose="020B0604020202020204" pitchFamily="34" charset="0"/>
              <a:buChar char="•"/>
            </a:pPr>
            <a:r>
              <a:rPr lang="en-US" dirty="0"/>
              <a:t>Year 2027 so threshold is at 52 hours</a:t>
            </a:r>
          </a:p>
          <a:p>
            <a:pPr marL="285750" indent="-285750">
              <a:buFont typeface="Arial" panose="020B0604020202020204" pitchFamily="34" charset="0"/>
              <a:buChar char="•"/>
            </a:pPr>
            <a:r>
              <a:rPr lang="en-US" dirty="0"/>
              <a:t>Employee’s base pay is $16/hour</a:t>
            </a:r>
          </a:p>
          <a:p>
            <a:pPr marL="285750" indent="-285750">
              <a:buFont typeface="Arial" panose="020B0604020202020204" pitchFamily="34" charset="0"/>
              <a:buChar char="•"/>
            </a:pPr>
            <a:r>
              <a:rPr lang="en-US" dirty="0"/>
              <a:t>OT premiums between 52 and 60 hours eligible for OT tax credit</a:t>
            </a:r>
          </a:p>
          <a:p>
            <a:pPr marL="285750" indent="-285750">
              <a:buFont typeface="Arial" panose="020B0604020202020204" pitchFamily="34" charset="0"/>
              <a:buChar char="•"/>
            </a:pPr>
            <a:r>
              <a:rPr lang="en-US" dirty="0"/>
              <a:t>No hours above 60 are eligible for credit</a:t>
            </a:r>
          </a:p>
        </p:txBody>
      </p:sp>
      <p:sp>
        <p:nvSpPr>
          <p:cNvPr id="17" name="TextBox 16">
            <a:extLst>
              <a:ext uri="{FF2B5EF4-FFF2-40B4-BE49-F238E27FC236}">
                <a16:creationId xmlns:a16="http://schemas.microsoft.com/office/drawing/2014/main" id="{1BE46497-8B78-197D-EDF6-CA323ECA08D2}"/>
              </a:ext>
            </a:extLst>
          </p:cNvPr>
          <p:cNvSpPr txBox="1"/>
          <p:nvPr/>
        </p:nvSpPr>
        <p:spPr>
          <a:xfrm>
            <a:off x="8597462" y="1088319"/>
            <a:ext cx="1477461" cy="923330"/>
          </a:xfrm>
          <a:prstGeom prst="rect">
            <a:avLst/>
          </a:prstGeom>
          <a:noFill/>
        </p:spPr>
        <p:txBody>
          <a:bodyPr wrap="square" rtlCol="0">
            <a:spAutoFit/>
          </a:bodyPr>
          <a:lstStyle/>
          <a:p>
            <a:r>
              <a:rPr lang="en-US" dirty="0"/>
              <a:t>Green pay is eligible for OT tax credit</a:t>
            </a:r>
          </a:p>
        </p:txBody>
      </p:sp>
      <p:cxnSp>
        <p:nvCxnSpPr>
          <p:cNvPr id="19" name="Straight Arrow Connector 18">
            <a:extLst>
              <a:ext uri="{FF2B5EF4-FFF2-40B4-BE49-F238E27FC236}">
                <a16:creationId xmlns:a16="http://schemas.microsoft.com/office/drawing/2014/main" id="{F624EB69-B2B3-187D-36B0-E52AA15B61B6}"/>
              </a:ext>
            </a:extLst>
          </p:cNvPr>
          <p:cNvCxnSpPr>
            <a:cxnSpLocks/>
          </p:cNvCxnSpPr>
          <p:nvPr/>
        </p:nvCxnSpPr>
        <p:spPr>
          <a:xfrm>
            <a:off x="10074923" y="1549984"/>
            <a:ext cx="361850" cy="71173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2355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3F92F9-C04E-BEE1-D62C-D2683999C70A}"/>
              </a:ext>
            </a:extLst>
          </p:cNvPr>
          <p:cNvSpPr>
            <a:spLocks noGrp="1"/>
          </p:cNvSpPr>
          <p:nvPr>
            <p:ph type="title"/>
          </p:nvPr>
        </p:nvSpPr>
        <p:spPr/>
        <p:txBody>
          <a:bodyPr/>
          <a:lstStyle/>
          <a:p>
            <a:r>
              <a:rPr lang="en-US" dirty="0"/>
              <a:t>California OT</a:t>
            </a:r>
          </a:p>
        </p:txBody>
      </p:sp>
      <p:sp>
        <p:nvSpPr>
          <p:cNvPr id="4" name="Content Placeholder 3">
            <a:extLst>
              <a:ext uri="{FF2B5EF4-FFF2-40B4-BE49-F238E27FC236}">
                <a16:creationId xmlns:a16="http://schemas.microsoft.com/office/drawing/2014/main" id="{C61D14ED-8B18-DB23-CB07-E3E0000125AA}"/>
              </a:ext>
            </a:extLst>
          </p:cNvPr>
          <p:cNvSpPr>
            <a:spLocks noGrp="1"/>
          </p:cNvSpPr>
          <p:nvPr>
            <p:ph idx="1"/>
          </p:nvPr>
        </p:nvSpPr>
        <p:spPr/>
        <p:txBody>
          <a:bodyPr/>
          <a:lstStyle/>
          <a:p>
            <a:r>
              <a:rPr lang="en-US" dirty="0"/>
              <a:t>40 hours/week</a:t>
            </a:r>
          </a:p>
          <a:p>
            <a:r>
              <a:rPr lang="en-US" dirty="0"/>
              <a:t>8 hours/day</a:t>
            </a:r>
          </a:p>
        </p:txBody>
      </p:sp>
      <p:pic>
        <p:nvPicPr>
          <p:cNvPr id="5" name="Picture 4">
            <a:extLst>
              <a:ext uri="{FF2B5EF4-FFF2-40B4-BE49-F238E27FC236}">
                <a16:creationId xmlns:a16="http://schemas.microsoft.com/office/drawing/2014/main" id="{174AAFAC-8A56-C559-E7AA-0416AC02E51F}"/>
              </a:ext>
            </a:extLst>
          </p:cNvPr>
          <p:cNvPicPr>
            <a:picLocks noChangeAspect="1"/>
          </p:cNvPicPr>
          <p:nvPr/>
        </p:nvPicPr>
        <p:blipFill>
          <a:blip r:embed="rId3"/>
          <a:stretch>
            <a:fillRect/>
          </a:stretch>
        </p:blipFill>
        <p:spPr>
          <a:xfrm>
            <a:off x="5227215" y="1242981"/>
            <a:ext cx="6506094" cy="4876800"/>
          </a:xfrm>
          <a:prstGeom prst="rect">
            <a:avLst/>
          </a:prstGeom>
        </p:spPr>
      </p:pic>
      <p:pic>
        <p:nvPicPr>
          <p:cNvPr id="6" name="Picture 5">
            <a:extLst>
              <a:ext uri="{FF2B5EF4-FFF2-40B4-BE49-F238E27FC236}">
                <a16:creationId xmlns:a16="http://schemas.microsoft.com/office/drawing/2014/main" id="{B720740D-F1DE-C5E4-8F66-14506356739D}"/>
              </a:ext>
            </a:extLst>
          </p:cNvPr>
          <p:cNvPicPr>
            <a:picLocks noChangeAspect="1"/>
          </p:cNvPicPr>
          <p:nvPr/>
        </p:nvPicPr>
        <p:blipFill rotWithShape="1">
          <a:blip r:embed="rId4"/>
          <a:srcRect t="23601" b="3142"/>
          <a:stretch/>
        </p:blipFill>
        <p:spPr>
          <a:xfrm>
            <a:off x="3909848" y="2150799"/>
            <a:ext cx="8026858" cy="4407656"/>
          </a:xfrm>
          <a:prstGeom prst="rect">
            <a:avLst/>
          </a:prstGeom>
        </p:spPr>
      </p:pic>
    </p:spTree>
    <p:extLst>
      <p:ext uri="{BB962C8B-B14F-4D97-AF65-F5344CB8AC3E}">
        <p14:creationId xmlns:p14="http://schemas.microsoft.com/office/powerpoint/2010/main" val="138166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B918-2087-68CC-D2D1-508826DEDB1A}"/>
              </a:ext>
            </a:extLst>
          </p:cNvPr>
          <p:cNvSpPr>
            <a:spLocks noGrp="1"/>
          </p:cNvSpPr>
          <p:nvPr>
            <p:ph type="title"/>
          </p:nvPr>
        </p:nvSpPr>
        <p:spPr/>
        <p:txBody>
          <a:bodyPr>
            <a:normAutofit fontScale="90000"/>
          </a:bodyPr>
          <a:lstStyle/>
          <a:p>
            <a:r>
              <a:rPr lang="en-US" dirty="0"/>
              <a:t>What Will Be the Effect of a Declining OT Threshold and Refundable Tax Credit?</a:t>
            </a:r>
          </a:p>
        </p:txBody>
      </p:sp>
      <p:sp>
        <p:nvSpPr>
          <p:cNvPr id="3" name="Content Placeholder 2">
            <a:extLst>
              <a:ext uri="{FF2B5EF4-FFF2-40B4-BE49-F238E27FC236}">
                <a16:creationId xmlns:a16="http://schemas.microsoft.com/office/drawing/2014/main" id="{F062E734-0DF1-A780-B45A-2DB7CF9549F6}"/>
              </a:ext>
            </a:extLst>
          </p:cNvPr>
          <p:cNvSpPr>
            <a:spLocks noGrp="1"/>
          </p:cNvSpPr>
          <p:nvPr>
            <p:ph idx="1"/>
          </p:nvPr>
        </p:nvSpPr>
        <p:spPr/>
        <p:txBody>
          <a:bodyPr/>
          <a:lstStyle/>
          <a:p>
            <a:r>
              <a:rPr lang="en-US" dirty="0"/>
              <a:t>Employ the minimum number of workers,</a:t>
            </a:r>
          </a:p>
          <a:p>
            <a:r>
              <a:rPr lang="en-US" dirty="0"/>
              <a:t>who will work close to 60 hours/week.</a:t>
            </a:r>
          </a:p>
          <a:p>
            <a:r>
              <a:rPr lang="en-US" dirty="0"/>
              <a:t>New York farm employees will actually get overtime pay because of the tax credit.</a:t>
            </a:r>
          </a:p>
          <a:p>
            <a:r>
              <a:rPr lang="en-US" dirty="0"/>
              <a:t>Will they be the highest paid farm employees in the U.S.?</a:t>
            </a:r>
          </a:p>
        </p:txBody>
      </p:sp>
    </p:spTree>
    <p:extLst>
      <p:ext uri="{BB962C8B-B14F-4D97-AF65-F5344CB8AC3E}">
        <p14:creationId xmlns:p14="http://schemas.microsoft.com/office/powerpoint/2010/main" val="201348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4D14CE-33AE-4FF0-84E8-4759383C58B2}"/>
              </a:ext>
            </a:extLst>
          </p:cNvPr>
          <p:cNvSpPr>
            <a:spLocks noGrp="1"/>
          </p:cNvSpPr>
          <p:nvPr>
            <p:ph type="title"/>
          </p:nvPr>
        </p:nvSpPr>
        <p:spPr>
          <a:xfrm>
            <a:off x="624608" y="1719846"/>
            <a:ext cx="10942784" cy="1145169"/>
          </a:xfrm>
        </p:spPr>
        <p:txBody>
          <a:bodyPr>
            <a:normAutofit fontScale="90000"/>
          </a:bodyPr>
          <a:lstStyle/>
          <a:p>
            <a:r>
              <a:rPr lang="en-US" dirty="0"/>
              <a:t>New York Farm Workforce in Transition Research</a:t>
            </a:r>
          </a:p>
        </p:txBody>
      </p:sp>
      <p:sp>
        <p:nvSpPr>
          <p:cNvPr id="3" name="Subtitle 2">
            <a:extLst>
              <a:ext uri="{FF2B5EF4-FFF2-40B4-BE49-F238E27FC236}">
                <a16:creationId xmlns:a16="http://schemas.microsoft.com/office/drawing/2014/main" id="{AFC8D702-76AB-76FD-0B5D-F00533290131}"/>
              </a:ext>
            </a:extLst>
          </p:cNvPr>
          <p:cNvSpPr>
            <a:spLocks noGrp="1"/>
          </p:cNvSpPr>
          <p:nvPr>
            <p:ph type="subTitle" idx="4294967295"/>
          </p:nvPr>
        </p:nvSpPr>
        <p:spPr>
          <a:xfrm>
            <a:off x="4803228" y="3714861"/>
            <a:ext cx="6505903" cy="2328589"/>
          </a:xfrm>
        </p:spPr>
        <p:txBody>
          <a:bodyPr>
            <a:normAutofit fontScale="92500" lnSpcReduction="10000"/>
          </a:bodyPr>
          <a:lstStyle/>
          <a:p>
            <a:pPr marL="0" indent="0">
              <a:buNone/>
            </a:pPr>
            <a:r>
              <a:rPr lang="en-US" dirty="0"/>
              <a:t>Supported by:</a:t>
            </a:r>
          </a:p>
          <a:p>
            <a:r>
              <a:rPr lang="en-US" dirty="0"/>
              <a:t>USDA</a:t>
            </a:r>
          </a:p>
          <a:p>
            <a:r>
              <a:rPr lang="en-US" dirty="0"/>
              <a:t>New York State Agriculture &amp; Markets</a:t>
            </a:r>
          </a:p>
          <a:p>
            <a:r>
              <a:rPr lang="en-US" dirty="0"/>
              <a:t>Farm Credit East</a:t>
            </a:r>
          </a:p>
          <a:p>
            <a:r>
              <a:rPr lang="en-US" dirty="0"/>
              <a:t>Northeast Dairy Producers Association</a:t>
            </a:r>
          </a:p>
        </p:txBody>
      </p:sp>
    </p:spTree>
    <p:extLst>
      <p:ext uri="{BB962C8B-B14F-4D97-AF65-F5344CB8AC3E}">
        <p14:creationId xmlns:p14="http://schemas.microsoft.com/office/powerpoint/2010/main" val="13357480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0FDF44-7AB8-96FB-CD9B-0877F6570FB4}"/>
              </a:ext>
            </a:extLst>
          </p:cNvPr>
          <p:cNvSpPr>
            <a:spLocks noGrp="1"/>
          </p:cNvSpPr>
          <p:nvPr>
            <p:ph type="title"/>
          </p:nvPr>
        </p:nvSpPr>
        <p:spPr>
          <a:xfrm>
            <a:off x="624608" y="277680"/>
            <a:ext cx="10942784" cy="1145169"/>
          </a:xfrm>
        </p:spPr>
        <p:txBody>
          <a:bodyPr>
            <a:normAutofit/>
          </a:bodyPr>
          <a:lstStyle/>
          <a:p>
            <a:r>
              <a:rPr lang="en-US" sz="2800" dirty="0"/>
              <a:t>Changes Made in 2019-2020 to Reduce Labor Needs or Increase Productivity</a:t>
            </a:r>
          </a:p>
        </p:txBody>
      </p:sp>
      <p:graphicFrame>
        <p:nvGraphicFramePr>
          <p:cNvPr id="7" name="Content Placeholder 6">
            <a:extLst>
              <a:ext uri="{FF2B5EF4-FFF2-40B4-BE49-F238E27FC236}">
                <a16:creationId xmlns:a16="http://schemas.microsoft.com/office/drawing/2014/main" id="{5DC18E73-9A2F-1FBE-0378-8EEA9211953B}"/>
              </a:ext>
            </a:extLst>
          </p:cNvPr>
          <p:cNvGraphicFramePr>
            <a:graphicFrameLocks noGrp="1"/>
          </p:cNvGraphicFramePr>
          <p:nvPr>
            <p:ph idx="1"/>
            <p:extLst>
              <p:ext uri="{D42A27DB-BD31-4B8C-83A1-F6EECF244321}">
                <p14:modId xmlns:p14="http://schemas.microsoft.com/office/powerpoint/2010/main" val="2973421064"/>
              </p:ext>
            </p:extLst>
          </p:nvPr>
        </p:nvGraphicFramePr>
        <p:xfrm>
          <a:off x="624608" y="1115152"/>
          <a:ext cx="9875521" cy="5054415"/>
        </p:xfrm>
        <a:graphic>
          <a:graphicData uri="http://schemas.openxmlformats.org/drawingml/2006/table">
            <a:tbl>
              <a:tblPr/>
              <a:tblGrid>
                <a:gridCol w="5041709">
                  <a:extLst>
                    <a:ext uri="{9D8B030D-6E8A-4147-A177-3AD203B41FA5}">
                      <a16:colId xmlns:a16="http://schemas.microsoft.com/office/drawing/2014/main" val="1599316270"/>
                    </a:ext>
                  </a:extLst>
                </a:gridCol>
                <a:gridCol w="1208453">
                  <a:extLst>
                    <a:ext uri="{9D8B030D-6E8A-4147-A177-3AD203B41FA5}">
                      <a16:colId xmlns:a16="http://schemas.microsoft.com/office/drawing/2014/main" val="1820366855"/>
                    </a:ext>
                  </a:extLst>
                </a:gridCol>
                <a:gridCol w="1208453">
                  <a:extLst>
                    <a:ext uri="{9D8B030D-6E8A-4147-A177-3AD203B41FA5}">
                      <a16:colId xmlns:a16="http://schemas.microsoft.com/office/drawing/2014/main" val="190631461"/>
                    </a:ext>
                  </a:extLst>
                </a:gridCol>
                <a:gridCol w="1208453">
                  <a:extLst>
                    <a:ext uri="{9D8B030D-6E8A-4147-A177-3AD203B41FA5}">
                      <a16:colId xmlns:a16="http://schemas.microsoft.com/office/drawing/2014/main" val="1959224578"/>
                    </a:ext>
                  </a:extLst>
                </a:gridCol>
                <a:gridCol w="1208453">
                  <a:extLst>
                    <a:ext uri="{9D8B030D-6E8A-4147-A177-3AD203B41FA5}">
                      <a16:colId xmlns:a16="http://schemas.microsoft.com/office/drawing/2014/main" val="2045990857"/>
                    </a:ext>
                  </a:extLst>
                </a:gridCol>
              </a:tblGrid>
              <a:tr h="165442">
                <a:tc>
                  <a:txBody>
                    <a:bodyPr/>
                    <a:lstStyle/>
                    <a:p>
                      <a:pPr algn="l" fontAlgn="b"/>
                      <a:endParaRPr lang="en-US" sz="1400" b="0" i="0" u="none" strike="noStrike">
                        <a:solidFill>
                          <a:srgbClr val="000000"/>
                        </a:solidFill>
                        <a:effectLst/>
                        <a:latin typeface="Calibri" panose="020F0502020204030204" pitchFamily="34" charset="0"/>
                      </a:endParaRPr>
                    </a:p>
                  </a:txBody>
                  <a:tcPr anchor="b">
                    <a:lnL>
                      <a:noFill/>
                    </a:lnL>
                    <a:lnR>
                      <a:noFill/>
                    </a:lnR>
                    <a:lnT w="12700" cap="flat" cmpd="sng" algn="ctr">
                      <a:solidFill>
                        <a:schemeClr val="tx1"/>
                      </a:solidFill>
                      <a:prstDash val="solid"/>
                      <a:round/>
                      <a:headEnd type="none" w="med" len="med"/>
                      <a:tailEnd type="none" w="med" len="med"/>
                    </a:lnT>
                    <a:lnB>
                      <a:noFill/>
                    </a:lnB>
                  </a:tcPr>
                </a:tc>
                <a:tc gridSpan="2">
                  <a:txBody>
                    <a:bodyPr/>
                    <a:lstStyle/>
                    <a:p>
                      <a:pPr algn="ctr" fontAlgn="ctr"/>
                      <a:r>
                        <a:rPr lang="en-US" sz="1400" b="1" i="0" u="none" strike="noStrike" dirty="0">
                          <a:solidFill>
                            <a:schemeClr val="tx1"/>
                          </a:solidFill>
                          <a:effectLst/>
                          <a:latin typeface="Calibri" panose="020F0502020204030204" pitchFamily="34" charset="0"/>
                        </a:rPr>
                        <a:t>Dairy </a:t>
                      </a:r>
                      <a:r>
                        <a:rPr lang="en-US" sz="1400" b="0" i="0" u="none" strike="noStrike" dirty="0">
                          <a:solidFill>
                            <a:schemeClr val="tx1"/>
                          </a:solidFill>
                          <a:effectLst/>
                          <a:latin typeface="Calibri" panose="020F0502020204030204" pitchFamily="34" charset="0"/>
                        </a:rPr>
                        <a:t>(n=74) </a:t>
                      </a:r>
                    </a:p>
                  </a:txBody>
                  <a:tcPr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tc gridSpan="2">
                  <a:txBody>
                    <a:bodyPr/>
                    <a:lstStyle/>
                    <a:p>
                      <a:pPr algn="ctr" fontAlgn="ctr"/>
                      <a:r>
                        <a:rPr lang="en-US" sz="1400" b="1" i="0" u="none" strike="noStrike" dirty="0">
                          <a:solidFill>
                            <a:schemeClr val="tx1"/>
                          </a:solidFill>
                          <a:effectLst/>
                          <a:latin typeface="Calibri" panose="020F0502020204030204" pitchFamily="34" charset="0"/>
                        </a:rPr>
                        <a:t>Specialty Crop </a:t>
                      </a:r>
                      <a:r>
                        <a:rPr lang="en-US" sz="1400" b="0" i="0" u="none" strike="noStrike" dirty="0">
                          <a:solidFill>
                            <a:schemeClr val="tx1"/>
                          </a:solidFill>
                          <a:effectLst/>
                          <a:latin typeface="Calibri" panose="020F0502020204030204" pitchFamily="34" charset="0"/>
                        </a:rPr>
                        <a:t>(n=65) </a:t>
                      </a:r>
                    </a:p>
                  </a:txBody>
                  <a:tcPr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533628036"/>
                  </a:ext>
                </a:extLst>
              </a:tr>
              <a:tr h="165442">
                <a:tc>
                  <a:txBody>
                    <a:bodyPr/>
                    <a:lstStyle/>
                    <a:p>
                      <a:pPr algn="ctr" fontAlgn="b"/>
                      <a:r>
                        <a:rPr lang="en-US" sz="1400" b="0" i="0" u="none" strike="noStrike" dirty="0">
                          <a:solidFill>
                            <a:srgbClr val="000000"/>
                          </a:solidFill>
                          <a:effectLst/>
                          <a:latin typeface="Calibri" panose="020F0502020204030204" pitchFamily="34" charset="0"/>
                        </a:rPr>
                        <a:t>Changes</a:t>
                      </a:r>
                    </a:p>
                  </a:txBody>
                  <a:tcPr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Count</a:t>
                      </a:r>
                    </a:p>
                  </a:txBody>
                  <a:tcPr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Percent</a:t>
                      </a:r>
                    </a:p>
                  </a:txBody>
                  <a:tcPr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Count</a:t>
                      </a:r>
                    </a:p>
                  </a:txBody>
                  <a:tcPr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alibri" panose="020F0502020204030204" pitchFamily="34" charset="0"/>
                        </a:rPr>
                        <a:t>Percent</a:t>
                      </a:r>
                    </a:p>
                  </a:txBody>
                  <a:tcPr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678217"/>
                  </a:ext>
                </a:extLst>
              </a:tr>
              <a:tr h="165442">
                <a:tc>
                  <a:txBody>
                    <a:bodyPr/>
                    <a:lstStyle/>
                    <a:p>
                      <a:pPr marL="0" indent="0" algn="l" fontAlgn="b">
                        <a:buFont typeface="Arial" panose="020B0604020202020204" pitchFamily="34" charset="0"/>
                        <a:buNone/>
                      </a:pPr>
                      <a:r>
                        <a:rPr lang="en-US" sz="1400" b="0" i="0" u="none" strike="noStrike" dirty="0">
                          <a:solidFill>
                            <a:srgbClr val="000000"/>
                          </a:solidFill>
                          <a:effectLst/>
                          <a:latin typeface="Calibri" panose="020F0502020204030204" pitchFamily="34" charset="0"/>
                        </a:rPr>
                        <a:t>Other</a:t>
                      </a:r>
                    </a:p>
                  </a:txBody>
                  <a:tcPr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40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54%</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40%</a:t>
                      </a: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58733261"/>
                  </a:ext>
                </a:extLst>
              </a:tr>
              <a:tr h="323950">
                <a:tc>
                  <a:txBody>
                    <a:bodyPr/>
                    <a:lstStyle/>
                    <a:p>
                      <a:pPr marL="0" indent="0" algn="l" fontAlgn="b">
                        <a:buFont typeface="Arial" panose="020B0604020202020204" pitchFamily="34" charset="0"/>
                        <a:buNone/>
                      </a:pPr>
                      <a:r>
                        <a:rPr lang="en-US" sz="1400" b="0" i="0" u="none" strike="noStrike">
                          <a:solidFill>
                            <a:srgbClr val="000000"/>
                          </a:solidFill>
                          <a:effectLst/>
                          <a:latin typeface="Calibri" panose="020F0502020204030204" pitchFamily="34" charset="0"/>
                        </a:rPr>
                        <a:t>Better training of employees to increase performance.</a:t>
                      </a:r>
                    </a:p>
                  </a:txBody>
                  <a:tcPr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29</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39%</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20</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31%</a:t>
                      </a:r>
                    </a:p>
                  </a:txBody>
                  <a:tcPr marL="0" marR="0" marT="0" marB="0" anchor="ctr">
                    <a:lnL>
                      <a:noFill/>
                    </a:lnL>
                    <a:lnR>
                      <a:noFill/>
                    </a:lnR>
                    <a:lnT>
                      <a:noFill/>
                    </a:lnT>
                    <a:lnB>
                      <a:noFill/>
                    </a:lnB>
                  </a:tcPr>
                </a:tc>
                <a:extLst>
                  <a:ext uri="{0D108BD9-81ED-4DB2-BD59-A6C34878D82A}">
                    <a16:rowId xmlns:a16="http://schemas.microsoft.com/office/drawing/2014/main" val="3262218109"/>
                  </a:ext>
                </a:extLst>
              </a:tr>
              <a:tr h="485925">
                <a:tc>
                  <a:txBody>
                    <a:bodyPr/>
                    <a:lstStyle/>
                    <a:p>
                      <a:pPr marL="0" indent="0" algn="l" fontAlgn="b">
                        <a:buFont typeface="Arial" panose="020B0604020202020204" pitchFamily="34" charset="0"/>
                        <a:buNone/>
                      </a:pPr>
                      <a:r>
                        <a:rPr lang="en-US" sz="1400" b="0" i="0" u="none" strike="noStrike" dirty="0">
                          <a:solidFill>
                            <a:srgbClr val="000000"/>
                          </a:solidFill>
                          <a:effectLst/>
                          <a:latin typeface="Calibri" panose="020F0502020204030204" pitchFamily="34" charset="0"/>
                        </a:rPr>
                        <a:t>Eliminated any tasks and procedures that were not absolutely necessary.</a:t>
                      </a:r>
                    </a:p>
                  </a:txBody>
                  <a:tcPr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22</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30%</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32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49%</a:t>
                      </a:r>
                    </a:p>
                  </a:txBody>
                  <a:tcPr marL="0" marR="0" marT="0" marB="0" anchor="ctr">
                    <a:lnL>
                      <a:noFill/>
                    </a:lnL>
                    <a:lnR>
                      <a:noFill/>
                    </a:lnR>
                    <a:lnT>
                      <a:noFill/>
                    </a:lnT>
                    <a:lnB>
                      <a:noFill/>
                    </a:lnB>
                  </a:tcPr>
                </a:tc>
                <a:extLst>
                  <a:ext uri="{0D108BD9-81ED-4DB2-BD59-A6C34878D82A}">
                    <a16:rowId xmlns:a16="http://schemas.microsoft.com/office/drawing/2014/main" val="1476798539"/>
                  </a:ext>
                </a:extLst>
              </a:tr>
              <a:tr h="323950">
                <a:tc>
                  <a:txBody>
                    <a:bodyPr/>
                    <a:lstStyle/>
                    <a:p>
                      <a:pPr marL="0" indent="0" algn="l" fontAlgn="b">
                        <a:buFont typeface="Arial" panose="020B0604020202020204" pitchFamily="34" charset="0"/>
                        <a:buNone/>
                      </a:pPr>
                      <a:r>
                        <a:rPr lang="en-US" sz="1400" b="0" i="0" u="none" strike="noStrike">
                          <a:solidFill>
                            <a:srgbClr val="000000"/>
                          </a:solidFill>
                          <a:effectLst/>
                          <a:latin typeface="Calibri" panose="020F0502020204030204" pitchFamily="34" charset="0"/>
                        </a:rPr>
                        <a:t>Increased use of custom farming services.</a:t>
                      </a:r>
                    </a:p>
                  </a:txBody>
                  <a:tcPr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20</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27%</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a:t>
                      </a:r>
                    </a:p>
                  </a:txBody>
                  <a:tcPr marL="0" marR="0" marT="0" marB="0" anchor="ctr">
                    <a:lnL>
                      <a:noFill/>
                    </a:lnL>
                    <a:lnR>
                      <a:noFill/>
                    </a:lnR>
                    <a:lnT>
                      <a:noFill/>
                    </a:lnT>
                    <a:lnB>
                      <a:noFill/>
                    </a:lnB>
                  </a:tcPr>
                </a:tc>
                <a:extLst>
                  <a:ext uri="{0D108BD9-81ED-4DB2-BD59-A6C34878D82A}">
                    <a16:rowId xmlns:a16="http://schemas.microsoft.com/office/drawing/2014/main" val="2496821804"/>
                  </a:ext>
                </a:extLst>
              </a:tr>
              <a:tr h="485925">
                <a:tc>
                  <a:txBody>
                    <a:bodyPr/>
                    <a:lstStyle/>
                    <a:p>
                      <a:pPr marL="0" indent="0" algn="l" fontAlgn="b">
                        <a:buFont typeface="Arial" panose="020B0604020202020204" pitchFamily="34" charset="0"/>
                        <a:buNone/>
                      </a:pPr>
                      <a:r>
                        <a:rPr lang="en-US" sz="1400" b="0" i="0" u="none" strike="noStrike">
                          <a:solidFill>
                            <a:srgbClr val="000000"/>
                          </a:solidFill>
                          <a:effectLst/>
                          <a:latin typeface="Calibri" panose="020F0502020204030204" pitchFamily="34" charset="0"/>
                        </a:rPr>
                        <a:t>Better training of supervisors and managers to improve leadership skills.</a:t>
                      </a:r>
                    </a:p>
                  </a:txBody>
                  <a:tcPr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19</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26%</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28%</a:t>
                      </a:r>
                    </a:p>
                  </a:txBody>
                  <a:tcPr marL="0" marR="0" marT="0" marB="0" anchor="ctr">
                    <a:lnL>
                      <a:noFill/>
                    </a:lnL>
                    <a:lnR>
                      <a:noFill/>
                    </a:lnR>
                    <a:lnT>
                      <a:noFill/>
                    </a:lnT>
                    <a:lnB>
                      <a:noFill/>
                    </a:lnB>
                  </a:tcPr>
                </a:tc>
                <a:extLst>
                  <a:ext uri="{0D108BD9-81ED-4DB2-BD59-A6C34878D82A}">
                    <a16:rowId xmlns:a16="http://schemas.microsoft.com/office/drawing/2014/main" val="685972621"/>
                  </a:ext>
                </a:extLst>
              </a:tr>
              <a:tr h="485925">
                <a:tc>
                  <a:txBody>
                    <a:bodyPr/>
                    <a:lstStyle/>
                    <a:p>
                      <a:pPr marL="0" indent="0" algn="l" fontAlgn="b">
                        <a:buFont typeface="Arial" panose="020B0604020202020204" pitchFamily="34" charset="0"/>
                        <a:buNone/>
                      </a:pPr>
                      <a:r>
                        <a:rPr lang="en-US" sz="1400" b="0" i="0" u="none" strike="noStrike" dirty="0">
                          <a:solidFill>
                            <a:srgbClr val="000000"/>
                          </a:solidFill>
                          <a:effectLst/>
                          <a:latin typeface="Calibri" panose="020F0502020204030204" pitchFamily="34" charset="0"/>
                        </a:rPr>
                        <a:t>Adjusted break times such as lunch to reduce non-working time.</a:t>
                      </a:r>
                    </a:p>
                  </a:txBody>
                  <a:tcPr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18</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24%</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9</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14%</a:t>
                      </a:r>
                    </a:p>
                  </a:txBody>
                  <a:tcPr marL="0" marR="0" marT="0" marB="0" anchor="ctr">
                    <a:lnL>
                      <a:noFill/>
                    </a:lnL>
                    <a:lnR>
                      <a:noFill/>
                    </a:lnR>
                    <a:lnT>
                      <a:noFill/>
                    </a:lnT>
                    <a:lnB>
                      <a:noFill/>
                    </a:lnB>
                  </a:tcPr>
                </a:tc>
                <a:extLst>
                  <a:ext uri="{0D108BD9-81ED-4DB2-BD59-A6C34878D82A}">
                    <a16:rowId xmlns:a16="http://schemas.microsoft.com/office/drawing/2014/main" val="3048867085"/>
                  </a:ext>
                </a:extLst>
              </a:tr>
              <a:tr h="323950">
                <a:tc>
                  <a:txBody>
                    <a:bodyPr/>
                    <a:lstStyle/>
                    <a:p>
                      <a:pPr marL="0" indent="0" algn="l" fontAlgn="b">
                        <a:buFont typeface="Arial" panose="020B0604020202020204" pitchFamily="34" charset="0"/>
                        <a:buNone/>
                      </a:pPr>
                      <a:r>
                        <a:rPr lang="en-US" sz="1400" b="0" i="0" u="none" strike="noStrike" dirty="0">
                          <a:solidFill>
                            <a:srgbClr val="000000"/>
                          </a:solidFill>
                          <a:effectLst/>
                          <a:latin typeface="Calibri" panose="020F0502020204030204" pitchFamily="34" charset="0"/>
                        </a:rPr>
                        <a:t>Delayed or canceled planned capital investments.</a:t>
                      </a:r>
                    </a:p>
                  </a:txBody>
                  <a:tcPr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17</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23%</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34%</a:t>
                      </a:r>
                    </a:p>
                  </a:txBody>
                  <a:tcPr marL="0" marR="0" marT="0" marB="0" anchor="ctr">
                    <a:lnL>
                      <a:noFill/>
                    </a:lnL>
                    <a:lnR>
                      <a:noFill/>
                    </a:lnR>
                    <a:lnT>
                      <a:noFill/>
                    </a:lnT>
                    <a:lnB>
                      <a:noFill/>
                    </a:lnB>
                  </a:tcPr>
                </a:tc>
                <a:extLst>
                  <a:ext uri="{0D108BD9-81ED-4DB2-BD59-A6C34878D82A}">
                    <a16:rowId xmlns:a16="http://schemas.microsoft.com/office/drawing/2014/main" val="3744590880"/>
                  </a:ext>
                </a:extLst>
              </a:tr>
              <a:tr h="165442">
                <a:tc>
                  <a:txBody>
                    <a:bodyPr/>
                    <a:lstStyle/>
                    <a:p>
                      <a:pPr marL="0" indent="0" algn="l" fontAlgn="b">
                        <a:buFont typeface="Arial" panose="020B0604020202020204" pitchFamily="34" charset="0"/>
                        <a:buNone/>
                      </a:pPr>
                      <a:r>
                        <a:rPr lang="en-US" sz="1400" b="0" i="0" u="none" strike="noStrike" dirty="0">
                          <a:solidFill>
                            <a:srgbClr val="000000"/>
                          </a:solidFill>
                          <a:effectLst/>
                          <a:latin typeface="Calibri" panose="020F0502020204030204" pitchFamily="34" charset="0"/>
                        </a:rPr>
                        <a:t>We made no changes.</a:t>
                      </a:r>
                    </a:p>
                  </a:txBody>
                  <a:tcPr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14</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latin typeface="Calibri" panose="020F0502020204030204" pitchFamily="34" charset="0"/>
                        </a:rPr>
                        <a:t>19%</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20%</a:t>
                      </a:r>
                    </a:p>
                  </a:txBody>
                  <a:tcPr marL="0" marR="0" marT="0" marB="0" anchor="ctr">
                    <a:lnL>
                      <a:noFill/>
                    </a:lnL>
                    <a:lnR>
                      <a:noFill/>
                    </a:lnR>
                    <a:lnT>
                      <a:noFill/>
                    </a:lnT>
                    <a:lnB>
                      <a:noFill/>
                    </a:lnB>
                  </a:tcPr>
                </a:tc>
                <a:extLst>
                  <a:ext uri="{0D108BD9-81ED-4DB2-BD59-A6C34878D82A}">
                    <a16:rowId xmlns:a16="http://schemas.microsoft.com/office/drawing/2014/main" val="2107484895"/>
                  </a:ext>
                </a:extLst>
              </a:tr>
              <a:tr h="485925">
                <a:tc>
                  <a:txBody>
                    <a:bodyPr/>
                    <a:lstStyle/>
                    <a:p>
                      <a:pPr marL="0" indent="0" algn="l" fontAlgn="b">
                        <a:buFont typeface="Arial" panose="020B0604020202020204" pitchFamily="34" charset="0"/>
                        <a:buNone/>
                      </a:pPr>
                      <a:r>
                        <a:rPr lang="en-US" sz="1400" b="0" i="0" u="none" strike="noStrike" dirty="0">
                          <a:solidFill>
                            <a:srgbClr val="000000"/>
                          </a:solidFill>
                          <a:effectLst/>
                          <a:latin typeface="Calibri" panose="020F0502020204030204" pitchFamily="34" charset="0"/>
                        </a:rPr>
                        <a:t>Outsourced production tasks to others (Example: a dairy farm using a customer heifer grower).</a:t>
                      </a:r>
                    </a:p>
                  </a:txBody>
                  <a:tcPr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11</a:t>
                      </a:r>
                    </a:p>
                  </a:txBody>
                  <a:tcPr marL="0" marR="0" marT="0" marB="0"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15%</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12%</a:t>
                      </a:r>
                    </a:p>
                  </a:txBody>
                  <a:tcPr marL="0" marR="0" marT="0" marB="0" anchor="ctr">
                    <a:lnL>
                      <a:noFill/>
                    </a:lnL>
                    <a:lnR>
                      <a:noFill/>
                    </a:lnR>
                    <a:lnT>
                      <a:noFill/>
                    </a:lnT>
                    <a:lnB>
                      <a:noFill/>
                    </a:lnB>
                  </a:tcPr>
                </a:tc>
                <a:extLst>
                  <a:ext uri="{0D108BD9-81ED-4DB2-BD59-A6C34878D82A}">
                    <a16:rowId xmlns:a16="http://schemas.microsoft.com/office/drawing/2014/main" val="3355227493"/>
                  </a:ext>
                </a:extLst>
              </a:tr>
              <a:tr h="165442">
                <a:tc>
                  <a:txBody>
                    <a:bodyPr/>
                    <a:lstStyle/>
                    <a:p>
                      <a:pPr marL="0" indent="0" algn="l" fontAlgn="b">
                        <a:buFont typeface="Arial" panose="020B0604020202020204" pitchFamily="34" charset="0"/>
                        <a:buNone/>
                      </a:pPr>
                      <a:r>
                        <a:rPr lang="en-US" sz="1400" b="0" i="0" u="none" strike="noStrike" dirty="0">
                          <a:solidFill>
                            <a:srgbClr val="000000"/>
                          </a:solidFill>
                          <a:effectLst/>
                          <a:latin typeface="Calibri" panose="020F0502020204030204" pitchFamily="34" charset="0"/>
                        </a:rPr>
                        <a:t>Expanded farm enterprise(s).</a:t>
                      </a:r>
                    </a:p>
                  </a:txBody>
                  <a:tcPr anchor="ctr">
                    <a:lnL>
                      <a:noFill/>
                    </a:lnL>
                    <a:lnR>
                      <a:noFill/>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10</a:t>
                      </a:r>
                    </a:p>
                  </a:txBody>
                  <a:tcPr marL="0" marR="0" marT="0" marB="0" anchor="ctr">
                    <a:lnL>
                      <a:noFill/>
                    </a:lnL>
                    <a:lnR>
                      <a:noFill/>
                    </a:lnR>
                    <a:lnT>
                      <a:noFill/>
                    </a:lnT>
                    <a:lnB>
                      <a:noFill/>
                    </a:lnB>
                  </a:tcPr>
                </a:tc>
                <a:tc>
                  <a:txBody>
                    <a:bodyPr/>
                    <a:lstStyle/>
                    <a:p>
                      <a:pPr algn="ctr" fontAlgn="ctr"/>
                      <a:r>
                        <a:rPr lang="en-US" sz="1400" b="0" i="0" u="none" strike="noStrike" dirty="0">
                          <a:solidFill>
                            <a:srgbClr val="000000"/>
                          </a:solidFill>
                          <a:effectLst/>
                          <a:highlight>
                            <a:srgbClr val="FFFF00"/>
                          </a:highlight>
                          <a:latin typeface="Calibri" panose="020F0502020204030204" pitchFamily="34" charset="0"/>
                        </a:rPr>
                        <a:t>14%</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ctr"/>
                      <a:r>
                        <a:rPr lang="en-US" sz="14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r>
                        <a:rPr lang="en-US" sz="1400" b="0" i="0" u="none" strike="noStrike" dirty="0">
                          <a:solidFill>
                            <a:srgbClr val="000000"/>
                          </a:solidFill>
                          <a:effectLst/>
                          <a:highlight>
                            <a:srgbClr val="FFFF00"/>
                          </a:highlight>
                          <a:latin typeface="Calibri" panose="020F0502020204030204" pitchFamily="34" charset="0"/>
                        </a:rPr>
                        <a:t>3%</a:t>
                      </a:r>
                    </a:p>
                  </a:txBody>
                  <a:tcPr marL="0" marR="0" marT="0" marB="0" anchor="ctr">
                    <a:lnL>
                      <a:noFill/>
                    </a:lnL>
                    <a:lnR>
                      <a:noFill/>
                    </a:lnR>
                    <a:lnT>
                      <a:noFill/>
                    </a:lnT>
                    <a:lnB>
                      <a:noFill/>
                    </a:lnB>
                  </a:tcPr>
                </a:tc>
                <a:extLst>
                  <a:ext uri="{0D108BD9-81ED-4DB2-BD59-A6C34878D82A}">
                    <a16:rowId xmlns:a16="http://schemas.microsoft.com/office/drawing/2014/main" val="3747004389"/>
                  </a:ext>
                </a:extLst>
              </a:tr>
              <a:tr h="485925">
                <a:tc>
                  <a:txBody>
                    <a:bodyPr/>
                    <a:lstStyle/>
                    <a:p>
                      <a:pPr marL="0" indent="0" algn="l" fontAlgn="b">
                        <a:buFont typeface="Arial" panose="020B0604020202020204" pitchFamily="34" charset="0"/>
                        <a:buNone/>
                      </a:pPr>
                      <a:r>
                        <a:rPr lang="en-US" sz="1400" b="0" i="0" u="none" strike="noStrike" dirty="0">
                          <a:solidFill>
                            <a:srgbClr val="000000"/>
                          </a:solidFill>
                          <a:effectLst/>
                          <a:latin typeface="Calibri" panose="020F0502020204030204" pitchFamily="34" charset="0"/>
                        </a:rPr>
                        <a:t>Downsized or exited farm enterprise(s). (Example: switch from fruit crops to grain crops)</a:t>
                      </a:r>
                    </a:p>
                  </a:txBody>
                  <a:tcPr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highlight>
                            <a:srgbClr val="FFFF00"/>
                          </a:highlight>
                          <a:latin typeface="Calibri" panose="020F0502020204030204" pitchFamily="34" charset="0"/>
                        </a:rPr>
                        <a:t>4%</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highlight>
                            <a:srgbClr val="FFFF00"/>
                          </a:highlight>
                          <a:latin typeface="Calibri" panose="020F0502020204030204" pitchFamily="34" charset="0"/>
                        </a:rPr>
                        <a:t>23%</a:t>
                      </a:r>
                    </a:p>
                  </a:txBody>
                  <a:tcPr marL="0" marR="0" marT="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31091366"/>
                  </a:ext>
                </a:extLst>
              </a:tr>
            </a:tbl>
          </a:graphicData>
        </a:graphic>
      </p:graphicFrame>
    </p:spTree>
    <p:extLst>
      <p:ext uri="{BB962C8B-B14F-4D97-AF65-F5344CB8AC3E}">
        <p14:creationId xmlns:p14="http://schemas.microsoft.com/office/powerpoint/2010/main" val="17357866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0FDF44-7AB8-96FB-CD9B-0877F6570FB4}"/>
              </a:ext>
            </a:extLst>
          </p:cNvPr>
          <p:cNvSpPr>
            <a:spLocks noGrp="1"/>
          </p:cNvSpPr>
          <p:nvPr>
            <p:ph type="title"/>
          </p:nvPr>
        </p:nvSpPr>
        <p:spPr>
          <a:xfrm>
            <a:off x="624608" y="624521"/>
            <a:ext cx="10942784" cy="1145169"/>
          </a:xfrm>
        </p:spPr>
        <p:txBody>
          <a:bodyPr>
            <a:normAutofit/>
          </a:bodyPr>
          <a:lstStyle/>
          <a:p>
            <a:r>
              <a:rPr lang="en-US" sz="2800" dirty="0"/>
              <a:t>Plans For Scale (Size) Of Farming Operations in the Next 2 to 4 Years</a:t>
            </a:r>
          </a:p>
        </p:txBody>
      </p:sp>
      <p:graphicFrame>
        <p:nvGraphicFramePr>
          <p:cNvPr id="7" name="Content Placeholder 6">
            <a:extLst>
              <a:ext uri="{FF2B5EF4-FFF2-40B4-BE49-F238E27FC236}">
                <a16:creationId xmlns:a16="http://schemas.microsoft.com/office/drawing/2014/main" id="{5DC18E73-9A2F-1FBE-0378-8EEA9211953B}"/>
              </a:ext>
            </a:extLst>
          </p:cNvPr>
          <p:cNvGraphicFramePr>
            <a:graphicFrameLocks noGrp="1"/>
          </p:cNvGraphicFramePr>
          <p:nvPr>
            <p:ph idx="1"/>
            <p:extLst>
              <p:ext uri="{D42A27DB-BD31-4B8C-83A1-F6EECF244321}">
                <p14:modId xmlns:p14="http://schemas.microsoft.com/office/powerpoint/2010/main" val="2793512356"/>
              </p:ext>
            </p:extLst>
          </p:nvPr>
        </p:nvGraphicFramePr>
        <p:xfrm>
          <a:off x="624608" y="1650124"/>
          <a:ext cx="9875521" cy="3596640"/>
        </p:xfrm>
        <a:graphic>
          <a:graphicData uri="http://schemas.openxmlformats.org/drawingml/2006/table">
            <a:tbl>
              <a:tblPr/>
              <a:tblGrid>
                <a:gridCol w="5041709">
                  <a:extLst>
                    <a:ext uri="{9D8B030D-6E8A-4147-A177-3AD203B41FA5}">
                      <a16:colId xmlns:a16="http://schemas.microsoft.com/office/drawing/2014/main" val="1599316270"/>
                    </a:ext>
                  </a:extLst>
                </a:gridCol>
                <a:gridCol w="1208453">
                  <a:extLst>
                    <a:ext uri="{9D8B030D-6E8A-4147-A177-3AD203B41FA5}">
                      <a16:colId xmlns:a16="http://schemas.microsoft.com/office/drawing/2014/main" val="1820366855"/>
                    </a:ext>
                  </a:extLst>
                </a:gridCol>
                <a:gridCol w="1208453">
                  <a:extLst>
                    <a:ext uri="{9D8B030D-6E8A-4147-A177-3AD203B41FA5}">
                      <a16:colId xmlns:a16="http://schemas.microsoft.com/office/drawing/2014/main" val="190631461"/>
                    </a:ext>
                  </a:extLst>
                </a:gridCol>
                <a:gridCol w="1208453">
                  <a:extLst>
                    <a:ext uri="{9D8B030D-6E8A-4147-A177-3AD203B41FA5}">
                      <a16:colId xmlns:a16="http://schemas.microsoft.com/office/drawing/2014/main" val="1959224578"/>
                    </a:ext>
                  </a:extLst>
                </a:gridCol>
                <a:gridCol w="1208453">
                  <a:extLst>
                    <a:ext uri="{9D8B030D-6E8A-4147-A177-3AD203B41FA5}">
                      <a16:colId xmlns:a16="http://schemas.microsoft.com/office/drawing/2014/main" val="2045990857"/>
                    </a:ext>
                  </a:extLst>
                </a:gridCol>
              </a:tblGrid>
              <a:tr h="188988">
                <a:tc>
                  <a:txBody>
                    <a:bodyPr/>
                    <a:lstStyle/>
                    <a:p>
                      <a:pPr algn="l" fontAlgn="b"/>
                      <a:endParaRPr lang="en-US" sz="1600" b="0" i="0" u="none" strike="noStrike" dirty="0">
                        <a:solidFill>
                          <a:schemeClr val="tx1"/>
                        </a:solidFill>
                        <a:effectLst/>
                        <a:latin typeface="Calibri" panose="020F0502020204030204" pitchFamily="34" charset="0"/>
                      </a:endParaRPr>
                    </a:p>
                  </a:txBody>
                  <a:tcPr anchor="b">
                    <a:lnL>
                      <a:noFill/>
                    </a:lnL>
                    <a:lnR>
                      <a:noFill/>
                    </a:lnR>
                    <a:lnT w="12700" cap="flat" cmpd="sng" algn="ctr">
                      <a:solidFill>
                        <a:schemeClr val="tx1"/>
                      </a:solidFill>
                      <a:prstDash val="solid"/>
                      <a:round/>
                      <a:headEnd type="none" w="med" len="med"/>
                      <a:tailEnd type="none" w="med" len="med"/>
                    </a:lnT>
                    <a:lnB>
                      <a:noFill/>
                    </a:lnB>
                  </a:tcPr>
                </a:tc>
                <a:tc gridSpan="2">
                  <a:txBody>
                    <a:bodyPr/>
                    <a:lstStyle/>
                    <a:p>
                      <a:pPr algn="ctr" fontAlgn="ctr"/>
                      <a:r>
                        <a:rPr lang="en-US" sz="1600" b="1" i="0" u="none" strike="noStrike" dirty="0">
                          <a:solidFill>
                            <a:schemeClr val="tx1"/>
                          </a:solidFill>
                          <a:effectLst/>
                          <a:latin typeface="Calibri" panose="020F0502020204030204" pitchFamily="34" charset="0"/>
                        </a:rPr>
                        <a:t>Dairy </a:t>
                      </a:r>
                      <a:r>
                        <a:rPr lang="en-US" sz="1600" b="0" i="0" u="none" strike="noStrike" dirty="0">
                          <a:solidFill>
                            <a:schemeClr val="tx1"/>
                          </a:solidFill>
                          <a:effectLst/>
                          <a:latin typeface="Calibri" panose="020F0502020204030204" pitchFamily="34" charset="0"/>
                        </a:rPr>
                        <a:t>(n=74) </a:t>
                      </a:r>
                    </a:p>
                  </a:txBody>
                  <a:tcPr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tc gridSpan="2">
                  <a:txBody>
                    <a:bodyPr/>
                    <a:lstStyle/>
                    <a:p>
                      <a:pPr algn="ctr" fontAlgn="ctr"/>
                      <a:r>
                        <a:rPr lang="en-US" sz="1600" b="1" i="0" u="none" strike="noStrike" dirty="0">
                          <a:solidFill>
                            <a:schemeClr val="tx1"/>
                          </a:solidFill>
                          <a:effectLst/>
                          <a:latin typeface="Calibri" panose="020F0502020204030204" pitchFamily="34" charset="0"/>
                        </a:rPr>
                        <a:t>Specialty Crop </a:t>
                      </a:r>
                      <a:r>
                        <a:rPr lang="en-US" sz="1600" b="0" i="0" u="none" strike="noStrike" dirty="0">
                          <a:solidFill>
                            <a:schemeClr val="tx1"/>
                          </a:solidFill>
                          <a:effectLst/>
                          <a:latin typeface="Calibri" panose="020F0502020204030204" pitchFamily="34" charset="0"/>
                        </a:rPr>
                        <a:t>(n=65) </a:t>
                      </a:r>
                    </a:p>
                  </a:txBody>
                  <a:tcPr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533628036"/>
                  </a:ext>
                </a:extLst>
              </a:tr>
              <a:tr h="188988">
                <a:tc>
                  <a:txBody>
                    <a:bodyPr/>
                    <a:lstStyle/>
                    <a:p>
                      <a:pPr algn="ctr" fontAlgn="b"/>
                      <a:r>
                        <a:rPr lang="en-US" sz="1600" b="0" i="0" u="none" strike="noStrike" dirty="0">
                          <a:solidFill>
                            <a:schemeClr val="tx1"/>
                          </a:solidFill>
                          <a:effectLst/>
                          <a:latin typeface="Calibri" panose="020F0502020204030204" pitchFamily="34" charset="0"/>
                        </a:rPr>
                        <a:t>Plans</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chemeClr val="tx1"/>
                          </a:solidFill>
                          <a:effectLst/>
                          <a:latin typeface="Calibri" panose="020F0502020204030204" pitchFamily="34" charset="0"/>
                        </a:rPr>
                        <a:t>Count</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a:solidFill>
                            <a:schemeClr val="tx1"/>
                          </a:solidFill>
                          <a:effectLst/>
                          <a:latin typeface="Calibri" panose="020F0502020204030204" pitchFamily="34" charset="0"/>
                        </a:rPr>
                        <a:t>Percent</a:t>
                      </a:r>
                    </a:p>
                  </a:txBody>
                  <a:tcPr anchor="ctr">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chemeClr val="tx1"/>
                          </a:solidFill>
                          <a:effectLst/>
                          <a:latin typeface="Calibri" panose="020F0502020204030204" pitchFamily="34" charset="0"/>
                        </a:rPr>
                        <a:t>Count</a:t>
                      </a:r>
                    </a:p>
                  </a:txBody>
                  <a:tcPr anchor="ctr">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en-US" sz="1600" b="0" i="0" u="none" strike="noStrike" dirty="0">
                          <a:solidFill>
                            <a:schemeClr val="tx1"/>
                          </a:solidFill>
                          <a:effectLst/>
                          <a:latin typeface="Calibri" panose="020F0502020204030204" pitchFamily="34" charset="0"/>
                        </a:rPr>
                        <a:t>Percent</a:t>
                      </a:r>
                    </a:p>
                  </a:txBody>
                  <a:tcPr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7678217"/>
                  </a:ext>
                </a:extLst>
              </a:tr>
              <a:tr h="487680">
                <a:tc>
                  <a:txBody>
                    <a:bodyPr/>
                    <a:lstStyle/>
                    <a:p>
                      <a:pPr algn="l" fontAlgn="b"/>
                      <a:r>
                        <a:rPr lang="en-US" sz="1600" b="0" i="0" u="none" strike="noStrike" dirty="0">
                          <a:solidFill>
                            <a:srgbClr val="000000"/>
                          </a:solidFill>
                          <a:effectLst/>
                          <a:latin typeface="Calibri" panose="020F0502020204030204" pitchFamily="34" charset="0"/>
                        </a:rPr>
                        <a:t>Increase scale</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19</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highlight>
                            <a:srgbClr val="FFFF00"/>
                          </a:highlight>
                          <a:latin typeface="Calibri" panose="020F0502020204030204" pitchFamily="34" charset="0"/>
                        </a:rPr>
                        <a:t>26%</a:t>
                      </a:r>
                    </a:p>
                  </a:txBody>
                  <a:tcPr marL="0" marR="0" marT="0" marB="0"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0" marR="0" marT="0" marB="0"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12%</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658733261"/>
                  </a:ext>
                </a:extLst>
              </a:tr>
              <a:tr h="487680">
                <a:tc>
                  <a:txBody>
                    <a:bodyPr/>
                    <a:lstStyle/>
                    <a:p>
                      <a:pPr algn="l" fontAlgn="b"/>
                      <a:r>
                        <a:rPr lang="en-US" sz="1600" b="0" i="0" u="none" strike="noStrike" dirty="0">
                          <a:solidFill>
                            <a:srgbClr val="000000"/>
                          </a:solidFill>
                          <a:effectLst/>
                          <a:latin typeface="Calibri" panose="020F0502020204030204" pitchFamily="34" charset="0"/>
                        </a:rPr>
                        <a:t>Stay the same</a:t>
                      </a:r>
                    </a:p>
                  </a:txBody>
                  <a:tcPr marL="0" marR="0" marT="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43</a:t>
                      </a:r>
                    </a:p>
                  </a:txBody>
                  <a:tcPr marL="0" marR="0" marT="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58%</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38%</a:t>
                      </a:r>
                    </a:p>
                  </a:txBody>
                  <a:tcPr marL="0" marR="0" marT="0" marB="0" anchor="ctr">
                    <a:lnL>
                      <a:noFill/>
                    </a:lnL>
                    <a:lnR>
                      <a:noFill/>
                    </a:lnR>
                    <a:lnT>
                      <a:noFill/>
                    </a:lnT>
                    <a:lnB>
                      <a:noFill/>
                    </a:lnB>
                  </a:tcPr>
                </a:tc>
                <a:extLst>
                  <a:ext uri="{0D108BD9-81ED-4DB2-BD59-A6C34878D82A}">
                    <a16:rowId xmlns:a16="http://schemas.microsoft.com/office/drawing/2014/main" val="3262218109"/>
                  </a:ext>
                </a:extLst>
              </a:tr>
              <a:tr h="487680">
                <a:tc>
                  <a:txBody>
                    <a:bodyPr/>
                    <a:lstStyle/>
                    <a:p>
                      <a:pPr algn="l" fontAlgn="b"/>
                      <a:r>
                        <a:rPr lang="en-US" sz="1600" b="0" i="0" u="none" strike="noStrike" dirty="0">
                          <a:solidFill>
                            <a:srgbClr val="000000"/>
                          </a:solidFill>
                          <a:effectLst/>
                          <a:latin typeface="Calibri" panose="020F0502020204030204" pitchFamily="34" charset="0"/>
                        </a:rPr>
                        <a:t>Decrease scale</a:t>
                      </a:r>
                    </a:p>
                  </a:txBody>
                  <a:tcPr marL="0" marR="0" marT="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8</a:t>
                      </a:r>
                    </a:p>
                  </a:txBody>
                  <a:tcPr marL="0" marR="0" marT="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11%</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600" b="0" i="0" u="none" strike="noStrike" dirty="0">
                          <a:solidFill>
                            <a:srgbClr val="000000"/>
                          </a:solidFill>
                          <a:effectLst/>
                          <a:highlight>
                            <a:srgbClr val="FFFF00"/>
                          </a:highlight>
                          <a:latin typeface="Calibri" panose="020F0502020204030204" pitchFamily="34" charset="0"/>
                        </a:rPr>
                        <a:t>37%</a:t>
                      </a:r>
                    </a:p>
                  </a:txBody>
                  <a:tcPr marL="0" marR="0" marT="0" marB="0" anchor="ctr">
                    <a:lnL>
                      <a:noFill/>
                    </a:lnL>
                    <a:lnR>
                      <a:noFill/>
                    </a:lnR>
                    <a:lnT>
                      <a:noFill/>
                    </a:lnT>
                    <a:lnB>
                      <a:noFill/>
                    </a:lnB>
                  </a:tcPr>
                </a:tc>
                <a:extLst>
                  <a:ext uri="{0D108BD9-81ED-4DB2-BD59-A6C34878D82A}">
                    <a16:rowId xmlns:a16="http://schemas.microsoft.com/office/drawing/2014/main" val="1476798539"/>
                  </a:ext>
                </a:extLst>
              </a:tr>
              <a:tr h="487680">
                <a:tc>
                  <a:txBody>
                    <a:bodyPr/>
                    <a:lstStyle/>
                    <a:p>
                      <a:pPr algn="l" fontAlgn="b"/>
                      <a:r>
                        <a:rPr lang="en-US" sz="1600" b="0" i="0" u="none" strike="noStrike" dirty="0">
                          <a:solidFill>
                            <a:srgbClr val="000000"/>
                          </a:solidFill>
                          <a:effectLst/>
                          <a:latin typeface="Calibri" panose="020F0502020204030204" pitchFamily="34" charset="0"/>
                        </a:rPr>
                        <a:t>Discontinue farming</a:t>
                      </a:r>
                    </a:p>
                  </a:txBody>
                  <a:tcPr marL="0" marR="0" marT="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16</a:t>
                      </a:r>
                    </a:p>
                  </a:txBody>
                  <a:tcPr marL="0" marR="0" marT="0" marB="0" anchor="ctr">
                    <a:lnL>
                      <a:noFill/>
                    </a:lnL>
                    <a:lnR>
                      <a:noFill/>
                    </a:lnR>
                    <a:lnT>
                      <a:noFill/>
                    </a:lnT>
                    <a:lnB>
                      <a:noFill/>
                    </a:lnB>
                  </a:tcPr>
                </a:tc>
                <a:tc>
                  <a:txBody>
                    <a:bodyPr/>
                    <a:lstStyle/>
                    <a:p>
                      <a:pPr algn="ctr" fontAlgn="b"/>
                      <a:r>
                        <a:rPr lang="en-US" sz="1600" b="0" i="0" u="none" strike="noStrike" dirty="0">
                          <a:solidFill>
                            <a:srgbClr val="000000"/>
                          </a:solidFill>
                          <a:effectLst/>
                          <a:highlight>
                            <a:srgbClr val="FFFF00"/>
                          </a:highlight>
                          <a:latin typeface="Calibri" panose="020F0502020204030204" pitchFamily="34" charset="0"/>
                        </a:rPr>
                        <a:t>22%</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11%</a:t>
                      </a:r>
                    </a:p>
                  </a:txBody>
                  <a:tcPr marL="0" marR="0" marT="0" marB="0" anchor="ctr">
                    <a:lnL>
                      <a:noFill/>
                    </a:lnL>
                    <a:lnR>
                      <a:noFill/>
                    </a:lnR>
                    <a:lnT>
                      <a:noFill/>
                    </a:lnT>
                    <a:lnB>
                      <a:noFill/>
                    </a:lnB>
                  </a:tcPr>
                </a:tc>
                <a:extLst>
                  <a:ext uri="{0D108BD9-81ED-4DB2-BD59-A6C34878D82A}">
                    <a16:rowId xmlns:a16="http://schemas.microsoft.com/office/drawing/2014/main" val="2496821804"/>
                  </a:ext>
                </a:extLst>
              </a:tr>
              <a:tr h="487680">
                <a:tc>
                  <a:txBody>
                    <a:bodyPr/>
                    <a:lstStyle/>
                    <a:p>
                      <a:pPr algn="l" fontAlgn="b"/>
                      <a:r>
                        <a:rPr lang="en-US" sz="1600" b="0" i="0" u="none" strike="noStrike" dirty="0">
                          <a:solidFill>
                            <a:srgbClr val="000000"/>
                          </a:solidFill>
                          <a:effectLst/>
                          <a:latin typeface="Calibri" panose="020F0502020204030204" pitchFamily="34" charset="0"/>
                        </a:rPr>
                        <a:t>Other</a:t>
                      </a:r>
                    </a:p>
                  </a:txBody>
                  <a:tcPr marL="0" marR="0" marT="0" marB="0" anchor="ctr">
                    <a:lnL>
                      <a:noFill/>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43</a:t>
                      </a:r>
                    </a:p>
                  </a:txBody>
                  <a:tcPr marL="0" marR="0" marT="0" marB="0" anchor="ctr">
                    <a:lnL>
                      <a:noFill/>
                    </a:lnL>
                    <a:lnR>
                      <a:noFill/>
                    </a:lnR>
                    <a:lnT>
                      <a:noFill/>
                    </a:lnT>
                    <a:lnB>
                      <a:noFill/>
                    </a:lnB>
                  </a:tcPr>
                </a:tc>
                <a:tc>
                  <a:txBody>
                    <a:bodyPr/>
                    <a:lstStyle/>
                    <a:p>
                      <a:pPr algn="ctr" fontAlgn="b"/>
                      <a:r>
                        <a:rPr lang="en-US" sz="1600" b="0" i="0" u="none" strike="noStrike">
                          <a:solidFill>
                            <a:srgbClr val="000000"/>
                          </a:solidFill>
                          <a:effectLst/>
                          <a:latin typeface="Calibri" panose="020F0502020204030204" pitchFamily="34" charset="0"/>
                        </a:rPr>
                        <a:t>58%</a:t>
                      </a: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38</a:t>
                      </a:r>
                    </a:p>
                  </a:txBody>
                  <a:tcPr marL="0" marR="0" marT="0" marB="0"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600" b="0" i="0" u="none" strike="noStrike" dirty="0">
                          <a:solidFill>
                            <a:srgbClr val="000000"/>
                          </a:solidFill>
                          <a:effectLst/>
                          <a:latin typeface="Calibri" panose="020F0502020204030204" pitchFamily="34" charset="0"/>
                        </a:rPr>
                        <a:t>58%</a:t>
                      </a:r>
                    </a:p>
                  </a:txBody>
                  <a:tcPr marL="0" marR="0" marT="0" marB="0" anchor="ctr">
                    <a:lnL>
                      <a:noFill/>
                    </a:lnL>
                    <a:lnR>
                      <a:noFill/>
                    </a:lnR>
                    <a:lnT>
                      <a:noFill/>
                    </a:lnT>
                    <a:lnB>
                      <a:noFill/>
                    </a:lnB>
                  </a:tcPr>
                </a:tc>
                <a:extLst>
                  <a:ext uri="{0D108BD9-81ED-4DB2-BD59-A6C34878D82A}">
                    <a16:rowId xmlns:a16="http://schemas.microsoft.com/office/drawing/2014/main" val="685972621"/>
                  </a:ext>
                </a:extLst>
              </a:tr>
              <a:tr h="487680">
                <a:tc>
                  <a:txBody>
                    <a:bodyPr/>
                    <a:lstStyle/>
                    <a:p>
                      <a:pPr algn="l" fontAlgn="b"/>
                      <a:r>
                        <a:rPr lang="en-US" sz="1600" b="0" i="0" u="none" strike="noStrike" dirty="0">
                          <a:solidFill>
                            <a:srgbClr val="000000"/>
                          </a:solidFill>
                          <a:effectLst/>
                          <a:latin typeface="Calibri" panose="020F0502020204030204" pitchFamily="34" charset="0"/>
                        </a:rPr>
                        <a:t>Labor markets and regulations do not significantly affect these plans</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2</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3%</a:t>
                      </a:r>
                    </a:p>
                  </a:txBody>
                  <a:tcPr marL="0" marR="0" marT="0" marB="0" anchor="ctr">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4</a:t>
                      </a:r>
                    </a:p>
                  </a:txBody>
                  <a:tcPr marL="0" marR="0" marT="0" marB="0" anchor="ctr">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600" b="0" i="0" u="none" strike="noStrike" dirty="0">
                          <a:solidFill>
                            <a:srgbClr val="000000"/>
                          </a:solidFill>
                          <a:effectLst/>
                          <a:latin typeface="Calibri" panose="020F0502020204030204" pitchFamily="34" charset="0"/>
                        </a:rPr>
                        <a:t>6%</a:t>
                      </a:r>
                    </a:p>
                  </a:txBody>
                  <a:tcPr marL="0" marR="0" marT="0"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48867085"/>
                  </a:ext>
                </a:extLst>
              </a:tr>
            </a:tbl>
          </a:graphicData>
        </a:graphic>
      </p:graphicFrame>
    </p:spTree>
    <p:extLst>
      <p:ext uri="{BB962C8B-B14F-4D97-AF65-F5344CB8AC3E}">
        <p14:creationId xmlns:p14="http://schemas.microsoft.com/office/powerpoint/2010/main" val="18814388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0FDF44-7AB8-96FB-CD9B-0877F6570FB4}"/>
              </a:ext>
            </a:extLst>
          </p:cNvPr>
          <p:cNvSpPr>
            <a:spLocks noGrp="1"/>
          </p:cNvSpPr>
          <p:nvPr>
            <p:ph type="title"/>
          </p:nvPr>
        </p:nvSpPr>
        <p:spPr>
          <a:xfrm>
            <a:off x="624608" y="37732"/>
            <a:ext cx="10942784" cy="1145169"/>
          </a:xfrm>
        </p:spPr>
        <p:txBody>
          <a:bodyPr>
            <a:normAutofit/>
          </a:bodyPr>
          <a:lstStyle/>
          <a:p>
            <a:r>
              <a:rPr lang="en-US" sz="2800" dirty="0"/>
              <a:t>Plans in the Next 2 to 4 Years to Increase Labor Productivity or Efficiency in Farming Operations</a:t>
            </a:r>
          </a:p>
        </p:txBody>
      </p:sp>
      <p:graphicFrame>
        <p:nvGraphicFramePr>
          <p:cNvPr id="7" name="Content Placeholder 6">
            <a:extLst>
              <a:ext uri="{FF2B5EF4-FFF2-40B4-BE49-F238E27FC236}">
                <a16:creationId xmlns:a16="http://schemas.microsoft.com/office/drawing/2014/main" id="{5DC18E73-9A2F-1FBE-0378-8EEA9211953B}"/>
              </a:ext>
            </a:extLst>
          </p:cNvPr>
          <p:cNvGraphicFramePr>
            <a:graphicFrameLocks noGrp="1"/>
          </p:cNvGraphicFramePr>
          <p:nvPr>
            <p:ph idx="1"/>
            <p:extLst>
              <p:ext uri="{D42A27DB-BD31-4B8C-83A1-F6EECF244321}">
                <p14:modId xmlns:p14="http://schemas.microsoft.com/office/powerpoint/2010/main" val="4173932044"/>
              </p:ext>
            </p:extLst>
          </p:nvPr>
        </p:nvGraphicFramePr>
        <p:xfrm>
          <a:off x="624608" y="1041583"/>
          <a:ext cx="11062895" cy="5661294"/>
        </p:xfrm>
        <a:graphic>
          <a:graphicData uri="http://schemas.openxmlformats.org/drawingml/2006/table">
            <a:tbl>
              <a:tblPr/>
              <a:tblGrid>
                <a:gridCol w="6038951">
                  <a:extLst>
                    <a:ext uri="{9D8B030D-6E8A-4147-A177-3AD203B41FA5}">
                      <a16:colId xmlns:a16="http://schemas.microsoft.com/office/drawing/2014/main" val="1599316270"/>
                    </a:ext>
                  </a:extLst>
                </a:gridCol>
                <a:gridCol w="1255986">
                  <a:extLst>
                    <a:ext uri="{9D8B030D-6E8A-4147-A177-3AD203B41FA5}">
                      <a16:colId xmlns:a16="http://schemas.microsoft.com/office/drawing/2014/main" val="1820366855"/>
                    </a:ext>
                  </a:extLst>
                </a:gridCol>
                <a:gridCol w="1255986">
                  <a:extLst>
                    <a:ext uri="{9D8B030D-6E8A-4147-A177-3AD203B41FA5}">
                      <a16:colId xmlns:a16="http://schemas.microsoft.com/office/drawing/2014/main" val="190631461"/>
                    </a:ext>
                  </a:extLst>
                </a:gridCol>
                <a:gridCol w="1255986">
                  <a:extLst>
                    <a:ext uri="{9D8B030D-6E8A-4147-A177-3AD203B41FA5}">
                      <a16:colId xmlns:a16="http://schemas.microsoft.com/office/drawing/2014/main" val="1959224578"/>
                    </a:ext>
                  </a:extLst>
                </a:gridCol>
                <a:gridCol w="1255986">
                  <a:extLst>
                    <a:ext uri="{9D8B030D-6E8A-4147-A177-3AD203B41FA5}">
                      <a16:colId xmlns:a16="http://schemas.microsoft.com/office/drawing/2014/main" val="2045990857"/>
                    </a:ext>
                  </a:extLst>
                </a:gridCol>
              </a:tblGrid>
              <a:tr h="286541">
                <a:tc>
                  <a:txBody>
                    <a:bodyPr/>
                    <a:lstStyle/>
                    <a:p>
                      <a:pPr algn="l" fontAlgn="b"/>
                      <a:endParaRPr lang="en-US" sz="1400" b="0" i="0" u="none" strike="noStrike" dirty="0">
                        <a:solidFill>
                          <a:srgbClr val="000000"/>
                        </a:solidFill>
                        <a:effectLst/>
                        <a:latin typeface="+mn-lt"/>
                      </a:endParaRPr>
                    </a:p>
                  </a:txBody>
                  <a:tcPr anchor="b">
                    <a:lnL>
                      <a:noFill/>
                    </a:lnL>
                    <a:lnR>
                      <a:noFill/>
                    </a:lnR>
                    <a:lnT w="12700" cap="flat" cmpd="sng" algn="ctr">
                      <a:solidFill>
                        <a:schemeClr val="tx1"/>
                      </a:solidFill>
                      <a:prstDash val="solid"/>
                      <a:round/>
                      <a:headEnd type="none" w="med" len="med"/>
                      <a:tailEnd type="none" w="med" len="med"/>
                    </a:lnT>
                    <a:lnB>
                      <a:noFill/>
                    </a:lnB>
                  </a:tcPr>
                </a:tc>
                <a:tc gridSpan="2">
                  <a:txBody>
                    <a:bodyPr/>
                    <a:lstStyle/>
                    <a:p>
                      <a:pPr algn="ctr" fontAlgn="ctr"/>
                      <a:r>
                        <a:rPr lang="en-US" sz="1400" b="1" i="0" u="none" strike="noStrike" dirty="0">
                          <a:solidFill>
                            <a:schemeClr val="tx1"/>
                          </a:solidFill>
                          <a:effectLst/>
                          <a:latin typeface="+mn-lt"/>
                        </a:rPr>
                        <a:t>Dairy </a:t>
                      </a:r>
                      <a:r>
                        <a:rPr lang="en-US" sz="1400" b="0" i="0" u="none" strike="noStrike" dirty="0">
                          <a:solidFill>
                            <a:schemeClr val="tx1"/>
                          </a:solidFill>
                          <a:effectLst/>
                          <a:latin typeface="+mn-lt"/>
                        </a:rPr>
                        <a:t>(n=74) </a:t>
                      </a:r>
                    </a:p>
                  </a:txBody>
                  <a:tcPr anchor="ctr">
                    <a:lnL>
                      <a:noFill/>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tc gridSpan="2">
                  <a:txBody>
                    <a:bodyPr/>
                    <a:lstStyle/>
                    <a:p>
                      <a:pPr algn="ctr" fontAlgn="ctr"/>
                      <a:r>
                        <a:rPr lang="en-US" sz="1400" b="1" i="0" u="none" strike="noStrike" dirty="0">
                          <a:solidFill>
                            <a:schemeClr val="tx1"/>
                          </a:solidFill>
                          <a:effectLst/>
                          <a:latin typeface="+mn-lt"/>
                        </a:rPr>
                        <a:t>Specialty Crop </a:t>
                      </a:r>
                      <a:r>
                        <a:rPr lang="en-US" sz="1400" b="0" i="0" u="none" strike="noStrike" dirty="0">
                          <a:solidFill>
                            <a:schemeClr val="tx1"/>
                          </a:solidFill>
                          <a:effectLst/>
                          <a:latin typeface="+mn-lt"/>
                        </a:rPr>
                        <a:t>(n=65) </a:t>
                      </a:r>
                    </a:p>
                  </a:txBody>
                  <a:tcPr anchor="ctr">
                    <a:lnL w="635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hMerge="1">
                  <a:txBody>
                    <a:bodyPr/>
                    <a:lstStyle/>
                    <a:p>
                      <a:endParaRPr lang="en-US"/>
                    </a:p>
                  </a:txBody>
                  <a:tcPr/>
                </a:tc>
                <a:extLst>
                  <a:ext uri="{0D108BD9-81ED-4DB2-BD59-A6C34878D82A}">
                    <a16:rowId xmlns:a16="http://schemas.microsoft.com/office/drawing/2014/main" val="1533628036"/>
                  </a:ext>
                </a:extLst>
              </a:tr>
              <a:tr h="286541">
                <a:tc>
                  <a:txBody>
                    <a:bodyPr/>
                    <a:lstStyle/>
                    <a:p>
                      <a:pPr algn="ctr" fontAlgn="b"/>
                      <a:r>
                        <a:rPr lang="en-US" sz="1400" b="0" i="0" u="none" strike="noStrike" dirty="0">
                          <a:solidFill>
                            <a:srgbClr val="000000"/>
                          </a:solidFill>
                          <a:effectLst/>
                          <a:latin typeface="+mn-lt"/>
                        </a:rPr>
                        <a:t>Plans</a:t>
                      </a:r>
                    </a:p>
                  </a:txBody>
                  <a:tcPr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Count</a:t>
                      </a:r>
                    </a:p>
                  </a:txBody>
                  <a:tcPr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Percent</a:t>
                      </a:r>
                    </a:p>
                  </a:txBody>
                  <a:tcPr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mn-lt"/>
                        </a:rPr>
                        <a:t>Count</a:t>
                      </a:r>
                    </a:p>
                  </a:txBody>
                  <a:tcPr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mn-lt"/>
                        </a:rPr>
                        <a:t>Percent</a:t>
                      </a:r>
                    </a:p>
                  </a:txBody>
                  <a:tcPr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7678217"/>
                  </a:ext>
                </a:extLst>
              </a:tr>
              <a:tr h="286541">
                <a:tc>
                  <a:txBody>
                    <a:bodyPr/>
                    <a:lstStyle/>
                    <a:p>
                      <a:pPr algn="l" fontAlgn="b"/>
                      <a:r>
                        <a:rPr lang="en-US" sz="1400" b="0" i="0" u="none" strike="noStrike" dirty="0">
                          <a:solidFill>
                            <a:srgbClr val="000000"/>
                          </a:solidFill>
                          <a:effectLst/>
                          <a:latin typeface="+mn-lt"/>
                        </a:rPr>
                        <a:t>None.</a:t>
                      </a:r>
                    </a:p>
                  </a:txBody>
                  <a:tcPr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mn-lt"/>
                        </a:rPr>
                        <a:t>6</a:t>
                      </a:r>
                    </a:p>
                  </a:txBody>
                  <a:tcPr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mn-lt"/>
                        </a:rPr>
                        <a:t>8%</a:t>
                      </a:r>
                    </a:p>
                  </a:txBody>
                  <a:tcPr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dirty="0">
                          <a:solidFill>
                            <a:srgbClr val="000000"/>
                          </a:solidFill>
                          <a:effectLst/>
                          <a:latin typeface="+mn-lt"/>
                        </a:rPr>
                        <a:t>8</a:t>
                      </a:r>
                    </a:p>
                  </a:txBody>
                  <a:tcPr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400" b="0" i="0" u="none" strike="noStrike">
                          <a:solidFill>
                            <a:srgbClr val="000000"/>
                          </a:solidFill>
                          <a:effectLst/>
                          <a:latin typeface="+mn-lt"/>
                        </a:rPr>
                        <a:t>12%</a:t>
                      </a:r>
                    </a:p>
                  </a:txBody>
                  <a:tcPr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58733261"/>
                  </a:ext>
                </a:extLst>
              </a:tr>
              <a:tr h="487120">
                <a:tc>
                  <a:txBody>
                    <a:bodyPr/>
                    <a:lstStyle/>
                    <a:p>
                      <a:pPr algn="l" fontAlgn="b"/>
                      <a:r>
                        <a:rPr lang="en-US" sz="1400" b="0" i="0" u="none" strike="noStrike" dirty="0">
                          <a:solidFill>
                            <a:srgbClr val="000000"/>
                          </a:solidFill>
                          <a:effectLst/>
                          <a:latin typeface="+mn-lt"/>
                        </a:rPr>
                        <a:t>Invest time and money in better </a:t>
                      </a:r>
                      <a:r>
                        <a:rPr lang="en-US" sz="1400" b="0" i="1" u="none" strike="noStrike" dirty="0">
                          <a:solidFill>
                            <a:srgbClr val="000000"/>
                          </a:solidFill>
                          <a:effectLst/>
                          <a:latin typeface="+mn-lt"/>
                        </a:rPr>
                        <a:t>organizing work procedures and human resource management</a:t>
                      </a:r>
                      <a:r>
                        <a:rPr lang="en-US" sz="1400" b="0" i="0" u="none" strike="noStrike" dirty="0">
                          <a:solidFill>
                            <a:srgbClr val="000000"/>
                          </a:solidFill>
                          <a:effectLst/>
                          <a:latin typeface="+mn-lt"/>
                        </a:rPr>
                        <a:t>.</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latin typeface="+mn-lt"/>
                        </a:rPr>
                        <a:t>29</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latin typeface="+mn-lt"/>
                        </a:rPr>
                        <a:t>39%</a:t>
                      </a:r>
                    </a:p>
                  </a:txBody>
                  <a:tcPr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mn-lt"/>
                        </a:rPr>
                        <a:t>17</a:t>
                      </a:r>
                    </a:p>
                  </a:txBody>
                  <a:tcPr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mn-lt"/>
                        </a:rPr>
                        <a:t>26%</a:t>
                      </a:r>
                    </a:p>
                  </a:txBody>
                  <a:tcPr anchor="ctr">
                    <a:lnL>
                      <a:noFill/>
                    </a:lnL>
                    <a:lnR>
                      <a:noFill/>
                    </a:lnR>
                    <a:lnT>
                      <a:noFill/>
                    </a:lnT>
                    <a:lnB>
                      <a:noFill/>
                    </a:lnB>
                  </a:tcPr>
                </a:tc>
                <a:extLst>
                  <a:ext uri="{0D108BD9-81ED-4DB2-BD59-A6C34878D82A}">
                    <a16:rowId xmlns:a16="http://schemas.microsoft.com/office/drawing/2014/main" val="3262218109"/>
                  </a:ext>
                </a:extLst>
              </a:tr>
              <a:tr h="487120">
                <a:tc>
                  <a:txBody>
                    <a:bodyPr/>
                    <a:lstStyle/>
                    <a:p>
                      <a:pPr algn="l" fontAlgn="b"/>
                      <a:r>
                        <a:rPr lang="en-US" sz="1400" b="0" i="0" u="none" strike="noStrike" dirty="0">
                          <a:solidFill>
                            <a:srgbClr val="000000"/>
                          </a:solidFill>
                          <a:effectLst/>
                          <a:latin typeface="+mn-lt"/>
                        </a:rPr>
                        <a:t>Invest time and money in </a:t>
                      </a:r>
                      <a:r>
                        <a:rPr lang="en-US" sz="1400" b="0" i="1" u="none" strike="noStrike" dirty="0">
                          <a:solidFill>
                            <a:srgbClr val="000000"/>
                          </a:solidFill>
                          <a:effectLst/>
                          <a:latin typeface="+mn-lt"/>
                        </a:rPr>
                        <a:t>developing leadership skills of farm supervisors and managers.</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latin typeface="+mn-lt"/>
                        </a:rPr>
                        <a:t>31</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highlight>
                            <a:srgbClr val="FFFF00"/>
                          </a:highlight>
                          <a:latin typeface="+mn-lt"/>
                        </a:rPr>
                        <a:t>42%</a:t>
                      </a:r>
                    </a:p>
                  </a:txBody>
                  <a:tcPr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mn-lt"/>
                        </a:rPr>
                        <a:t>17</a:t>
                      </a:r>
                    </a:p>
                  </a:txBody>
                  <a:tcPr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mn-lt"/>
                        </a:rPr>
                        <a:t>26%</a:t>
                      </a:r>
                    </a:p>
                  </a:txBody>
                  <a:tcPr anchor="ctr">
                    <a:lnL>
                      <a:noFill/>
                    </a:lnL>
                    <a:lnR>
                      <a:noFill/>
                    </a:lnR>
                    <a:lnT>
                      <a:noFill/>
                    </a:lnT>
                    <a:lnB>
                      <a:noFill/>
                    </a:lnB>
                  </a:tcPr>
                </a:tc>
                <a:extLst>
                  <a:ext uri="{0D108BD9-81ED-4DB2-BD59-A6C34878D82A}">
                    <a16:rowId xmlns:a16="http://schemas.microsoft.com/office/drawing/2014/main" val="1476798539"/>
                  </a:ext>
                </a:extLst>
              </a:tr>
              <a:tr h="288050">
                <a:tc>
                  <a:txBody>
                    <a:bodyPr/>
                    <a:lstStyle/>
                    <a:p>
                      <a:pPr algn="l" fontAlgn="b"/>
                      <a:r>
                        <a:rPr lang="en-US" sz="1400" b="0" i="0" u="none" strike="noStrike" dirty="0">
                          <a:solidFill>
                            <a:srgbClr val="000000"/>
                          </a:solidFill>
                          <a:effectLst/>
                          <a:latin typeface="+mn-lt"/>
                        </a:rPr>
                        <a:t>Invest time and money in </a:t>
                      </a:r>
                      <a:r>
                        <a:rPr lang="en-US" sz="1400" b="0" i="1" u="none" strike="noStrike" dirty="0">
                          <a:solidFill>
                            <a:srgbClr val="000000"/>
                          </a:solidFill>
                          <a:effectLst/>
                          <a:latin typeface="+mn-lt"/>
                        </a:rPr>
                        <a:t>employee training and development</a:t>
                      </a:r>
                      <a:r>
                        <a:rPr lang="en-US" sz="1400" b="0" i="0" u="none" strike="noStrike" dirty="0">
                          <a:solidFill>
                            <a:srgbClr val="000000"/>
                          </a:solidFill>
                          <a:effectLst/>
                          <a:latin typeface="+mn-lt"/>
                        </a:rPr>
                        <a:t>.</a:t>
                      </a:r>
                    </a:p>
                  </a:txBody>
                  <a:tcPr anchor="ctr">
                    <a:lnL>
                      <a:noFill/>
                    </a:lnL>
                    <a:lnR>
                      <a:noFill/>
                    </a:lnR>
                    <a:lnT>
                      <a:noFill/>
                    </a:lnT>
                    <a:lnB>
                      <a:noFill/>
                    </a:lnB>
                  </a:tcPr>
                </a:tc>
                <a:tc>
                  <a:txBody>
                    <a:bodyPr/>
                    <a:lstStyle/>
                    <a:p>
                      <a:pPr algn="ctr" fontAlgn="b"/>
                      <a:r>
                        <a:rPr lang="en-US" sz="1400" b="0" i="0" u="none" strike="noStrike">
                          <a:solidFill>
                            <a:srgbClr val="000000"/>
                          </a:solidFill>
                          <a:effectLst/>
                          <a:latin typeface="+mn-lt"/>
                        </a:rPr>
                        <a:t>28</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latin typeface="+mn-lt"/>
                        </a:rPr>
                        <a:t>38%</a:t>
                      </a:r>
                    </a:p>
                  </a:txBody>
                  <a:tcPr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mn-lt"/>
                        </a:rPr>
                        <a:t>16</a:t>
                      </a:r>
                    </a:p>
                  </a:txBody>
                  <a:tcPr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mn-lt"/>
                        </a:rPr>
                        <a:t>25%</a:t>
                      </a:r>
                    </a:p>
                  </a:txBody>
                  <a:tcPr anchor="ctr">
                    <a:lnL>
                      <a:noFill/>
                    </a:lnL>
                    <a:lnR>
                      <a:noFill/>
                    </a:lnR>
                    <a:lnT>
                      <a:noFill/>
                    </a:lnT>
                    <a:lnB>
                      <a:noFill/>
                    </a:lnB>
                  </a:tcPr>
                </a:tc>
                <a:extLst>
                  <a:ext uri="{0D108BD9-81ED-4DB2-BD59-A6C34878D82A}">
                    <a16:rowId xmlns:a16="http://schemas.microsoft.com/office/drawing/2014/main" val="2496821804"/>
                  </a:ext>
                </a:extLst>
              </a:tr>
              <a:tr h="687699">
                <a:tc>
                  <a:txBody>
                    <a:bodyPr/>
                    <a:lstStyle/>
                    <a:p>
                      <a:pPr algn="l" fontAlgn="b"/>
                      <a:r>
                        <a:rPr lang="en-US" sz="1400" b="0" i="0" u="none" strike="noStrike" dirty="0">
                          <a:solidFill>
                            <a:srgbClr val="000000"/>
                          </a:solidFill>
                          <a:effectLst/>
                          <a:latin typeface="+mn-lt"/>
                        </a:rPr>
                        <a:t>Invest in machinery, equipment, or technology to </a:t>
                      </a:r>
                      <a:r>
                        <a:rPr lang="en-US" sz="1400" b="1" i="0" u="none" strike="noStrike" dirty="0">
                          <a:solidFill>
                            <a:srgbClr val="000000"/>
                          </a:solidFill>
                          <a:effectLst/>
                          <a:latin typeface="+mn-lt"/>
                        </a:rPr>
                        <a:t>increase the productivity</a:t>
                      </a:r>
                      <a:r>
                        <a:rPr lang="en-US" sz="1400" b="0" i="0" u="none" strike="noStrike" dirty="0">
                          <a:solidFill>
                            <a:srgbClr val="000000"/>
                          </a:solidFill>
                          <a:effectLst/>
                          <a:latin typeface="+mn-lt"/>
                        </a:rPr>
                        <a:t> of employees. (Examples: updated field machinery or dairy computer software to automate decisions).</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latin typeface="+mn-lt"/>
                        </a:rPr>
                        <a:t>50</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highlight>
                            <a:srgbClr val="FFFF00"/>
                          </a:highlight>
                          <a:latin typeface="+mn-lt"/>
                        </a:rPr>
                        <a:t>68%</a:t>
                      </a:r>
                    </a:p>
                  </a:txBody>
                  <a:tcPr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mn-lt"/>
                        </a:rPr>
                        <a:t>37</a:t>
                      </a:r>
                    </a:p>
                  </a:txBody>
                  <a:tcPr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highlight>
                            <a:srgbClr val="FFFF00"/>
                          </a:highlight>
                          <a:latin typeface="+mn-lt"/>
                        </a:rPr>
                        <a:t>57%</a:t>
                      </a:r>
                    </a:p>
                  </a:txBody>
                  <a:tcPr anchor="ctr">
                    <a:lnL>
                      <a:noFill/>
                    </a:lnL>
                    <a:lnR>
                      <a:noFill/>
                    </a:lnR>
                    <a:lnT>
                      <a:noFill/>
                    </a:lnT>
                    <a:lnB>
                      <a:noFill/>
                    </a:lnB>
                  </a:tcPr>
                </a:tc>
                <a:extLst>
                  <a:ext uri="{0D108BD9-81ED-4DB2-BD59-A6C34878D82A}">
                    <a16:rowId xmlns:a16="http://schemas.microsoft.com/office/drawing/2014/main" val="685972621"/>
                  </a:ext>
                </a:extLst>
              </a:tr>
              <a:tr h="487120">
                <a:tc>
                  <a:txBody>
                    <a:bodyPr/>
                    <a:lstStyle/>
                    <a:p>
                      <a:pPr algn="l" fontAlgn="b"/>
                      <a:r>
                        <a:rPr lang="en-US" sz="1400" b="0" i="0" u="none" strike="noStrike" dirty="0">
                          <a:solidFill>
                            <a:srgbClr val="000000"/>
                          </a:solidFill>
                          <a:effectLst/>
                          <a:latin typeface="+mn-lt"/>
                        </a:rPr>
                        <a:t>Invest in machinery, equipment, or technology to </a:t>
                      </a:r>
                      <a:r>
                        <a:rPr lang="en-US" sz="1400" b="1" i="0" u="none" strike="noStrike" dirty="0">
                          <a:solidFill>
                            <a:srgbClr val="000000"/>
                          </a:solidFill>
                          <a:effectLst/>
                          <a:latin typeface="+mn-lt"/>
                        </a:rPr>
                        <a:t>replace some employees.</a:t>
                      </a:r>
                      <a:r>
                        <a:rPr lang="en-US" sz="1400" b="0" i="0" u="none" strike="noStrike" dirty="0">
                          <a:solidFill>
                            <a:srgbClr val="000000"/>
                          </a:solidFill>
                          <a:effectLst/>
                          <a:latin typeface="+mn-lt"/>
                        </a:rPr>
                        <a:t> (Example: robotics).</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latin typeface="+mn-lt"/>
                        </a:rPr>
                        <a:t>32</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highlight>
                            <a:srgbClr val="FFFF00"/>
                          </a:highlight>
                          <a:latin typeface="+mn-lt"/>
                        </a:rPr>
                        <a:t>43%</a:t>
                      </a:r>
                    </a:p>
                  </a:txBody>
                  <a:tcPr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mn-lt"/>
                        </a:rPr>
                        <a:t>24</a:t>
                      </a:r>
                    </a:p>
                  </a:txBody>
                  <a:tcPr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mn-lt"/>
                        </a:rPr>
                        <a:t>37%</a:t>
                      </a:r>
                    </a:p>
                  </a:txBody>
                  <a:tcPr anchor="ctr">
                    <a:lnL>
                      <a:noFill/>
                    </a:lnL>
                    <a:lnR>
                      <a:noFill/>
                    </a:lnR>
                    <a:lnT>
                      <a:noFill/>
                    </a:lnT>
                    <a:lnB>
                      <a:noFill/>
                    </a:lnB>
                  </a:tcPr>
                </a:tc>
                <a:extLst>
                  <a:ext uri="{0D108BD9-81ED-4DB2-BD59-A6C34878D82A}">
                    <a16:rowId xmlns:a16="http://schemas.microsoft.com/office/drawing/2014/main" val="3048867085"/>
                  </a:ext>
                </a:extLst>
              </a:tr>
              <a:tr h="687699">
                <a:tc>
                  <a:txBody>
                    <a:bodyPr/>
                    <a:lstStyle/>
                    <a:p>
                      <a:pPr algn="l" fontAlgn="b"/>
                      <a:r>
                        <a:rPr lang="en-US" sz="1400" b="1" i="0" u="none" strike="noStrike" dirty="0">
                          <a:solidFill>
                            <a:srgbClr val="000000"/>
                          </a:solidFill>
                          <a:effectLst/>
                          <a:latin typeface="+mn-lt"/>
                        </a:rPr>
                        <a:t>Moderate</a:t>
                      </a:r>
                      <a:r>
                        <a:rPr lang="en-US" sz="1400" b="0" i="0" u="none" strike="noStrike" dirty="0">
                          <a:solidFill>
                            <a:srgbClr val="000000"/>
                          </a:solidFill>
                          <a:effectLst/>
                          <a:latin typeface="+mn-lt"/>
                        </a:rPr>
                        <a:t> changes to production strategies or business model to reduce labor use. (Example: growing different vegetable crops that require less labor.)  </a:t>
                      </a:r>
                    </a:p>
                  </a:txBody>
                  <a:tcPr anchor="ctr">
                    <a:lnL>
                      <a:noFill/>
                    </a:lnL>
                    <a:lnR>
                      <a:noFill/>
                    </a:lnR>
                    <a:lnT>
                      <a:noFill/>
                    </a:lnT>
                    <a:lnB>
                      <a:noFill/>
                    </a:lnB>
                  </a:tcPr>
                </a:tc>
                <a:tc>
                  <a:txBody>
                    <a:bodyPr/>
                    <a:lstStyle/>
                    <a:p>
                      <a:pPr algn="ctr" fontAlgn="b"/>
                      <a:r>
                        <a:rPr lang="en-US" sz="1400" b="0" i="0" u="none" strike="noStrike">
                          <a:solidFill>
                            <a:srgbClr val="000000"/>
                          </a:solidFill>
                          <a:effectLst/>
                          <a:latin typeface="+mn-lt"/>
                        </a:rPr>
                        <a:t>21</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latin typeface="+mn-lt"/>
                        </a:rPr>
                        <a:t>28%</a:t>
                      </a:r>
                    </a:p>
                  </a:txBody>
                  <a:tcPr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mn-lt"/>
                        </a:rPr>
                        <a:t>29</a:t>
                      </a:r>
                    </a:p>
                  </a:txBody>
                  <a:tcPr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highlight>
                            <a:srgbClr val="FFFF00"/>
                          </a:highlight>
                          <a:latin typeface="+mn-lt"/>
                        </a:rPr>
                        <a:t>45%</a:t>
                      </a:r>
                    </a:p>
                  </a:txBody>
                  <a:tcPr anchor="ctr">
                    <a:lnL>
                      <a:noFill/>
                    </a:lnL>
                    <a:lnR>
                      <a:noFill/>
                    </a:lnR>
                    <a:lnT>
                      <a:noFill/>
                    </a:lnT>
                    <a:lnB>
                      <a:noFill/>
                    </a:lnB>
                  </a:tcPr>
                </a:tc>
                <a:extLst>
                  <a:ext uri="{0D108BD9-81ED-4DB2-BD59-A6C34878D82A}">
                    <a16:rowId xmlns:a16="http://schemas.microsoft.com/office/drawing/2014/main" val="3744590880"/>
                  </a:ext>
                </a:extLst>
              </a:tr>
              <a:tr h="687699">
                <a:tc>
                  <a:txBody>
                    <a:bodyPr/>
                    <a:lstStyle/>
                    <a:p>
                      <a:pPr algn="l" fontAlgn="b"/>
                      <a:r>
                        <a:rPr lang="en-US" sz="1400" b="1" i="0" u="none" strike="noStrike" dirty="0">
                          <a:solidFill>
                            <a:srgbClr val="000000"/>
                          </a:solidFill>
                          <a:effectLst/>
                          <a:latin typeface="+mn-lt"/>
                        </a:rPr>
                        <a:t>Major</a:t>
                      </a:r>
                      <a:r>
                        <a:rPr lang="en-US" sz="1400" b="0" i="0" u="none" strike="noStrike" dirty="0">
                          <a:solidFill>
                            <a:srgbClr val="000000"/>
                          </a:solidFill>
                          <a:effectLst/>
                          <a:latin typeface="+mn-lt"/>
                        </a:rPr>
                        <a:t> changes to production strategies or business model to reduce overall use of labor (Example: exit dairy or fruit production to focus only on mechanized cropping.) </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latin typeface="+mn-lt"/>
                        </a:rPr>
                        <a:t>13</a:t>
                      </a:r>
                    </a:p>
                  </a:txBody>
                  <a:tcPr anchor="ctr">
                    <a:lnL>
                      <a:noFill/>
                    </a:lnL>
                    <a:lnR>
                      <a:noFill/>
                    </a:lnR>
                    <a:lnT>
                      <a:noFill/>
                    </a:lnT>
                    <a:lnB>
                      <a:noFill/>
                    </a:lnB>
                  </a:tcPr>
                </a:tc>
                <a:tc>
                  <a:txBody>
                    <a:bodyPr/>
                    <a:lstStyle/>
                    <a:p>
                      <a:pPr algn="ctr" fontAlgn="b"/>
                      <a:r>
                        <a:rPr lang="en-US" sz="1400" b="0" i="0" u="none" strike="noStrike" dirty="0">
                          <a:solidFill>
                            <a:srgbClr val="000000"/>
                          </a:solidFill>
                          <a:effectLst/>
                          <a:latin typeface="+mn-lt"/>
                        </a:rPr>
                        <a:t>18%</a:t>
                      </a:r>
                    </a:p>
                  </a:txBody>
                  <a:tcPr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dirty="0">
                          <a:solidFill>
                            <a:srgbClr val="000000"/>
                          </a:solidFill>
                          <a:effectLst/>
                          <a:latin typeface="+mn-lt"/>
                        </a:rPr>
                        <a:t>12</a:t>
                      </a:r>
                    </a:p>
                  </a:txBody>
                  <a:tcPr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mn-lt"/>
                        </a:rPr>
                        <a:t>18%</a:t>
                      </a:r>
                    </a:p>
                  </a:txBody>
                  <a:tcPr anchor="ctr">
                    <a:lnL>
                      <a:noFill/>
                    </a:lnL>
                    <a:lnR>
                      <a:noFill/>
                    </a:lnR>
                    <a:lnT>
                      <a:noFill/>
                    </a:lnT>
                    <a:lnB>
                      <a:noFill/>
                    </a:lnB>
                  </a:tcPr>
                </a:tc>
                <a:extLst>
                  <a:ext uri="{0D108BD9-81ED-4DB2-BD59-A6C34878D82A}">
                    <a16:rowId xmlns:a16="http://schemas.microsoft.com/office/drawing/2014/main" val="2107484895"/>
                  </a:ext>
                </a:extLst>
              </a:tr>
              <a:tr h="432075">
                <a:tc>
                  <a:txBody>
                    <a:bodyPr/>
                    <a:lstStyle/>
                    <a:p>
                      <a:pPr algn="l" fontAlgn="b"/>
                      <a:r>
                        <a:rPr lang="en-US" sz="1400" b="0" i="0" u="none" strike="noStrike" dirty="0">
                          <a:solidFill>
                            <a:srgbClr val="000000"/>
                          </a:solidFill>
                          <a:effectLst/>
                          <a:latin typeface="+mn-lt"/>
                        </a:rPr>
                        <a:t>Expand operations</a:t>
                      </a:r>
                    </a:p>
                  </a:txBody>
                  <a:tcPr anchor="ctr">
                    <a:lnL>
                      <a:noFill/>
                    </a:lnL>
                    <a:lnR>
                      <a:noFill/>
                    </a:lnR>
                    <a:lnT>
                      <a:noFill/>
                    </a:lnT>
                    <a:lnB>
                      <a:noFill/>
                    </a:lnB>
                  </a:tcPr>
                </a:tc>
                <a:tc>
                  <a:txBody>
                    <a:bodyPr/>
                    <a:lstStyle/>
                    <a:p>
                      <a:pPr algn="ctr" fontAlgn="b"/>
                      <a:r>
                        <a:rPr lang="en-US" sz="1400" b="0" i="0" u="none" strike="noStrike">
                          <a:solidFill>
                            <a:srgbClr val="000000"/>
                          </a:solidFill>
                          <a:effectLst/>
                          <a:latin typeface="+mn-lt"/>
                        </a:rPr>
                        <a:t>16</a:t>
                      </a:r>
                    </a:p>
                  </a:txBody>
                  <a:tcPr anchor="ctr">
                    <a:lnL>
                      <a:noFill/>
                    </a:lnL>
                    <a:lnR>
                      <a:noFill/>
                    </a:lnR>
                    <a:lnT>
                      <a:noFill/>
                    </a:lnT>
                    <a:lnB>
                      <a:noFill/>
                    </a:lnB>
                  </a:tcPr>
                </a:tc>
                <a:tc>
                  <a:txBody>
                    <a:bodyPr/>
                    <a:lstStyle/>
                    <a:p>
                      <a:pPr algn="ctr" fontAlgn="b"/>
                      <a:r>
                        <a:rPr lang="en-US" sz="1400" b="0" i="0" u="none" strike="noStrike">
                          <a:solidFill>
                            <a:srgbClr val="000000"/>
                          </a:solidFill>
                          <a:effectLst/>
                          <a:latin typeface="+mn-lt"/>
                        </a:rPr>
                        <a:t>22%</a:t>
                      </a:r>
                    </a:p>
                  </a:txBody>
                  <a:tcPr anchor="ctr">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400" b="0" i="0" u="none" strike="noStrike">
                          <a:solidFill>
                            <a:srgbClr val="000000"/>
                          </a:solidFill>
                          <a:effectLst/>
                          <a:latin typeface="+mn-lt"/>
                        </a:rPr>
                        <a:t>4</a:t>
                      </a:r>
                    </a:p>
                  </a:txBody>
                  <a:tcPr anchor="ctr">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400" b="0" i="0" u="none" strike="noStrike" dirty="0">
                          <a:solidFill>
                            <a:srgbClr val="000000"/>
                          </a:solidFill>
                          <a:effectLst/>
                          <a:latin typeface="+mn-lt"/>
                        </a:rPr>
                        <a:t>6%</a:t>
                      </a:r>
                    </a:p>
                  </a:txBody>
                  <a:tcPr anchor="ctr">
                    <a:lnL>
                      <a:noFill/>
                    </a:lnL>
                    <a:lnR>
                      <a:noFill/>
                    </a:lnR>
                    <a:lnT>
                      <a:noFill/>
                    </a:lnT>
                    <a:lnB>
                      <a:noFill/>
                    </a:lnB>
                  </a:tcPr>
                </a:tc>
                <a:extLst>
                  <a:ext uri="{0D108BD9-81ED-4DB2-BD59-A6C34878D82A}">
                    <a16:rowId xmlns:a16="http://schemas.microsoft.com/office/drawing/2014/main" val="3355227493"/>
                  </a:ext>
                </a:extLst>
              </a:tr>
              <a:tr h="286541">
                <a:tc>
                  <a:txBody>
                    <a:bodyPr/>
                    <a:lstStyle/>
                    <a:p>
                      <a:pPr algn="l" fontAlgn="b"/>
                      <a:r>
                        <a:rPr lang="en-US" sz="1400" b="0" i="0" u="none" strike="noStrike" dirty="0">
                          <a:solidFill>
                            <a:srgbClr val="000000"/>
                          </a:solidFill>
                          <a:effectLst/>
                          <a:latin typeface="+mn-lt"/>
                        </a:rPr>
                        <a:t>Other</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24</a:t>
                      </a:r>
                    </a:p>
                  </a:txBody>
                  <a:tcPr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32%</a:t>
                      </a:r>
                    </a:p>
                  </a:txBody>
                  <a:tcPr anchor="ctr">
                    <a:lnL>
                      <a:noFill/>
                    </a:lnL>
                    <a:lnR w="635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11</a:t>
                      </a:r>
                    </a:p>
                  </a:txBody>
                  <a:tcPr anchor="ctr">
                    <a:lnL w="635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effectLst/>
                          <a:latin typeface="+mn-lt"/>
                        </a:rPr>
                        <a:t>17%</a:t>
                      </a:r>
                    </a:p>
                  </a:txBody>
                  <a:tcPr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7004389"/>
                  </a:ext>
                </a:extLst>
              </a:tr>
            </a:tbl>
          </a:graphicData>
        </a:graphic>
      </p:graphicFrame>
    </p:spTree>
    <p:extLst>
      <p:ext uri="{BB962C8B-B14F-4D97-AF65-F5344CB8AC3E}">
        <p14:creationId xmlns:p14="http://schemas.microsoft.com/office/powerpoint/2010/main" val="9642412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5EA02-613E-4F41-B7B8-0FAC77EAB3C6}"/>
              </a:ext>
            </a:extLst>
          </p:cNvPr>
          <p:cNvSpPr>
            <a:spLocks noGrp="1"/>
          </p:cNvSpPr>
          <p:nvPr>
            <p:ph type="title"/>
          </p:nvPr>
        </p:nvSpPr>
        <p:spPr>
          <a:xfrm>
            <a:off x="624608" y="245770"/>
            <a:ext cx="10942784" cy="1145169"/>
          </a:xfrm>
        </p:spPr>
        <p:txBody>
          <a:bodyPr/>
          <a:lstStyle/>
          <a:p>
            <a:r>
              <a:rPr lang="en-US" dirty="0"/>
              <a:t>Outlook</a:t>
            </a:r>
          </a:p>
        </p:txBody>
      </p:sp>
      <p:sp>
        <p:nvSpPr>
          <p:cNvPr id="3" name="Content Placeholder 2">
            <a:extLst>
              <a:ext uri="{FF2B5EF4-FFF2-40B4-BE49-F238E27FC236}">
                <a16:creationId xmlns:a16="http://schemas.microsoft.com/office/drawing/2014/main" id="{9725B887-2717-4ECE-86A9-6B385D6391CD}"/>
              </a:ext>
            </a:extLst>
          </p:cNvPr>
          <p:cNvSpPr>
            <a:spLocks noGrp="1"/>
          </p:cNvSpPr>
          <p:nvPr>
            <p:ph idx="1"/>
          </p:nvPr>
        </p:nvSpPr>
        <p:spPr>
          <a:xfrm>
            <a:off x="624608" y="1051034"/>
            <a:ext cx="6648551" cy="5065987"/>
          </a:xfrm>
        </p:spPr>
        <p:txBody>
          <a:bodyPr>
            <a:normAutofit fontScale="85000" lnSpcReduction="20000"/>
          </a:bodyPr>
          <a:lstStyle/>
          <a:p>
            <a:pPr>
              <a:lnSpc>
                <a:spcPct val="110000"/>
              </a:lnSpc>
            </a:pPr>
            <a:r>
              <a:rPr lang="en-US" dirty="0">
                <a:solidFill>
                  <a:schemeClr val="tx1"/>
                </a:solidFill>
              </a:rPr>
              <a:t>Agricultural labor remains scarce.</a:t>
            </a:r>
          </a:p>
          <a:p>
            <a:pPr>
              <a:lnSpc>
                <a:spcPct val="110000"/>
              </a:lnSpc>
            </a:pPr>
            <a:r>
              <a:rPr lang="en-US" dirty="0">
                <a:solidFill>
                  <a:schemeClr val="tx1"/>
                </a:solidFill>
              </a:rPr>
              <a:t>Wages continue to climb from both market and regulatory pressure.</a:t>
            </a:r>
          </a:p>
          <a:p>
            <a:pPr>
              <a:lnSpc>
                <a:spcPct val="110000"/>
              </a:lnSpc>
            </a:pPr>
            <a:r>
              <a:rPr lang="en-US" dirty="0">
                <a:solidFill>
                  <a:schemeClr val="tx1"/>
                </a:solidFill>
              </a:rPr>
              <a:t>H-2A participation and certified positions continue growth. </a:t>
            </a:r>
          </a:p>
          <a:p>
            <a:pPr>
              <a:lnSpc>
                <a:spcPct val="110000"/>
              </a:lnSpc>
            </a:pPr>
            <a:r>
              <a:rPr lang="en-US" dirty="0">
                <a:solidFill>
                  <a:schemeClr val="tx1"/>
                </a:solidFill>
              </a:rPr>
              <a:t>Federal farm labor policy remains unchanged.</a:t>
            </a:r>
          </a:p>
          <a:p>
            <a:pPr>
              <a:lnSpc>
                <a:spcPct val="110000"/>
              </a:lnSpc>
            </a:pPr>
            <a:r>
              <a:rPr lang="en-US" dirty="0">
                <a:solidFill>
                  <a:schemeClr val="tx1"/>
                </a:solidFill>
              </a:rPr>
              <a:t>60 hours/week becomes the new normal in New York.</a:t>
            </a:r>
          </a:p>
          <a:p>
            <a:pPr>
              <a:lnSpc>
                <a:spcPct val="110000"/>
              </a:lnSpc>
            </a:pPr>
            <a:r>
              <a:rPr lang="en-US" dirty="0">
                <a:solidFill>
                  <a:schemeClr val="tx1"/>
                </a:solidFill>
              </a:rPr>
              <a:t>Producers invest in developing people.</a:t>
            </a:r>
          </a:p>
          <a:p>
            <a:pPr>
              <a:lnSpc>
                <a:spcPct val="110000"/>
              </a:lnSpc>
            </a:pPr>
            <a:r>
              <a:rPr lang="en-US" dirty="0">
                <a:solidFill>
                  <a:schemeClr val="tx1"/>
                </a:solidFill>
              </a:rPr>
              <a:t>Producers invest in technology and plans to increase labor efficiency.</a:t>
            </a:r>
          </a:p>
        </p:txBody>
      </p:sp>
      <p:pic>
        <p:nvPicPr>
          <p:cNvPr id="4" name="Picture 3">
            <a:extLst>
              <a:ext uri="{FF2B5EF4-FFF2-40B4-BE49-F238E27FC236}">
                <a16:creationId xmlns:a16="http://schemas.microsoft.com/office/drawing/2014/main" id="{B2903ACA-6FA3-350C-0AD3-489C20A4292B}"/>
              </a:ext>
            </a:extLst>
          </p:cNvPr>
          <p:cNvPicPr>
            <a:picLocks noChangeAspect="1"/>
          </p:cNvPicPr>
          <p:nvPr/>
        </p:nvPicPr>
        <p:blipFill>
          <a:blip r:embed="rId2"/>
          <a:stretch>
            <a:fillRect/>
          </a:stretch>
        </p:blipFill>
        <p:spPr>
          <a:xfrm>
            <a:off x="7273159" y="1576552"/>
            <a:ext cx="4732342" cy="3547241"/>
          </a:xfrm>
          <a:prstGeom prst="rect">
            <a:avLst/>
          </a:prstGeom>
        </p:spPr>
      </p:pic>
    </p:spTree>
    <p:extLst>
      <p:ext uri="{BB962C8B-B14F-4D97-AF65-F5344CB8AC3E}">
        <p14:creationId xmlns:p14="http://schemas.microsoft.com/office/powerpoint/2010/main" val="2393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7D1CF-656E-4280-AEC7-495C3385BFAD}"/>
              </a:ext>
            </a:extLst>
          </p:cNvPr>
          <p:cNvSpPr>
            <a:spLocks noGrp="1"/>
          </p:cNvSpPr>
          <p:nvPr>
            <p:ph type="title"/>
          </p:nvPr>
        </p:nvSpPr>
        <p:spPr>
          <a:xfrm>
            <a:off x="624608" y="109135"/>
            <a:ext cx="10942784" cy="1145169"/>
          </a:xfrm>
        </p:spPr>
        <p:txBody>
          <a:bodyPr/>
          <a:lstStyle/>
          <a:p>
            <a:r>
              <a:rPr lang="en-US" dirty="0"/>
              <a:t>Unemployment by State</a:t>
            </a:r>
          </a:p>
        </p:txBody>
      </p:sp>
      <p:pic>
        <p:nvPicPr>
          <p:cNvPr id="5" name="Picture 4" descr="Map">
            <a:extLst>
              <a:ext uri="{FF2B5EF4-FFF2-40B4-BE49-F238E27FC236}">
                <a16:creationId xmlns:a16="http://schemas.microsoft.com/office/drawing/2014/main" id="{15AF19FE-724F-D1A3-8150-B5B5DE6836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203" y="805733"/>
            <a:ext cx="10226566" cy="5988845"/>
          </a:xfrm>
          <a:prstGeom prst="rect">
            <a:avLst/>
          </a:prstGeom>
        </p:spPr>
      </p:pic>
    </p:spTree>
    <p:extLst>
      <p:ext uri="{BB962C8B-B14F-4D97-AF65-F5344CB8AC3E}">
        <p14:creationId xmlns:p14="http://schemas.microsoft.com/office/powerpoint/2010/main" val="163049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E17A6-8DAF-D9CF-E207-456EFBAE81F6}"/>
              </a:ext>
            </a:extLst>
          </p:cNvPr>
          <p:cNvSpPr>
            <a:spLocks noGrp="1"/>
          </p:cNvSpPr>
          <p:nvPr>
            <p:ph type="title"/>
          </p:nvPr>
        </p:nvSpPr>
        <p:spPr>
          <a:xfrm>
            <a:off x="624608" y="171451"/>
            <a:ext cx="10942784" cy="1145169"/>
          </a:xfrm>
        </p:spPr>
        <p:txBody>
          <a:bodyPr/>
          <a:lstStyle/>
          <a:p>
            <a:r>
              <a:rPr lang="en-US" dirty="0"/>
              <a:t>Unemployment in New York</a:t>
            </a:r>
          </a:p>
        </p:txBody>
      </p:sp>
      <p:pic>
        <p:nvPicPr>
          <p:cNvPr id="4" name="Picture 3" descr="Map&#10;&#10;Description automatically generated">
            <a:extLst>
              <a:ext uri="{FF2B5EF4-FFF2-40B4-BE49-F238E27FC236}">
                <a16:creationId xmlns:a16="http://schemas.microsoft.com/office/drawing/2014/main" id="{1899BCC5-A860-3B43-2F32-155B165807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3413" y="984229"/>
            <a:ext cx="9737295" cy="5702320"/>
          </a:xfrm>
          <a:prstGeom prst="rect">
            <a:avLst/>
          </a:prstGeom>
        </p:spPr>
      </p:pic>
    </p:spTree>
    <p:extLst>
      <p:ext uri="{BB962C8B-B14F-4D97-AF65-F5344CB8AC3E}">
        <p14:creationId xmlns:p14="http://schemas.microsoft.com/office/powerpoint/2010/main" val="3277101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DCBA0-05BA-40D9-BB37-8747647955FE}"/>
              </a:ext>
            </a:extLst>
          </p:cNvPr>
          <p:cNvSpPr>
            <a:spLocks noGrp="1"/>
          </p:cNvSpPr>
          <p:nvPr>
            <p:ph type="title"/>
          </p:nvPr>
        </p:nvSpPr>
        <p:spPr>
          <a:xfrm>
            <a:off x="533400" y="140706"/>
            <a:ext cx="10942784" cy="1145169"/>
          </a:xfrm>
        </p:spPr>
        <p:txBody>
          <a:bodyPr>
            <a:normAutofit fontScale="90000"/>
          </a:bodyPr>
          <a:lstStyle/>
          <a:p>
            <a:r>
              <a:rPr lang="en-US" dirty="0"/>
              <a:t>U.S. Labor Force Participation Rate Since 1948</a:t>
            </a:r>
          </a:p>
        </p:txBody>
      </p:sp>
      <p:pic>
        <p:nvPicPr>
          <p:cNvPr id="5" name="Picture 4" descr="Chart, line chart&#10;&#10;Description automatically generated">
            <a:extLst>
              <a:ext uri="{FF2B5EF4-FFF2-40B4-BE49-F238E27FC236}">
                <a16:creationId xmlns:a16="http://schemas.microsoft.com/office/drawing/2014/main" id="{A76CB6F6-9834-33EE-1231-5DF40CC22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348935"/>
            <a:ext cx="11125200" cy="4286250"/>
          </a:xfrm>
          <a:prstGeom prst="rect">
            <a:avLst/>
          </a:prstGeom>
        </p:spPr>
      </p:pic>
    </p:spTree>
    <p:extLst>
      <p:ext uri="{BB962C8B-B14F-4D97-AF65-F5344CB8AC3E}">
        <p14:creationId xmlns:p14="http://schemas.microsoft.com/office/powerpoint/2010/main" val="611084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D8B5D-73F7-EC2A-FFC9-43AD581CF5E9}"/>
              </a:ext>
            </a:extLst>
          </p:cNvPr>
          <p:cNvSpPr>
            <a:spLocks noGrp="1"/>
          </p:cNvSpPr>
          <p:nvPr>
            <p:ph type="title"/>
          </p:nvPr>
        </p:nvSpPr>
        <p:spPr>
          <a:xfrm>
            <a:off x="624608" y="224749"/>
            <a:ext cx="10942784" cy="1145169"/>
          </a:xfrm>
        </p:spPr>
        <p:txBody>
          <a:bodyPr>
            <a:normAutofit fontScale="90000"/>
          </a:bodyPr>
          <a:lstStyle/>
          <a:p>
            <a:r>
              <a:rPr lang="en-US" dirty="0"/>
              <a:t>Labor Force Participation Among Women</a:t>
            </a:r>
          </a:p>
        </p:txBody>
      </p:sp>
      <p:pic>
        <p:nvPicPr>
          <p:cNvPr id="3" name="Picture 2">
            <a:extLst>
              <a:ext uri="{FF2B5EF4-FFF2-40B4-BE49-F238E27FC236}">
                <a16:creationId xmlns:a16="http://schemas.microsoft.com/office/drawing/2014/main" id="{6DA3541F-4E73-E409-60D1-7773C8ED615C}"/>
              </a:ext>
            </a:extLst>
          </p:cNvPr>
          <p:cNvPicPr>
            <a:picLocks noChangeAspect="1"/>
          </p:cNvPicPr>
          <p:nvPr/>
        </p:nvPicPr>
        <p:blipFill>
          <a:blip r:embed="rId2"/>
          <a:stretch>
            <a:fillRect/>
          </a:stretch>
        </p:blipFill>
        <p:spPr>
          <a:xfrm>
            <a:off x="249089" y="1176337"/>
            <a:ext cx="11693821" cy="4505325"/>
          </a:xfrm>
          <a:prstGeom prst="rect">
            <a:avLst/>
          </a:prstGeom>
        </p:spPr>
      </p:pic>
    </p:spTree>
    <p:extLst>
      <p:ext uri="{BB962C8B-B14F-4D97-AF65-F5344CB8AC3E}">
        <p14:creationId xmlns:p14="http://schemas.microsoft.com/office/powerpoint/2010/main" val="27673526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8A266B-B0EB-46EC-B73E-659413C88BAE}"/>
              </a:ext>
            </a:extLst>
          </p:cNvPr>
          <p:cNvSpPr>
            <a:spLocks noGrp="1"/>
          </p:cNvSpPr>
          <p:nvPr>
            <p:ph type="title"/>
          </p:nvPr>
        </p:nvSpPr>
        <p:spPr>
          <a:xfrm>
            <a:off x="624608" y="256280"/>
            <a:ext cx="10942784" cy="1145169"/>
          </a:xfrm>
        </p:spPr>
        <p:txBody>
          <a:bodyPr>
            <a:normAutofit fontScale="90000"/>
          </a:bodyPr>
          <a:lstStyle/>
          <a:p>
            <a:r>
              <a:rPr lang="en-US" dirty="0"/>
              <a:t>Still More Job Openings Than Unemployed People in the U.S.</a:t>
            </a:r>
          </a:p>
        </p:txBody>
      </p:sp>
      <p:pic>
        <p:nvPicPr>
          <p:cNvPr id="3" name="Picture 2" descr="Graphical user interface, chart, line chart&#10;&#10;Description automatically generated">
            <a:extLst>
              <a:ext uri="{FF2B5EF4-FFF2-40B4-BE49-F238E27FC236}">
                <a16:creationId xmlns:a16="http://schemas.microsoft.com/office/drawing/2014/main" id="{ED5E22F5-5228-AFCD-C94D-F79DB47F6C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698" y="1506592"/>
            <a:ext cx="11595539" cy="4467459"/>
          </a:xfrm>
          <a:prstGeom prst="rect">
            <a:avLst/>
          </a:prstGeom>
        </p:spPr>
      </p:pic>
    </p:spTree>
    <p:extLst>
      <p:ext uri="{BB962C8B-B14F-4D97-AF65-F5344CB8AC3E}">
        <p14:creationId xmlns:p14="http://schemas.microsoft.com/office/powerpoint/2010/main" val="3786470933"/>
      </p:ext>
    </p:extLst>
  </p:cSld>
  <p:clrMapOvr>
    <a:masterClrMapping/>
  </p:clrMapOvr>
</p:sld>
</file>

<file path=ppt/theme/theme1.xml><?xml version="1.0" encoding="utf-8"?>
<a:theme xmlns:a="http://schemas.openxmlformats.org/drawingml/2006/main" name="CALS PPT Template 16x9 White Bgrd">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CAWD PPT Template" id="{F15F2D6E-749E-4687-B713-83B79C74CC4A}" vid="{00C1E415-2420-4DD1-B6B7-DB90384CCA99}"/>
    </a:ext>
  </a:extLst>
</a:theme>
</file>

<file path=ppt/theme/theme2.xml><?xml version="1.0" encoding="utf-8"?>
<a:theme xmlns:a="http://schemas.openxmlformats.org/drawingml/2006/main" name="CAWD_2020">
  <a:themeElements>
    <a:clrScheme name="CALS">
      <a:dk1>
        <a:srgbClr val="000000"/>
      </a:dk1>
      <a:lt1>
        <a:srgbClr val="FFFFFF"/>
      </a:lt1>
      <a:dk2>
        <a:srgbClr val="AF1C32"/>
      </a:dk2>
      <a:lt2>
        <a:srgbClr val="7D868C"/>
      </a:lt2>
      <a:accent1>
        <a:srgbClr val="3787B0"/>
      </a:accent1>
      <a:accent2>
        <a:srgbClr val="6EB33F"/>
      </a:accent2>
      <a:accent3>
        <a:srgbClr val="9FAD9F"/>
      </a:accent3>
      <a:accent4>
        <a:srgbClr val="EF4034"/>
      </a:accent4>
      <a:accent5>
        <a:srgbClr val="C9D6A5"/>
      </a:accent5>
      <a:accent6>
        <a:srgbClr val="A2998B"/>
      </a:accent6>
      <a:hlink>
        <a:srgbClr val="000000"/>
      </a:hlink>
      <a:folHlink>
        <a:srgbClr val="000000"/>
      </a:folHlink>
    </a:clrScheme>
    <a:fontScheme name="CAWD_1">
      <a:majorFont>
        <a:latin typeface="Arial Black"/>
        <a:ea typeface=""/>
        <a:cs typeface=""/>
      </a:majorFont>
      <a:minorFont>
        <a:latin typeface="Georgi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WD_Template_10-2020" id="{C7A12D06-3B0E-4975-9345-A4ECBD51EB29}" vid="{0CDCF3DE-5578-451D-B98F-8C9AAE7B27B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1761</TotalTime>
  <Words>2596</Words>
  <Application>Microsoft Office PowerPoint</Application>
  <PresentationFormat>Widescreen</PresentationFormat>
  <Paragraphs>475</Paragraphs>
  <Slides>47</Slides>
  <Notes>19</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47</vt:i4>
      </vt:variant>
    </vt:vector>
  </HeadingPairs>
  <TitlesOfParts>
    <vt:vector size="61" baseType="lpstr">
      <vt:lpstr>Arial</vt:lpstr>
      <vt:lpstr>Arial Black</vt:lpstr>
      <vt:lpstr>Calibri</vt:lpstr>
      <vt:lpstr>Calibri Light</vt:lpstr>
      <vt:lpstr>Georgia</vt:lpstr>
      <vt:lpstr>Lora</vt:lpstr>
      <vt:lpstr>Proxima Nova</vt:lpstr>
      <vt:lpstr>Roboto</vt:lpstr>
      <vt:lpstr>Source Sans Pro Web</vt:lpstr>
      <vt:lpstr>Tahoma</vt:lpstr>
      <vt:lpstr>Work sans</vt:lpstr>
      <vt:lpstr>Work sans</vt:lpstr>
      <vt:lpstr>CALS PPT Template 16x9 White Bgrd</vt:lpstr>
      <vt:lpstr>CAWD_2020</vt:lpstr>
      <vt:lpstr>2023 NY Agricultural Workforce Outlook</vt:lpstr>
      <vt:lpstr>Agenda</vt:lpstr>
      <vt:lpstr>Labor Markets</vt:lpstr>
      <vt:lpstr>U.S. Unemployment Since 2003</vt:lpstr>
      <vt:lpstr>Unemployment by State</vt:lpstr>
      <vt:lpstr>Unemployment in New York</vt:lpstr>
      <vt:lpstr>U.S. Labor Force Participation Rate Since 1948</vt:lpstr>
      <vt:lpstr>Labor Force Participation Among Women</vt:lpstr>
      <vt:lpstr>Still More Job Openings Than Unemployed People in the U.S.</vt:lpstr>
      <vt:lpstr>Workers Still Confident in Finding Jobs</vt:lpstr>
      <vt:lpstr>The markets are telling us that labor is tight and employees know it!</vt:lpstr>
      <vt:lpstr>Who Makes Up New York’s Farm Workforce?</vt:lpstr>
      <vt:lpstr>Today’s Farm Workforce</vt:lpstr>
      <vt:lpstr>New York’s Hired Farm Workforce</vt:lpstr>
      <vt:lpstr>Unauthorized Immigration</vt:lpstr>
      <vt:lpstr>Most Unauthorized Immigrants Are Now Long-Term U.S. Residents</vt:lpstr>
      <vt:lpstr>High Activity at the U.S.-Mexico Border</vt:lpstr>
      <vt:lpstr>Changing Border Activity</vt:lpstr>
      <vt:lpstr>Border Encounters with Single Adults from Mexico or Guatemala</vt:lpstr>
      <vt:lpstr>Estimated Successful Border Crossings</vt:lpstr>
      <vt:lpstr>U.S. Farm Workforce Policy Reform</vt:lpstr>
      <vt:lpstr>With the flow of unauthorized labor cut off, H-2A filled the gap.</vt:lpstr>
      <vt:lpstr>Growth in Certified H-2A Positions</vt:lpstr>
      <vt:lpstr>U.S.  H-2A Growth by Crop</vt:lpstr>
      <vt:lpstr>New York H-2A Positions Certified</vt:lpstr>
      <vt:lpstr>Automation Outlook</vt:lpstr>
      <vt:lpstr>Technology to Augment Labor</vt:lpstr>
      <vt:lpstr>Compensation</vt:lpstr>
      <vt:lpstr>New York Minimum Wage</vt:lpstr>
      <vt:lpstr>Wage Compression</vt:lpstr>
      <vt:lpstr>Proposed Minimum Wage Changes</vt:lpstr>
      <vt:lpstr>% Change in Labor Productivity</vt:lpstr>
      <vt:lpstr>2023 AEWR</vt:lpstr>
      <vt:lpstr>H-2A Adverse Effect Wage Rate (AEWR)</vt:lpstr>
      <vt:lpstr>Overtime and the NY Wage Board</vt:lpstr>
      <vt:lpstr>New York Farm Labor Overtime Saga</vt:lpstr>
      <vt:lpstr>Proposed Overtime Threshold Changes</vt:lpstr>
      <vt:lpstr>Farm Workforce Retention Credit</vt:lpstr>
      <vt:lpstr>NY Farm Employer Overtime Tax Credit</vt:lpstr>
      <vt:lpstr>Credits Cover Eligible Overtime Premiums</vt:lpstr>
      <vt:lpstr>California OT</vt:lpstr>
      <vt:lpstr>What Will Be the Effect of a Declining OT Threshold and Refundable Tax Credit?</vt:lpstr>
      <vt:lpstr>New York Farm Workforce in Transition Research</vt:lpstr>
      <vt:lpstr>Changes Made in 2019-2020 to Reduce Labor Needs or Increase Productivity</vt:lpstr>
      <vt:lpstr>Plans For Scale (Size) Of Farming Operations in the Next 2 to 4 Years</vt:lpstr>
      <vt:lpstr>Plans in the Next 2 to 4 Years to Increase Labor Productivity or Efficiency in Farming Operations</vt:lpstr>
      <vt:lpstr>Outlook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Agricultural Workforce Outlook</dc:title>
  <dc:creator>Richard Stup</dc:creator>
  <cp:lastModifiedBy>Richard Stup</cp:lastModifiedBy>
  <cp:revision>3</cp:revision>
  <dcterms:created xsi:type="dcterms:W3CDTF">2021-01-25T14:12:34Z</dcterms:created>
  <dcterms:modified xsi:type="dcterms:W3CDTF">2023-01-20T01:25:35Z</dcterms:modified>
</cp:coreProperties>
</file>