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0" r:id="rId2"/>
    <p:sldMasterId id="2147483879" r:id="rId3"/>
  </p:sldMasterIdLst>
  <p:notesMasterIdLst>
    <p:notesMasterId r:id="rId37"/>
  </p:notesMasterIdLst>
  <p:sldIdLst>
    <p:sldId id="2285" r:id="rId4"/>
    <p:sldId id="2286" r:id="rId5"/>
    <p:sldId id="362" r:id="rId6"/>
    <p:sldId id="415" r:id="rId7"/>
    <p:sldId id="2272" r:id="rId8"/>
    <p:sldId id="263" r:id="rId9"/>
    <p:sldId id="2274" r:id="rId10"/>
    <p:sldId id="2288" r:id="rId11"/>
    <p:sldId id="353" r:id="rId12"/>
    <p:sldId id="267" r:id="rId13"/>
    <p:sldId id="2275" r:id="rId14"/>
    <p:sldId id="424" r:id="rId15"/>
    <p:sldId id="2189" r:id="rId16"/>
    <p:sldId id="2265" r:id="rId17"/>
    <p:sldId id="2264" r:id="rId18"/>
    <p:sldId id="2273" r:id="rId19"/>
    <p:sldId id="2287" r:id="rId20"/>
    <p:sldId id="2233" r:id="rId21"/>
    <p:sldId id="2289" r:id="rId22"/>
    <p:sldId id="712" r:id="rId23"/>
    <p:sldId id="256" r:id="rId24"/>
    <p:sldId id="2195" r:id="rId25"/>
    <p:sldId id="2202" r:id="rId26"/>
    <p:sldId id="2201" r:id="rId27"/>
    <p:sldId id="2203" r:id="rId28"/>
    <p:sldId id="2198" r:id="rId29"/>
    <p:sldId id="2205" r:id="rId30"/>
    <p:sldId id="2206" r:id="rId31"/>
    <p:sldId id="2207" r:id="rId32"/>
    <p:sldId id="2209" r:id="rId33"/>
    <p:sldId id="2208" r:id="rId34"/>
    <p:sldId id="2199" r:id="rId35"/>
    <p:sldId id="370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8">
          <p15:clr>
            <a:srgbClr val="A4A3A4"/>
          </p15:clr>
        </p15:guide>
        <p15:guide id="2" pos="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ey Silver" initials="C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7"/>
    <p:restoredTop sz="94666"/>
  </p:normalViewPr>
  <p:slideViewPr>
    <p:cSldViewPr>
      <p:cViewPr varScale="1">
        <p:scale>
          <a:sx n="111" d="100"/>
          <a:sy n="111" d="100"/>
        </p:scale>
        <p:origin x="1704" y="192"/>
      </p:cViewPr>
      <p:guideLst>
        <p:guide orient="horz" pos="1568"/>
        <p:guide pos="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\Downloads\5491CB1E-B6DE-3DB6-A054-C69177C6FF05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\Downloads\nominal_expenditur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\Downloads\5491CB1E-B6DE-3DB6-A054-C69177C6FF05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\Desktop\fruit\PPI-fresh%20fruits%20and%20mel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\Desktop\fruit\CP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\Desktop\fruit\CP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\Desktop\vegetable\rankin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\Desktop\cp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dr/5dwjb9k10t1dmhb3hhyk6r31q0nqk5/T/com.microsoft.Outlook/Outlook%20Temp/National%20level%20PPI%20Index%20(USDA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Rebecca\Downloads\nominal_expendit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Top Northeastern States National Apple Production (lbs)</a:t>
            </a:r>
          </a:p>
        </c:rich>
      </c:tx>
      <c:layout>
        <c:manualLayout>
          <c:xMode val="edge"/>
          <c:yMode val="edge"/>
          <c:x val="0.10108641793607574"/>
          <c:y val="1.8181818181818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'aple lbs'!$F$1</c:f>
              <c:strCache>
                <c:ptCount val="1"/>
                <c:pt idx="0">
                  <c:v>New York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'aple lbs'!$A$2:$A$12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'aple lbs'!$F$2:$F$12</c:f>
              <c:numCache>
                <c:formatCode>0.00%</c:formatCode>
                <c:ptCount val="11"/>
                <c:pt idx="0">
                  <c:v>8.0068503052611678E-2</c:v>
                </c:pt>
                <c:pt idx="1">
                  <c:v>0.1358876408765228</c:v>
                </c:pt>
                <c:pt idx="2">
                  <c:v>0.10958349841103927</c:v>
                </c:pt>
                <c:pt idx="3">
                  <c:v>0.13857955951497153</c:v>
                </c:pt>
                <c:pt idx="4">
                  <c:v>0.10874293170943888</c:v>
                </c:pt>
                <c:pt idx="5">
                  <c:v>0.11684568579762328</c:v>
                </c:pt>
                <c:pt idx="6">
                  <c:v>0.13623046875</c:v>
                </c:pt>
                <c:pt idx="7">
                  <c:v>0.11906909615731553</c:v>
                </c:pt>
                <c:pt idx="8">
                  <c:v>0.13466212931453572</c:v>
                </c:pt>
                <c:pt idx="9">
                  <c:v>0.13606132913641672</c:v>
                </c:pt>
                <c:pt idx="10">
                  <c:v>0.14342235410484669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2C-486F-84D2-069674C9FA8D}"/>
            </c:ext>
          </c:extLst>
        </c:ser>
        <c:ser>
          <c:idx val="1"/>
          <c:order val="1"/>
          <c:tx>
            <c:strRef>
              <c:f>'aple lbs'!$G$1</c:f>
              <c:strCache>
                <c:ptCount val="1"/>
                <c:pt idx="0">
                  <c:v>Pennsylvania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'aple lbs'!$A$2:$A$12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'aple lbs'!$G$2:$G$12</c:f>
              <c:numCache>
                <c:formatCode>0.00%</c:formatCode>
                <c:ptCount val="11"/>
                <c:pt idx="0">
                  <c:v>5.4935889594430791E-2</c:v>
                </c:pt>
                <c:pt idx="1">
                  <c:v>4.8843529657715185E-2</c:v>
                </c:pt>
                <c:pt idx="2">
                  <c:v>4.5013529347303821E-2</c:v>
                </c:pt>
                <c:pt idx="3">
                  <c:v>5.1373422420193021E-2</c:v>
                </c:pt>
                <c:pt idx="4">
                  <c:v>4.0626359286646367E-2</c:v>
                </c:pt>
                <c:pt idx="5">
                  <c:v>4.5699646000848214E-2</c:v>
                </c:pt>
                <c:pt idx="6">
                  <c:v>4.7656249999999997E-2</c:v>
                </c:pt>
                <c:pt idx="7">
                  <c:v>4.5733357387696197E-2</c:v>
                </c:pt>
                <c:pt idx="8">
                  <c:v>4.0544482255712201E-2</c:v>
                </c:pt>
                <c:pt idx="9">
                  <c:v>5.6556836066406053E-2</c:v>
                </c:pt>
                <c:pt idx="10">
                  <c:v>4.549950544015826E-2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2C-486F-84D2-069674C9F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081375"/>
        <c:axId val="1255081791"/>
      </c:lineChart>
      <c:catAx>
        <c:axId val="125508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081791"/>
        <c:crosses val="autoZero"/>
        <c:auto val="1"/>
        <c:lblAlgn val="ctr"/>
        <c:lblOffset val="100"/>
        <c:noMultiLvlLbl val="0"/>
      </c:catAx>
      <c:valAx>
        <c:axId val="125508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081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Alcohol at home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Sheet1!$G$2:$G$26</c:f>
              <c:numCache>
                <c:formatCode>#,##0</c:formatCode>
                <c:ptCount val="25"/>
                <c:pt idx="0">
                  <c:v>51009.87109375</c:v>
                </c:pt>
                <c:pt idx="1">
                  <c:v>52536.13671875</c:v>
                </c:pt>
                <c:pt idx="2">
                  <c:v>54529.84765625</c:v>
                </c:pt>
                <c:pt idx="3">
                  <c:v>57707.69921875</c:v>
                </c:pt>
                <c:pt idx="4">
                  <c:v>58739.0625</c:v>
                </c:pt>
                <c:pt idx="5">
                  <c:v>58420.125</c:v>
                </c:pt>
                <c:pt idx="6">
                  <c:v>60261.5078125</c:v>
                </c:pt>
                <c:pt idx="7">
                  <c:v>64113.4609375</c:v>
                </c:pt>
                <c:pt idx="8">
                  <c:v>67817.1875</c:v>
                </c:pt>
                <c:pt idx="9">
                  <c:v>72065.140625</c:v>
                </c:pt>
                <c:pt idx="10">
                  <c:v>75764.4765625</c:v>
                </c:pt>
                <c:pt idx="11">
                  <c:v>80010.7265625</c:v>
                </c:pt>
                <c:pt idx="12">
                  <c:v>78759.53125</c:v>
                </c:pt>
                <c:pt idx="13">
                  <c:v>82954.84375</c:v>
                </c:pt>
                <c:pt idx="14">
                  <c:v>88252.375</c:v>
                </c:pt>
                <c:pt idx="15">
                  <c:v>93487.4140625</c:v>
                </c:pt>
                <c:pt idx="16">
                  <c:v>98419.9765625</c:v>
                </c:pt>
                <c:pt idx="17">
                  <c:v>104648.96875</c:v>
                </c:pt>
                <c:pt idx="18">
                  <c:v>108192.171875</c:v>
                </c:pt>
                <c:pt idx="19">
                  <c:v>114261.671875</c:v>
                </c:pt>
                <c:pt idx="20">
                  <c:v>122603.5703125</c:v>
                </c:pt>
                <c:pt idx="21">
                  <c:v>129298.75</c:v>
                </c:pt>
                <c:pt idx="22">
                  <c:v>133830.828125</c:v>
                </c:pt>
                <c:pt idx="23">
                  <c:v>147398.375</c:v>
                </c:pt>
                <c:pt idx="24">
                  <c:v>162754.15625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9D-3B46-B7D9-B55D132C2CCE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Alcohol away from home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Sheet1!$H$2:$H$26</c:f>
              <c:numCache>
                <c:formatCode>#,##0</c:formatCode>
                <c:ptCount val="25"/>
                <c:pt idx="0">
                  <c:v>41413.0859375</c:v>
                </c:pt>
                <c:pt idx="1">
                  <c:v>44439.15625</c:v>
                </c:pt>
                <c:pt idx="2">
                  <c:v>47691.12890625</c:v>
                </c:pt>
                <c:pt idx="3">
                  <c:v>51941.02734375</c:v>
                </c:pt>
                <c:pt idx="4">
                  <c:v>54440.52734375</c:v>
                </c:pt>
                <c:pt idx="5">
                  <c:v>58211.9453125</c:v>
                </c:pt>
                <c:pt idx="6">
                  <c:v>60092.875</c:v>
                </c:pt>
                <c:pt idx="7">
                  <c:v>62114.88671875</c:v>
                </c:pt>
                <c:pt idx="8">
                  <c:v>63783.87890625</c:v>
                </c:pt>
                <c:pt idx="9">
                  <c:v>66826.734375</c:v>
                </c:pt>
                <c:pt idx="10">
                  <c:v>69017.46875</c:v>
                </c:pt>
                <c:pt idx="11">
                  <c:v>71109.4921875</c:v>
                </c:pt>
                <c:pt idx="12">
                  <c:v>70688.4296875</c:v>
                </c:pt>
                <c:pt idx="13">
                  <c:v>73507.625</c:v>
                </c:pt>
                <c:pt idx="14">
                  <c:v>78924.34375</c:v>
                </c:pt>
                <c:pt idx="15">
                  <c:v>85604.671875</c:v>
                </c:pt>
                <c:pt idx="16">
                  <c:v>87278.921875</c:v>
                </c:pt>
                <c:pt idx="17">
                  <c:v>92095.1953125</c:v>
                </c:pt>
                <c:pt idx="18">
                  <c:v>98450.125</c:v>
                </c:pt>
                <c:pt idx="19">
                  <c:v>103815.5078125</c:v>
                </c:pt>
                <c:pt idx="20">
                  <c:v>109038.59375</c:v>
                </c:pt>
                <c:pt idx="21">
                  <c:v>115167.6328125</c:v>
                </c:pt>
                <c:pt idx="22">
                  <c:v>120983.3828125</c:v>
                </c:pt>
                <c:pt idx="23">
                  <c:v>86050.453125</c:v>
                </c:pt>
                <c:pt idx="24">
                  <c:v>128188.0625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9D-3B46-B7D9-B55D132C2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718575"/>
        <c:axId val="679698607"/>
      </c:lineChart>
      <c:catAx>
        <c:axId val="67971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698607"/>
        <c:crosses val="autoZero"/>
        <c:auto val="1"/>
        <c:lblAlgn val="ctr"/>
        <c:lblOffset val="100"/>
        <c:noMultiLvlLbl val="0"/>
      </c:catAx>
      <c:valAx>
        <c:axId val="679698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/>
                  <a:t>million</a:t>
                </a:r>
                <a:r>
                  <a:rPr lang="en-US" altLang="zh-TW" baseline="0"/>
                  <a:t> $</a:t>
                </a:r>
                <a:endParaRPr lang="en-US" altLang="zh-TW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71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000"/>
              <a:t>Apple</a:t>
            </a:r>
            <a:r>
              <a:rPr lang="en-US" altLang="zh-TW" sz="2000" baseline="0"/>
              <a:t> Production (lbs) in the U.S.</a:t>
            </a:r>
            <a:endParaRPr lang="en-US" altLang="zh-TW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'aple lbs'!$K$1</c:f>
              <c:strCache>
                <c:ptCount val="1"/>
                <c:pt idx="0">
                  <c:v>New York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'aple lbs'!$J$2:$J$12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'aple lbs'!$K$2:$K$12</c:f>
              <c:numCache>
                <c:formatCode>#,##0</c:formatCode>
                <c:ptCount val="11"/>
                <c:pt idx="0">
                  <c:v>720</c:v>
                </c:pt>
                <c:pt idx="1">
                  <c:v>1430</c:v>
                </c:pt>
                <c:pt idx="2">
                  <c:v>1300</c:v>
                </c:pt>
                <c:pt idx="3">
                  <c:v>1400</c:v>
                </c:pt>
                <c:pt idx="4">
                  <c:v>1250</c:v>
                </c:pt>
                <c:pt idx="5">
                  <c:v>1350</c:v>
                </c:pt>
                <c:pt idx="6">
                  <c:v>1395</c:v>
                </c:pt>
                <c:pt idx="7">
                  <c:v>1320</c:v>
                </c:pt>
                <c:pt idx="8">
                  <c:v>1385</c:v>
                </c:pt>
                <c:pt idx="9">
                  <c:v>1340</c:v>
                </c:pt>
                <c:pt idx="10">
                  <c:v>1450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D-1F41-8D48-3CE9FB35A6FA}"/>
            </c:ext>
          </c:extLst>
        </c:ser>
        <c:ser>
          <c:idx val="1"/>
          <c:order val="1"/>
          <c:tx>
            <c:strRef>
              <c:f>'aple lbs'!$L$1</c:f>
              <c:strCache>
                <c:ptCount val="1"/>
                <c:pt idx="0">
                  <c:v>Pennsylvania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numRef>
              <c:f>'aple lbs'!$J$2:$J$12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'aple lbs'!$L$2:$L$12</c:f>
              <c:numCache>
                <c:formatCode>#,##0</c:formatCode>
                <c:ptCount val="11"/>
                <c:pt idx="0">
                  <c:v>494</c:v>
                </c:pt>
                <c:pt idx="1">
                  <c:v>514</c:v>
                </c:pt>
                <c:pt idx="2">
                  <c:v>534</c:v>
                </c:pt>
                <c:pt idx="3">
                  <c:v>519</c:v>
                </c:pt>
                <c:pt idx="4">
                  <c:v>467</c:v>
                </c:pt>
                <c:pt idx="5">
                  <c:v>528</c:v>
                </c:pt>
                <c:pt idx="6">
                  <c:v>488</c:v>
                </c:pt>
                <c:pt idx="7">
                  <c:v>507</c:v>
                </c:pt>
                <c:pt idx="8">
                  <c:v>417</c:v>
                </c:pt>
                <c:pt idx="9">
                  <c:v>557</c:v>
                </c:pt>
                <c:pt idx="10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D-1F41-8D48-3CE9FB35A6FA}"/>
            </c:ext>
          </c:extLst>
        </c:ser>
        <c:ser>
          <c:idx val="2"/>
          <c:order val="2"/>
          <c:tx>
            <c:strRef>
              <c:f>'aple lbs'!$N$1</c:f>
              <c:strCache>
                <c:ptCount val="1"/>
                <c:pt idx="0">
                  <c:v>Other States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'aple lbs'!$J$2:$J$12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'aple lbs'!$N$2:$N$12</c:f>
              <c:numCache>
                <c:formatCode>#,##0</c:formatCode>
                <c:ptCount val="11"/>
                <c:pt idx="0">
                  <c:v>7778.2999999999993</c:v>
                </c:pt>
                <c:pt idx="1">
                  <c:v>8579.4</c:v>
                </c:pt>
                <c:pt idx="2">
                  <c:v>10029.1</c:v>
                </c:pt>
                <c:pt idx="3">
                  <c:v>8183.5</c:v>
                </c:pt>
                <c:pt idx="4">
                  <c:v>9778</c:v>
                </c:pt>
                <c:pt idx="5">
                  <c:v>9675.7000000000007</c:v>
                </c:pt>
                <c:pt idx="6">
                  <c:v>8357</c:v>
                </c:pt>
                <c:pt idx="7">
                  <c:v>9259</c:v>
                </c:pt>
                <c:pt idx="8">
                  <c:v>8483</c:v>
                </c:pt>
                <c:pt idx="9">
                  <c:v>7951.5</c:v>
                </c:pt>
                <c:pt idx="10">
                  <c:v>8200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2D-1F41-8D48-3CE9FB35A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5984127"/>
        <c:axId val="1325986623"/>
      </c:barChart>
      <c:catAx>
        <c:axId val="132598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986623"/>
        <c:crosses val="autoZero"/>
        <c:auto val="1"/>
        <c:lblAlgn val="ctr"/>
        <c:lblOffset val="100"/>
        <c:noMultiLvlLbl val="0"/>
      </c:catAx>
      <c:valAx>
        <c:axId val="1325986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dirty="0"/>
                  <a:t>1</a:t>
                </a:r>
                <a:r>
                  <a:rPr lang="en-US" altLang="zh-TW" baseline="0" dirty="0"/>
                  <a:t> million</a:t>
                </a:r>
                <a:endParaRPr lang="en-US" altLang="zh-TW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984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Production Price Indexes</a:t>
            </a:r>
            <a:endParaRPr lang="zh-TW"/>
          </a:p>
          <a:p>
            <a:pPr>
              <a:defRPr/>
            </a:pPr>
            <a:r>
              <a:rPr lang="en-US"/>
              <a:t>Fresh Fruits and Melons, Frozen Fruits, and All Other Fruits and Berries</a:t>
            </a:r>
            <a:endParaRPr lang="zh-TW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fruits and melons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Sheet1!$A$2:$A$36</c:f>
              <c:strCache>
                <c:ptCount val="35"/>
                <c:pt idx="0">
                  <c:v>2020 Jan</c:v>
                </c:pt>
                <c:pt idx="1">
                  <c:v>2020 Feb</c:v>
                </c:pt>
                <c:pt idx="2">
                  <c:v>2020 Mar</c:v>
                </c:pt>
                <c:pt idx="3">
                  <c:v>2020 Apr</c:v>
                </c:pt>
                <c:pt idx="4">
                  <c:v>2020 May</c:v>
                </c:pt>
                <c:pt idx="5">
                  <c:v>2020 Jun</c:v>
                </c:pt>
                <c:pt idx="6">
                  <c:v>2020 Jul</c:v>
                </c:pt>
                <c:pt idx="7">
                  <c:v>2020 Aug</c:v>
                </c:pt>
                <c:pt idx="8">
                  <c:v>2020 Sep</c:v>
                </c:pt>
                <c:pt idx="9">
                  <c:v>2020 Oct</c:v>
                </c:pt>
                <c:pt idx="10">
                  <c:v>2020 Nov</c:v>
                </c:pt>
                <c:pt idx="11">
                  <c:v>2020 Dec</c:v>
                </c:pt>
                <c:pt idx="12">
                  <c:v>2021 Jan</c:v>
                </c:pt>
                <c:pt idx="13">
                  <c:v>2021 Feb</c:v>
                </c:pt>
                <c:pt idx="14">
                  <c:v>2021 Mar</c:v>
                </c:pt>
                <c:pt idx="15">
                  <c:v>2021 Apr</c:v>
                </c:pt>
                <c:pt idx="16">
                  <c:v>2021 May</c:v>
                </c:pt>
                <c:pt idx="17">
                  <c:v>2021 Jun</c:v>
                </c:pt>
                <c:pt idx="18">
                  <c:v>2021 Jul</c:v>
                </c:pt>
                <c:pt idx="19">
                  <c:v>2021 Aug</c:v>
                </c:pt>
                <c:pt idx="20">
                  <c:v>2021 Sep</c:v>
                </c:pt>
                <c:pt idx="21">
                  <c:v>2021 Oct</c:v>
                </c:pt>
                <c:pt idx="22">
                  <c:v>2021 Nov</c:v>
                </c:pt>
                <c:pt idx="23">
                  <c:v>2021 Dec</c:v>
                </c:pt>
                <c:pt idx="24">
                  <c:v>2022 Jan</c:v>
                </c:pt>
                <c:pt idx="25">
                  <c:v>2022 Feb</c:v>
                </c:pt>
                <c:pt idx="26">
                  <c:v>2022 Mar</c:v>
                </c:pt>
                <c:pt idx="27">
                  <c:v>2022 Apr</c:v>
                </c:pt>
                <c:pt idx="28">
                  <c:v>2022 May</c:v>
                </c:pt>
                <c:pt idx="29">
                  <c:v>2022 Jun</c:v>
                </c:pt>
                <c:pt idx="30">
                  <c:v>2022 Jul</c:v>
                </c:pt>
                <c:pt idx="31">
                  <c:v>2022 Aug</c:v>
                </c:pt>
                <c:pt idx="32">
                  <c:v>2022 Sep</c:v>
                </c:pt>
                <c:pt idx="33">
                  <c:v>2022 Oct</c:v>
                </c:pt>
                <c:pt idx="34">
                  <c:v>2022 Nov</c:v>
                </c:pt>
              </c:strCache>
            </c:strRef>
          </c:cat>
          <c:val>
            <c:numRef>
              <c:f>Sheet1!$B$2:$B$36</c:f>
              <c:numCache>
                <c:formatCode>#0.0</c:formatCode>
                <c:ptCount val="35"/>
                <c:pt idx="0">
                  <c:v>136</c:v>
                </c:pt>
                <c:pt idx="1">
                  <c:v>137.30000000000001</c:v>
                </c:pt>
                <c:pt idx="2">
                  <c:v>133.80000000000001</c:v>
                </c:pt>
                <c:pt idx="3">
                  <c:v>118.6</c:v>
                </c:pt>
                <c:pt idx="4">
                  <c:v>133.4</c:v>
                </c:pt>
                <c:pt idx="5">
                  <c:v>141.5</c:v>
                </c:pt>
                <c:pt idx="6">
                  <c:v>148</c:v>
                </c:pt>
                <c:pt idx="7">
                  <c:v>141.80000000000001</c:v>
                </c:pt>
                <c:pt idx="8">
                  <c:v>155.80000000000001</c:v>
                </c:pt>
                <c:pt idx="9">
                  <c:v>151.9</c:v>
                </c:pt>
                <c:pt idx="10">
                  <c:v>134.9</c:v>
                </c:pt>
                <c:pt idx="11">
                  <c:v>135.69999999999999</c:v>
                </c:pt>
                <c:pt idx="12">
                  <c:v>151</c:v>
                </c:pt>
                <c:pt idx="13">
                  <c:v>151.80000000000001</c:v>
                </c:pt>
                <c:pt idx="14">
                  <c:v>133.5</c:v>
                </c:pt>
                <c:pt idx="15">
                  <c:v>145.9</c:v>
                </c:pt>
                <c:pt idx="16">
                  <c:v>143.1</c:v>
                </c:pt>
                <c:pt idx="17">
                  <c:v>146.80000000000001</c:v>
                </c:pt>
                <c:pt idx="18">
                  <c:v>140.42500000000001</c:v>
                </c:pt>
                <c:pt idx="19">
                  <c:v>139.95500000000001</c:v>
                </c:pt>
                <c:pt idx="20">
                  <c:v>139.506</c:v>
                </c:pt>
                <c:pt idx="21">
                  <c:v>139.661</c:v>
                </c:pt>
                <c:pt idx="22">
                  <c:v>167.72800000000001</c:v>
                </c:pt>
                <c:pt idx="23">
                  <c:v>158.00899999999999</c:v>
                </c:pt>
                <c:pt idx="24">
                  <c:v>164.672</c:v>
                </c:pt>
                <c:pt idx="25">
                  <c:v>172.06299999999999</c:v>
                </c:pt>
                <c:pt idx="26">
                  <c:v>158.22</c:v>
                </c:pt>
                <c:pt idx="27">
                  <c:v>171.41200000000001</c:v>
                </c:pt>
                <c:pt idx="28">
                  <c:v>169.56299999999999</c:v>
                </c:pt>
                <c:pt idx="29">
                  <c:v>166.93100000000001</c:v>
                </c:pt>
                <c:pt idx="30">
                  <c:v>170.19300000000001</c:v>
                </c:pt>
                <c:pt idx="31">
                  <c:v>171.09200000000001</c:v>
                </c:pt>
                <c:pt idx="32">
                  <c:v>168.953</c:v>
                </c:pt>
                <c:pt idx="33">
                  <c:v>188.321</c:v>
                </c:pt>
                <c:pt idx="34">
                  <c:v>194.273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D-9E41-BE18-82207A3650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Frozen fruits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Sheet1!$A$2:$A$36</c:f>
              <c:strCache>
                <c:ptCount val="35"/>
                <c:pt idx="0">
                  <c:v>2020 Jan</c:v>
                </c:pt>
                <c:pt idx="1">
                  <c:v>2020 Feb</c:v>
                </c:pt>
                <c:pt idx="2">
                  <c:v>2020 Mar</c:v>
                </c:pt>
                <c:pt idx="3">
                  <c:v>2020 Apr</c:v>
                </c:pt>
                <c:pt idx="4">
                  <c:v>2020 May</c:v>
                </c:pt>
                <c:pt idx="5">
                  <c:v>2020 Jun</c:v>
                </c:pt>
                <c:pt idx="6">
                  <c:v>2020 Jul</c:v>
                </c:pt>
                <c:pt idx="7">
                  <c:v>2020 Aug</c:v>
                </c:pt>
                <c:pt idx="8">
                  <c:v>2020 Sep</c:v>
                </c:pt>
                <c:pt idx="9">
                  <c:v>2020 Oct</c:v>
                </c:pt>
                <c:pt idx="10">
                  <c:v>2020 Nov</c:v>
                </c:pt>
                <c:pt idx="11">
                  <c:v>2020 Dec</c:v>
                </c:pt>
                <c:pt idx="12">
                  <c:v>2021 Jan</c:v>
                </c:pt>
                <c:pt idx="13">
                  <c:v>2021 Feb</c:v>
                </c:pt>
                <c:pt idx="14">
                  <c:v>2021 Mar</c:v>
                </c:pt>
                <c:pt idx="15">
                  <c:v>2021 Apr</c:v>
                </c:pt>
                <c:pt idx="16">
                  <c:v>2021 May</c:v>
                </c:pt>
                <c:pt idx="17">
                  <c:v>2021 Jun</c:v>
                </c:pt>
                <c:pt idx="18">
                  <c:v>2021 Jul</c:v>
                </c:pt>
                <c:pt idx="19">
                  <c:v>2021 Aug</c:v>
                </c:pt>
                <c:pt idx="20">
                  <c:v>2021 Sep</c:v>
                </c:pt>
                <c:pt idx="21">
                  <c:v>2021 Oct</c:v>
                </c:pt>
                <c:pt idx="22">
                  <c:v>2021 Nov</c:v>
                </c:pt>
                <c:pt idx="23">
                  <c:v>2021 Dec</c:v>
                </c:pt>
                <c:pt idx="24">
                  <c:v>2022 Jan</c:v>
                </c:pt>
                <c:pt idx="25">
                  <c:v>2022 Feb</c:v>
                </c:pt>
                <c:pt idx="26">
                  <c:v>2022 Mar</c:v>
                </c:pt>
                <c:pt idx="27">
                  <c:v>2022 Apr</c:v>
                </c:pt>
                <c:pt idx="28">
                  <c:v>2022 May</c:v>
                </c:pt>
                <c:pt idx="29">
                  <c:v>2022 Jun</c:v>
                </c:pt>
                <c:pt idx="30">
                  <c:v>2022 Jul</c:v>
                </c:pt>
                <c:pt idx="31">
                  <c:v>2022 Aug</c:v>
                </c:pt>
                <c:pt idx="32">
                  <c:v>2022 Sep</c:v>
                </c:pt>
                <c:pt idx="33">
                  <c:v>2022 Oct</c:v>
                </c:pt>
                <c:pt idx="34">
                  <c:v>2022 Nov</c:v>
                </c:pt>
              </c:strCache>
            </c:strRef>
          </c:cat>
          <c:val>
            <c:numRef>
              <c:f>Sheet1!$C$2:$C$36</c:f>
              <c:numCache>
                <c:formatCode>#0.0</c:formatCode>
                <c:ptCount val="35"/>
                <c:pt idx="0">
                  <c:v>221.7</c:v>
                </c:pt>
                <c:pt idx="1">
                  <c:v>221.8</c:v>
                </c:pt>
                <c:pt idx="2">
                  <c:v>221.9</c:v>
                </c:pt>
                <c:pt idx="3">
                  <c:v>220.3</c:v>
                </c:pt>
                <c:pt idx="4">
                  <c:v>221.9</c:v>
                </c:pt>
                <c:pt idx="5">
                  <c:v>227.5</c:v>
                </c:pt>
                <c:pt idx="6">
                  <c:v>234.2</c:v>
                </c:pt>
                <c:pt idx="7">
                  <c:v>232.3</c:v>
                </c:pt>
                <c:pt idx="8">
                  <c:v>235.2</c:v>
                </c:pt>
                <c:pt idx="9">
                  <c:v>249.9</c:v>
                </c:pt>
                <c:pt idx="10">
                  <c:v>251</c:v>
                </c:pt>
                <c:pt idx="11">
                  <c:v>252.4</c:v>
                </c:pt>
                <c:pt idx="12">
                  <c:v>254.7</c:v>
                </c:pt>
                <c:pt idx="13">
                  <c:v>260.10000000000002</c:v>
                </c:pt>
                <c:pt idx="14">
                  <c:v>261.89999999999998</c:v>
                </c:pt>
                <c:pt idx="15">
                  <c:v>266.5</c:v>
                </c:pt>
                <c:pt idx="16">
                  <c:v>267</c:v>
                </c:pt>
                <c:pt idx="17">
                  <c:v>269.60000000000002</c:v>
                </c:pt>
                <c:pt idx="18">
                  <c:v>285.90600000000001</c:v>
                </c:pt>
                <c:pt idx="19">
                  <c:v>291.07</c:v>
                </c:pt>
                <c:pt idx="20">
                  <c:v>298.209</c:v>
                </c:pt>
                <c:pt idx="21">
                  <c:v>316.70400000000001</c:v>
                </c:pt>
                <c:pt idx="22">
                  <c:v>319.20100000000002</c:v>
                </c:pt>
                <c:pt idx="23">
                  <c:v>318.96499999999997</c:v>
                </c:pt>
                <c:pt idx="24">
                  <c:v>319.971</c:v>
                </c:pt>
                <c:pt idx="25">
                  <c:v>320.745</c:v>
                </c:pt>
                <c:pt idx="26">
                  <c:v>320.83699999999999</c:v>
                </c:pt>
                <c:pt idx="27">
                  <c:v>324.17099999999999</c:v>
                </c:pt>
                <c:pt idx="28">
                  <c:v>329.995</c:v>
                </c:pt>
                <c:pt idx="29">
                  <c:v>315.43099999999998</c:v>
                </c:pt>
                <c:pt idx="30">
                  <c:v>313.863</c:v>
                </c:pt>
                <c:pt idx="31">
                  <c:v>315.01499999999999</c:v>
                </c:pt>
                <c:pt idx="32">
                  <c:v>312.07400000000001</c:v>
                </c:pt>
                <c:pt idx="33">
                  <c:v>284.88299999999998</c:v>
                </c:pt>
                <c:pt idx="34">
                  <c:v>279.339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5D-9E41-BE18-82207A3650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fruits and berries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Sheet1!$A$2:$A$36</c:f>
              <c:strCache>
                <c:ptCount val="35"/>
                <c:pt idx="0">
                  <c:v>2020 Jan</c:v>
                </c:pt>
                <c:pt idx="1">
                  <c:v>2020 Feb</c:v>
                </c:pt>
                <c:pt idx="2">
                  <c:v>2020 Mar</c:v>
                </c:pt>
                <c:pt idx="3">
                  <c:v>2020 Apr</c:v>
                </c:pt>
                <c:pt idx="4">
                  <c:v>2020 May</c:v>
                </c:pt>
                <c:pt idx="5">
                  <c:v>2020 Jun</c:v>
                </c:pt>
                <c:pt idx="6">
                  <c:v>2020 Jul</c:v>
                </c:pt>
                <c:pt idx="7">
                  <c:v>2020 Aug</c:v>
                </c:pt>
                <c:pt idx="8">
                  <c:v>2020 Sep</c:v>
                </c:pt>
                <c:pt idx="9">
                  <c:v>2020 Oct</c:v>
                </c:pt>
                <c:pt idx="10">
                  <c:v>2020 Nov</c:v>
                </c:pt>
                <c:pt idx="11">
                  <c:v>2020 Dec</c:v>
                </c:pt>
                <c:pt idx="12">
                  <c:v>2021 Jan</c:v>
                </c:pt>
                <c:pt idx="13">
                  <c:v>2021 Feb</c:v>
                </c:pt>
                <c:pt idx="14">
                  <c:v>2021 Mar</c:v>
                </c:pt>
                <c:pt idx="15">
                  <c:v>2021 Apr</c:v>
                </c:pt>
                <c:pt idx="16">
                  <c:v>2021 May</c:v>
                </c:pt>
                <c:pt idx="17">
                  <c:v>2021 Jun</c:v>
                </c:pt>
                <c:pt idx="18">
                  <c:v>2021 Jul</c:v>
                </c:pt>
                <c:pt idx="19">
                  <c:v>2021 Aug</c:v>
                </c:pt>
                <c:pt idx="20">
                  <c:v>2021 Sep</c:v>
                </c:pt>
                <c:pt idx="21">
                  <c:v>2021 Oct</c:v>
                </c:pt>
                <c:pt idx="22">
                  <c:v>2021 Nov</c:v>
                </c:pt>
                <c:pt idx="23">
                  <c:v>2021 Dec</c:v>
                </c:pt>
                <c:pt idx="24">
                  <c:v>2022 Jan</c:v>
                </c:pt>
                <c:pt idx="25">
                  <c:v>2022 Feb</c:v>
                </c:pt>
                <c:pt idx="26">
                  <c:v>2022 Mar</c:v>
                </c:pt>
                <c:pt idx="27">
                  <c:v>2022 Apr</c:v>
                </c:pt>
                <c:pt idx="28">
                  <c:v>2022 May</c:v>
                </c:pt>
                <c:pt idx="29">
                  <c:v>2022 Jun</c:v>
                </c:pt>
                <c:pt idx="30">
                  <c:v>2022 Jul</c:v>
                </c:pt>
                <c:pt idx="31">
                  <c:v>2022 Aug</c:v>
                </c:pt>
                <c:pt idx="32">
                  <c:v>2022 Sep</c:v>
                </c:pt>
                <c:pt idx="33">
                  <c:v>2022 Oct</c:v>
                </c:pt>
                <c:pt idx="34">
                  <c:v>2022 Nov</c:v>
                </c:pt>
              </c:strCache>
            </c:strRef>
          </c:cat>
          <c:val>
            <c:numRef>
              <c:f>Sheet1!$D$2:$D$36</c:f>
              <c:numCache>
                <c:formatCode>#0.0</c:formatCode>
                <c:ptCount val="35"/>
                <c:pt idx="0">
                  <c:v>117.4</c:v>
                </c:pt>
                <c:pt idx="1">
                  <c:v>116.8</c:v>
                </c:pt>
                <c:pt idx="2">
                  <c:v>114.9</c:v>
                </c:pt>
                <c:pt idx="3">
                  <c:v>101.9</c:v>
                </c:pt>
                <c:pt idx="4">
                  <c:v>115.8</c:v>
                </c:pt>
                <c:pt idx="5">
                  <c:v>118.9</c:v>
                </c:pt>
                <c:pt idx="6">
                  <c:v>126.4</c:v>
                </c:pt>
                <c:pt idx="7">
                  <c:v>118.8</c:v>
                </c:pt>
                <c:pt idx="8">
                  <c:v>126.6</c:v>
                </c:pt>
                <c:pt idx="9">
                  <c:v>130.5</c:v>
                </c:pt>
                <c:pt idx="10">
                  <c:v>120.2</c:v>
                </c:pt>
                <c:pt idx="11">
                  <c:v>121</c:v>
                </c:pt>
                <c:pt idx="12">
                  <c:v>138.5</c:v>
                </c:pt>
                <c:pt idx="13">
                  <c:v>142.4</c:v>
                </c:pt>
                <c:pt idx="14">
                  <c:v>119.2</c:v>
                </c:pt>
                <c:pt idx="15">
                  <c:v>135</c:v>
                </c:pt>
                <c:pt idx="16">
                  <c:v>124.5</c:v>
                </c:pt>
                <c:pt idx="17">
                  <c:v>133</c:v>
                </c:pt>
                <c:pt idx="18">
                  <c:v>124.834</c:v>
                </c:pt>
                <c:pt idx="19">
                  <c:v>123.898</c:v>
                </c:pt>
                <c:pt idx="20">
                  <c:v>121.90600000000001</c:v>
                </c:pt>
                <c:pt idx="21">
                  <c:v>119.21899999999999</c:v>
                </c:pt>
                <c:pt idx="22">
                  <c:v>150.904</c:v>
                </c:pt>
                <c:pt idx="23">
                  <c:v>142.161</c:v>
                </c:pt>
                <c:pt idx="24">
                  <c:v>147.61099999999999</c:v>
                </c:pt>
                <c:pt idx="25">
                  <c:v>153.845</c:v>
                </c:pt>
                <c:pt idx="26">
                  <c:v>138.328</c:v>
                </c:pt>
                <c:pt idx="27">
                  <c:v>145.22499999999999</c:v>
                </c:pt>
                <c:pt idx="28">
                  <c:v>151.30099999999999</c:v>
                </c:pt>
                <c:pt idx="29">
                  <c:v>144.28700000000001</c:v>
                </c:pt>
                <c:pt idx="30">
                  <c:v>145.08500000000001</c:v>
                </c:pt>
                <c:pt idx="31">
                  <c:v>146.125</c:v>
                </c:pt>
                <c:pt idx="32">
                  <c:v>138.631</c:v>
                </c:pt>
                <c:pt idx="33">
                  <c:v>156.25200000000001</c:v>
                </c:pt>
                <c:pt idx="34">
                  <c:v>179.547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5D-9E41-BE18-82207A365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005600"/>
        <c:axId val="783006432"/>
      </c:lineChart>
      <c:catAx>
        <c:axId val="78300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006432"/>
        <c:crosses val="autoZero"/>
        <c:auto val="1"/>
        <c:lblAlgn val="ctr"/>
        <c:lblOffset val="100"/>
        <c:noMultiLvlLbl val="0"/>
      </c:catAx>
      <c:valAx>
        <c:axId val="783006432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00560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Fruits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Sheet1!$A$2:$A$36</c:f>
              <c:strCache>
                <c:ptCount val="35"/>
                <c:pt idx="0">
                  <c:v>2020 Jan</c:v>
                </c:pt>
                <c:pt idx="1">
                  <c:v>2020 Feb</c:v>
                </c:pt>
                <c:pt idx="2">
                  <c:v>2020 Mar</c:v>
                </c:pt>
                <c:pt idx="3">
                  <c:v>2020 Apr</c:v>
                </c:pt>
                <c:pt idx="4">
                  <c:v>2020 May</c:v>
                </c:pt>
                <c:pt idx="5">
                  <c:v>2020 Jun</c:v>
                </c:pt>
                <c:pt idx="6">
                  <c:v>2020 Jul</c:v>
                </c:pt>
                <c:pt idx="7">
                  <c:v>2020 Aug</c:v>
                </c:pt>
                <c:pt idx="8">
                  <c:v>2020 Sep</c:v>
                </c:pt>
                <c:pt idx="9">
                  <c:v>2020 Oct</c:v>
                </c:pt>
                <c:pt idx="10">
                  <c:v>2020 Nov</c:v>
                </c:pt>
                <c:pt idx="11">
                  <c:v>2020 Dec</c:v>
                </c:pt>
                <c:pt idx="12">
                  <c:v>2021 Jan</c:v>
                </c:pt>
                <c:pt idx="13">
                  <c:v>2021 Feb</c:v>
                </c:pt>
                <c:pt idx="14">
                  <c:v>2021 Mar</c:v>
                </c:pt>
                <c:pt idx="15">
                  <c:v>2021 Apr</c:v>
                </c:pt>
                <c:pt idx="16">
                  <c:v>2021 May</c:v>
                </c:pt>
                <c:pt idx="17">
                  <c:v>2021 Jun</c:v>
                </c:pt>
                <c:pt idx="18">
                  <c:v>2021 Jul</c:v>
                </c:pt>
                <c:pt idx="19">
                  <c:v>2021 Aug</c:v>
                </c:pt>
                <c:pt idx="20">
                  <c:v>2021 Sep</c:v>
                </c:pt>
                <c:pt idx="21">
                  <c:v>2021 Oct</c:v>
                </c:pt>
                <c:pt idx="22">
                  <c:v>2021 Nov</c:v>
                </c:pt>
                <c:pt idx="23">
                  <c:v>2021 Dec</c:v>
                </c:pt>
                <c:pt idx="24">
                  <c:v>2022 Jan</c:v>
                </c:pt>
                <c:pt idx="25">
                  <c:v>2022 Feb</c:v>
                </c:pt>
                <c:pt idx="26">
                  <c:v>2022 Mar</c:v>
                </c:pt>
                <c:pt idx="27">
                  <c:v>2022 Apr</c:v>
                </c:pt>
                <c:pt idx="28">
                  <c:v>2022 May</c:v>
                </c:pt>
                <c:pt idx="29">
                  <c:v>2022 Jun</c:v>
                </c:pt>
                <c:pt idx="30">
                  <c:v>2022 Jul</c:v>
                </c:pt>
                <c:pt idx="31">
                  <c:v>2022 Aug</c:v>
                </c:pt>
                <c:pt idx="32">
                  <c:v>2022 Sep</c:v>
                </c:pt>
                <c:pt idx="33">
                  <c:v>2022 Oct</c:v>
                </c:pt>
                <c:pt idx="34">
                  <c:v>2022 Nov</c:v>
                </c:pt>
              </c:strCache>
            </c:strRef>
          </c:cat>
          <c:val>
            <c:numRef>
              <c:f>Sheet1!$B$2:$B$36</c:f>
              <c:numCache>
                <c:formatCode>#0.000</c:formatCode>
                <c:ptCount val="35"/>
                <c:pt idx="0">
                  <c:v>352.185</c:v>
                </c:pt>
                <c:pt idx="1">
                  <c:v>350.44600000000003</c:v>
                </c:pt>
                <c:pt idx="2">
                  <c:v>352.39400000000001</c:v>
                </c:pt>
                <c:pt idx="3">
                  <c:v>360.185</c:v>
                </c:pt>
                <c:pt idx="4">
                  <c:v>360.96800000000002</c:v>
                </c:pt>
                <c:pt idx="5">
                  <c:v>353.03100000000001</c:v>
                </c:pt>
                <c:pt idx="6">
                  <c:v>353.685</c:v>
                </c:pt>
                <c:pt idx="7">
                  <c:v>358.76400000000001</c:v>
                </c:pt>
                <c:pt idx="8">
                  <c:v>358.661</c:v>
                </c:pt>
                <c:pt idx="9">
                  <c:v>364.95400000000001</c:v>
                </c:pt>
                <c:pt idx="10">
                  <c:v>361.41300000000001</c:v>
                </c:pt>
                <c:pt idx="11">
                  <c:v>358.01100000000002</c:v>
                </c:pt>
                <c:pt idx="12">
                  <c:v>364.88200000000001</c:v>
                </c:pt>
                <c:pt idx="13">
                  <c:v>369.44400000000002</c:v>
                </c:pt>
                <c:pt idx="14">
                  <c:v>371.97399999999999</c:v>
                </c:pt>
                <c:pt idx="15">
                  <c:v>382.464</c:v>
                </c:pt>
                <c:pt idx="16">
                  <c:v>382.11200000000002</c:v>
                </c:pt>
                <c:pt idx="17">
                  <c:v>378.79</c:v>
                </c:pt>
                <c:pt idx="18">
                  <c:v>371.97</c:v>
                </c:pt>
                <c:pt idx="19">
                  <c:v>372.18900000000002</c:v>
                </c:pt>
                <c:pt idx="20">
                  <c:v>376.62400000000002</c:v>
                </c:pt>
                <c:pt idx="21">
                  <c:v>379.31599999999997</c:v>
                </c:pt>
                <c:pt idx="22">
                  <c:v>382.267</c:v>
                </c:pt>
                <c:pt idx="23">
                  <c:v>386.23399999999998</c:v>
                </c:pt>
                <c:pt idx="24">
                  <c:v>394.94499999999999</c:v>
                </c:pt>
                <c:pt idx="25">
                  <c:v>408.72199999999998</c:v>
                </c:pt>
                <c:pt idx="26">
                  <c:v>409.55200000000002</c:v>
                </c:pt>
                <c:pt idx="27">
                  <c:v>414.32</c:v>
                </c:pt>
                <c:pt idx="28">
                  <c:v>414.423</c:v>
                </c:pt>
                <c:pt idx="29">
                  <c:v>406.601</c:v>
                </c:pt>
                <c:pt idx="30">
                  <c:v>405.53699999999998</c:v>
                </c:pt>
                <c:pt idx="31">
                  <c:v>402.947</c:v>
                </c:pt>
                <c:pt idx="32">
                  <c:v>407.69099999999997</c:v>
                </c:pt>
                <c:pt idx="33">
                  <c:v>404.19400000000002</c:v>
                </c:pt>
                <c:pt idx="34">
                  <c:v>407.51900000000001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21-B047-81F3-7C41955220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Food at home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Sheet1!$A$2:$A$36</c:f>
              <c:strCache>
                <c:ptCount val="35"/>
                <c:pt idx="0">
                  <c:v>2020 Jan</c:v>
                </c:pt>
                <c:pt idx="1">
                  <c:v>2020 Feb</c:v>
                </c:pt>
                <c:pt idx="2">
                  <c:v>2020 Mar</c:v>
                </c:pt>
                <c:pt idx="3">
                  <c:v>2020 Apr</c:v>
                </c:pt>
                <c:pt idx="4">
                  <c:v>2020 May</c:v>
                </c:pt>
                <c:pt idx="5">
                  <c:v>2020 Jun</c:v>
                </c:pt>
                <c:pt idx="6">
                  <c:v>2020 Jul</c:v>
                </c:pt>
                <c:pt idx="7">
                  <c:v>2020 Aug</c:v>
                </c:pt>
                <c:pt idx="8">
                  <c:v>2020 Sep</c:v>
                </c:pt>
                <c:pt idx="9">
                  <c:v>2020 Oct</c:v>
                </c:pt>
                <c:pt idx="10">
                  <c:v>2020 Nov</c:v>
                </c:pt>
                <c:pt idx="11">
                  <c:v>2020 Dec</c:v>
                </c:pt>
                <c:pt idx="12">
                  <c:v>2021 Jan</c:v>
                </c:pt>
                <c:pt idx="13">
                  <c:v>2021 Feb</c:v>
                </c:pt>
                <c:pt idx="14">
                  <c:v>2021 Mar</c:v>
                </c:pt>
                <c:pt idx="15">
                  <c:v>2021 Apr</c:v>
                </c:pt>
                <c:pt idx="16">
                  <c:v>2021 May</c:v>
                </c:pt>
                <c:pt idx="17">
                  <c:v>2021 Jun</c:v>
                </c:pt>
                <c:pt idx="18">
                  <c:v>2021 Jul</c:v>
                </c:pt>
                <c:pt idx="19">
                  <c:v>2021 Aug</c:v>
                </c:pt>
                <c:pt idx="20">
                  <c:v>2021 Sep</c:v>
                </c:pt>
                <c:pt idx="21">
                  <c:v>2021 Oct</c:v>
                </c:pt>
                <c:pt idx="22">
                  <c:v>2021 Nov</c:v>
                </c:pt>
                <c:pt idx="23">
                  <c:v>2021 Dec</c:v>
                </c:pt>
                <c:pt idx="24">
                  <c:v>2022 Jan</c:v>
                </c:pt>
                <c:pt idx="25">
                  <c:v>2022 Feb</c:v>
                </c:pt>
                <c:pt idx="26">
                  <c:v>2022 Mar</c:v>
                </c:pt>
                <c:pt idx="27">
                  <c:v>2022 Apr</c:v>
                </c:pt>
                <c:pt idx="28">
                  <c:v>2022 May</c:v>
                </c:pt>
                <c:pt idx="29">
                  <c:v>2022 Jun</c:v>
                </c:pt>
                <c:pt idx="30">
                  <c:v>2022 Jul</c:v>
                </c:pt>
                <c:pt idx="31">
                  <c:v>2022 Aug</c:v>
                </c:pt>
                <c:pt idx="32">
                  <c:v>2022 Sep</c:v>
                </c:pt>
                <c:pt idx="33">
                  <c:v>2022 Oct</c:v>
                </c:pt>
                <c:pt idx="34">
                  <c:v>2022 Nov</c:v>
                </c:pt>
              </c:strCache>
            </c:strRef>
          </c:cat>
          <c:val>
            <c:numRef>
              <c:f>Sheet1!$C$2:$C$36</c:f>
              <c:numCache>
                <c:formatCode>#0.000</c:formatCode>
                <c:ptCount val="35"/>
                <c:pt idx="0">
                  <c:v>243.11</c:v>
                </c:pt>
                <c:pt idx="1">
                  <c:v>244.054</c:v>
                </c:pt>
                <c:pt idx="2">
                  <c:v>245.16300000000001</c:v>
                </c:pt>
                <c:pt idx="3">
                  <c:v>251.71700000000001</c:v>
                </c:pt>
                <c:pt idx="4">
                  <c:v>253.827</c:v>
                </c:pt>
                <c:pt idx="5">
                  <c:v>255.042</c:v>
                </c:pt>
                <c:pt idx="6">
                  <c:v>252.56299999999999</c:v>
                </c:pt>
                <c:pt idx="7">
                  <c:v>252.352</c:v>
                </c:pt>
                <c:pt idx="8">
                  <c:v>251.369</c:v>
                </c:pt>
                <c:pt idx="9">
                  <c:v>251.93700000000001</c:v>
                </c:pt>
                <c:pt idx="10">
                  <c:v>250.40700000000001</c:v>
                </c:pt>
                <c:pt idx="11">
                  <c:v>251.25299999999999</c:v>
                </c:pt>
                <c:pt idx="12">
                  <c:v>252.107</c:v>
                </c:pt>
                <c:pt idx="13">
                  <c:v>252.71600000000001</c:v>
                </c:pt>
                <c:pt idx="14">
                  <c:v>253.23099999999999</c:v>
                </c:pt>
                <c:pt idx="15">
                  <c:v>254.76</c:v>
                </c:pt>
                <c:pt idx="16">
                  <c:v>255.51599999999999</c:v>
                </c:pt>
                <c:pt idx="17">
                  <c:v>257.41199999999998</c:v>
                </c:pt>
                <c:pt idx="18">
                  <c:v>259.02199999999999</c:v>
                </c:pt>
                <c:pt idx="19">
                  <c:v>259.82499999999999</c:v>
                </c:pt>
                <c:pt idx="20">
                  <c:v>262.69499999999999</c:v>
                </c:pt>
                <c:pt idx="21">
                  <c:v>265.47800000000001</c:v>
                </c:pt>
                <c:pt idx="22">
                  <c:v>266.38400000000001</c:v>
                </c:pt>
                <c:pt idx="23">
                  <c:v>267.55500000000001</c:v>
                </c:pt>
                <c:pt idx="24">
                  <c:v>270.71100000000001</c:v>
                </c:pt>
                <c:pt idx="25">
                  <c:v>274.56799999999998</c:v>
                </c:pt>
                <c:pt idx="26">
                  <c:v>278.61200000000002</c:v>
                </c:pt>
                <c:pt idx="27">
                  <c:v>282.161</c:v>
                </c:pt>
                <c:pt idx="28">
                  <c:v>285.95299999999997</c:v>
                </c:pt>
                <c:pt idx="29">
                  <c:v>288.88400000000001</c:v>
                </c:pt>
                <c:pt idx="30">
                  <c:v>292.97199999999998</c:v>
                </c:pt>
                <c:pt idx="31">
                  <c:v>295.00700000000001</c:v>
                </c:pt>
                <c:pt idx="32">
                  <c:v>296.77100000000002</c:v>
                </c:pt>
                <c:pt idx="33">
                  <c:v>298.40100000000001</c:v>
                </c:pt>
                <c:pt idx="34">
                  <c:v>298.28399999999999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21-B047-81F3-7C41955220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Food away from home</c:v>
                </c:pt>
              </c:strCache>
            </c:strRef>
          </c:tx>
          <c:spPr>
            <a:ln w="28575" cap="rnd" cmpd="sng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Sheet1!$A$2:$A$36</c:f>
              <c:strCache>
                <c:ptCount val="35"/>
                <c:pt idx="0">
                  <c:v>2020 Jan</c:v>
                </c:pt>
                <c:pt idx="1">
                  <c:v>2020 Feb</c:v>
                </c:pt>
                <c:pt idx="2">
                  <c:v>2020 Mar</c:v>
                </c:pt>
                <c:pt idx="3">
                  <c:v>2020 Apr</c:v>
                </c:pt>
                <c:pt idx="4">
                  <c:v>2020 May</c:v>
                </c:pt>
                <c:pt idx="5">
                  <c:v>2020 Jun</c:v>
                </c:pt>
                <c:pt idx="6">
                  <c:v>2020 Jul</c:v>
                </c:pt>
                <c:pt idx="7">
                  <c:v>2020 Aug</c:v>
                </c:pt>
                <c:pt idx="8">
                  <c:v>2020 Sep</c:v>
                </c:pt>
                <c:pt idx="9">
                  <c:v>2020 Oct</c:v>
                </c:pt>
                <c:pt idx="10">
                  <c:v>2020 Nov</c:v>
                </c:pt>
                <c:pt idx="11">
                  <c:v>2020 Dec</c:v>
                </c:pt>
                <c:pt idx="12">
                  <c:v>2021 Jan</c:v>
                </c:pt>
                <c:pt idx="13">
                  <c:v>2021 Feb</c:v>
                </c:pt>
                <c:pt idx="14">
                  <c:v>2021 Mar</c:v>
                </c:pt>
                <c:pt idx="15">
                  <c:v>2021 Apr</c:v>
                </c:pt>
                <c:pt idx="16">
                  <c:v>2021 May</c:v>
                </c:pt>
                <c:pt idx="17">
                  <c:v>2021 Jun</c:v>
                </c:pt>
                <c:pt idx="18">
                  <c:v>2021 Jul</c:v>
                </c:pt>
                <c:pt idx="19">
                  <c:v>2021 Aug</c:v>
                </c:pt>
                <c:pt idx="20">
                  <c:v>2021 Sep</c:v>
                </c:pt>
                <c:pt idx="21">
                  <c:v>2021 Oct</c:v>
                </c:pt>
                <c:pt idx="22">
                  <c:v>2021 Nov</c:v>
                </c:pt>
                <c:pt idx="23">
                  <c:v>2021 Dec</c:v>
                </c:pt>
                <c:pt idx="24">
                  <c:v>2022 Jan</c:v>
                </c:pt>
                <c:pt idx="25">
                  <c:v>2022 Feb</c:v>
                </c:pt>
                <c:pt idx="26">
                  <c:v>2022 Mar</c:v>
                </c:pt>
                <c:pt idx="27">
                  <c:v>2022 Apr</c:v>
                </c:pt>
                <c:pt idx="28">
                  <c:v>2022 May</c:v>
                </c:pt>
                <c:pt idx="29">
                  <c:v>2022 Jun</c:v>
                </c:pt>
                <c:pt idx="30">
                  <c:v>2022 Jul</c:v>
                </c:pt>
                <c:pt idx="31">
                  <c:v>2022 Aug</c:v>
                </c:pt>
                <c:pt idx="32">
                  <c:v>2022 Sep</c:v>
                </c:pt>
                <c:pt idx="33">
                  <c:v>2022 Oct</c:v>
                </c:pt>
                <c:pt idx="34">
                  <c:v>2022 Nov</c:v>
                </c:pt>
              </c:strCache>
            </c:strRef>
          </c:cat>
          <c:val>
            <c:numRef>
              <c:f>Sheet1!$D$2:$D$36</c:f>
              <c:numCache>
                <c:formatCode>#0.000</c:formatCode>
                <c:ptCount val="35"/>
                <c:pt idx="0">
                  <c:v>289.137</c:v>
                </c:pt>
                <c:pt idx="1">
                  <c:v>289.78100000000001</c:v>
                </c:pt>
                <c:pt idx="2">
                  <c:v>290.21600000000001</c:v>
                </c:pt>
                <c:pt idx="3">
                  <c:v>290.63900000000001</c:v>
                </c:pt>
                <c:pt idx="4">
                  <c:v>291.709</c:v>
                </c:pt>
                <c:pt idx="5">
                  <c:v>293.21899999999999</c:v>
                </c:pt>
                <c:pt idx="6">
                  <c:v>294.59899999999999</c:v>
                </c:pt>
                <c:pt idx="7">
                  <c:v>295.43700000000001</c:v>
                </c:pt>
                <c:pt idx="8">
                  <c:v>297.08</c:v>
                </c:pt>
                <c:pt idx="9">
                  <c:v>297.89299999999997</c:v>
                </c:pt>
                <c:pt idx="10">
                  <c:v>298.25299999999999</c:v>
                </c:pt>
                <c:pt idx="11">
                  <c:v>299.36900000000003</c:v>
                </c:pt>
                <c:pt idx="12">
                  <c:v>300.38200000000001</c:v>
                </c:pt>
                <c:pt idx="13">
                  <c:v>300.54000000000002</c:v>
                </c:pt>
                <c:pt idx="14">
                  <c:v>300.89699999999999</c:v>
                </c:pt>
                <c:pt idx="15">
                  <c:v>301.81900000000002</c:v>
                </c:pt>
                <c:pt idx="16">
                  <c:v>303.48099999999999</c:v>
                </c:pt>
                <c:pt idx="17">
                  <c:v>305.63400000000001</c:v>
                </c:pt>
                <c:pt idx="18">
                  <c:v>308.02300000000002</c:v>
                </c:pt>
                <c:pt idx="19">
                  <c:v>309.33600000000001</c:v>
                </c:pt>
                <c:pt idx="20">
                  <c:v>310.99599999999998</c:v>
                </c:pt>
                <c:pt idx="21">
                  <c:v>313.59199999999998</c:v>
                </c:pt>
                <c:pt idx="22">
                  <c:v>315.48099999999999</c:v>
                </c:pt>
                <c:pt idx="23">
                  <c:v>317.37200000000001</c:v>
                </c:pt>
                <c:pt idx="24">
                  <c:v>319.471</c:v>
                </c:pt>
                <c:pt idx="25">
                  <c:v>320.88</c:v>
                </c:pt>
                <c:pt idx="26">
                  <c:v>321.68900000000002</c:v>
                </c:pt>
                <c:pt idx="27">
                  <c:v>323.55900000000003</c:v>
                </c:pt>
                <c:pt idx="28">
                  <c:v>325.952</c:v>
                </c:pt>
                <c:pt idx="29">
                  <c:v>329.03300000000002</c:v>
                </c:pt>
                <c:pt idx="30">
                  <c:v>331.34199999999998</c:v>
                </c:pt>
                <c:pt idx="31">
                  <c:v>334.21199999999999</c:v>
                </c:pt>
                <c:pt idx="32">
                  <c:v>337.36900000000003</c:v>
                </c:pt>
                <c:pt idx="33">
                  <c:v>340.53199999999998</c:v>
                </c:pt>
                <c:pt idx="34">
                  <c:v>342.26600000000002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21-B047-81F3-7C4195522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1352496"/>
        <c:axId val="781352912"/>
      </c:lineChart>
      <c:catAx>
        <c:axId val="78135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352912"/>
        <c:crosses val="autoZero"/>
        <c:auto val="1"/>
        <c:lblAlgn val="ctr"/>
        <c:lblOffset val="100"/>
        <c:noMultiLvlLbl val="0"/>
      </c:catAx>
      <c:valAx>
        <c:axId val="781352912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35249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Processed fruits and vegetables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Sheet2!$A$2:$A$36</c:f>
              <c:strCache>
                <c:ptCount val="35"/>
                <c:pt idx="0">
                  <c:v>2020 Jan</c:v>
                </c:pt>
                <c:pt idx="1">
                  <c:v>2020 Feb</c:v>
                </c:pt>
                <c:pt idx="2">
                  <c:v>2020 Mar</c:v>
                </c:pt>
                <c:pt idx="3">
                  <c:v>2020 Apr</c:v>
                </c:pt>
                <c:pt idx="4">
                  <c:v>2020 May</c:v>
                </c:pt>
                <c:pt idx="5">
                  <c:v>2020 Jun</c:v>
                </c:pt>
                <c:pt idx="6">
                  <c:v>2020 Jul</c:v>
                </c:pt>
                <c:pt idx="7">
                  <c:v>2020 Aug</c:v>
                </c:pt>
                <c:pt idx="8">
                  <c:v>2020 Sep</c:v>
                </c:pt>
                <c:pt idx="9">
                  <c:v>2020 Oct</c:v>
                </c:pt>
                <c:pt idx="10">
                  <c:v>2020 Nov</c:v>
                </c:pt>
                <c:pt idx="11">
                  <c:v>2020 Dec</c:v>
                </c:pt>
                <c:pt idx="12">
                  <c:v>2021 Jan</c:v>
                </c:pt>
                <c:pt idx="13">
                  <c:v>2021 Feb</c:v>
                </c:pt>
                <c:pt idx="14">
                  <c:v>2021 Mar</c:v>
                </c:pt>
                <c:pt idx="15">
                  <c:v>2021 Apr</c:v>
                </c:pt>
                <c:pt idx="16">
                  <c:v>2021 May</c:v>
                </c:pt>
                <c:pt idx="17">
                  <c:v>2021 Jun</c:v>
                </c:pt>
                <c:pt idx="18">
                  <c:v>2021 Jul</c:v>
                </c:pt>
                <c:pt idx="19">
                  <c:v>2021 Aug</c:v>
                </c:pt>
                <c:pt idx="20">
                  <c:v>2021 Sep</c:v>
                </c:pt>
                <c:pt idx="21">
                  <c:v>2021 Oct</c:v>
                </c:pt>
                <c:pt idx="22">
                  <c:v>2021 Nov</c:v>
                </c:pt>
                <c:pt idx="23">
                  <c:v>2021 Dec</c:v>
                </c:pt>
                <c:pt idx="24">
                  <c:v>2022 Jan</c:v>
                </c:pt>
                <c:pt idx="25">
                  <c:v>2022 Feb</c:v>
                </c:pt>
                <c:pt idx="26">
                  <c:v>2022 Mar</c:v>
                </c:pt>
                <c:pt idx="27">
                  <c:v>2022 Apr</c:v>
                </c:pt>
                <c:pt idx="28">
                  <c:v>2022 May</c:v>
                </c:pt>
                <c:pt idx="29">
                  <c:v>2022 Jun</c:v>
                </c:pt>
                <c:pt idx="30">
                  <c:v>2022 Jul</c:v>
                </c:pt>
                <c:pt idx="31">
                  <c:v>2022 Aug</c:v>
                </c:pt>
                <c:pt idx="32">
                  <c:v>2022 Sep</c:v>
                </c:pt>
                <c:pt idx="33">
                  <c:v>2022 Oct</c:v>
                </c:pt>
                <c:pt idx="34">
                  <c:v>2022 Nov</c:v>
                </c:pt>
              </c:strCache>
            </c:strRef>
          </c:cat>
          <c:val>
            <c:numRef>
              <c:f>Sheet2!$B$2:$B$36</c:f>
              <c:numCache>
                <c:formatCode>#0.000</c:formatCode>
                <c:ptCount val="35"/>
                <c:pt idx="0">
                  <c:v>156.607</c:v>
                </c:pt>
                <c:pt idx="1">
                  <c:v>156.99100000000001</c:v>
                </c:pt>
                <c:pt idx="2">
                  <c:v>157.75399999999999</c:v>
                </c:pt>
                <c:pt idx="3">
                  <c:v>162.084</c:v>
                </c:pt>
                <c:pt idx="4">
                  <c:v>163.77199999999999</c:v>
                </c:pt>
                <c:pt idx="5">
                  <c:v>164.619</c:v>
                </c:pt>
                <c:pt idx="6">
                  <c:v>164.22</c:v>
                </c:pt>
                <c:pt idx="7">
                  <c:v>163.852</c:v>
                </c:pt>
                <c:pt idx="8">
                  <c:v>163.999</c:v>
                </c:pt>
                <c:pt idx="9">
                  <c:v>162.33500000000001</c:v>
                </c:pt>
                <c:pt idx="10">
                  <c:v>160.97</c:v>
                </c:pt>
                <c:pt idx="11">
                  <c:v>162.17699999999999</c:v>
                </c:pt>
                <c:pt idx="12">
                  <c:v>163.03299999999999</c:v>
                </c:pt>
                <c:pt idx="13">
                  <c:v>163.36000000000001</c:v>
                </c:pt>
                <c:pt idx="14">
                  <c:v>164.08500000000001</c:v>
                </c:pt>
                <c:pt idx="15">
                  <c:v>165.72300000000001</c:v>
                </c:pt>
                <c:pt idx="16">
                  <c:v>166.79900000000001</c:v>
                </c:pt>
                <c:pt idx="17">
                  <c:v>166.66800000000001</c:v>
                </c:pt>
                <c:pt idx="18">
                  <c:v>167.08199999999999</c:v>
                </c:pt>
                <c:pt idx="19">
                  <c:v>166.89599999999999</c:v>
                </c:pt>
                <c:pt idx="20">
                  <c:v>166.887</c:v>
                </c:pt>
                <c:pt idx="21">
                  <c:v>168.05699999999999</c:v>
                </c:pt>
                <c:pt idx="22">
                  <c:v>166.84899999999999</c:v>
                </c:pt>
                <c:pt idx="23">
                  <c:v>169.37100000000001</c:v>
                </c:pt>
                <c:pt idx="24">
                  <c:v>172.304</c:v>
                </c:pt>
                <c:pt idx="25">
                  <c:v>175.71899999999999</c:v>
                </c:pt>
                <c:pt idx="26">
                  <c:v>179.73699999999999</c:v>
                </c:pt>
                <c:pt idx="27">
                  <c:v>180.47900000000001</c:v>
                </c:pt>
                <c:pt idx="28">
                  <c:v>183.892</c:v>
                </c:pt>
                <c:pt idx="29">
                  <c:v>185.99199999999999</c:v>
                </c:pt>
                <c:pt idx="30">
                  <c:v>188.15600000000001</c:v>
                </c:pt>
                <c:pt idx="31">
                  <c:v>190.64699999999999</c:v>
                </c:pt>
                <c:pt idx="32">
                  <c:v>193.65199999999999</c:v>
                </c:pt>
                <c:pt idx="33">
                  <c:v>194.76599999999999</c:v>
                </c:pt>
                <c:pt idx="34">
                  <c:v>193.136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70-3242-9AC5-3552A44C9E1A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Frozen fruits and vegetables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Sheet2!$A$2:$A$36</c:f>
              <c:strCache>
                <c:ptCount val="35"/>
                <c:pt idx="0">
                  <c:v>2020 Jan</c:v>
                </c:pt>
                <c:pt idx="1">
                  <c:v>2020 Feb</c:v>
                </c:pt>
                <c:pt idx="2">
                  <c:v>2020 Mar</c:v>
                </c:pt>
                <c:pt idx="3">
                  <c:v>2020 Apr</c:v>
                </c:pt>
                <c:pt idx="4">
                  <c:v>2020 May</c:v>
                </c:pt>
                <c:pt idx="5">
                  <c:v>2020 Jun</c:v>
                </c:pt>
                <c:pt idx="6">
                  <c:v>2020 Jul</c:v>
                </c:pt>
                <c:pt idx="7">
                  <c:v>2020 Aug</c:v>
                </c:pt>
                <c:pt idx="8">
                  <c:v>2020 Sep</c:v>
                </c:pt>
                <c:pt idx="9">
                  <c:v>2020 Oct</c:v>
                </c:pt>
                <c:pt idx="10">
                  <c:v>2020 Nov</c:v>
                </c:pt>
                <c:pt idx="11">
                  <c:v>2020 Dec</c:v>
                </c:pt>
                <c:pt idx="12">
                  <c:v>2021 Jan</c:v>
                </c:pt>
                <c:pt idx="13">
                  <c:v>2021 Feb</c:v>
                </c:pt>
                <c:pt idx="14">
                  <c:v>2021 Mar</c:v>
                </c:pt>
                <c:pt idx="15">
                  <c:v>2021 Apr</c:v>
                </c:pt>
                <c:pt idx="16">
                  <c:v>2021 May</c:v>
                </c:pt>
                <c:pt idx="17">
                  <c:v>2021 Jun</c:v>
                </c:pt>
                <c:pt idx="18">
                  <c:v>2021 Jul</c:v>
                </c:pt>
                <c:pt idx="19">
                  <c:v>2021 Aug</c:v>
                </c:pt>
                <c:pt idx="20">
                  <c:v>2021 Sep</c:v>
                </c:pt>
                <c:pt idx="21">
                  <c:v>2021 Oct</c:v>
                </c:pt>
                <c:pt idx="22">
                  <c:v>2021 Nov</c:v>
                </c:pt>
                <c:pt idx="23">
                  <c:v>2021 Dec</c:v>
                </c:pt>
                <c:pt idx="24">
                  <c:v>2022 Jan</c:v>
                </c:pt>
                <c:pt idx="25">
                  <c:v>2022 Feb</c:v>
                </c:pt>
                <c:pt idx="26">
                  <c:v>2022 Mar</c:v>
                </c:pt>
                <c:pt idx="27">
                  <c:v>2022 Apr</c:v>
                </c:pt>
                <c:pt idx="28">
                  <c:v>2022 May</c:v>
                </c:pt>
                <c:pt idx="29">
                  <c:v>2022 Jun</c:v>
                </c:pt>
                <c:pt idx="30">
                  <c:v>2022 Jul</c:v>
                </c:pt>
                <c:pt idx="31">
                  <c:v>2022 Aug</c:v>
                </c:pt>
                <c:pt idx="32">
                  <c:v>2022 Sep</c:v>
                </c:pt>
                <c:pt idx="33">
                  <c:v>2022 Oct</c:v>
                </c:pt>
                <c:pt idx="34">
                  <c:v>2022 Nov</c:v>
                </c:pt>
              </c:strCache>
            </c:strRef>
          </c:cat>
          <c:val>
            <c:numRef>
              <c:f>Sheet2!$C$2:$C$36</c:f>
              <c:numCache>
                <c:formatCode>#0.000</c:formatCode>
                <c:ptCount val="35"/>
                <c:pt idx="0">
                  <c:v>145.137</c:v>
                </c:pt>
                <c:pt idx="1">
                  <c:v>144.953</c:v>
                </c:pt>
                <c:pt idx="2">
                  <c:v>145.935</c:v>
                </c:pt>
                <c:pt idx="3">
                  <c:v>150.46799999999999</c:v>
                </c:pt>
                <c:pt idx="4">
                  <c:v>152.23400000000001</c:v>
                </c:pt>
                <c:pt idx="5">
                  <c:v>152.97900000000001</c:v>
                </c:pt>
                <c:pt idx="6">
                  <c:v>152.077</c:v>
                </c:pt>
                <c:pt idx="7">
                  <c:v>152.291</c:v>
                </c:pt>
                <c:pt idx="8">
                  <c:v>152.172</c:v>
                </c:pt>
                <c:pt idx="9">
                  <c:v>152.44399999999999</c:v>
                </c:pt>
                <c:pt idx="10">
                  <c:v>150.12</c:v>
                </c:pt>
                <c:pt idx="11">
                  <c:v>149.923</c:v>
                </c:pt>
                <c:pt idx="12">
                  <c:v>151.11000000000001</c:v>
                </c:pt>
                <c:pt idx="13">
                  <c:v>150.05500000000001</c:v>
                </c:pt>
                <c:pt idx="14">
                  <c:v>150.92699999999999</c:v>
                </c:pt>
                <c:pt idx="15">
                  <c:v>153.59399999999999</c:v>
                </c:pt>
                <c:pt idx="16">
                  <c:v>153.74100000000001</c:v>
                </c:pt>
                <c:pt idx="17">
                  <c:v>153.792</c:v>
                </c:pt>
                <c:pt idx="18">
                  <c:v>153.96100000000001</c:v>
                </c:pt>
                <c:pt idx="19">
                  <c:v>154.547</c:v>
                </c:pt>
                <c:pt idx="20">
                  <c:v>153.88499999999999</c:v>
                </c:pt>
                <c:pt idx="21">
                  <c:v>154.84399999999999</c:v>
                </c:pt>
                <c:pt idx="22">
                  <c:v>154.30500000000001</c:v>
                </c:pt>
                <c:pt idx="23">
                  <c:v>158.286</c:v>
                </c:pt>
                <c:pt idx="24">
                  <c:v>159.38900000000001</c:v>
                </c:pt>
                <c:pt idx="25">
                  <c:v>162.58099999999999</c:v>
                </c:pt>
                <c:pt idx="26">
                  <c:v>163.465</c:v>
                </c:pt>
                <c:pt idx="27">
                  <c:v>165.74600000000001</c:v>
                </c:pt>
                <c:pt idx="28">
                  <c:v>167.80500000000001</c:v>
                </c:pt>
                <c:pt idx="29">
                  <c:v>169.46299999999999</c:v>
                </c:pt>
                <c:pt idx="30">
                  <c:v>170.351</c:v>
                </c:pt>
                <c:pt idx="31">
                  <c:v>172.14099999999999</c:v>
                </c:pt>
                <c:pt idx="32">
                  <c:v>175.56399999999999</c:v>
                </c:pt>
                <c:pt idx="33">
                  <c:v>176.61600000000001</c:v>
                </c:pt>
                <c:pt idx="34">
                  <c:v>177.24600000000001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70-3242-9AC5-3552A44C9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1204912"/>
        <c:axId val="771207824"/>
      </c:lineChart>
      <c:catAx>
        <c:axId val="77120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207824"/>
        <c:crosses val="autoZero"/>
        <c:auto val="1"/>
        <c:lblAlgn val="ctr"/>
        <c:lblOffset val="100"/>
        <c:noMultiLvlLbl val="0"/>
      </c:catAx>
      <c:valAx>
        <c:axId val="771207824"/>
        <c:scaling>
          <c:orientation val="minMax"/>
          <c:min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20491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Sheet3!$A$16:$B$26</c:f>
              <c:multiLvlStrCache>
                <c:ptCount val="11"/>
                <c:lvl>
                  <c:pt idx="0">
                    <c:v>NJ</c:v>
                  </c:pt>
                  <c:pt idx="1">
                    <c:v>NY</c:v>
                  </c:pt>
                  <c:pt idx="2">
                    <c:v>NY</c:v>
                  </c:pt>
                  <c:pt idx="3">
                    <c:v>PA</c:v>
                  </c:pt>
                  <c:pt idx="4">
                    <c:v>NY</c:v>
                  </c:pt>
                  <c:pt idx="5">
                    <c:v>NY</c:v>
                  </c:pt>
                  <c:pt idx="6">
                    <c:v>PA</c:v>
                  </c:pt>
                  <c:pt idx="7">
                    <c:v>NJ</c:v>
                  </c:pt>
                  <c:pt idx="8">
                    <c:v>NY</c:v>
                  </c:pt>
                  <c:pt idx="9">
                    <c:v>NJ</c:v>
                  </c:pt>
                  <c:pt idx="10">
                    <c:v>NY</c:v>
                  </c:pt>
                </c:lvl>
                <c:lvl>
                  <c:pt idx="0">
                    <c:v>Bell Peppers </c:v>
                  </c:pt>
                  <c:pt idx="1">
                    <c:v>Cabbage </c:v>
                  </c:pt>
                  <c:pt idx="2">
                    <c:v>Onions, Dry </c:v>
                  </c:pt>
                  <c:pt idx="3">
                    <c:v>Pumpkins </c:v>
                  </c:pt>
                  <c:pt idx="4">
                    <c:v>Pumpkins </c:v>
                  </c:pt>
                  <c:pt idx="5">
                    <c:v>Snap Beans </c:v>
                  </c:pt>
                  <c:pt idx="6">
                    <c:v>Snap Beans </c:v>
                  </c:pt>
                  <c:pt idx="7">
                    <c:v>Spinach </c:v>
                  </c:pt>
                  <c:pt idx="8">
                    <c:v>Squash, All </c:v>
                  </c:pt>
                  <c:pt idx="9">
                    <c:v>Squash, All </c:v>
                  </c:pt>
                  <c:pt idx="10">
                    <c:v>Sweet Corn </c:v>
                  </c:pt>
                </c:lvl>
              </c:multiLvlStrCache>
            </c:multiLvlStrRef>
          </c:cat>
          <c:val>
            <c:numRef>
              <c:f>Sheet3!$C$16:$C$26</c:f>
              <c:numCache>
                <c:formatCode>#,##0.00</c:formatCode>
                <c:ptCount val="11"/>
                <c:pt idx="0">
                  <c:v>1.2869999999999999</c:v>
                </c:pt>
                <c:pt idx="1">
                  <c:v>4.6440000000000001</c:v>
                </c:pt>
                <c:pt idx="2">
                  <c:v>2.9239999999999999</c:v>
                </c:pt>
                <c:pt idx="3">
                  <c:v>0.81599999999999995</c:v>
                </c:pt>
                <c:pt idx="4">
                  <c:v>0.76500000000000001</c:v>
                </c:pt>
                <c:pt idx="5">
                  <c:v>1.7775000000000001</c:v>
                </c:pt>
                <c:pt idx="6">
                  <c:v>0.4284</c:v>
                </c:pt>
                <c:pt idx="7">
                  <c:v>0.13650000000000001</c:v>
                </c:pt>
                <c:pt idx="8">
                  <c:v>0.96799999999999997</c:v>
                </c:pt>
                <c:pt idx="9">
                  <c:v>0.31900000000000001</c:v>
                </c:pt>
                <c:pt idx="10">
                  <c:v>3.0680000000000001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8-9D44-A685-FA8A130056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1260735"/>
        <c:axId val="1561276127"/>
      </c:barChart>
      <c:catAx>
        <c:axId val="156126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276127"/>
        <c:crosses val="autoZero"/>
        <c:auto val="1"/>
        <c:lblAlgn val="ctr"/>
        <c:lblOffset val="100"/>
        <c:noMultiLvlLbl val="0"/>
      </c:catAx>
      <c:valAx>
        <c:axId val="156127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dirty="0"/>
                  <a:t>Million</a:t>
                </a:r>
                <a:r>
                  <a:rPr lang="en-US" altLang="zh-TW" baseline="0" dirty="0"/>
                  <a:t> cwt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26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Sheet1!$A$2:$A$36</c:f>
              <c:strCache>
                <c:ptCount val="35"/>
                <c:pt idx="0">
                  <c:v>2020 Jan</c:v>
                </c:pt>
                <c:pt idx="1">
                  <c:v>2020 Feb</c:v>
                </c:pt>
                <c:pt idx="2">
                  <c:v>2020 Mar</c:v>
                </c:pt>
                <c:pt idx="3">
                  <c:v>2020 Apr</c:v>
                </c:pt>
                <c:pt idx="4">
                  <c:v>2020 May</c:v>
                </c:pt>
                <c:pt idx="5">
                  <c:v>2020 Jun</c:v>
                </c:pt>
                <c:pt idx="6">
                  <c:v>2020 Jul</c:v>
                </c:pt>
                <c:pt idx="7">
                  <c:v>2020 Aug</c:v>
                </c:pt>
                <c:pt idx="8">
                  <c:v>2020 Sep</c:v>
                </c:pt>
                <c:pt idx="9">
                  <c:v>2020 Oct</c:v>
                </c:pt>
                <c:pt idx="10">
                  <c:v>2020 Nov</c:v>
                </c:pt>
                <c:pt idx="11">
                  <c:v>2020 Dec</c:v>
                </c:pt>
                <c:pt idx="12">
                  <c:v>2021 Jan</c:v>
                </c:pt>
                <c:pt idx="13">
                  <c:v>2021 Feb</c:v>
                </c:pt>
                <c:pt idx="14">
                  <c:v>2021 Mar</c:v>
                </c:pt>
                <c:pt idx="15">
                  <c:v>2021 Apr</c:v>
                </c:pt>
                <c:pt idx="16">
                  <c:v>2021 May</c:v>
                </c:pt>
                <c:pt idx="17">
                  <c:v>2021 Jun</c:v>
                </c:pt>
                <c:pt idx="18">
                  <c:v>2021 Jul</c:v>
                </c:pt>
                <c:pt idx="19">
                  <c:v>2021 Aug</c:v>
                </c:pt>
                <c:pt idx="20">
                  <c:v>2021 Sep</c:v>
                </c:pt>
                <c:pt idx="21">
                  <c:v>2021 Oct</c:v>
                </c:pt>
                <c:pt idx="22">
                  <c:v>2021 Nov</c:v>
                </c:pt>
                <c:pt idx="23">
                  <c:v>2021 Dec</c:v>
                </c:pt>
                <c:pt idx="24">
                  <c:v>2022 Jan</c:v>
                </c:pt>
                <c:pt idx="25">
                  <c:v>2022 Feb</c:v>
                </c:pt>
                <c:pt idx="26">
                  <c:v>2022 Mar</c:v>
                </c:pt>
                <c:pt idx="27">
                  <c:v>2022 Apr</c:v>
                </c:pt>
                <c:pt idx="28">
                  <c:v>2022 May</c:v>
                </c:pt>
                <c:pt idx="29">
                  <c:v>2022 Jun</c:v>
                </c:pt>
                <c:pt idx="30">
                  <c:v>2022 Jul</c:v>
                </c:pt>
                <c:pt idx="31">
                  <c:v>2022 Aug</c:v>
                </c:pt>
                <c:pt idx="32">
                  <c:v>2022 Sep</c:v>
                </c:pt>
                <c:pt idx="33">
                  <c:v>2022 Oct</c:v>
                </c:pt>
                <c:pt idx="34">
                  <c:v>2022 Nov</c:v>
                </c:pt>
              </c:strCache>
            </c:strRef>
          </c:cat>
          <c:val>
            <c:numRef>
              <c:f>Sheet1!$B$2:$B$36</c:f>
              <c:numCache>
                <c:formatCode>#0.000</c:formatCode>
                <c:ptCount val="35"/>
                <c:pt idx="0">
                  <c:v>347.12299999999999</c:v>
                </c:pt>
                <c:pt idx="1">
                  <c:v>342.92</c:v>
                </c:pt>
                <c:pt idx="2">
                  <c:v>339.50400000000002</c:v>
                </c:pt>
                <c:pt idx="3">
                  <c:v>341.69</c:v>
                </c:pt>
                <c:pt idx="4">
                  <c:v>344.75400000000002</c:v>
                </c:pt>
                <c:pt idx="5">
                  <c:v>347.64400000000001</c:v>
                </c:pt>
                <c:pt idx="6">
                  <c:v>349.61700000000002</c:v>
                </c:pt>
                <c:pt idx="7">
                  <c:v>346.76900000000001</c:v>
                </c:pt>
                <c:pt idx="8">
                  <c:v>345.2</c:v>
                </c:pt>
                <c:pt idx="9">
                  <c:v>349.15699999999998</c:v>
                </c:pt>
                <c:pt idx="10">
                  <c:v>346.22500000000002</c:v>
                </c:pt>
                <c:pt idx="11">
                  <c:v>348.80900000000003</c:v>
                </c:pt>
                <c:pt idx="12">
                  <c:v>351.00700000000001</c:v>
                </c:pt>
                <c:pt idx="13">
                  <c:v>346.09399999999999</c:v>
                </c:pt>
                <c:pt idx="14">
                  <c:v>346.13499999999999</c:v>
                </c:pt>
                <c:pt idx="15">
                  <c:v>344.77100000000002</c:v>
                </c:pt>
                <c:pt idx="16">
                  <c:v>346.13099999999997</c:v>
                </c:pt>
                <c:pt idx="17">
                  <c:v>348.07400000000001</c:v>
                </c:pt>
                <c:pt idx="18">
                  <c:v>347.59100000000001</c:v>
                </c:pt>
                <c:pt idx="19">
                  <c:v>349.95299999999997</c:v>
                </c:pt>
                <c:pt idx="20">
                  <c:v>350.65600000000001</c:v>
                </c:pt>
                <c:pt idx="21">
                  <c:v>355.06099999999998</c:v>
                </c:pt>
                <c:pt idx="22">
                  <c:v>353.86900000000003</c:v>
                </c:pt>
                <c:pt idx="23">
                  <c:v>357.15699999999998</c:v>
                </c:pt>
                <c:pt idx="24">
                  <c:v>361.01</c:v>
                </c:pt>
                <c:pt idx="25">
                  <c:v>360.98899999999998</c:v>
                </c:pt>
                <c:pt idx="26">
                  <c:v>366.541</c:v>
                </c:pt>
                <c:pt idx="27">
                  <c:v>366.28300000000002</c:v>
                </c:pt>
                <c:pt idx="28">
                  <c:v>368.40699999999998</c:v>
                </c:pt>
                <c:pt idx="29">
                  <c:v>370.81400000000002</c:v>
                </c:pt>
                <c:pt idx="30">
                  <c:v>372.88099999999997</c:v>
                </c:pt>
                <c:pt idx="31">
                  <c:v>376.56400000000002</c:v>
                </c:pt>
                <c:pt idx="32">
                  <c:v>382.79300000000001</c:v>
                </c:pt>
                <c:pt idx="33">
                  <c:v>384.54700000000003</c:v>
                </c:pt>
                <c:pt idx="34">
                  <c:v>387.67700000000002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BF-1E4D-AD7A-50E41B16F0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Frozen vegetables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Sheet1!$A$2:$A$36</c:f>
              <c:strCache>
                <c:ptCount val="35"/>
                <c:pt idx="0">
                  <c:v>2020 Jan</c:v>
                </c:pt>
                <c:pt idx="1">
                  <c:v>2020 Feb</c:v>
                </c:pt>
                <c:pt idx="2">
                  <c:v>2020 Mar</c:v>
                </c:pt>
                <c:pt idx="3">
                  <c:v>2020 Apr</c:v>
                </c:pt>
                <c:pt idx="4">
                  <c:v>2020 May</c:v>
                </c:pt>
                <c:pt idx="5">
                  <c:v>2020 Jun</c:v>
                </c:pt>
                <c:pt idx="6">
                  <c:v>2020 Jul</c:v>
                </c:pt>
                <c:pt idx="7">
                  <c:v>2020 Aug</c:v>
                </c:pt>
                <c:pt idx="8">
                  <c:v>2020 Sep</c:v>
                </c:pt>
                <c:pt idx="9">
                  <c:v>2020 Oct</c:v>
                </c:pt>
                <c:pt idx="10">
                  <c:v>2020 Nov</c:v>
                </c:pt>
                <c:pt idx="11">
                  <c:v>2020 Dec</c:v>
                </c:pt>
                <c:pt idx="12">
                  <c:v>2021 Jan</c:v>
                </c:pt>
                <c:pt idx="13">
                  <c:v>2021 Feb</c:v>
                </c:pt>
                <c:pt idx="14">
                  <c:v>2021 Mar</c:v>
                </c:pt>
                <c:pt idx="15">
                  <c:v>2021 Apr</c:v>
                </c:pt>
                <c:pt idx="16">
                  <c:v>2021 May</c:v>
                </c:pt>
                <c:pt idx="17">
                  <c:v>2021 Jun</c:v>
                </c:pt>
                <c:pt idx="18">
                  <c:v>2021 Jul</c:v>
                </c:pt>
                <c:pt idx="19">
                  <c:v>2021 Aug</c:v>
                </c:pt>
                <c:pt idx="20">
                  <c:v>2021 Sep</c:v>
                </c:pt>
                <c:pt idx="21">
                  <c:v>2021 Oct</c:v>
                </c:pt>
                <c:pt idx="22">
                  <c:v>2021 Nov</c:v>
                </c:pt>
                <c:pt idx="23">
                  <c:v>2021 Dec</c:v>
                </c:pt>
                <c:pt idx="24">
                  <c:v>2022 Jan</c:v>
                </c:pt>
                <c:pt idx="25">
                  <c:v>2022 Feb</c:v>
                </c:pt>
                <c:pt idx="26">
                  <c:v>2022 Mar</c:v>
                </c:pt>
                <c:pt idx="27">
                  <c:v>2022 Apr</c:v>
                </c:pt>
                <c:pt idx="28">
                  <c:v>2022 May</c:v>
                </c:pt>
                <c:pt idx="29">
                  <c:v>2022 Jun</c:v>
                </c:pt>
                <c:pt idx="30">
                  <c:v>2022 Jul</c:v>
                </c:pt>
                <c:pt idx="31">
                  <c:v>2022 Aug</c:v>
                </c:pt>
                <c:pt idx="32">
                  <c:v>2022 Sep</c:v>
                </c:pt>
                <c:pt idx="33">
                  <c:v>2022 Oct</c:v>
                </c:pt>
                <c:pt idx="34">
                  <c:v>2022 Nov</c:v>
                </c:pt>
              </c:strCache>
            </c:strRef>
          </c:cat>
          <c:val>
            <c:numRef>
              <c:f>Sheet1!$C$2:$C$36</c:f>
              <c:numCache>
                <c:formatCode>#0.000</c:formatCode>
                <c:ptCount val="35"/>
                <c:pt idx="0">
                  <c:v>201.196</c:v>
                </c:pt>
                <c:pt idx="1">
                  <c:v>201.60400000000001</c:v>
                </c:pt>
                <c:pt idx="2">
                  <c:v>201.17500000000001</c:v>
                </c:pt>
                <c:pt idx="3">
                  <c:v>207.732</c:v>
                </c:pt>
                <c:pt idx="4">
                  <c:v>209.38</c:v>
                </c:pt>
                <c:pt idx="5">
                  <c:v>210.49700000000001</c:v>
                </c:pt>
                <c:pt idx="6">
                  <c:v>209.11199999999999</c:v>
                </c:pt>
                <c:pt idx="7">
                  <c:v>209.04300000000001</c:v>
                </c:pt>
                <c:pt idx="8">
                  <c:v>208.28200000000001</c:v>
                </c:pt>
                <c:pt idx="9">
                  <c:v>208.84399999999999</c:v>
                </c:pt>
                <c:pt idx="10">
                  <c:v>205.80199999999999</c:v>
                </c:pt>
                <c:pt idx="11">
                  <c:v>204.398</c:v>
                </c:pt>
                <c:pt idx="12">
                  <c:v>206.41800000000001</c:v>
                </c:pt>
                <c:pt idx="13">
                  <c:v>204.053</c:v>
                </c:pt>
                <c:pt idx="14">
                  <c:v>204.14699999999999</c:v>
                </c:pt>
                <c:pt idx="15">
                  <c:v>208.36500000000001</c:v>
                </c:pt>
                <c:pt idx="16">
                  <c:v>208.81399999999999</c:v>
                </c:pt>
                <c:pt idx="17">
                  <c:v>209.006</c:v>
                </c:pt>
                <c:pt idx="18">
                  <c:v>208.685</c:v>
                </c:pt>
                <c:pt idx="19">
                  <c:v>209.327</c:v>
                </c:pt>
                <c:pt idx="20">
                  <c:v>206.13200000000001</c:v>
                </c:pt>
                <c:pt idx="21">
                  <c:v>208.21799999999999</c:v>
                </c:pt>
                <c:pt idx="22">
                  <c:v>206.821</c:v>
                </c:pt>
                <c:pt idx="23">
                  <c:v>210.98699999999999</c:v>
                </c:pt>
                <c:pt idx="24">
                  <c:v>212.071</c:v>
                </c:pt>
                <c:pt idx="25">
                  <c:v>216.96899999999999</c:v>
                </c:pt>
                <c:pt idx="26">
                  <c:v>218.65600000000001</c:v>
                </c:pt>
                <c:pt idx="27">
                  <c:v>221.959</c:v>
                </c:pt>
                <c:pt idx="28">
                  <c:v>226.43</c:v>
                </c:pt>
                <c:pt idx="29">
                  <c:v>229.47800000000001</c:v>
                </c:pt>
                <c:pt idx="30">
                  <c:v>231.041</c:v>
                </c:pt>
                <c:pt idx="31">
                  <c:v>234.27099999999999</c:v>
                </c:pt>
                <c:pt idx="32">
                  <c:v>240.327</c:v>
                </c:pt>
                <c:pt idx="33">
                  <c:v>243.07</c:v>
                </c:pt>
                <c:pt idx="34">
                  <c:v>244.68700000000001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BF-1E4D-AD7A-50E41B16F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9718591"/>
        <c:axId val="939721503"/>
      </c:lineChart>
      <c:catAx>
        <c:axId val="939718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721503"/>
        <c:crosses val="autoZero"/>
        <c:auto val="1"/>
        <c:lblAlgn val="ctr"/>
        <c:lblOffset val="100"/>
        <c:noMultiLvlLbl val="0"/>
      </c:catAx>
      <c:valAx>
        <c:axId val="939721503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7185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800" dirty="0"/>
              <a:t>Producer</a:t>
            </a:r>
            <a:r>
              <a:rPr lang="en-US" altLang="zh-TW" sz="1800" baseline="0" dirty="0"/>
              <a:t> Price Indexes</a:t>
            </a:r>
          </a:p>
          <a:p>
            <a:pPr>
              <a:defRPr sz="1800"/>
            </a:pPr>
            <a:r>
              <a:rPr lang="en-US" altLang="zh-TW" sz="1800" baseline="0" dirty="0"/>
              <a:t>Fresh and Frozen Vegetables</a:t>
            </a:r>
          </a:p>
          <a:p>
            <a:pPr>
              <a:defRPr sz="1800"/>
            </a:pPr>
            <a:r>
              <a:rPr lang="en-US" altLang="zh-TW" sz="1800" baseline="0" dirty="0"/>
              <a:t>(1982=100)</a:t>
            </a:r>
            <a:endParaRPr lang="en-US" altLang="zh-TW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FV_FrozV!$B$1</c:f>
              <c:strCache>
                <c:ptCount val="1"/>
                <c:pt idx="0">
                  <c:v>Fresh Vegetables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FV_FrozV!$A$2:$A$36</c:f>
              <c:strCache>
                <c:ptCount val="35"/>
                <c:pt idx="0">
                  <c:v>2019 Jan</c:v>
                </c:pt>
                <c:pt idx="1">
                  <c:v>2019 Feb</c:v>
                </c:pt>
                <c:pt idx="2">
                  <c:v>2019 Mar</c:v>
                </c:pt>
                <c:pt idx="3">
                  <c:v>2019 Apr</c:v>
                </c:pt>
                <c:pt idx="4">
                  <c:v>2019 May</c:v>
                </c:pt>
                <c:pt idx="5">
                  <c:v>2019 Jun</c:v>
                </c:pt>
                <c:pt idx="6">
                  <c:v>2019 Jul</c:v>
                </c:pt>
                <c:pt idx="7">
                  <c:v>2019 Aug</c:v>
                </c:pt>
                <c:pt idx="8">
                  <c:v>2019 Sep</c:v>
                </c:pt>
                <c:pt idx="9">
                  <c:v>2019 Oct</c:v>
                </c:pt>
                <c:pt idx="10">
                  <c:v>2019 Nov</c:v>
                </c:pt>
                <c:pt idx="11">
                  <c:v>2019 Dec</c:v>
                </c:pt>
                <c:pt idx="12">
                  <c:v>2020 Jan</c:v>
                </c:pt>
                <c:pt idx="13">
                  <c:v>2020 Feb</c:v>
                </c:pt>
                <c:pt idx="14">
                  <c:v>2020 Mar</c:v>
                </c:pt>
                <c:pt idx="15">
                  <c:v>2020 Apr</c:v>
                </c:pt>
                <c:pt idx="16">
                  <c:v>2020 May</c:v>
                </c:pt>
                <c:pt idx="17">
                  <c:v>2020 June</c:v>
                </c:pt>
                <c:pt idx="18">
                  <c:v>2020 Jul</c:v>
                </c:pt>
                <c:pt idx="19">
                  <c:v>2020 Aug</c:v>
                </c:pt>
                <c:pt idx="20">
                  <c:v>2020 Sep</c:v>
                </c:pt>
                <c:pt idx="21">
                  <c:v>2020 Oct</c:v>
                </c:pt>
                <c:pt idx="22">
                  <c:v>2020 Nov</c:v>
                </c:pt>
                <c:pt idx="23">
                  <c:v>2020 Dec</c:v>
                </c:pt>
                <c:pt idx="24">
                  <c:v>2021 Jan</c:v>
                </c:pt>
                <c:pt idx="25">
                  <c:v>2021 Feb</c:v>
                </c:pt>
                <c:pt idx="26">
                  <c:v>2021 Mar</c:v>
                </c:pt>
                <c:pt idx="27">
                  <c:v>2021 Apr</c:v>
                </c:pt>
                <c:pt idx="28">
                  <c:v>2021 May</c:v>
                </c:pt>
                <c:pt idx="29">
                  <c:v>2021 Jun</c:v>
                </c:pt>
                <c:pt idx="30">
                  <c:v>2021 Jul</c:v>
                </c:pt>
                <c:pt idx="31">
                  <c:v>2021 Aug</c:v>
                </c:pt>
                <c:pt idx="32">
                  <c:v>2021 Sep</c:v>
                </c:pt>
                <c:pt idx="33">
                  <c:v>2021 Oct</c:v>
                </c:pt>
                <c:pt idx="34">
                  <c:v>2021 Nov</c:v>
                </c:pt>
              </c:strCache>
            </c:strRef>
          </c:cat>
          <c:val>
            <c:numRef>
              <c:f>FV_FrozV!$B$2:$B$36</c:f>
              <c:numCache>
                <c:formatCode>General</c:formatCode>
                <c:ptCount val="35"/>
                <c:pt idx="0">
                  <c:v>295.89999999999998</c:v>
                </c:pt>
                <c:pt idx="1">
                  <c:v>238.4</c:v>
                </c:pt>
                <c:pt idx="2">
                  <c:v>289.39999999999998</c:v>
                </c:pt>
                <c:pt idx="3">
                  <c:v>242.7</c:v>
                </c:pt>
                <c:pt idx="4">
                  <c:v>262.10000000000002</c:v>
                </c:pt>
                <c:pt idx="5">
                  <c:v>272.2</c:v>
                </c:pt>
                <c:pt idx="6">
                  <c:v>277.60000000000002</c:v>
                </c:pt>
                <c:pt idx="7">
                  <c:v>205.5</c:v>
                </c:pt>
                <c:pt idx="8">
                  <c:v>191.6</c:v>
                </c:pt>
                <c:pt idx="9">
                  <c:v>287.8</c:v>
                </c:pt>
                <c:pt idx="10">
                  <c:v>296.10000000000002</c:v>
                </c:pt>
                <c:pt idx="11">
                  <c:v>265.2</c:v>
                </c:pt>
                <c:pt idx="12">
                  <c:v>350</c:v>
                </c:pt>
                <c:pt idx="13">
                  <c:v>208</c:v>
                </c:pt>
                <c:pt idx="14">
                  <c:v>203.3</c:v>
                </c:pt>
                <c:pt idx="15">
                  <c:v>200.8</c:v>
                </c:pt>
                <c:pt idx="16">
                  <c:v>220.9</c:v>
                </c:pt>
                <c:pt idx="17">
                  <c:v>256.89999999999998</c:v>
                </c:pt>
                <c:pt idx="18">
                  <c:v>220.3</c:v>
                </c:pt>
                <c:pt idx="19">
                  <c:v>213.4</c:v>
                </c:pt>
                <c:pt idx="20">
                  <c:v>276.89999999999998</c:v>
                </c:pt>
                <c:pt idx="21">
                  <c:v>381.3</c:v>
                </c:pt>
                <c:pt idx="22">
                  <c:v>342.6</c:v>
                </c:pt>
                <c:pt idx="23">
                  <c:v>254</c:v>
                </c:pt>
                <c:pt idx="24">
                  <c:v>283.8</c:v>
                </c:pt>
                <c:pt idx="25">
                  <c:v>218.8</c:v>
                </c:pt>
                <c:pt idx="26">
                  <c:v>197.5</c:v>
                </c:pt>
                <c:pt idx="27">
                  <c:v>172.4</c:v>
                </c:pt>
                <c:pt idx="28">
                  <c:v>188</c:v>
                </c:pt>
                <c:pt idx="29">
                  <c:v>184.5</c:v>
                </c:pt>
                <c:pt idx="30">
                  <c:v>175.7</c:v>
                </c:pt>
                <c:pt idx="31">
                  <c:v>191.6</c:v>
                </c:pt>
                <c:pt idx="32">
                  <c:v>251</c:v>
                </c:pt>
                <c:pt idx="33">
                  <c:v>323.5</c:v>
                </c:pt>
                <c:pt idx="34">
                  <c:v>366.6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45-E247-B3C2-171D6065D026}"/>
            </c:ext>
          </c:extLst>
        </c:ser>
        <c:ser>
          <c:idx val="1"/>
          <c:order val="1"/>
          <c:tx>
            <c:strRef>
              <c:f>FV_FrozV!$C$1</c:f>
              <c:strCache>
                <c:ptCount val="1"/>
                <c:pt idx="0">
                  <c:v>Frozen Vegetables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FV_FrozV!$A$2:$A$36</c:f>
              <c:strCache>
                <c:ptCount val="35"/>
                <c:pt idx="0">
                  <c:v>2019 Jan</c:v>
                </c:pt>
                <c:pt idx="1">
                  <c:v>2019 Feb</c:v>
                </c:pt>
                <c:pt idx="2">
                  <c:v>2019 Mar</c:v>
                </c:pt>
                <c:pt idx="3">
                  <c:v>2019 Apr</c:v>
                </c:pt>
                <c:pt idx="4">
                  <c:v>2019 May</c:v>
                </c:pt>
                <c:pt idx="5">
                  <c:v>2019 Jun</c:v>
                </c:pt>
                <c:pt idx="6">
                  <c:v>2019 Jul</c:v>
                </c:pt>
                <c:pt idx="7">
                  <c:v>2019 Aug</c:v>
                </c:pt>
                <c:pt idx="8">
                  <c:v>2019 Sep</c:v>
                </c:pt>
                <c:pt idx="9">
                  <c:v>2019 Oct</c:v>
                </c:pt>
                <c:pt idx="10">
                  <c:v>2019 Nov</c:v>
                </c:pt>
                <c:pt idx="11">
                  <c:v>2019 Dec</c:v>
                </c:pt>
                <c:pt idx="12">
                  <c:v>2020 Jan</c:v>
                </c:pt>
                <c:pt idx="13">
                  <c:v>2020 Feb</c:v>
                </c:pt>
                <c:pt idx="14">
                  <c:v>2020 Mar</c:v>
                </c:pt>
                <c:pt idx="15">
                  <c:v>2020 Apr</c:v>
                </c:pt>
                <c:pt idx="16">
                  <c:v>2020 May</c:v>
                </c:pt>
                <c:pt idx="17">
                  <c:v>2020 June</c:v>
                </c:pt>
                <c:pt idx="18">
                  <c:v>2020 Jul</c:v>
                </c:pt>
                <c:pt idx="19">
                  <c:v>2020 Aug</c:v>
                </c:pt>
                <c:pt idx="20">
                  <c:v>2020 Sep</c:v>
                </c:pt>
                <c:pt idx="21">
                  <c:v>2020 Oct</c:v>
                </c:pt>
                <c:pt idx="22">
                  <c:v>2020 Nov</c:v>
                </c:pt>
                <c:pt idx="23">
                  <c:v>2020 Dec</c:v>
                </c:pt>
                <c:pt idx="24">
                  <c:v>2021 Jan</c:v>
                </c:pt>
                <c:pt idx="25">
                  <c:v>2021 Feb</c:v>
                </c:pt>
                <c:pt idx="26">
                  <c:v>2021 Mar</c:v>
                </c:pt>
                <c:pt idx="27">
                  <c:v>2021 Apr</c:v>
                </c:pt>
                <c:pt idx="28">
                  <c:v>2021 May</c:v>
                </c:pt>
                <c:pt idx="29">
                  <c:v>2021 Jun</c:v>
                </c:pt>
                <c:pt idx="30">
                  <c:v>2021 Jul</c:v>
                </c:pt>
                <c:pt idx="31">
                  <c:v>2021 Aug</c:v>
                </c:pt>
                <c:pt idx="32">
                  <c:v>2021 Sep</c:v>
                </c:pt>
                <c:pt idx="33">
                  <c:v>2021 Oct</c:v>
                </c:pt>
                <c:pt idx="34">
                  <c:v>2021 Nov</c:v>
                </c:pt>
              </c:strCache>
            </c:strRef>
          </c:cat>
          <c:val>
            <c:numRef>
              <c:f>FV_FrozV!$C$2:$C$36</c:f>
              <c:numCache>
                <c:formatCode>General</c:formatCode>
                <c:ptCount val="35"/>
                <c:pt idx="0">
                  <c:v>211.6</c:v>
                </c:pt>
                <c:pt idx="1">
                  <c:v>211.9</c:v>
                </c:pt>
                <c:pt idx="2">
                  <c:v>212.1</c:v>
                </c:pt>
                <c:pt idx="3">
                  <c:v>212.1</c:v>
                </c:pt>
                <c:pt idx="4">
                  <c:v>212.1</c:v>
                </c:pt>
                <c:pt idx="5">
                  <c:v>212.2</c:v>
                </c:pt>
                <c:pt idx="6">
                  <c:v>212.2</c:v>
                </c:pt>
                <c:pt idx="7">
                  <c:v>214.7</c:v>
                </c:pt>
                <c:pt idx="8">
                  <c:v>214.4</c:v>
                </c:pt>
                <c:pt idx="9">
                  <c:v>215.2</c:v>
                </c:pt>
                <c:pt idx="10">
                  <c:v>215.2</c:v>
                </c:pt>
                <c:pt idx="11">
                  <c:v>215.9</c:v>
                </c:pt>
                <c:pt idx="12">
                  <c:v>216.4</c:v>
                </c:pt>
                <c:pt idx="13">
                  <c:v>216.1</c:v>
                </c:pt>
                <c:pt idx="14">
                  <c:v>216.2</c:v>
                </c:pt>
                <c:pt idx="15">
                  <c:v>216.4</c:v>
                </c:pt>
                <c:pt idx="16">
                  <c:v>216.3</c:v>
                </c:pt>
                <c:pt idx="17">
                  <c:v>216.3</c:v>
                </c:pt>
                <c:pt idx="18">
                  <c:v>216.4</c:v>
                </c:pt>
                <c:pt idx="19">
                  <c:v>216.8</c:v>
                </c:pt>
                <c:pt idx="20">
                  <c:v>218.8</c:v>
                </c:pt>
                <c:pt idx="21">
                  <c:v>219</c:v>
                </c:pt>
                <c:pt idx="22">
                  <c:v>219</c:v>
                </c:pt>
                <c:pt idx="23">
                  <c:v>220</c:v>
                </c:pt>
                <c:pt idx="24">
                  <c:v>220</c:v>
                </c:pt>
                <c:pt idx="25">
                  <c:v>220.1</c:v>
                </c:pt>
                <c:pt idx="26">
                  <c:v>218.6</c:v>
                </c:pt>
                <c:pt idx="27">
                  <c:v>219</c:v>
                </c:pt>
                <c:pt idx="28">
                  <c:v>220.1</c:v>
                </c:pt>
                <c:pt idx="29">
                  <c:v>220.3</c:v>
                </c:pt>
                <c:pt idx="30">
                  <c:v>220.3</c:v>
                </c:pt>
                <c:pt idx="31">
                  <c:v>220.4</c:v>
                </c:pt>
                <c:pt idx="32">
                  <c:v>222.8</c:v>
                </c:pt>
                <c:pt idx="33">
                  <c:v>223.4</c:v>
                </c:pt>
                <c:pt idx="34">
                  <c:v>224.6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45-E247-B3C2-171D6065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6651808"/>
        <c:axId val="1147306048"/>
      </c:lineChart>
      <c:catAx>
        <c:axId val="12566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306048"/>
        <c:crosses val="autoZero"/>
        <c:auto val="1"/>
        <c:lblAlgn val="ctr"/>
        <c:lblOffset val="100"/>
        <c:noMultiLvlLbl val="0"/>
      </c:catAx>
      <c:valAx>
        <c:axId val="1147306048"/>
        <c:scaling>
          <c:orientation val="minMax"/>
          <c:max val="39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651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87285911294987"/>
          <c:y val="2.7605204192407501E-2"/>
          <c:w val="0.88259041772320834"/>
          <c:h val="0.614690067455590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'Food Expenditure Series'!$B$5</c:f>
              <c:strCache>
                <c:ptCount val="1"/>
                <c:pt idx="0">
                  <c:v>Grocery stores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'Food Expenditure Series'!$A$6:$A$30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'Food Expenditure Series'!$B$6:$B$30</c:f>
              <c:numCache>
                <c:formatCode>#,##0.00</c:formatCode>
                <c:ptCount val="25"/>
                <c:pt idx="0">
                  <c:v>270956.90625</c:v>
                </c:pt>
                <c:pt idx="1">
                  <c:v>273638.875</c:v>
                </c:pt>
                <c:pt idx="2">
                  <c:v>283782.46875</c:v>
                </c:pt>
                <c:pt idx="3">
                  <c:v>286669.78125</c:v>
                </c:pt>
                <c:pt idx="4">
                  <c:v>296436.71875</c:v>
                </c:pt>
                <c:pt idx="5">
                  <c:v>294952.6875</c:v>
                </c:pt>
                <c:pt idx="6">
                  <c:v>301402.25</c:v>
                </c:pt>
                <c:pt idx="7">
                  <c:v>310510.75</c:v>
                </c:pt>
                <c:pt idx="8">
                  <c:v>322853.75</c:v>
                </c:pt>
                <c:pt idx="9">
                  <c:v>332598</c:v>
                </c:pt>
                <c:pt idx="10">
                  <c:v>347162.34375</c:v>
                </c:pt>
                <c:pt idx="11">
                  <c:v>359146.625</c:v>
                </c:pt>
                <c:pt idx="12">
                  <c:v>357032.6875</c:v>
                </c:pt>
                <c:pt idx="13">
                  <c:v>361195.46875</c:v>
                </c:pt>
                <c:pt idx="14">
                  <c:v>376960.125</c:v>
                </c:pt>
                <c:pt idx="15">
                  <c:v>385410.9375</c:v>
                </c:pt>
                <c:pt idx="16">
                  <c:v>390089.59375</c:v>
                </c:pt>
                <c:pt idx="17">
                  <c:v>405176.65625</c:v>
                </c:pt>
                <c:pt idx="18">
                  <c:v>412572.5625</c:v>
                </c:pt>
                <c:pt idx="19">
                  <c:v>416602.90625</c:v>
                </c:pt>
                <c:pt idx="20">
                  <c:v>429816.1875</c:v>
                </c:pt>
                <c:pt idx="21">
                  <c:v>440555.3125</c:v>
                </c:pt>
                <c:pt idx="22">
                  <c:v>455592.0625</c:v>
                </c:pt>
                <c:pt idx="23">
                  <c:v>501885.40625</c:v>
                </c:pt>
                <c:pt idx="24">
                  <c:v>515427.21875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6-684C-8579-9802F64FEC5E}"/>
            </c:ext>
          </c:extLst>
        </c:ser>
        <c:ser>
          <c:idx val="1"/>
          <c:order val="1"/>
          <c:tx>
            <c:strRef>
              <c:f>'Food Expenditure Series'!$C$5</c:f>
              <c:strCache>
                <c:ptCount val="1"/>
                <c:pt idx="0">
                  <c:v>Convenience stores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'Food Expenditure Series'!$A$6:$A$30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'Food Expenditure Series'!$C$6:$C$30</c:f>
              <c:numCache>
                <c:formatCode>#,##0.00</c:formatCode>
                <c:ptCount val="25"/>
                <c:pt idx="0">
                  <c:v>9765.15234375</c:v>
                </c:pt>
                <c:pt idx="1">
                  <c:v>9420.607421875</c:v>
                </c:pt>
                <c:pt idx="2">
                  <c:v>9475.8779296875</c:v>
                </c:pt>
                <c:pt idx="3">
                  <c:v>10320.4091796875</c:v>
                </c:pt>
                <c:pt idx="4">
                  <c:v>10297.794921875</c:v>
                </c:pt>
                <c:pt idx="5">
                  <c:v>10448.876953125</c:v>
                </c:pt>
                <c:pt idx="6">
                  <c:v>9700.3603515625</c:v>
                </c:pt>
                <c:pt idx="7">
                  <c:v>9603.1748046875</c:v>
                </c:pt>
                <c:pt idx="8">
                  <c:v>9156.6953125</c:v>
                </c:pt>
                <c:pt idx="9">
                  <c:v>9133.892578125</c:v>
                </c:pt>
                <c:pt idx="10">
                  <c:v>8749.681640625</c:v>
                </c:pt>
                <c:pt idx="11">
                  <c:v>9183.873046875</c:v>
                </c:pt>
                <c:pt idx="12">
                  <c:v>9027.822265625</c:v>
                </c:pt>
                <c:pt idx="13">
                  <c:v>10344.224609375</c:v>
                </c:pt>
                <c:pt idx="14">
                  <c:v>11562.1728515625</c:v>
                </c:pt>
                <c:pt idx="15">
                  <c:v>12334.6904296875</c:v>
                </c:pt>
                <c:pt idx="16">
                  <c:v>12391.5263671875</c:v>
                </c:pt>
                <c:pt idx="17">
                  <c:v>12089.4013671875</c:v>
                </c:pt>
                <c:pt idx="18">
                  <c:v>11422.818359375</c:v>
                </c:pt>
                <c:pt idx="19">
                  <c:v>11643.416015625</c:v>
                </c:pt>
                <c:pt idx="20">
                  <c:v>11689.8896484375</c:v>
                </c:pt>
                <c:pt idx="21">
                  <c:v>12893.90234375</c:v>
                </c:pt>
                <c:pt idx="22">
                  <c:v>13461.7734375</c:v>
                </c:pt>
                <c:pt idx="23">
                  <c:v>12816.013671875</c:v>
                </c:pt>
                <c:pt idx="24">
                  <c:v>14672.8095703125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96-684C-8579-9802F64FEC5E}"/>
            </c:ext>
          </c:extLst>
        </c:ser>
        <c:ser>
          <c:idx val="2"/>
          <c:order val="2"/>
          <c:tx>
            <c:strRef>
              <c:f>'Food Expenditure Series'!$D$5</c:f>
              <c:strCache>
                <c:ptCount val="1"/>
                <c:pt idx="0">
                  <c:v>Other food stores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'Food Expenditure Series'!$A$6:$A$30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'Food Expenditure Series'!$D$6:$D$30</c:f>
              <c:numCache>
                <c:formatCode>#,##0.00</c:formatCode>
                <c:ptCount val="25"/>
                <c:pt idx="0">
                  <c:v>10710.8349609375</c:v>
                </c:pt>
                <c:pt idx="1">
                  <c:v>10807.255859375</c:v>
                </c:pt>
                <c:pt idx="2">
                  <c:v>10730.298828125</c:v>
                </c:pt>
                <c:pt idx="3">
                  <c:v>11267.75</c:v>
                </c:pt>
                <c:pt idx="4">
                  <c:v>11938.865234375</c:v>
                </c:pt>
                <c:pt idx="5">
                  <c:v>12198.6416015625</c:v>
                </c:pt>
                <c:pt idx="6">
                  <c:v>12780.431640625</c:v>
                </c:pt>
                <c:pt idx="7">
                  <c:v>13636.72265625</c:v>
                </c:pt>
                <c:pt idx="8">
                  <c:v>13751.1494140625</c:v>
                </c:pt>
                <c:pt idx="9">
                  <c:v>13923.3994140625</c:v>
                </c:pt>
                <c:pt idx="10">
                  <c:v>14542.275390625</c:v>
                </c:pt>
                <c:pt idx="11">
                  <c:v>14777.814453125</c:v>
                </c:pt>
                <c:pt idx="12">
                  <c:v>14545.8798828125</c:v>
                </c:pt>
                <c:pt idx="13">
                  <c:v>14838.9189453125</c:v>
                </c:pt>
                <c:pt idx="14">
                  <c:v>15659.306640625</c:v>
                </c:pt>
                <c:pt idx="15">
                  <c:v>16509.267578125</c:v>
                </c:pt>
                <c:pt idx="16">
                  <c:v>16429.123046875</c:v>
                </c:pt>
                <c:pt idx="17">
                  <c:v>17129.4609375</c:v>
                </c:pt>
                <c:pt idx="18">
                  <c:v>17302.1328125</c:v>
                </c:pt>
                <c:pt idx="19">
                  <c:v>17624.470703125</c:v>
                </c:pt>
                <c:pt idx="20">
                  <c:v>17449.23828125</c:v>
                </c:pt>
                <c:pt idx="21">
                  <c:v>17766.447265625</c:v>
                </c:pt>
                <c:pt idx="22">
                  <c:v>17932.490234375</c:v>
                </c:pt>
                <c:pt idx="23">
                  <c:v>18315.419921875</c:v>
                </c:pt>
                <c:pt idx="24">
                  <c:v>20437.48828125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96-684C-8579-9802F64FEC5E}"/>
            </c:ext>
          </c:extLst>
        </c:ser>
        <c:ser>
          <c:idx val="3"/>
          <c:order val="3"/>
          <c:tx>
            <c:strRef>
              <c:f>'Food Expenditure Series'!$E$5</c:f>
              <c:strCache>
                <c:ptCount val="1"/>
                <c:pt idx="0">
                  <c:v>Warehouse clubs and supercenters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'Food Expenditure Series'!$A$6:$A$30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'Food Expenditure Series'!$E$6:$E$30</c:f>
              <c:numCache>
                <c:formatCode>#,##0.00</c:formatCode>
                <c:ptCount val="25"/>
                <c:pt idx="0">
                  <c:v>30061.359375</c:v>
                </c:pt>
                <c:pt idx="1">
                  <c:v>36238.96875</c:v>
                </c:pt>
                <c:pt idx="2">
                  <c:v>43846.5703125</c:v>
                </c:pt>
                <c:pt idx="3">
                  <c:v>51634.5546875</c:v>
                </c:pt>
                <c:pt idx="4">
                  <c:v>60863.15625</c:v>
                </c:pt>
                <c:pt idx="5">
                  <c:v>70207.9453125</c:v>
                </c:pt>
                <c:pt idx="6">
                  <c:v>79861.5625</c:v>
                </c:pt>
                <c:pt idx="7">
                  <c:v>90499.4140625</c:v>
                </c:pt>
                <c:pt idx="8">
                  <c:v>102548.2578125</c:v>
                </c:pt>
                <c:pt idx="9">
                  <c:v>113873.921875</c:v>
                </c:pt>
                <c:pt idx="10">
                  <c:v>125667</c:v>
                </c:pt>
                <c:pt idx="11">
                  <c:v>134098.84375</c:v>
                </c:pt>
                <c:pt idx="12">
                  <c:v>134535.84375</c:v>
                </c:pt>
                <c:pt idx="13">
                  <c:v>138611.359375</c:v>
                </c:pt>
                <c:pt idx="14">
                  <c:v>144374.328125</c:v>
                </c:pt>
                <c:pt idx="15">
                  <c:v>174433.640625</c:v>
                </c:pt>
                <c:pt idx="16">
                  <c:v>176989.84375</c:v>
                </c:pt>
                <c:pt idx="17">
                  <c:v>180494.859375</c:v>
                </c:pt>
                <c:pt idx="18">
                  <c:v>181878.296875</c:v>
                </c:pt>
                <c:pt idx="19">
                  <c:v>181771.90625</c:v>
                </c:pt>
                <c:pt idx="20">
                  <c:v>183339.96875</c:v>
                </c:pt>
                <c:pt idx="21">
                  <c:v>188755.515625</c:v>
                </c:pt>
                <c:pt idx="22">
                  <c:v>193045.515625</c:v>
                </c:pt>
                <c:pt idx="23">
                  <c:v>200630.09375</c:v>
                </c:pt>
                <c:pt idx="24">
                  <c:v>219846.3125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96-684C-8579-9802F64FEC5E}"/>
            </c:ext>
          </c:extLst>
        </c:ser>
        <c:ser>
          <c:idx val="4"/>
          <c:order val="4"/>
          <c:tx>
            <c:strRef>
              <c:f>'Food Expenditure Series'!$F$5</c:f>
              <c:strCache>
                <c:ptCount val="1"/>
                <c:pt idx="0">
                  <c:v>Other stores and foodservice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'Food Expenditure Series'!$A$6:$A$30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'Food Expenditure Series'!$F$6:$F$30</c:f>
              <c:numCache>
                <c:formatCode>#,##0.00</c:formatCode>
                <c:ptCount val="25"/>
                <c:pt idx="0">
                  <c:v>37863.48828125</c:v>
                </c:pt>
                <c:pt idx="1">
                  <c:v>37289.60546875</c:v>
                </c:pt>
                <c:pt idx="2">
                  <c:v>40038.48046875</c:v>
                </c:pt>
                <c:pt idx="3">
                  <c:v>44290.796875</c:v>
                </c:pt>
                <c:pt idx="4">
                  <c:v>44672.74609375</c:v>
                </c:pt>
                <c:pt idx="5">
                  <c:v>44310.76171875</c:v>
                </c:pt>
                <c:pt idx="6">
                  <c:v>46858.8046875</c:v>
                </c:pt>
                <c:pt idx="7">
                  <c:v>51088.30078125</c:v>
                </c:pt>
                <c:pt idx="8">
                  <c:v>55392.59375</c:v>
                </c:pt>
                <c:pt idx="9">
                  <c:v>58394.66796875</c:v>
                </c:pt>
                <c:pt idx="10">
                  <c:v>59788.671875</c:v>
                </c:pt>
                <c:pt idx="11">
                  <c:v>64261.0703125</c:v>
                </c:pt>
                <c:pt idx="12">
                  <c:v>57489.88671875</c:v>
                </c:pt>
                <c:pt idx="13">
                  <c:v>62702.20703125</c:v>
                </c:pt>
                <c:pt idx="14">
                  <c:v>70339.359375</c:v>
                </c:pt>
                <c:pt idx="15">
                  <c:v>71480.09375</c:v>
                </c:pt>
                <c:pt idx="16">
                  <c:v>72886.2734375</c:v>
                </c:pt>
                <c:pt idx="17">
                  <c:v>74394.5</c:v>
                </c:pt>
                <c:pt idx="18">
                  <c:v>69442.4765625</c:v>
                </c:pt>
                <c:pt idx="19">
                  <c:v>69140.5078125</c:v>
                </c:pt>
                <c:pt idx="20">
                  <c:v>73595.1484375</c:v>
                </c:pt>
                <c:pt idx="21">
                  <c:v>78576.09375</c:v>
                </c:pt>
                <c:pt idx="22">
                  <c:v>78635.609375</c:v>
                </c:pt>
                <c:pt idx="23">
                  <c:v>73734.4296875</c:v>
                </c:pt>
                <c:pt idx="24">
                  <c:v>90102.234375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96-684C-8579-9802F64FEC5E}"/>
            </c:ext>
          </c:extLst>
        </c:ser>
        <c:ser>
          <c:idx val="5"/>
          <c:order val="5"/>
          <c:tx>
            <c:strRef>
              <c:f>'Food Expenditure Series'!$G$5</c:f>
              <c:strCache>
                <c:ptCount val="1"/>
                <c:pt idx="0">
                  <c:v>Mail order and home delivery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'Food Expenditure Series'!$A$6:$A$30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'Food Expenditure Series'!$G$6:$G$30</c:f>
              <c:numCache>
                <c:formatCode>#,##0.00</c:formatCode>
                <c:ptCount val="25"/>
                <c:pt idx="0">
                  <c:v>11725.5361328125</c:v>
                </c:pt>
                <c:pt idx="1">
                  <c:v>12041.7646484375</c:v>
                </c:pt>
                <c:pt idx="2">
                  <c:v>13297.6787109375</c:v>
                </c:pt>
                <c:pt idx="3">
                  <c:v>15332.5263671875</c:v>
                </c:pt>
                <c:pt idx="4">
                  <c:v>15239.9560546875</c:v>
                </c:pt>
                <c:pt idx="5">
                  <c:v>16006.4970703125</c:v>
                </c:pt>
                <c:pt idx="6">
                  <c:v>16471.681640625</c:v>
                </c:pt>
                <c:pt idx="7">
                  <c:v>17125.93359375</c:v>
                </c:pt>
                <c:pt idx="8">
                  <c:v>17728.765625</c:v>
                </c:pt>
                <c:pt idx="9">
                  <c:v>18302.3359375</c:v>
                </c:pt>
                <c:pt idx="10">
                  <c:v>18643.796875</c:v>
                </c:pt>
                <c:pt idx="11">
                  <c:v>18993.865234375</c:v>
                </c:pt>
                <c:pt idx="12">
                  <c:v>16853</c:v>
                </c:pt>
                <c:pt idx="13">
                  <c:v>17317.02734375</c:v>
                </c:pt>
                <c:pt idx="14">
                  <c:v>18107.173828125</c:v>
                </c:pt>
                <c:pt idx="15">
                  <c:v>18638.734375</c:v>
                </c:pt>
                <c:pt idx="16">
                  <c:v>22296.08984375</c:v>
                </c:pt>
                <c:pt idx="17">
                  <c:v>26851.47265625</c:v>
                </c:pt>
                <c:pt idx="18">
                  <c:v>31691.74609375</c:v>
                </c:pt>
                <c:pt idx="19">
                  <c:v>38370.31640625</c:v>
                </c:pt>
                <c:pt idx="20">
                  <c:v>46956.5390625</c:v>
                </c:pt>
                <c:pt idx="21">
                  <c:v>51912.4453125</c:v>
                </c:pt>
                <c:pt idx="22">
                  <c:v>57382.96484375</c:v>
                </c:pt>
                <c:pt idx="23">
                  <c:v>70857.7265625</c:v>
                </c:pt>
                <c:pt idx="24">
                  <c:v>83680.1796875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96-684C-8579-9802F64FEC5E}"/>
            </c:ext>
          </c:extLst>
        </c:ser>
        <c:ser>
          <c:idx val="6"/>
          <c:order val="6"/>
          <c:tx>
            <c:strRef>
              <c:f>'Food Expenditure Series'!$H$5</c:f>
              <c:strCache>
                <c:ptCount val="1"/>
                <c:pt idx="0">
                  <c:v>Direct selling by farmers, manufacturers, and wholesalers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'Food Expenditure Series'!$A$6:$A$30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'Food Expenditure Series'!$H$6:$H$30</c:f>
              <c:numCache>
                <c:formatCode>#,##0.00</c:formatCode>
                <c:ptCount val="25"/>
                <c:pt idx="0">
                  <c:v>4117.0029296875</c:v>
                </c:pt>
                <c:pt idx="1">
                  <c:v>3807.229248046875</c:v>
                </c:pt>
                <c:pt idx="2">
                  <c:v>3465.676513671875</c:v>
                </c:pt>
                <c:pt idx="3">
                  <c:v>3149.7333984375</c:v>
                </c:pt>
                <c:pt idx="4">
                  <c:v>2778.31103515625</c:v>
                </c:pt>
                <c:pt idx="5">
                  <c:v>2420.963623046875</c:v>
                </c:pt>
                <c:pt idx="6">
                  <c:v>2599.00390625</c:v>
                </c:pt>
                <c:pt idx="7">
                  <c:v>2753.898193359375</c:v>
                </c:pt>
                <c:pt idx="8">
                  <c:v>2929.9677734375</c:v>
                </c:pt>
                <c:pt idx="9">
                  <c:v>3056.9072265625</c:v>
                </c:pt>
                <c:pt idx="10">
                  <c:v>3327.79296875</c:v>
                </c:pt>
                <c:pt idx="11">
                  <c:v>3465.427734375</c:v>
                </c:pt>
                <c:pt idx="12">
                  <c:v>3418.64453125</c:v>
                </c:pt>
                <c:pt idx="13">
                  <c:v>3525.6240234375</c:v>
                </c:pt>
                <c:pt idx="14">
                  <c:v>3712.58447265625</c:v>
                </c:pt>
                <c:pt idx="15">
                  <c:v>3839.83154296875</c:v>
                </c:pt>
                <c:pt idx="16">
                  <c:v>4819.060546875</c:v>
                </c:pt>
                <c:pt idx="17">
                  <c:v>5825.689453125</c:v>
                </c:pt>
                <c:pt idx="18">
                  <c:v>6707.73486328125</c:v>
                </c:pt>
                <c:pt idx="19">
                  <c:v>6992.68212890625</c:v>
                </c:pt>
                <c:pt idx="20">
                  <c:v>7339.85693359375</c:v>
                </c:pt>
                <c:pt idx="21">
                  <c:v>7428.8515625</c:v>
                </c:pt>
                <c:pt idx="22">
                  <c:v>7540.658203125</c:v>
                </c:pt>
                <c:pt idx="23">
                  <c:v>7631.44921875</c:v>
                </c:pt>
                <c:pt idx="24">
                  <c:v>8567.7705078125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96-684C-8579-9802F64FEC5E}"/>
            </c:ext>
          </c:extLst>
        </c:ser>
        <c:ser>
          <c:idx val="7"/>
          <c:order val="7"/>
          <c:tx>
            <c:strRef>
              <c:f>'Food Expenditure Series'!$I$5</c:f>
              <c:strCache>
                <c:ptCount val="1"/>
                <c:pt idx="0">
                  <c:v>Home production and donations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'Food Expenditure Series'!$A$6:$A$30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'Food Expenditure Series'!$I$6:$I$30</c:f>
              <c:numCache>
                <c:formatCode>#,##0.00</c:formatCode>
                <c:ptCount val="25"/>
                <c:pt idx="0">
                  <c:v>1127.423095703125</c:v>
                </c:pt>
                <c:pt idx="1">
                  <c:v>1149.5841064453125</c:v>
                </c:pt>
                <c:pt idx="2">
                  <c:v>1171.8153076171875</c:v>
                </c:pt>
                <c:pt idx="3">
                  <c:v>1104.3243408203125</c:v>
                </c:pt>
                <c:pt idx="4">
                  <c:v>1244.961181640625</c:v>
                </c:pt>
                <c:pt idx="5">
                  <c:v>1315.949951171875</c:v>
                </c:pt>
                <c:pt idx="6">
                  <c:v>1344.0723876953125</c:v>
                </c:pt>
                <c:pt idx="7">
                  <c:v>1420.774169921875</c:v>
                </c:pt>
                <c:pt idx="8">
                  <c:v>1699.748779296875</c:v>
                </c:pt>
                <c:pt idx="9">
                  <c:v>1779.1527099609375</c:v>
                </c:pt>
                <c:pt idx="10">
                  <c:v>1382.439208984375</c:v>
                </c:pt>
                <c:pt idx="11">
                  <c:v>1508.5885009765625</c:v>
                </c:pt>
                <c:pt idx="12">
                  <c:v>1781.8382568359375</c:v>
                </c:pt>
                <c:pt idx="13">
                  <c:v>1885.6724853515625</c:v>
                </c:pt>
                <c:pt idx="14">
                  <c:v>1530.438232421875</c:v>
                </c:pt>
                <c:pt idx="15">
                  <c:v>1481.3668212890625</c:v>
                </c:pt>
                <c:pt idx="16">
                  <c:v>1813.119384765625</c:v>
                </c:pt>
                <c:pt idx="17">
                  <c:v>1866.268798828125</c:v>
                </c:pt>
                <c:pt idx="18">
                  <c:v>2165.73974609375</c:v>
                </c:pt>
                <c:pt idx="19">
                  <c:v>2167.090576171875</c:v>
                </c:pt>
                <c:pt idx="20">
                  <c:v>1968.68017578125</c:v>
                </c:pt>
                <c:pt idx="21">
                  <c:v>1968.1351318359375</c:v>
                </c:pt>
                <c:pt idx="22">
                  <c:v>2133.995849609375</c:v>
                </c:pt>
                <c:pt idx="23">
                  <c:v>2297.55078125</c:v>
                </c:pt>
                <c:pt idx="24">
                  <c:v>2819.54150390625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96-684C-8579-9802F64FE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9720239"/>
        <c:axId val="679718159"/>
      </c:barChart>
      <c:catAx>
        <c:axId val="67972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718159"/>
        <c:crosses val="autoZero"/>
        <c:auto val="1"/>
        <c:lblAlgn val="ctr"/>
        <c:lblOffset val="100"/>
        <c:noMultiLvlLbl val="0"/>
      </c:catAx>
      <c:valAx>
        <c:axId val="679718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720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454868988834026E-2"/>
          <c:y val="0.71563460233896958"/>
          <c:w val="0.94634091819031096"/>
          <c:h val="0.27371953314584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593DBFEB-88C0-4130-9875-B7F4180C04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85F90DB-D49D-4F58-9EEE-9074DB3F66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04776DA-E24F-43FD-B265-72E15504F2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8C4D31C9-CF3B-465A-8E82-C2A84717B72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>
            <a:extLst>
              <a:ext uri="{FF2B5EF4-FFF2-40B4-BE49-F238E27FC236}">
                <a16:creationId xmlns:a16="http://schemas.microsoft.com/office/drawing/2014/main" id="{354DC23D-0F18-4916-B183-E2F7C7944B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>
            <a:extLst>
              <a:ext uri="{FF2B5EF4-FFF2-40B4-BE49-F238E27FC236}">
                <a16:creationId xmlns:a16="http://schemas.microsoft.com/office/drawing/2014/main" id="{1129F2BE-C80D-4C10-AE49-7D3264D58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28F1214C-BEC5-4883-A5A1-78D48FAE7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16FE85A-E7E5-D4CB-33D0-2F75B2428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9pPr>
          </a:lstStyle>
          <a:p>
            <a:fld id="{D4CBC2A0-3D66-5846-9001-3B3047E063C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BB4373A-50BB-335A-955F-4FC30EBD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98A2551-E24E-664C-D7CD-5FD099A1C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16FE85A-E7E5-D4CB-33D0-2F75B2428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9pPr>
          </a:lstStyle>
          <a:p>
            <a:fld id="{D4CBC2A0-3D66-5846-9001-3B3047E063C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BB4373A-50BB-335A-955F-4FC30EBD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98A2551-E24E-664C-D7CD-5FD099A1C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48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6491441-A893-4713-926C-1FD47A388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79A439-D638-49AD-9E25-66922194FEE2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8D82560-AD16-44F1-AFAE-535DA2C80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82A9DCF-85DA-494D-960C-4268A56DC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C7BA1-E6E7-4BDE-A472-7B327AEC27A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5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ADDC461-FA2B-C84E-B8BF-E2BF975C3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78C2FCB-8B17-F24A-B153-5E88A9AED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7003409F-8C37-4827-9B91-9EEC9BC98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3E64E30E-B034-46A0-8E2F-C81F4AE64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FC245DC7-11A7-4733-AEC0-3806F246B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A1EA91A-EEA8-4CE1-B4D2-3E5898305FC6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981871"/>
      </p:ext>
    </p:extLst>
  </p:cSld>
  <p:clrMapOvr>
    <a:masterClrMapping/>
  </p:clrMapOvr>
  <p:transition spd="med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02B33F-E17F-4C1B-BE92-1A82E64B2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523346-7C96-4A32-84A7-811A5FC01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8D7F85-38C5-418C-A509-35FDE7497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D5761-7D74-471C-827D-4986C6201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0766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7BDF04-5AC9-4B26-B408-91C7F4A29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99E073-01CE-453B-9AB6-A3C7D0CC3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F2C6AD-E773-4E49-AB8A-1A0C9D2EF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E666D-0939-4AAD-9200-35CA87989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5040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813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6"/>
            </a:lvl1pPr>
            <a:lvl2pPr marL="456919" indent="0">
              <a:buNone/>
              <a:defRPr sz="1195"/>
            </a:lvl2pPr>
            <a:lvl3pPr marL="913837" indent="0">
              <a:buNone/>
              <a:defRPr sz="984"/>
            </a:lvl3pPr>
            <a:lvl4pPr marL="1370755" indent="0">
              <a:buNone/>
              <a:defRPr sz="914"/>
            </a:lvl4pPr>
            <a:lvl5pPr marL="1827676" indent="0">
              <a:buNone/>
              <a:defRPr sz="914"/>
            </a:lvl5pPr>
            <a:lvl6pPr marL="2284593" indent="0">
              <a:buNone/>
              <a:defRPr sz="914"/>
            </a:lvl6pPr>
            <a:lvl7pPr marL="2741510" indent="0">
              <a:buNone/>
              <a:defRPr sz="914"/>
            </a:lvl7pPr>
            <a:lvl8pPr marL="3198429" indent="0">
              <a:buNone/>
              <a:defRPr sz="914"/>
            </a:lvl8pPr>
            <a:lvl9pPr marL="3655348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2BD6AC-AFF0-4D9C-A3E9-F6221331E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A7360-FB93-4E98-8638-330D2C5AF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CA86CB-459A-4D83-BD56-F098C8D46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0B07-142B-4495-89E5-5CADB1040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92712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64"/>
            </a:lvl1pPr>
            <a:lvl2pPr marL="456919" indent="0">
              <a:buNone/>
              <a:defRPr sz="2813"/>
            </a:lvl2pPr>
            <a:lvl3pPr marL="913837" indent="0">
              <a:buNone/>
              <a:defRPr sz="2391"/>
            </a:lvl3pPr>
            <a:lvl4pPr marL="1370755" indent="0">
              <a:buNone/>
              <a:defRPr sz="1969"/>
            </a:lvl4pPr>
            <a:lvl5pPr marL="1827676" indent="0">
              <a:buNone/>
              <a:defRPr sz="1969"/>
            </a:lvl5pPr>
            <a:lvl6pPr marL="2284593" indent="0">
              <a:buNone/>
              <a:defRPr sz="1969"/>
            </a:lvl6pPr>
            <a:lvl7pPr marL="2741510" indent="0">
              <a:buNone/>
              <a:defRPr sz="1969"/>
            </a:lvl7pPr>
            <a:lvl8pPr marL="3198429" indent="0">
              <a:buNone/>
              <a:defRPr sz="1969"/>
            </a:lvl8pPr>
            <a:lvl9pPr marL="3655348" indent="0">
              <a:buNone/>
              <a:defRPr sz="19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6"/>
            </a:lvl1pPr>
            <a:lvl2pPr marL="456919" indent="0">
              <a:buNone/>
              <a:defRPr sz="1195"/>
            </a:lvl2pPr>
            <a:lvl3pPr marL="913837" indent="0">
              <a:buNone/>
              <a:defRPr sz="984"/>
            </a:lvl3pPr>
            <a:lvl4pPr marL="1370755" indent="0">
              <a:buNone/>
              <a:defRPr sz="914"/>
            </a:lvl4pPr>
            <a:lvl5pPr marL="1827676" indent="0">
              <a:buNone/>
              <a:defRPr sz="914"/>
            </a:lvl5pPr>
            <a:lvl6pPr marL="2284593" indent="0">
              <a:buNone/>
              <a:defRPr sz="914"/>
            </a:lvl6pPr>
            <a:lvl7pPr marL="2741510" indent="0">
              <a:buNone/>
              <a:defRPr sz="914"/>
            </a:lvl7pPr>
            <a:lvl8pPr marL="3198429" indent="0">
              <a:buNone/>
              <a:defRPr sz="914"/>
            </a:lvl8pPr>
            <a:lvl9pPr marL="3655348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91799C-6984-437F-86EB-AE66B6197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023E2A-DFF8-4749-B5C3-7BD1347BC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CEF99-74B5-4414-AD00-BBDA6A5C1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7C80-3CAC-4A57-A9FE-6CDB95AED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1213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D256E7-3818-4F81-BFBD-30A6FBD16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697F5F-6645-40DF-99AD-0CCE1BC59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81335F-DDBE-44D4-AC44-28E3CA828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EA21-0835-4D55-9072-6DE2D640D7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3764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DF53E9-B26A-4237-9075-F2098D9D8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4049E4-551F-4186-BEAF-9D04C80DE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7DFC7-EB41-4BC3-9A16-84499A6CA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D7E3-3442-4A46-B15D-9047D02FD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7893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63335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95730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[Presentation Sub-title]</a:t>
            </a:r>
          </a:p>
        </p:txBody>
      </p:sp>
    </p:spTree>
    <p:extLst>
      <p:ext uri="{BB962C8B-B14F-4D97-AF65-F5344CB8AC3E}">
        <p14:creationId xmlns:p14="http://schemas.microsoft.com/office/powerpoint/2010/main" val="2183287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34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436" y="1151164"/>
            <a:ext cx="7813221" cy="498021"/>
          </a:xfrm>
          <a:prstGeom prst="rect">
            <a:avLst/>
          </a:prstGeom>
        </p:spPr>
        <p:txBody>
          <a:bodyPr/>
          <a:lstStyle>
            <a:lvl1pPr>
              <a:defRPr sz="4000" b="1" cap="small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0436" y="1825624"/>
            <a:ext cx="7813221" cy="48119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[Slide Text]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087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0436" y="1825625"/>
            <a:ext cx="3951514" cy="49425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[Slide Text]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37264" y="1825625"/>
            <a:ext cx="3796394" cy="494256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[Slide Text]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436" y="1151164"/>
            <a:ext cx="7813221" cy="498021"/>
          </a:xfrm>
          <a:prstGeom prst="rect">
            <a:avLst/>
          </a:prstGeom>
        </p:spPr>
        <p:txBody>
          <a:bodyPr/>
          <a:lstStyle>
            <a:lvl1pPr>
              <a:defRPr sz="4000" b="1" cap="small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73002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755288"/>
      </p:ext>
    </p:extLst>
  </p:cSld>
  <p:clrMapOvr>
    <a:masterClrMapping/>
  </p:clrMapOvr>
  <p:transition spd="med"/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0436" y="190193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0436" y="2824843"/>
            <a:ext cx="3868340" cy="38383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[Slide Text]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45428" y="190193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45429" y="2824843"/>
            <a:ext cx="3887391" cy="3838348"/>
          </a:xfrm>
        </p:spPr>
        <p:txBody>
          <a:bodyPr/>
          <a:lstStyle/>
          <a:p>
            <a:pPr lvl="0"/>
            <a:r>
              <a:rPr lang="en-US" dirty="0"/>
              <a:t>[Slide Text]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0436" y="1151164"/>
            <a:ext cx="7813221" cy="498021"/>
          </a:xfrm>
          <a:prstGeom prst="rect">
            <a:avLst/>
          </a:prstGeom>
        </p:spPr>
        <p:txBody>
          <a:bodyPr/>
          <a:lstStyle>
            <a:lvl1pPr>
              <a:defRPr sz="4000" b="1" cap="small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1093205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20436" y="1151164"/>
            <a:ext cx="7813221" cy="498021"/>
          </a:xfrm>
          <a:prstGeom prst="rect">
            <a:avLst/>
          </a:prstGeom>
        </p:spPr>
        <p:txBody>
          <a:bodyPr/>
          <a:lstStyle>
            <a:lvl1pPr>
              <a:defRPr sz="4000" b="1" cap="small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1127076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91398" y="182812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[Text]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1627" y="1828120"/>
            <a:ext cx="2949178" cy="4873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436" y="1151164"/>
            <a:ext cx="7813221" cy="498021"/>
          </a:xfrm>
          <a:prstGeom prst="rect">
            <a:avLst/>
          </a:prstGeom>
        </p:spPr>
        <p:txBody>
          <a:bodyPr/>
          <a:lstStyle>
            <a:lvl1pPr>
              <a:defRPr sz="4000" b="1" cap="small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261170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73041" y="1852841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3269" y="1852841"/>
            <a:ext cx="2949178" cy="48643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436" y="1151164"/>
            <a:ext cx="7813221" cy="498021"/>
          </a:xfrm>
          <a:prstGeom prst="rect">
            <a:avLst/>
          </a:prstGeom>
        </p:spPr>
        <p:txBody>
          <a:bodyPr/>
          <a:lstStyle>
            <a:lvl1pPr>
              <a:defRPr sz="4000" b="1" cap="small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406901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023B-997D-4BA7-9250-5AB4335D4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067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3099-F3B0-454C-B08F-9E09E2C93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727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26516-A48B-A845-9CA3-689F3F15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CA78B-B81D-D944-A7D9-A0721A29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872C9-B12F-CE4C-B329-8A50CAFA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A64D-38A8-144E-8CE8-4348E7205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52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16" y="589744"/>
            <a:ext cx="7537576" cy="569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474" y="1447552"/>
            <a:ext cx="7559903" cy="3649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871183"/>
      </p:ext>
    </p:extLst>
  </p:cSld>
  <p:clrMapOvr>
    <a:masterClrMapping/>
  </p:clrMapOvr>
  <p:transition spd="med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63335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95730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[Presentation Sub-title]</a:t>
            </a:r>
          </a:p>
        </p:txBody>
      </p:sp>
    </p:spTree>
    <p:extLst>
      <p:ext uri="{BB962C8B-B14F-4D97-AF65-F5344CB8AC3E}">
        <p14:creationId xmlns:p14="http://schemas.microsoft.com/office/powerpoint/2010/main" val="17508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19" indent="0" algn="ctr">
              <a:buNone/>
              <a:defRPr/>
            </a:lvl2pPr>
            <a:lvl3pPr marL="913837" indent="0" algn="ctr">
              <a:buNone/>
              <a:defRPr/>
            </a:lvl3pPr>
            <a:lvl4pPr marL="1370755" indent="0" algn="ctr">
              <a:buNone/>
              <a:defRPr/>
            </a:lvl4pPr>
            <a:lvl5pPr marL="1827676" indent="0" algn="ctr">
              <a:buNone/>
              <a:defRPr/>
            </a:lvl5pPr>
            <a:lvl6pPr marL="2284593" indent="0" algn="ctr">
              <a:buNone/>
              <a:defRPr/>
            </a:lvl6pPr>
            <a:lvl7pPr marL="2741510" indent="0" algn="ctr">
              <a:buNone/>
              <a:defRPr/>
            </a:lvl7pPr>
            <a:lvl8pPr marL="3198429" indent="0" algn="ctr">
              <a:buNone/>
              <a:defRPr/>
            </a:lvl8pPr>
            <a:lvl9pPr marL="365534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B65650-7B4A-49B9-AD3E-931444097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07A0AD-3D23-4F81-900C-AFE108ABE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0168E0-5967-45EC-BA90-A5AC86BD37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768E2-7488-45E0-B7BC-3C73C9E33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8342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2D756E-26CF-479C-9813-9D7618144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D62562-A0F0-465B-A380-65047E8C4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7A2E33-808C-4952-B023-7A92C270E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6F95-D9F5-4EE4-9382-E4AE31DCC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4108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69"/>
            </a:lvl1pPr>
            <a:lvl2pPr marL="456919" indent="0">
              <a:buNone/>
              <a:defRPr sz="1828"/>
            </a:lvl2pPr>
            <a:lvl3pPr marL="913837" indent="0">
              <a:buNone/>
              <a:defRPr sz="1617"/>
            </a:lvl3pPr>
            <a:lvl4pPr marL="1370755" indent="0">
              <a:buNone/>
              <a:defRPr sz="1406"/>
            </a:lvl4pPr>
            <a:lvl5pPr marL="1827676" indent="0">
              <a:buNone/>
              <a:defRPr sz="1406"/>
            </a:lvl5pPr>
            <a:lvl6pPr marL="2284593" indent="0">
              <a:buNone/>
              <a:defRPr sz="1406"/>
            </a:lvl6pPr>
            <a:lvl7pPr marL="2741510" indent="0">
              <a:buNone/>
              <a:defRPr sz="1406"/>
            </a:lvl7pPr>
            <a:lvl8pPr marL="3198429" indent="0">
              <a:buNone/>
              <a:defRPr sz="1406"/>
            </a:lvl8pPr>
            <a:lvl9pPr marL="3655348" indent="0">
              <a:buNone/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517EC9-EAAC-4243-920F-D19C8CF41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4A6AE3-4D54-4AFB-A0ED-ACA441137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986-8BBA-48E5-9B15-1F408471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27E9-9DBD-4376-9420-B1340DD52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9315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13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13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E6667-E2CA-4313-B423-3371BF095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1FFB4-ADF7-4108-958D-107AA384C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B782A1-30A6-431E-8A68-F28E62CA1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88DED-124B-4274-B0F4-FE0ADA401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9249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6919" indent="0">
              <a:buNone/>
              <a:defRPr sz="1969" b="1"/>
            </a:lvl2pPr>
            <a:lvl3pPr marL="913837" indent="0">
              <a:buNone/>
              <a:defRPr sz="1828" b="1"/>
            </a:lvl3pPr>
            <a:lvl4pPr marL="1370755" indent="0">
              <a:buNone/>
              <a:defRPr sz="1617" b="1"/>
            </a:lvl4pPr>
            <a:lvl5pPr marL="1827676" indent="0">
              <a:buNone/>
              <a:defRPr sz="1617" b="1"/>
            </a:lvl5pPr>
            <a:lvl6pPr marL="2284593" indent="0">
              <a:buNone/>
              <a:defRPr sz="1617" b="1"/>
            </a:lvl6pPr>
            <a:lvl7pPr marL="2741510" indent="0">
              <a:buNone/>
              <a:defRPr sz="1617" b="1"/>
            </a:lvl7pPr>
            <a:lvl8pPr marL="3198429" indent="0">
              <a:buNone/>
              <a:defRPr sz="1617" b="1"/>
            </a:lvl8pPr>
            <a:lvl9pPr marL="3655348" indent="0">
              <a:buNone/>
              <a:defRPr sz="16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6919" indent="0">
              <a:buNone/>
              <a:defRPr sz="1969" b="1"/>
            </a:lvl2pPr>
            <a:lvl3pPr marL="913837" indent="0">
              <a:buNone/>
              <a:defRPr sz="1828" b="1"/>
            </a:lvl3pPr>
            <a:lvl4pPr marL="1370755" indent="0">
              <a:buNone/>
              <a:defRPr sz="1617" b="1"/>
            </a:lvl4pPr>
            <a:lvl5pPr marL="1827676" indent="0">
              <a:buNone/>
              <a:defRPr sz="1617" b="1"/>
            </a:lvl5pPr>
            <a:lvl6pPr marL="2284593" indent="0">
              <a:buNone/>
              <a:defRPr sz="1617" b="1"/>
            </a:lvl6pPr>
            <a:lvl7pPr marL="2741510" indent="0">
              <a:buNone/>
              <a:defRPr sz="1617" b="1"/>
            </a:lvl7pPr>
            <a:lvl8pPr marL="3198429" indent="0">
              <a:buNone/>
              <a:defRPr sz="1617" b="1"/>
            </a:lvl8pPr>
            <a:lvl9pPr marL="3655348" indent="0">
              <a:buNone/>
              <a:defRPr sz="16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4F264F-7D2E-405D-B493-EDDFE4744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16B16D-D90D-48CF-81EA-BB73B2D77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C10C6D-6EBA-493E-98EC-564B3B882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E8106-7FB7-4034-8F9A-CDF202371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7136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850821A6-28B0-41C6-8744-6A80774A96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58850"/>
            <a:ext cx="9148763" cy="476250"/>
          </a:xfrm>
          <a:prstGeom prst="rect">
            <a:avLst/>
          </a:prstGeom>
          <a:solidFill>
            <a:srgbClr val="35353D"/>
          </a:solidFill>
          <a:ln>
            <a:noFill/>
          </a:ln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2" descr="headerOutlook.jpg">
            <a:extLst>
              <a:ext uri="{FF2B5EF4-FFF2-40B4-BE49-F238E27FC236}">
                <a16:creationId xmlns:a16="http://schemas.microsoft.com/office/drawing/2014/main" id="{E6895661-68AB-4F39-8AB0-ABF8017C07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9B3E6A-5A04-426E-99AA-F2EBEDD10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953" tIns="64979" rIns="129953" bIns="64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20B232-F740-42E7-B19A-524A9C20E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953" tIns="64979" rIns="129953" bIns="64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D96E41-E356-4B9A-8F61-FCF0E94324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53" tIns="64979" rIns="129953" bIns="64979" numCol="1" anchor="t" anchorCtr="0" compatLnSpc="1">
            <a:prstTxWarp prst="textNoShape">
              <a:avLst/>
            </a:prstTxWarp>
          </a:bodyPr>
          <a:lstStyle>
            <a:lvl1pPr>
              <a:defRPr sz="1406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C6F5AE-0CEE-475D-A1F4-4B27E586FF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53" tIns="64979" rIns="129953" bIns="64979" numCol="1" anchor="t" anchorCtr="0" compatLnSpc="1">
            <a:prstTxWarp prst="textNoShape">
              <a:avLst/>
            </a:prstTxWarp>
          </a:bodyPr>
          <a:lstStyle>
            <a:lvl1pPr algn="ctr">
              <a:defRPr sz="1406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9531CC-85E6-4D98-9745-370A0E5C07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53" tIns="64979" rIns="129953" bIns="6497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468E53-84FA-431E-881F-B92428581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19" algn="ctr" rtl="0" fontAlgn="base">
        <a:spcBef>
          <a:spcPct val="0"/>
        </a:spcBef>
        <a:spcAft>
          <a:spcPct val="0"/>
        </a:spcAft>
        <a:defRPr sz="4430">
          <a:solidFill>
            <a:schemeClr val="tx2"/>
          </a:solidFill>
          <a:latin typeface="Arial" charset="0"/>
        </a:defRPr>
      </a:lvl6pPr>
      <a:lvl7pPr marL="913837" algn="ctr" rtl="0" fontAlgn="base">
        <a:spcBef>
          <a:spcPct val="0"/>
        </a:spcBef>
        <a:spcAft>
          <a:spcPct val="0"/>
        </a:spcAft>
        <a:defRPr sz="4430">
          <a:solidFill>
            <a:schemeClr val="tx2"/>
          </a:solidFill>
          <a:latin typeface="Arial" charset="0"/>
        </a:defRPr>
      </a:lvl7pPr>
      <a:lvl8pPr marL="1370755" algn="ctr" rtl="0" fontAlgn="base">
        <a:spcBef>
          <a:spcPct val="0"/>
        </a:spcBef>
        <a:spcAft>
          <a:spcPct val="0"/>
        </a:spcAft>
        <a:defRPr sz="4430">
          <a:solidFill>
            <a:schemeClr val="tx2"/>
          </a:solidFill>
          <a:latin typeface="Arial" charset="0"/>
        </a:defRPr>
      </a:lvl8pPr>
      <a:lvl9pPr marL="1827676" algn="ctr" rtl="0" fontAlgn="base">
        <a:spcBef>
          <a:spcPct val="0"/>
        </a:spcBef>
        <a:spcAft>
          <a:spcPct val="0"/>
        </a:spcAft>
        <a:defRPr sz="443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051" indent="-228459" algn="l" rtl="0" fontAlgn="base">
        <a:spcBef>
          <a:spcPct val="20000"/>
        </a:spcBef>
        <a:spcAft>
          <a:spcPct val="0"/>
        </a:spcAft>
        <a:buChar char="»"/>
        <a:defRPr sz="1969">
          <a:solidFill>
            <a:schemeClr val="tx1"/>
          </a:solidFill>
          <a:latin typeface="+mn-lt"/>
        </a:defRPr>
      </a:lvl6pPr>
      <a:lvl7pPr marL="2969970" indent="-228459" algn="l" rtl="0" fontAlgn="base">
        <a:spcBef>
          <a:spcPct val="20000"/>
        </a:spcBef>
        <a:spcAft>
          <a:spcPct val="0"/>
        </a:spcAft>
        <a:buChar char="»"/>
        <a:defRPr sz="1969">
          <a:solidFill>
            <a:schemeClr val="tx1"/>
          </a:solidFill>
          <a:latin typeface="+mn-lt"/>
        </a:defRPr>
      </a:lvl7pPr>
      <a:lvl8pPr marL="3426889" indent="-228459" algn="l" rtl="0" fontAlgn="base">
        <a:spcBef>
          <a:spcPct val="20000"/>
        </a:spcBef>
        <a:spcAft>
          <a:spcPct val="0"/>
        </a:spcAft>
        <a:buChar char="»"/>
        <a:defRPr sz="1969">
          <a:solidFill>
            <a:schemeClr val="tx1"/>
          </a:solidFill>
          <a:latin typeface="+mn-lt"/>
        </a:defRPr>
      </a:lvl8pPr>
      <a:lvl9pPr marL="3883808" indent="-228459" algn="l" rtl="0" fontAlgn="base">
        <a:spcBef>
          <a:spcPct val="20000"/>
        </a:spcBef>
        <a:spcAft>
          <a:spcPct val="0"/>
        </a:spcAft>
        <a:buChar char="»"/>
        <a:defRPr sz="196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3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6919" algn="l" defTabSz="91383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3837" algn="l" defTabSz="91383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5" algn="l" defTabSz="91383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6" algn="l" defTabSz="91383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3" algn="l" defTabSz="91383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0" algn="l" defTabSz="91383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29" algn="l" defTabSz="91383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5348" algn="l" defTabSz="91383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551" b="-3327"/>
          <a:stretch/>
        </p:blipFill>
        <p:spPr>
          <a:xfrm>
            <a:off x="6199094" y="32029"/>
            <a:ext cx="1882588" cy="6051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r="1081"/>
          <a:stretch/>
        </p:blipFill>
        <p:spPr>
          <a:xfrm>
            <a:off x="8081682" y="8630"/>
            <a:ext cx="1062318" cy="12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downloads.usda.library.cornell.edu/usda-esmis/files/j3860694x/z890sn81j/cv43pq78m/Ag_Stats_2020_Complete_Publication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s://www.bls.gov/cp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pi/" TargetMode="Externa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jr83@cornell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firstHeader.jpg">
            <a:extLst>
              <a:ext uri="{FF2B5EF4-FFF2-40B4-BE49-F238E27FC236}">
                <a16:creationId xmlns:a16="http://schemas.microsoft.com/office/drawing/2014/main" id="{6FB8BA75-31BE-EBB0-B883-FD61DF952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1">
            <a:extLst>
              <a:ext uri="{FF2B5EF4-FFF2-40B4-BE49-F238E27FC236}">
                <a16:creationId xmlns:a16="http://schemas.microsoft.com/office/drawing/2014/main" id="{D50CA7E4-6E61-2577-E995-B5DCCEC2C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53000"/>
            <a:ext cx="845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 b="1" i="0"/>
              <a:t>Concurrent Session B: Horticultural Outlook</a:t>
            </a:r>
          </a:p>
          <a:p>
            <a:pPr algn="ctr"/>
            <a:r>
              <a:rPr lang="en-US" altLang="en-US" sz="3200" i="0"/>
              <a:t>201 Stocking Hall, 1:00 to 3:00 PM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FBDCE-F99F-4A33-92A1-C0F62F10A3C3}"/>
              </a:ext>
            </a:extLst>
          </p:cNvPr>
          <p:cNvSpPr txBox="1"/>
          <p:nvPr/>
        </p:nvSpPr>
        <p:spPr>
          <a:xfrm>
            <a:off x="754995" y="585195"/>
            <a:ext cx="8057701" cy="1111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510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Fresh fruits – Consumer price index (1982-84=100)</a:t>
            </a:r>
            <a:endParaRPr lang="en-US" sz="3500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3ABC2-9163-4ED4-A909-DB97817BE07F}"/>
              </a:ext>
            </a:extLst>
          </p:cNvPr>
          <p:cNvSpPr txBox="1"/>
          <p:nvPr/>
        </p:nvSpPr>
        <p:spPr>
          <a:xfrm>
            <a:off x="756138" y="6219824"/>
            <a:ext cx="7631722" cy="46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0" dirty="0">
                <a:latin typeface="+mn-lt"/>
                <a:ea typeface="+mn-ea"/>
              </a:rPr>
              <a:t>Source: U.S. Department of Labor, Bureau of Labor Statistics. CPI for All Urban Consumers</a:t>
            </a:r>
          </a:p>
        </p:txBody>
      </p:sp>
      <p:sp>
        <p:nvSpPr>
          <p:cNvPr id="28677" name="Slide Number Placeholder 1">
            <a:extLst>
              <a:ext uri="{FF2B5EF4-FFF2-40B4-BE49-F238E27FC236}">
                <a16:creationId xmlns:a16="http://schemas.microsoft.com/office/drawing/2014/main" id="{86B61BE8-808B-4098-B45C-6DD42905E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F68F4638-B273-4C08-B730-DDF82BB36453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10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210CF1D-5194-E703-C5B0-17B288C2A8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722860"/>
              </p:ext>
            </p:extLst>
          </p:nvPr>
        </p:nvGraphicFramePr>
        <p:xfrm>
          <a:off x="76200" y="1905000"/>
          <a:ext cx="8991600" cy="365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FBDCE-F99F-4A33-92A1-C0F62F10A3C3}"/>
              </a:ext>
            </a:extLst>
          </p:cNvPr>
          <p:cNvSpPr txBox="1"/>
          <p:nvPr/>
        </p:nvSpPr>
        <p:spPr>
          <a:xfrm>
            <a:off x="756138" y="179927"/>
            <a:ext cx="7631723" cy="1111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50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Processed and Frozen F&amp;Vs Consumer price index (1997 =100)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3ABC2-9163-4ED4-A909-DB97817BE07F}"/>
              </a:ext>
            </a:extLst>
          </p:cNvPr>
          <p:cNvSpPr txBox="1"/>
          <p:nvPr/>
        </p:nvSpPr>
        <p:spPr>
          <a:xfrm>
            <a:off x="756138" y="6219824"/>
            <a:ext cx="7631722" cy="46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0" dirty="0">
                <a:latin typeface="+mn-lt"/>
                <a:ea typeface="+mn-ea"/>
              </a:rPr>
              <a:t>Source: U.S. Department of Labor, Bureau of Labor Statistics. CPI for All Urban Consumers</a:t>
            </a:r>
          </a:p>
        </p:txBody>
      </p:sp>
      <p:sp>
        <p:nvSpPr>
          <p:cNvPr id="28677" name="Slide Number Placeholder 1">
            <a:extLst>
              <a:ext uri="{FF2B5EF4-FFF2-40B4-BE49-F238E27FC236}">
                <a16:creationId xmlns:a16="http://schemas.microsoft.com/office/drawing/2014/main" id="{86B61BE8-808B-4098-B45C-6DD42905E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F68F4638-B273-4C08-B730-DDF82BB36453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11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26EEBE-4141-B178-A7A8-EE7FE3F26E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161118"/>
              </p:ext>
            </p:extLst>
          </p:nvPr>
        </p:nvGraphicFramePr>
        <p:xfrm>
          <a:off x="76200" y="1269999"/>
          <a:ext cx="8987367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90235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D26EF3BE-714B-4667-95B3-8811F76CB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00200"/>
            <a:ext cx="2514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Vegetables</a:t>
            </a:r>
          </a:p>
        </p:txBody>
      </p:sp>
      <p:pic>
        <p:nvPicPr>
          <p:cNvPr id="41987" name="Picture 8" descr="Ithaca Farmers Market: Locally-grown Food and Live Music">
            <a:extLst>
              <a:ext uri="{FF2B5EF4-FFF2-40B4-BE49-F238E27FC236}">
                <a16:creationId xmlns:a16="http://schemas.microsoft.com/office/drawing/2014/main" id="{BF9A8A2F-8865-49D6-AC88-E32B556DF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209800"/>
            <a:ext cx="67818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BF26D6-B097-47B8-A456-7101FFB42BB5}"/>
              </a:ext>
            </a:extLst>
          </p:cNvPr>
          <p:cNvSpPr txBox="1"/>
          <p:nvPr/>
        </p:nvSpPr>
        <p:spPr>
          <a:xfrm>
            <a:off x="152400" y="6477000"/>
            <a:ext cx="5638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Image: https://statlerhotel.cornell.edu/explore/ithaca-farmers-market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12FD05-CC49-2741-8D39-FF918162FCAB}"/>
              </a:ext>
            </a:extLst>
          </p:cNvPr>
          <p:cNvSpPr txBox="1"/>
          <p:nvPr/>
        </p:nvSpPr>
        <p:spPr>
          <a:xfrm>
            <a:off x="32657" y="914400"/>
            <a:ext cx="895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Vegetable Production in the Northeast for selected crops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8808424-841B-D6C2-1E1F-67C17CEE6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" t="34422" r="13728" b="29122"/>
          <a:stretch/>
        </p:blipFill>
        <p:spPr>
          <a:xfrm>
            <a:off x="0" y="1600200"/>
            <a:ext cx="9117675" cy="220258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E5659-8C16-8DD7-1683-FBD1078F7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" t="45862" r="14082" b="17418"/>
          <a:stretch/>
        </p:blipFill>
        <p:spPr>
          <a:xfrm>
            <a:off x="0" y="4031771"/>
            <a:ext cx="9066813" cy="22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217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A8F02E-372D-5D44-B295-A82A7BF57189}"/>
              </a:ext>
            </a:extLst>
          </p:cNvPr>
          <p:cNvSpPr txBox="1"/>
          <p:nvPr/>
        </p:nvSpPr>
        <p:spPr>
          <a:xfrm>
            <a:off x="533400" y="6096000"/>
            <a:ext cx="8458200" cy="543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USDA-NASS, Agricultural Statistics, 2022. Available at: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https://downloads.usda.library.cornell.edu/usda-esmis/files/j3860694x/z890sn81j/cv43pq78m/Ag_Stats_2020_Complete_Publication.pdf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FBA347-271A-9644-13F3-0921E04E26F4}"/>
              </a:ext>
            </a:extLst>
          </p:cNvPr>
          <p:cNvSpPr txBox="1"/>
          <p:nvPr/>
        </p:nvSpPr>
        <p:spPr>
          <a:xfrm>
            <a:off x="2057400" y="990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Northeast Vegetable Production 2021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6431B0C-4742-6BEB-55E6-45E4A53915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861654"/>
              </p:ext>
            </p:extLst>
          </p:nvPr>
        </p:nvGraphicFramePr>
        <p:xfrm>
          <a:off x="76200" y="1905000"/>
          <a:ext cx="8915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497309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137744-7D05-B840-B59B-C0A31BA2A0C7}"/>
              </a:ext>
            </a:extLst>
          </p:cNvPr>
          <p:cNvSpPr txBox="1"/>
          <p:nvPr/>
        </p:nvSpPr>
        <p:spPr>
          <a:xfrm>
            <a:off x="533400" y="6399772"/>
            <a:ext cx="8077200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U.S. Bureau of Labor Statistics, Consumer Price Index, 2022. Available at: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https://www.bls.gov/cpi/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03107-1AD1-7D9F-7188-33853EE0ABB8}"/>
              </a:ext>
            </a:extLst>
          </p:cNvPr>
          <p:cNvSpPr txBox="1"/>
          <p:nvPr/>
        </p:nvSpPr>
        <p:spPr>
          <a:xfrm>
            <a:off x="228600" y="990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Consumer Price Indices, Fresh and Frozen Vegetables 2020-2022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6C1D782-7632-C7D0-C2A1-507ED35E2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424597"/>
              </p:ext>
            </p:extLst>
          </p:nvPr>
        </p:nvGraphicFramePr>
        <p:xfrm>
          <a:off x="76200" y="2015708"/>
          <a:ext cx="8954703" cy="423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20295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6ADBE2C-75C2-4386-869F-28FC470DC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189737"/>
              </p:ext>
            </p:extLst>
          </p:nvPr>
        </p:nvGraphicFramePr>
        <p:xfrm>
          <a:off x="990600" y="1587500"/>
          <a:ext cx="7772399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B52E97-9CD5-FB41-AEA1-8C3283F630DF}"/>
              </a:ext>
            </a:extLst>
          </p:cNvPr>
          <p:cNvSpPr txBox="1"/>
          <p:nvPr/>
        </p:nvSpPr>
        <p:spPr>
          <a:xfrm>
            <a:off x="533400" y="6399772"/>
            <a:ext cx="8077200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U.S. Bureau of Labor Statistics, Consumer Price Index, 2022. Available at: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https://www.bls.gov/cpi/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F4A05-B828-4D72-8E5E-66774B5059A7}"/>
              </a:ext>
            </a:extLst>
          </p:cNvPr>
          <p:cNvSpPr txBox="1"/>
          <p:nvPr/>
        </p:nvSpPr>
        <p:spPr>
          <a:xfrm>
            <a:off x="1524000" y="990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Vegetable Producer Prices and Seasonal Demand</a:t>
            </a:r>
          </a:p>
        </p:txBody>
      </p:sp>
    </p:spTree>
    <p:extLst>
      <p:ext uri="{BB962C8B-B14F-4D97-AF65-F5344CB8AC3E}">
        <p14:creationId xmlns:p14="http://schemas.microsoft.com/office/powerpoint/2010/main" val="34505764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2657EF9B-BD24-45A2-93E3-DBFD161C6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8686800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  <a:ea typeface="ＭＳ Ｐゴシック" charset="0"/>
                <a:cs typeface="Calibri" charset="0"/>
              </a:rPr>
              <a:t>Food Inflation in 2022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  <a:ea typeface="ＭＳ Ｐゴシック" charset="0"/>
                <a:cs typeface="Calibri" charset="0"/>
              </a:rPr>
              <a:t>Non-trivial! 13% FAH, 8% FAFH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  <a:ea typeface="ＭＳ Ｐゴシック" charset="0"/>
                <a:cs typeface="Calibri" charset="0"/>
              </a:rPr>
              <a:t>F&amp;V inflation is relatively low compared to poultry, eggs, carbs</a:t>
            </a:r>
          </a:p>
          <a:p>
            <a:pPr marL="1314450" marR="0" lvl="1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  <a:ea typeface="ＭＳ Ｐゴシック" charset="0"/>
                <a:cs typeface="Calibri" charset="0"/>
              </a:rPr>
              <a:t>Should be good for F&amp;V sales?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  <a:ea typeface="ＭＳ Ｐゴシック" charset="0"/>
                <a:cs typeface="Calibri" charset="0"/>
              </a:rPr>
              <a:t>Due to rising costs for all inputs, bird flu, and perhaps money supply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F23E4-5F3B-C9DA-4CE7-F87E0DE2F2AE}"/>
              </a:ext>
            </a:extLst>
          </p:cNvPr>
          <p:cNvSpPr txBox="1"/>
          <p:nvPr/>
        </p:nvSpPr>
        <p:spPr>
          <a:xfrm>
            <a:off x="533400" y="990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Key Outlook Issues, Food inflation</a:t>
            </a:r>
          </a:p>
        </p:txBody>
      </p:sp>
    </p:spTree>
    <p:extLst>
      <p:ext uri="{BB962C8B-B14F-4D97-AF65-F5344CB8AC3E}">
        <p14:creationId xmlns:p14="http://schemas.microsoft.com/office/powerpoint/2010/main" val="7414125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85750" y="785813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8F3AC6-D2C5-986C-D324-5EFF302C0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23407"/>
              </p:ext>
            </p:extLst>
          </p:nvPr>
        </p:nvGraphicFramePr>
        <p:xfrm>
          <a:off x="76198" y="0"/>
          <a:ext cx="9144002" cy="6761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6062">
                  <a:extLst>
                    <a:ext uri="{9D8B030D-6E8A-4147-A177-3AD203B41FA5}">
                      <a16:colId xmlns:a16="http://schemas.microsoft.com/office/drawing/2014/main" val="4162570303"/>
                    </a:ext>
                  </a:extLst>
                </a:gridCol>
                <a:gridCol w="1439485">
                  <a:extLst>
                    <a:ext uri="{9D8B030D-6E8A-4147-A177-3AD203B41FA5}">
                      <a16:colId xmlns:a16="http://schemas.microsoft.com/office/drawing/2014/main" val="81742341"/>
                    </a:ext>
                  </a:extLst>
                </a:gridCol>
                <a:gridCol w="1439485">
                  <a:extLst>
                    <a:ext uri="{9D8B030D-6E8A-4147-A177-3AD203B41FA5}">
                      <a16:colId xmlns:a16="http://schemas.microsoft.com/office/drawing/2014/main" val="1875131124"/>
                    </a:ext>
                  </a:extLst>
                </a:gridCol>
                <a:gridCol w="1439485">
                  <a:extLst>
                    <a:ext uri="{9D8B030D-6E8A-4147-A177-3AD203B41FA5}">
                      <a16:colId xmlns:a16="http://schemas.microsoft.com/office/drawing/2014/main" val="1785058548"/>
                    </a:ext>
                  </a:extLst>
                </a:gridCol>
                <a:gridCol w="1439485">
                  <a:extLst>
                    <a:ext uri="{9D8B030D-6E8A-4147-A177-3AD203B41FA5}">
                      <a16:colId xmlns:a16="http://schemas.microsoft.com/office/drawing/2014/main" val="2029849159"/>
                    </a:ext>
                  </a:extLst>
                </a:gridCol>
              </a:tblGrid>
              <a:tr h="7827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Consumer Price Index item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Year-over-year September 2021 to September 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Year-to-date avg. 2021 to avg. 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Annual 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Annual 2021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133892892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Percent change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Percent change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Percent change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Percent change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54846218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All food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3232939072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Food away from home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1071839219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Food at home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13.0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10.1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3.5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ctr"/>
                </a:tc>
                <a:extLst>
                  <a:ext uri="{0D108BD9-81ED-4DB2-BD59-A6C34878D82A}">
                    <a16:rowId xmlns:a16="http://schemas.microsoft.com/office/drawing/2014/main" val="4090189026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Meats, poultry, and fish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1187360011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Meats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909700048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Beef and veal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195682870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Pork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1783215111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Other meats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2404169628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Poultry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3745029334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Fish and seafood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3940132021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Eggs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2151198121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Dairy products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1974642792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Fats and oils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21.6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2820504117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Fruits and vegetables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1763671200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Fresh fruits and vegetables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1987136796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Fresh fruits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165746545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Fresh vegetables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563678145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Processed fruits and vegetables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4119089447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Sugar and sweets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541293897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Cereals and bakery products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1292107395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Nonalcoholic beverages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1627013796"/>
                  </a:ext>
                </a:extLst>
              </a:tr>
              <a:tr h="2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Other foods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7400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0" marR="133204" marT="7400" marB="0" anchor="b"/>
                </a:tc>
                <a:extLst>
                  <a:ext uri="{0D108BD9-81ED-4DB2-BD59-A6C34878D82A}">
                    <a16:rowId xmlns:a16="http://schemas.microsoft.com/office/drawing/2014/main" val="2642904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953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1F23E4-5F3B-C9DA-4CE7-F87E0DE2F2AE}"/>
              </a:ext>
            </a:extLst>
          </p:cNvPr>
          <p:cNvSpPr txBox="1"/>
          <p:nvPr/>
        </p:nvSpPr>
        <p:spPr>
          <a:xfrm>
            <a:off x="533400" y="990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t>Key Outlook Issues, Food sales by channel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C9788D-C1E5-D407-5AE6-819D53320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840217"/>
              </p:ext>
            </p:extLst>
          </p:nvPr>
        </p:nvGraphicFramePr>
        <p:xfrm>
          <a:off x="0" y="1524000"/>
          <a:ext cx="9067800" cy="510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3E81B1-DD57-2E52-64AC-BE97413BF75C}"/>
              </a:ext>
            </a:extLst>
          </p:cNvPr>
          <p:cNvCxnSpPr>
            <a:cxnSpLocks/>
          </p:cNvCxnSpPr>
          <p:nvPr/>
        </p:nvCxnSpPr>
        <p:spPr bwMode="auto">
          <a:xfrm>
            <a:off x="8686800" y="3048000"/>
            <a:ext cx="381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4149D3-F1B5-B1B2-59FD-0CA43F96F3A8}"/>
              </a:ext>
            </a:extLst>
          </p:cNvPr>
          <p:cNvCxnSpPr>
            <a:cxnSpLocks/>
          </p:cNvCxnSpPr>
          <p:nvPr/>
        </p:nvCxnSpPr>
        <p:spPr bwMode="auto">
          <a:xfrm>
            <a:off x="8763000" y="2438400"/>
            <a:ext cx="381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47245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>
            <a:extLst>
              <a:ext uri="{FF2B5EF4-FFF2-40B4-BE49-F238E27FC236}">
                <a16:creationId xmlns:a16="http://schemas.microsoft.com/office/drawing/2014/main" id="{D50CA7E4-6E61-2577-E995-B5DCCEC2C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4582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800" b="1" i="0" dirty="0"/>
              <a:t>Concurrent Session B: Horticultural Outlook</a:t>
            </a:r>
          </a:p>
          <a:p>
            <a:pPr algn="ctr"/>
            <a:endParaRPr lang="en-US" altLang="en-US" sz="3200" b="1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and Outlook for Fruits and Vegetables (Brad Rickard and Rebecca Chang)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Grape, Wine, &amp; Ornamental Situation and Outlook (</a:t>
            </a:r>
            <a:r>
              <a:rPr lang="en-US" sz="32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**Economics of New Production Technologies for F&amp;V Growers 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Wendong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Zhang)</a:t>
            </a:r>
          </a:p>
        </p:txBody>
      </p:sp>
    </p:spTree>
    <p:extLst>
      <p:ext uri="{BB962C8B-B14F-4D97-AF65-F5344CB8AC3E}">
        <p14:creationId xmlns:p14="http://schemas.microsoft.com/office/powerpoint/2010/main" val="359361328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21AC3FE-BBCC-FD7C-FFD0-74B48F520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662045"/>
              </p:ext>
            </p:extLst>
          </p:nvPr>
        </p:nvGraphicFramePr>
        <p:xfrm>
          <a:off x="1" y="2514600"/>
          <a:ext cx="9067800" cy="358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FE631F-BDC8-5FBB-4EAF-AEA6459A42BC}"/>
              </a:ext>
            </a:extLst>
          </p:cNvPr>
          <p:cNvSpPr txBox="1"/>
          <p:nvPr/>
        </p:nvSpPr>
        <p:spPr>
          <a:xfrm>
            <a:off x="1143000" y="1600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Alcohol Sales (AAH, AAFH) pre- and post-COVID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85DB6-AA10-BC29-21C2-D298EC6D47D3}"/>
              </a:ext>
            </a:extLst>
          </p:cNvPr>
          <p:cNvSpPr txBox="1"/>
          <p:nvPr/>
        </p:nvSpPr>
        <p:spPr>
          <a:xfrm>
            <a:off x="533400" y="990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t>Key Outlook Issues, Alcohol sales and produce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50" y="4089400"/>
            <a:ext cx="7916350" cy="2387600"/>
          </a:xfrm>
        </p:spPr>
        <p:txBody>
          <a:bodyPr/>
          <a:lstStyle/>
          <a:p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i="1" dirty="0">
                <a:solidFill>
                  <a:srgbClr val="00B050"/>
                </a:solidFill>
              </a:rPr>
              <a:t>Research Update</a:t>
            </a:r>
            <a:r>
              <a:rPr lang="en-US" b="1" dirty="0">
                <a:solidFill>
                  <a:srgbClr val="00B050"/>
                </a:solidFill>
              </a:rPr>
              <a:t>: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Category Additions, Supermarket Sales, and Implications for Produce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2618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429ECC-1E18-403F-AF26-98E6708D4920}"/>
              </a:ext>
            </a:extLst>
          </p:cNvPr>
          <p:cNvSpPr txBox="1"/>
          <p:nvPr/>
        </p:nvSpPr>
        <p:spPr>
          <a:xfrm>
            <a:off x="351788" y="1854630"/>
            <a:ext cx="82696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i="0" dirty="0">
                <a:cs typeface="Arial" panose="020B0604020202020204" pitchFamily="34" charset="0"/>
              </a:rPr>
              <a:t>What happens when a food retailer expands or even introduces a new category (or drops a category)?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cs typeface="Arial" panose="020B0604020202020204" pitchFamily="34" charset="0"/>
              </a:rPr>
              <a:t>Are there any positive/negative spillovers into other categories… the co-purchasing patterns.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u="sng" dirty="0">
                <a:cs typeface="Arial" panose="020B0604020202020204" pitchFamily="34" charset="0"/>
              </a:rPr>
              <a:t>Traditional complements</a:t>
            </a:r>
            <a:r>
              <a:rPr lang="en-US" sz="3000" dirty="0">
                <a:cs typeface="Arial" panose="020B0604020202020204" pitchFamily="34" charset="0"/>
              </a:rPr>
              <a:t> (burgers and cheese)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u="sng" dirty="0">
                <a:cs typeface="Arial" panose="020B0604020202020204" pitchFamily="34" charset="0"/>
              </a:rPr>
              <a:t>Incidental complements </a:t>
            </a:r>
            <a:r>
              <a:rPr lang="en-US" sz="3000" dirty="0">
                <a:cs typeface="Arial" panose="020B0604020202020204" pitchFamily="34" charset="0"/>
              </a:rPr>
              <a:t>(milk and bread)?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cs typeface="Arial" panose="020B0604020202020204" pitchFamily="34" charset="0"/>
              </a:rPr>
              <a:t>This is not something that happens very often in practice</a:t>
            </a:r>
            <a:endParaRPr lang="en-US" sz="3000" i="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DA2C6-A447-8343-AF78-E8F59E5E9F74}"/>
              </a:ext>
            </a:extLst>
          </p:cNvPr>
          <p:cNvSpPr txBox="1"/>
          <p:nvPr/>
        </p:nvSpPr>
        <p:spPr>
          <a:xfrm>
            <a:off x="152400" y="8161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Category Additions (or subtractions)</a:t>
            </a:r>
          </a:p>
        </p:txBody>
      </p:sp>
    </p:spTree>
    <p:extLst>
      <p:ext uri="{BB962C8B-B14F-4D97-AF65-F5344CB8AC3E}">
        <p14:creationId xmlns:p14="http://schemas.microsoft.com/office/powerpoint/2010/main" val="355311804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429ECC-1E18-403F-AF26-98E6708D4920}"/>
              </a:ext>
            </a:extLst>
          </p:cNvPr>
          <p:cNvSpPr txBox="1"/>
          <p:nvPr/>
        </p:nvSpPr>
        <p:spPr>
          <a:xfrm>
            <a:off x="351788" y="1603079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288" lvl="1" indent="-573088"/>
            <a:r>
              <a:rPr lang="en-US" sz="4000" dirty="0">
                <a:cs typeface="Arial" panose="020B0604020202020204" pitchFamily="34" charset="0"/>
              </a:rPr>
              <a:t>1. Did beer sales increase in CO in 2019 (as a result of the change in BIGS law)?</a:t>
            </a:r>
          </a:p>
          <a:p>
            <a:pPr marL="1030288" lvl="1" indent="-573088"/>
            <a:r>
              <a:rPr lang="en-US" sz="4000" dirty="0">
                <a:cs typeface="Arial" panose="020B0604020202020204" pitchFamily="34" charset="0"/>
              </a:rPr>
              <a:t>2. Did total grocery store sales increase in 2019?</a:t>
            </a:r>
          </a:p>
          <a:p>
            <a:pPr marL="922338" lvl="1" indent="-465138"/>
            <a:r>
              <a:rPr lang="en-US" sz="4000" dirty="0">
                <a:cs typeface="Arial" panose="020B0604020202020204" pitchFamily="34" charset="0"/>
              </a:rPr>
              <a:t>3. What happened to sales in other categories (not beer) in grocery stores?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DA2C6-A447-8343-AF78-E8F59E5E9F74}"/>
              </a:ext>
            </a:extLst>
          </p:cNvPr>
          <p:cNvSpPr txBox="1"/>
          <p:nvPr/>
        </p:nvSpPr>
        <p:spPr>
          <a:xfrm>
            <a:off x="719191" y="7545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Three questions today</a:t>
            </a:r>
          </a:p>
        </p:txBody>
      </p:sp>
    </p:spTree>
    <p:extLst>
      <p:ext uri="{BB962C8B-B14F-4D97-AF65-F5344CB8AC3E}">
        <p14:creationId xmlns:p14="http://schemas.microsoft.com/office/powerpoint/2010/main" val="764583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BDBB6-2BAF-BB81-5E30-DF6C1C98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8" y="2333456"/>
            <a:ext cx="9151918" cy="4524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E9B35-2712-4375-9E5D-FB5E82C2E966}"/>
              </a:ext>
            </a:extLst>
          </p:cNvPr>
          <p:cNvSpPr txBox="1"/>
          <p:nvPr/>
        </p:nvSpPr>
        <p:spPr>
          <a:xfrm>
            <a:off x="76201" y="14257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Grocery stores are selling more beer!</a:t>
            </a:r>
          </a:p>
        </p:txBody>
      </p:sp>
    </p:spTree>
    <p:extLst>
      <p:ext uri="{BB962C8B-B14F-4D97-AF65-F5344CB8AC3E}">
        <p14:creationId xmlns:p14="http://schemas.microsoft.com/office/powerpoint/2010/main" val="289534238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429ECC-1E18-403F-AF26-98E6708D4920}"/>
              </a:ext>
            </a:extLst>
          </p:cNvPr>
          <p:cNvSpPr txBox="1"/>
          <p:nvPr/>
        </p:nvSpPr>
        <p:spPr>
          <a:xfrm>
            <a:off x="351787" y="2011263"/>
            <a:ext cx="82363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Here we use two datasets to examine </a:t>
            </a:r>
            <a:r>
              <a:rPr lang="en-US" sz="2800" dirty="0" err="1">
                <a:cs typeface="Arial" panose="020B0604020202020204" pitchFamily="34" charset="0"/>
              </a:rPr>
              <a:t>i</a:t>
            </a:r>
            <a:r>
              <a:rPr lang="en-US" sz="2800" dirty="0">
                <a:cs typeface="Arial" panose="020B0604020202020204" pitchFamily="34" charset="0"/>
              </a:rPr>
              <a:t>) store sales and ii) household expenditures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We compare stores and households across time (2019 vs 2017 &amp; 2018) and across space (Colorado vs Arizona and Minnesota)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We also focus on the beer-purchasing households to see if they react more/less strongly to the change in the law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And we focus on the top 10 categories in the grocery store (not including beer)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To understand the effects outside of the beer category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DA2C6-A447-8343-AF78-E8F59E5E9F74}"/>
              </a:ext>
            </a:extLst>
          </p:cNvPr>
          <p:cNvSpPr txBox="1"/>
          <p:nvPr/>
        </p:nvSpPr>
        <p:spPr>
          <a:xfrm>
            <a:off x="555901" y="8101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Second question: </a:t>
            </a:r>
          </a:p>
          <a:p>
            <a:pPr algn="ctr"/>
            <a:r>
              <a:rPr lang="en-US" sz="4000" b="1" dirty="0"/>
              <a:t>Did grocery store sales increase?</a:t>
            </a:r>
          </a:p>
        </p:txBody>
      </p:sp>
    </p:spTree>
    <p:extLst>
      <p:ext uri="{BB962C8B-B14F-4D97-AF65-F5344CB8AC3E}">
        <p14:creationId xmlns:p14="http://schemas.microsoft.com/office/powerpoint/2010/main" val="305169091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429ECC-1E18-403F-AF26-98E6708D4920}"/>
              </a:ext>
            </a:extLst>
          </p:cNvPr>
          <p:cNvSpPr txBox="1"/>
          <p:nvPr/>
        </p:nvSpPr>
        <p:spPr>
          <a:xfrm>
            <a:off x="351788" y="1992212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Fresh produce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Bread and baked goods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Snacks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Cheese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Meat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Deli meat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Prepared foods/Sauces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Frozen dinners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Milk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Soda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DA2C6-A447-8343-AF78-E8F59E5E9F74}"/>
              </a:ext>
            </a:extLst>
          </p:cNvPr>
          <p:cNvSpPr txBox="1"/>
          <p:nvPr/>
        </p:nvSpPr>
        <p:spPr>
          <a:xfrm>
            <a:off x="719191" y="78329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Top 10 supermarket categories</a:t>
            </a:r>
          </a:p>
        </p:txBody>
      </p:sp>
    </p:spTree>
    <p:extLst>
      <p:ext uri="{BB962C8B-B14F-4D97-AF65-F5344CB8AC3E}">
        <p14:creationId xmlns:p14="http://schemas.microsoft.com/office/powerpoint/2010/main" val="127354248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CDA2C6-A447-8343-AF78-E8F59E5E9F74}"/>
              </a:ext>
            </a:extLst>
          </p:cNvPr>
          <p:cNvSpPr txBox="1"/>
          <p:nvPr/>
        </p:nvSpPr>
        <p:spPr>
          <a:xfrm>
            <a:off x="380999" y="1343561"/>
            <a:ext cx="7653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Effect among </a:t>
            </a:r>
            <a:r>
              <a:rPr lang="en-US" sz="4000" b="1" i="1" dirty="0"/>
              <a:t>beer purchasing households</a:t>
            </a:r>
            <a:r>
              <a:rPr lang="en-US" sz="4000" b="1" dirty="0"/>
              <a:t> for top ten categories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9998E-B632-1F81-49A9-20EE590C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8" y="2602537"/>
            <a:ext cx="8534395" cy="3908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B77500-0F36-A43C-E0F0-849530DF89C8}"/>
              </a:ext>
            </a:extLst>
          </p:cNvPr>
          <p:cNvSpPr txBox="1"/>
          <p:nvPr/>
        </p:nvSpPr>
        <p:spPr>
          <a:xfrm>
            <a:off x="2090058" y="2646320"/>
            <a:ext cx="5148942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6898EF-BEA9-B269-B271-44A4AF187315}"/>
              </a:ext>
            </a:extLst>
          </p:cNvPr>
          <p:cNvSpPr/>
          <p:nvPr/>
        </p:nvSpPr>
        <p:spPr>
          <a:xfrm>
            <a:off x="223159" y="4788989"/>
            <a:ext cx="1866899" cy="391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6AAF17-C5D6-136B-F8ED-9B6AF596DAE6}"/>
              </a:ext>
            </a:extLst>
          </p:cNvPr>
          <p:cNvSpPr/>
          <p:nvPr/>
        </p:nvSpPr>
        <p:spPr>
          <a:xfrm>
            <a:off x="7239000" y="4745445"/>
            <a:ext cx="1045029" cy="391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15254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429ECC-1E18-403F-AF26-98E6708D4920}"/>
              </a:ext>
            </a:extLst>
          </p:cNvPr>
          <p:cNvSpPr txBox="1"/>
          <p:nvPr/>
        </p:nvSpPr>
        <p:spPr>
          <a:xfrm>
            <a:off x="351787" y="2735282"/>
            <a:ext cx="82363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Again we use the two datasets and compare stores and households across time (2019 vs 2017 &amp; 2018) and across space (Colorado vs Arizona and Minnesota)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Our results show whether category sales (stores) or expenditures (by households) increase relative to the increase in beer sales/expenditures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u="sng" dirty="0">
                <a:cs typeface="Arial" panose="020B0604020202020204" pitchFamily="34" charset="0"/>
              </a:rPr>
              <a:t>Traditional complements</a:t>
            </a:r>
            <a:r>
              <a:rPr lang="en-US" sz="2800" dirty="0">
                <a:cs typeface="Arial" panose="020B0604020202020204" pitchFamily="34" charset="0"/>
              </a:rPr>
              <a:t> (burgers and cheese)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u="sng" dirty="0">
                <a:cs typeface="Arial" panose="020B0604020202020204" pitchFamily="34" charset="0"/>
              </a:rPr>
              <a:t>Incidental complements </a:t>
            </a:r>
            <a:r>
              <a:rPr lang="en-US" sz="2800" dirty="0">
                <a:cs typeface="Arial" panose="020B0604020202020204" pitchFamily="34" charset="0"/>
              </a:rPr>
              <a:t>(milk and bread)?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DA2C6-A447-8343-AF78-E8F59E5E9F74}"/>
              </a:ext>
            </a:extLst>
          </p:cNvPr>
          <p:cNvSpPr txBox="1"/>
          <p:nvPr/>
        </p:nvSpPr>
        <p:spPr>
          <a:xfrm>
            <a:off x="228600" y="804208"/>
            <a:ext cx="8762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Third question: </a:t>
            </a:r>
          </a:p>
          <a:p>
            <a:pPr algn="ctr"/>
            <a:r>
              <a:rPr lang="en-US" sz="4000" b="1" dirty="0"/>
              <a:t>What happened in the non-beer categories?</a:t>
            </a:r>
          </a:p>
        </p:txBody>
      </p:sp>
    </p:spTree>
    <p:extLst>
      <p:ext uri="{BB962C8B-B14F-4D97-AF65-F5344CB8AC3E}">
        <p14:creationId xmlns:p14="http://schemas.microsoft.com/office/powerpoint/2010/main" val="379697581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CDA2C6-A447-8343-AF78-E8F59E5E9F74}"/>
              </a:ext>
            </a:extLst>
          </p:cNvPr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Effect on expenditures among </a:t>
            </a:r>
            <a:r>
              <a:rPr lang="en-US" sz="4000" b="1" i="1" dirty="0"/>
              <a:t>beer purchasing households</a:t>
            </a:r>
            <a:r>
              <a:rPr lang="en-US" sz="4000" b="1" dirty="0"/>
              <a:t> for top ten categories (not including beer)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77500-0F36-A43C-E0F0-849530DF89C8}"/>
              </a:ext>
            </a:extLst>
          </p:cNvPr>
          <p:cNvSpPr txBox="1"/>
          <p:nvPr/>
        </p:nvSpPr>
        <p:spPr>
          <a:xfrm>
            <a:off x="2090058" y="2646320"/>
            <a:ext cx="5148942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54CCF-17FA-2ECB-3722-9D6239454C41}"/>
              </a:ext>
            </a:extLst>
          </p:cNvPr>
          <p:cNvSpPr txBox="1"/>
          <p:nvPr/>
        </p:nvSpPr>
        <p:spPr>
          <a:xfrm>
            <a:off x="459909" y="2417963"/>
            <a:ext cx="76533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Fresh produce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Bread and baked goods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Snacks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Cheese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Meat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Deli meat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Prepared foods/Sauces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Frozen dinners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Milk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Soda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51B317-26ED-D3F4-6365-1806C5A3E77C}"/>
              </a:ext>
            </a:extLst>
          </p:cNvPr>
          <p:cNvSpPr/>
          <p:nvPr/>
        </p:nvSpPr>
        <p:spPr>
          <a:xfrm>
            <a:off x="847247" y="4580843"/>
            <a:ext cx="2286132" cy="5847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15E9BA-214A-CE44-61B6-C3DB617DC5AF}"/>
              </a:ext>
            </a:extLst>
          </p:cNvPr>
          <p:cNvSpPr/>
          <p:nvPr/>
        </p:nvSpPr>
        <p:spPr>
          <a:xfrm>
            <a:off x="761868" y="3717188"/>
            <a:ext cx="2286132" cy="5847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9607CF-1DFF-95A5-5F4D-0C5FF6B18AF7}"/>
              </a:ext>
            </a:extLst>
          </p:cNvPr>
          <p:cNvSpPr/>
          <p:nvPr/>
        </p:nvSpPr>
        <p:spPr>
          <a:xfrm>
            <a:off x="618647" y="5816566"/>
            <a:ext cx="2286132" cy="5847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6AAF17-C5D6-136B-F8ED-9B6AF596DAE6}"/>
              </a:ext>
            </a:extLst>
          </p:cNvPr>
          <p:cNvSpPr/>
          <p:nvPr/>
        </p:nvSpPr>
        <p:spPr>
          <a:xfrm>
            <a:off x="847248" y="2435418"/>
            <a:ext cx="2745038" cy="5847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69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rstHeader.jpg">
            <a:extLst>
              <a:ext uri="{FF2B5EF4-FFF2-40B4-BE49-F238E27FC236}">
                <a16:creationId xmlns:a16="http://schemas.microsoft.com/office/drawing/2014/main" id="{FB04A109-7D05-4A66-AFBE-B8B1DD01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>
            <a:extLst>
              <a:ext uri="{FF2B5EF4-FFF2-40B4-BE49-F238E27FC236}">
                <a16:creationId xmlns:a16="http://schemas.microsoft.com/office/drawing/2014/main" id="{78CE7AEA-B6F9-40E0-BC72-EC3C75A5B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953000"/>
            <a:ext cx="716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0" dirty="0"/>
              <a:t>Bradley Rickard and Rebecca Chang</a:t>
            </a:r>
          </a:p>
          <a:p>
            <a:pPr algn="ctr"/>
            <a:r>
              <a:rPr lang="en-US" altLang="en-US" i="0" dirty="0"/>
              <a:t>Dyson School of Applied Economics and Management</a:t>
            </a:r>
          </a:p>
          <a:p>
            <a:pPr algn="ctr"/>
            <a:r>
              <a:rPr lang="en-US" altLang="en-US" i="0" dirty="0"/>
              <a:t>January 20, 2023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C39E1F18-9A83-4F3C-8A59-FF15B4FC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7162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FFC000"/>
                </a:solidFill>
              </a:rPr>
              <a:t>Situation and Outlook for </a:t>
            </a:r>
          </a:p>
          <a:p>
            <a:pPr algn="ctr"/>
            <a:r>
              <a:rPr lang="en-US" altLang="en-US" sz="4000" b="1">
                <a:solidFill>
                  <a:srgbClr val="FFC000"/>
                </a:solidFill>
              </a:rPr>
              <a:t>Fruits and Vegetables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429ECC-1E18-403F-AF26-98E6708D4920}"/>
              </a:ext>
            </a:extLst>
          </p:cNvPr>
          <p:cNvSpPr txBox="1"/>
          <p:nvPr/>
        </p:nvSpPr>
        <p:spPr>
          <a:xfrm>
            <a:off x="261257" y="2749927"/>
            <a:ext cx="85632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Produce isn’t typically thought of as a </a:t>
            </a:r>
            <a:r>
              <a:rPr lang="en-US" sz="3200" u="sng" dirty="0">
                <a:cs typeface="Arial" panose="020B0604020202020204" pitchFamily="34" charset="0"/>
              </a:rPr>
              <a:t>traditional</a:t>
            </a:r>
            <a:r>
              <a:rPr lang="en-US" sz="3200" dirty="0">
                <a:cs typeface="Arial" panose="020B0604020202020204" pitchFamily="34" charset="0"/>
              </a:rPr>
              <a:t> complement to beer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It is also not clear if produce might be considered as an </a:t>
            </a:r>
            <a:r>
              <a:rPr lang="en-US" sz="3200" u="sng" dirty="0">
                <a:cs typeface="Arial" panose="020B0604020202020204" pitchFamily="34" charset="0"/>
              </a:rPr>
              <a:t>incidental</a:t>
            </a:r>
            <a:r>
              <a:rPr lang="en-US" sz="3200" dirty="0">
                <a:cs typeface="Arial" panose="020B0604020202020204" pitchFamily="34" charset="0"/>
              </a:rPr>
              <a:t> complement to beer either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Additional models examine how the change in the law (in Colorado in 2019) affected consumers’ frequency of grocery store visits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DA2C6-A447-8343-AF78-E8F59E5E9F74}"/>
              </a:ext>
            </a:extLst>
          </p:cNvPr>
          <p:cNvSpPr txBox="1"/>
          <p:nvPr/>
        </p:nvSpPr>
        <p:spPr>
          <a:xfrm>
            <a:off x="457201" y="1343561"/>
            <a:ext cx="836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Why do we see an increase in </a:t>
            </a:r>
          </a:p>
          <a:p>
            <a:pPr algn="ctr"/>
            <a:r>
              <a:rPr lang="en-US" sz="4000" b="1" dirty="0"/>
              <a:t>produce purchases in CO?</a:t>
            </a:r>
          </a:p>
        </p:txBody>
      </p:sp>
    </p:spTree>
    <p:extLst>
      <p:ext uri="{BB962C8B-B14F-4D97-AF65-F5344CB8AC3E}">
        <p14:creationId xmlns:p14="http://schemas.microsoft.com/office/powerpoint/2010/main" val="143224899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5CDB9-5B80-4756-ABB1-739328CA61BF}"/>
              </a:ext>
            </a:extLst>
          </p:cNvPr>
          <p:cNvSpPr txBox="1"/>
          <p:nvPr/>
        </p:nvSpPr>
        <p:spPr>
          <a:xfrm>
            <a:off x="152400" y="838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Survey 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DA2C6-A447-8343-AF78-E8F59E5E9F74}"/>
              </a:ext>
            </a:extLst>
          </p:cNvPr>
          <p:cNvSpPr txBox="1"/>
          <p:nvPr/>
        </p:nvSpPr>
        <p:spPr>
          <a:xfrm>
            <a:off x="0" y="0"/>
            <a:ext cx="9143999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Effect on interpurchase timing of grocery store visits among </a:t>
            </a:r>
            <a:r>
              <a:rPr lang="en-US" sz="4000" b="1" i="1" dirty="0"/>
              <a:t>beer purchasing households</a:t>
            </a:r>
            <a:r>
              <a:rPr lang="en-US" sz="4000" b="1" dirty="0"/>
              <a:t> for top ten categories </a:t>
            </a:r>
          </a:p>
          <a:p>
            <a:pPr algn="ctr"/>
            <a:r>
              <a:rPr lang="en-US" sz="4000" b="1" dirty="0"/>
              <a:t>(not including beer)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4D875-EA64-59DD-ABBA-2F2559320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2602537"/>
            <a:ext cx="7653392" cy="417845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6898EF-BEA9-B269-B271-44A4AF187315}"/>
              </a:ext>
            </a:extLst>
          </p:cNvPr>
          <p:cNvSpPr/>
          <p:nvPr/>
        </p:nvSpPr>
        <p:spPr>
          <a:xfrm>
            <a:off x="1" y="4961139"/>
            <a:ext cx="2060154" cy="391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6AAF17-C5D6-136B-F8ED-9B6AF596DAE6}"/>
              </a:ext>
            </a:extLst>
          </p:cNvPr>
          <p:cNvSpPr/>
          <p:nvPr/>
        </p:nvSpPr>
        <p:spPr>
          <a:xfrm>
            <a:off x="5758543" y="4961139"/>
            <a:ext cx="1045029" cy="391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D6947-BB2E-9A40-338C-D2EE0FD65B56}"/>
              </a:ext>
            </a:extLst>
          </p:cNvPr>
          <p:cNvSpPr txBox="1"/>
          <p:nvPr/>
        </p:nvSpPr>
        <p:spPr>
          <a:xfrm>
            <a:off x="2060154" y="2666082"/>
            <a:ext cx="361353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750" dirty="0"/>
          </a:p>
          <a:p>
            <a:endParaRPr lang="en-US" sz="1750" dirty="0"/>
          </a:p>
          <a:p>
            <a:endParaRPr lang="en-US" sz="1750" dirty="0"/>
          </a:p>
          <a:p>
            <a:endParaRPr lang="en-US" sz="1750" dirty="0"/>
          </a:p>
          <a:p>
            <a:endParaRPr lang="en-US" sz="1750" dirty="0"/>
          </a:p>
          <a:p>
            <a:endParaRPr lang="en-US" sz="1750" dirty="0"/>
          </a:p>
          <a:p>
            <a:endParaRPr lang="en-US" sz="1750" dirty="0"/>
          </a:p>
          <a:p>
            <a:endParaRPr lang="en-US" sz="1750" dirty="0"/>
          </a:p>
          <a:p>
            <a:endParaRPr lang="en-US" sz="1750" dirty="0"/>
          </a:p>
          <a:p>
            <a:endParaRPr lang="en-US" sz="1750" dirty="0"/>
          </a:p>
          <a:p>
            <a:endParaRPr lang="en-US" sz="1750" dirty="0"/>
          </a:p>
          <a:p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814876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429ECC-1E18-403F-AF26-98E6708D4920}"/>
              </a:ext>
            </a:extLst>
          </p:cNvPr>
          <p:cNvSpPr txBox="1"/>
          <p:nvPr/>
        </p:nvSpPr>
        <p:spPr>
          <a:xfrm>
            <a:off x="242927" y="1718131"/>
            <a:ext cx="863981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The law that allowed beer to be sold in grocery stores in CO in 2019 has increased beer sales and total grocery sales (net of beer sales)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It has also increased sales for the more perishable categories including produce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This appears to be due to an increase in frequency of visits to supermarkets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Introducing beer has been proposed in many different states in recent years, so this is not isolated to CO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And CO just passed a plebiscite (Prop 125) that will allow wine to be sold in grocery stores starting in March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DA2C6-A447-8343-AF78-E8F59E5E9F74}"/>
              </a:ext>
            </a:extLst>
          </p:cNvPr>
          <p:cNvSpPr txBox="1"/>
          <p:nvPr/>
        </p:nvSpPr>
        <p:spPr>
          <a:xfrm>
            <a:off x="708305" y="81611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Summary and Key Takeaways</a:t>
            </a:r>
          </a:p>
        </p:txBody>
      </p:sp>
    </p:spTree>
    <p:extLst>
      <p:ext uri="{BB962C8B-B14F-4D97-AF65-F5344CB8AC3E}">
        <p14:creationId xmlns:p14="http://schemas.microsoft.com/office/powerpoint/2010/main" val="3865587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3BAE086-B5C9-47EF-B5B3-87EE34B96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4713" y="1716088"/>
            <a:ext cx="7537450" cy="5699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797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8E66C1D-BB4F-4BA7-9839-F0FFBA078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2613025"/>
            <a:ext cx="7561263" cy="58737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13" dirty="0">
                <a:solidFill>
                  <a:schemeClr val="tx1"/>
                </a:solidFill>
              </a:rPr>
              <a:t>Questions or Comments?</a:t>
            </a:r>
          </a:p>
          <a:p>
            <a:pPr marL="0" indent="0" algn="ctr" eaLnBrk="1" hangingPunct="1">
              <a:buFontTx/>
              <a:buNone/>
              <a:defRPr/>
            </a:pPr>
            <a:endParaRPr lang="en-US" sz="2813" dirty="0">
              <a:solidFill>
                <a:schemeClr val="tx1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13" dirty="0">
                <a:solidFill>
                  <a:schemeClr val="tx1"/>
                </a:solidFill>
              </a:rPr>
              <a:t>Brad Rickard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2813" dirty="0">
                <a:solidFill>
                  <a:schemeClr val="tx1"/>
                </a:solidFill>
              </a:rPr>
              <a:t>607.255.7417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2813" dirty="0">
                <a:solidFill>
                  <a:schemeClr val="tx1"/>
                </a:solidFill>
                <a:hlinkClick r:id="rId3"/>
              </a:rPr>
              <a:t>bjr83@cornell.edu</a:t>
            </a:r>
            <a:endParaRPr lang="en-US" sz="2813" dirty="0">
              <a:solidFill>
                <a:schemeClr val="tx1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813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2657EF9B-BD24-45A2-93E3-DBFD161C6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8763000" cy="41857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6600" i="0" dirty="0">
                <a:solidFill>
                  <a:schemeClr val="accent6"/>
                </a:solidFill>
                <a:latin typeface="+mj-lt"/>
                <a:cs typeface="Calibri" charset="0"/>
              </a:rPr>
              <a:t>Overview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i="0" dirty="0">
                <a:solidFill>
                  <a:schemeClr val="accent6"/>
                </a:solidFill>
                <a:latin typeface="+mj-lt"/>
                <a:cs typeface="Calibri" charset="0"/>
              </a:rPr>
              <a:t>F&amp;V Situation Reports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i="0" dirty="0">
                <a:solidFill>
                  <a:schemeClr val="accent6"/>
                </a:solidFill>
                <a:latin typeface="+mj-lt"/>
                <a:cs typeface="Calibri" charset="0"/>
              </a:rPr>
              <a:t>Key Outlook Issues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b="1" i="1" dirty="0">
                <a:solidFill>
                  <a:srgbClr val="00B050"/>
                </a:solidFill>
              </a:rPr>
              <a:t>Research Update</a:t>
            </a:r>
            <a:r>
              <a:rPr lang="en-US" sz="4000" b="1" dirty="0">
                <a:solidFill>
                  <a:srgbClr val="00B050"/>
                </a:solidFill>
              </a:rPr>
              <a:t>: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Category Additions, Supermarket Sales, and Implications for Produce</a:t>
            </a:r>
            <a:endParaRPr lang="en-US" sz="4000" i="0" dirty="0">
              <a:solidFill>
                <a:schemeClr val="accent6"/>
              </a:solidFill>
              <a:latin typeface="+mj-lt"/>
              <a:cs typeface="Calibri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12FD05-CC49-2741-8D39-FF918162FCAB}"/>
              </a:ext>
            </a:extLst>
          </p:cNvPr>
          <p:cNvSpPr txBox="1"/>
          <p:nvPr/>
        </p:nvSpPr>
        <p:spPr>
          <a:xfrm>
            <a:off x="152400" y="914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Fruit Production in the Northeast is important 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686D458-A945-43ED-8C11-8331C36E6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" t="34250" r="20975" b="40874"/>
          <a:stretch/>
        </p:blipFill>
        <p:spPr>
          <a:xfrm>
            <a:off x="152400" y="1524000"/>
            <a:ext cx="8871154" cy="16002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1DED683-1615-6D24-C721-91D2883E8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" t="49844" r="21976" b="22727"/>
          <a:stretch/>
        </p:blipFill>
        <p:spPr>
          <a:xfrm>
            <a:off x="76200" y="3124199"/>
            <a:ext cx="8915400" cy="179552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90BB8EC-2E1D-F0D4-93BA-37D8C4A6B1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8" t="43244" r="22281" b="31941"/>
          <a:stretch/>
        </p:blipFill>
        <p:spPr>
          <a:xfrm>
            <a:off x="76201" y="5064202"/>
            <a:ext cx="8947354" cy="16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49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1014D3-409F-961D-629F-25EB390BA0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708596"/>
              </p:ext>
            </p:extLst>
          </p:nvPr>
        </p:nvGraphicFramePr>
        <p:xfrm>
          <a:off x="304800" y="1739900"/>
          <a:ext cx="8686800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5215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36CFAC-9DFE-8859-CE61-9320D2341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571664"/>
              </p:ext>
            </p:extLst>
          </p:nvPr>
        </p:nvGraphicFramePr>
        <p:xfrm>
          <a:off x="240241" y="1752600"/>
          <a:ext cx="8663518" cy="480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8371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73FC75-E8CA-A71F-D961-EF934F920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04958"/>
              </p:ext>
            </p:extLst>
          </p:nvPr>
        </p:nvGraphicFramePr>
        <p:xfrm>
          <a:off x="0" y="1905000"/>
          <a:ext cx="9144002" cy="4450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930616763"/>
                    </a:ext>
                  </a:extLst>
                </a:gridCol>
                <a:gridCol w="552530">
                  <a:extLst>
                    <a:ext uri="{9D8B030D-6E8A-4147-A177-3AD203B41FA5}">
                      <a16:colId xmlns:a16="http://schemas.microsoft.com/office/drawing/2014/main" val="2450447877"/>
                    </a:ext>
                  </a:extLst>
                </a:gridCol>
                <a:gridCol w="671926">
                  <a:extLst>
                    <a:ext uri="{9D8B030D-6E8A-4147-A177-3AD203B41FA5}">
                      <a16:colId xmlns:a16="http://schemas.microsoft.com/office/drawing/2014/main" val="2256138556"/>
                    </a:ext>
                  </a:extLst>
                </a:gridCol>
                <a:gridCol w="709448">
                  <a:extLst>
                    <a:ext uri="{9D8B030D-6E8A-4147-A177-3AD203B41FA5}">
                      <a16:colId xmlns:a16="http://schemas.microsoft.com/office/drawing/2014/main" val="298691423"/>
                    </a:ext>
                  </a:extLst>
                </a:gridCol>
                <a:gridCol w="630620">
                  <a:extLst>
                    <a:ext uri="{9D8B030D-6E8A-4147-A177-3AD203B41FA5}">
                      <a16:colId xmlns:a16="http://schemas.microsoft.com/office/drawing/2014/main" val="127665394"/>
                    </a:ext>
                  </a:extLst>
                </a:gridCol>
                <a:gridCol w="472966">
                  <a:extLst>
                    <a:ext uri="{9D8B030D-6E8A-4147-A177-3AD203B41FA5}">
                      <a16:colId xmlns:a16="http://schemas.microsoft.com/office/drawing/2014/main" val="755722235"/>
                    </a:ext>
                  </a:extLst>
                </a:gridCol>
                <a:gridCol w="311725">
                  <a:extLst>
                    <a:ext uri="{9D8B030D-6E8A-4147-A177-3AD203B41FA5}">
                      <a16:colId xmlns:a16="http://schemas.microsoft.com/office/drawing/2014/main" val="982751289"/>
                    </a:ext>
                  </a:extLst>
                </a:gridCol>
                <a:gridCol w="1914972">
                  <a:extLst>
                    <a:ext uri="{9D8B030D-6E8A-4147-A177-3AD203B41FA5}">
                      <a16:colId xmlns:a16="http://schemas.microsoft.com/office/drawing/2014/main" val="4155370133"/>
                    </a:ext>
                  </a:extLst>
                </a:gridCol>
                <a:gridCol w="532123">
                  <a:extLst>
                    <a:ext uri="{9D8B030D-6E8A-4147-A177-3AD203B41FA5}">
                      <a16:colId xmlns:a16="http://schemas.microsoft.com/office/drawing/2014/main" val="3344552753"/>
                    </a:ext>
                  </a:extLst>
                </a:gridCol>
                <a:gridCol w="532123">
                  <a:extLst>
                    <a:ext uri="{9D8B030D-6E8A-4147-A177-3AD203B41FA5}">
                      <a16:colId xmlns:a16="http://schemas.microsoft.com/office/drawing/2014/main" val="211967226"/>
                    </a:ext>
                  </a:extLst>
                </a:gridCol>
                <a:gridCol w="532123">
                  <a:extLst>
                    <a:ext uri="{9D8B030D-6E8A-4147-A177-3AD203B41FA5}">
                      <a16:colId xmlns:a16="http://schemas.microsoft.com/office/drawing/2014/main" val="3309320197"/>
                    </a:ext>
                  </a:extLst>
                </a:gridCol>
                <a:gridCol w="532123">
                  <a:extLst>
                    <a:ext uri="{9D8B030D-6E8A-4147-A177-3AD203B41FA5}">
                      <a16:colId xmlns:a16="http://schemas.microsoft.com/office/drawing/2014/main" val="244917719"/>
                    </a:ext>
                  </a:extLst>
                </a:gridCol>
                <a:gridCol w="532123">
                  <a:extLst>
                    <a:ext uri="{9D8B030D-6E8A-4147-A177-3AD203B41FA5}">
                      <a16:colId xmlns:a16="http://schemas.microsoft.com/office/drawing/2014/main" val="189468902"/>
                    </a:ext>
                  </a:extLst>
                </a:gridCol>
              </a:tblGrid>
              <a:tr h="23320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Bearing Acreage (acres)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Yield Per Acre (</a:t>
                      </a:r>
                      <a:r>
                        <a:rPr lang="en-US" sz="1100" u="none" strike="noStrike" dirty="0" err="1">
                          <a:effectLst/>
                        </a:rPr>
                        <a:t>lbs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92876093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2018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2019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 dirty="0">
                          <a:effectLst/>
                        </a:rPr>
                        <a:t>2020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2021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 dirty="0">
                          <a:effectLst/>
                        </a:rPr>
                        <a:t>2022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2018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2019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2020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2021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2022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49882827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12,400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12,800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12,000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11,700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 dirty="0">
                          <a:effectLst/>
                        </a:rPr>
                        <a:t> -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CALIFORNIA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20,200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19,200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18,500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 dirty="0">
                          <a:effectLst/>
                        </a:rPr>
                        <a:t>  -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91769397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MICHIGAN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32,000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32,000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31,500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30,500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MICHIGAN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32,300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33,100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31,800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21,500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 dirty="0">
                          <a:effectLst/>
                        </a:rPr>
                        <a:t> 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79132326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NEW YORK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42,000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44,000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44,000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44,000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 dirty="0">
                          <a:effectLst/>
                        </a:rPr>
                        <a:t> -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NEW YORK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33,200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30,000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31,500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30,500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71303314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OREGON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5,000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5,000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5,000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5,000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OREGON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34,000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30,000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35,000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31,100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6705701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PENNSYLVANIA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19,500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19,500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19,500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19,000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PENNSYLVANIA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25,000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26,000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21,400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29,300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23117389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VIRGINIA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9,700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9,500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8,800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8,000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VIRGINIA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21,000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18,500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6981414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WASHINGTON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 dirty="0">
                          <a:effectLst/>
                        </a:rPr>
                        <a:t>170,000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172,000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175,000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172,000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WASHINGTON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39,400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44,200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39,500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39,300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3189738"/>
                  </a:ext>
                </a:extLst>
              </a:tr>
              <a:tr h="23320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 Production (million lbs)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Utilized Production (million lbs)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21397885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2018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2019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2020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2021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2022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2018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2019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2020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2021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2022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93633406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CALIFORNIA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248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259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230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216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240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CALIFORNIA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243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256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228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212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8388086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MICHIGAN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1,035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1,060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656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1,100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MICHIGAN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1,034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1,059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999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655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53578927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NEW YORK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1,395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1,320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1,385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1,340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1,450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NEW YORK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1,377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1,319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1,384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1,329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49307794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OREGON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170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150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175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156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175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OREGON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169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148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174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154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982945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PENNSYLVANIA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488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507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417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557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460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PENNSYLVANIA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484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506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417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556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34747015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VIRGINIA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190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163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164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185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VIRGINIA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202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188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161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162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65462396"/>
                  </a:ext>
                </a:extLst>
              </a:tr>
              <a:tr h="233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WASHINGTON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 dirty="0">
                          <a:effectLst/>
                        </a:rPr>
                        <a:t>6,700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7,600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6,915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6,760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6,500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WASHINGTON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6,365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7,220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6,569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6,490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-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949265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E4D5E7-EEA2-29FC-D325-EE45353A7C4C}"/>
              </a:ext>
            </a:extLst>
          </p:cNvPr>
          <p:cNvSpPr txBox="1"/>
          <p:nvPr/>
        </p:nvSpPr>
        <p:spPr>
          <a:xfrm>
            <a:off x="450850" y="914400"/>
            <a:ext cx="7854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Apple acres, yields, and production 2018-22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C6AE3F2-286C-770E-393A-B0513F69ADDA}"/>
              </a:ext>
            </a:extLst>
          </p:cNvPr>
          <p:cNvSpPr/>
          <p:nvPr/>
        </p:nvSpPr>
        <p:spPr bwMode="auto">
          <a:xfrm>
            <a:off x="3505200" y="1524000"/>
            <a:ext cx="5562600" cy="3352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67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D669C27D-90AC-4A45-82CA-19B3542FC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957263"/>
            <a:ext cx="8382000" cy="46166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FFFFFF"/>
                </a:solidFill>
                <a:latin typeface="+mj-lt"/>
                <a:ea typeface="ＭＳ Ｐゴシック"/>
                <a:cs typeface="Calibri"/>
              </a:rPr>
              <a:t>Overview of Recent Fruit Crop Price Trends</a:t>
            </a:r>
            <a:endParaRPr lang="en-US" i="0" dirty="0">
              <a:solidFill>
                <a:srgbClr val="FFFFFF"/>
              </a:solidFill>
              <a:latin typeface="+mj-lt"/>
              <a:cs typeface="Calibri" charset="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0096224C-7D0D-65AF-4561-A585974448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90727"/>
              </p:ext>
            </p:extLst>
          </p:nvPr>
        </p:nvGraphicFramePr>
        <p:xfrm>
          <a:off x="0" y="1828800"/>
          <a:ext cx="9144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ndational Excellence, Drake" id="{ED54C138-13F2-2E4B-9512-794F3DC8DFD2}" vid="{C1FF779B-1B28-AD4B-BA6D-83F73A071049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5838</TotalTime>
  <Words>1511</Words>
  <Application>Microsoft Macintosh PowerPoint</Application>
  <PresentationFormat>On-screen Show (4:3)</PresentationFormat>
  <Paragraphs>471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Times</vt:lpstr>
      <vt:lpstr>Times New Roman</vt:lpstr>
      <vt:lpstr>Blank Presentation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Vegetables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Research Update: Category Additions, Supermarket Sales, and Implications for Produce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J. Rickard</dc:creator>
  <cp:lastModifiedBy>Bradley J. Rickard</cp:lastModifiedBy>
  <cp:revision>46</cp:revision>
  <dcterms:created xsi:type="dcterms:W3CDTF">2021-01-25T14:28:35Z</dcterms:created>
  <dcterms:modified xsi:type="dcterms:W3CDTF">2023-03-17T13:31:22Z</dcterms:modified>
</cp:coreProperties>
</file>