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9" r:id="rId1"/>
  </p:sldMasterIdLst>
  <p:notesMasterIdLst>
    <p:notesMasterId r:id="rId44"/>
  </p:notesMasterIdLst>
  <p:sldIdLst>
    <p:sldId id="367" r:id="rId2"/>
    <p:sldId id="349" r:id="rId3"/>
    <p:sldId id="369" r:id="rId4"/>
    <p:sldId id="1476" r:id="rId5"/>
    <p:sldId id="1478" r:id="rId6"/>
    <p:sldId id="1477" r:id="rId7"/>
    <p:sldId id="1490" r:id="rId8"/>
    <p:sldId id="1489" r:id="rId9"/>
    <p:sldId id="1491" r:id="rId10"/>
    <p:sldId id="1493" r:id="rId11"/>
    <p:sldId id="1492" r:id="rId12"/>
    <p:sldId id="1466" r:id="rId13"/>
    <p:sldId id="1467" r:id="rId14"/>
    <p:sldId id="1463" r:id="rId15"/>
    <p:sldId id="1479" r:id="rId16"/>
    <p:sldId id="1468" r:id="rId17"/>
    <p:sldId id="358" r:id="rId18"/>
    <p:sldId id="430" r:id="rId19"/>
    <p:sldId id="429" r:id="rId20"/>
    <p:sldId id="1471" r:id="rId21"/>
    <p:sldId id="1472" r:id="rId22"/>
    <p:sldId id="1460" r:id="rId23"/>
    <p:sldId id="256" r:id="rId24"/>
    <p:sldId id="257" r:id="rId25"/>
    <p:sldId id="258" r:id="rId26"/>
    <p:sldId id="266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1482" r:id="rId35"/>
    <p:sldId id="1483" r:id="rId36"/>
    <p:sldId id="1495" r:id="rId37"/>
    <p:sldId id="1484" r:id="rId38"/>
    <p:sldId id="1494" r:id="rId39"/>
    <p:sldId id="1486" r:id="rId40"/>
    <p:sldId id="1487" r:id="rId41"/>
    <p:sldId id="1488" r:id="rId42"/>
    <p:sldId id="366" r:id="rId43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94" autoAdjust="0"/>
    <p:restoredTop sz="92714" autoAdjust="0"/>
  </p:normalViewPr>
  <p:slideViewPr>
    <p:cSldViewPr>
      <p:cViewPr varScale="1">
        <p:scale>
          <a:sx n="114" d="100"/>
          <a:sy n="114" d="100"/>
        </p:scale>
        <p:origin x="10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Change in an addition dollar of Amount Spending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3025099075297526E-3"/>
                  <c:y val="0.1032110324737757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D7-2545-933A-0ED698EE1D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Experience</c:v>
                </c:pt>
                <c:pt idx="1">
                  <c:v>Retailing</c:v>
                </c:pt>
                <c:pt idx="2">
                  <c:v>Convenience</c:v>
                </c:pt>
                <c:pt idx="3">
                  <c:v>Education***</c:v>
                </c:pt>
                <c:pt idx="4">
                  <c:v>Age</c:v>
                </c:pt>
                <c:pt idx="5">
                  <c:v>Rainy**</c:v>
                </c:pt>
                <c:pt idx="6">
                  <c:v>Driving Time</c:v>
                </c:pt>
                <c:pt idx="7">
                  <c:v>Strawberry</c:v>
                </c:pt>
              </c:strCache>
            </c:strRef>
          </c:cat>
          <c:val>
            <c:numRef>
              <c:f>Sheet1!$B$2:$B$9</c:f>
              <c:numCache>
                <c:formatCode>_("$"* #,##0.00_);_("$"* \(#,##0.00\);_("$"* "-"??_);_(@_)</c:formatCode>
                <c:ptCount val="8"/>
                <c:pt idx="0">
                  <c:v>-0.15</c:v>
                </c:pt>
                <c:pt idx="1">
                  <c:v>0.68</c:v>
                </c:pt>
                <c:pt idx="2">
                  <c:v>3.85</c:v>
                </c:pt>
                <c:pt idx="3">
                  <c:v>2.11</c:v>
                </c:pt>
                <c:pt idx="4">
                  <c:v>0.11</c:v>
                </c:pt>
                <c:pt idx="5">
                  <c:v>6.66</c:v>
                </c:pt>
                <c:pt idx="6">
                  <c:v>0.06</c:v>
                </c:pt>
                <c:pt idx="7">
                  <c:v>1.48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D7-2545-933A-0ED698EE1D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5061199"/>
        <c:axId val="568664543"/>
      </c:barChart>
      <c:catAx>
        <c:axId val="615061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664543"/>
        <c:crosses val="autoZero"/>
        <c:auto val="1"/>
        <c:lblAlgn val="ctr"/>
        <c:lblOffset val="100"/>
        <c:noMultiLvlLbl val="0"/>
      </c:catAx>
      <c:valAx>
        <c:axId val="568664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061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6C67013-454D-410E-A044-61A12FFC4F2D}" type="datetimeFigureOut">
              <a:rPr lang="en-US" altLang="zh-CN"/>
              <a:pPr>
                <a:defRPr/>
              </a:pPr>
              <a:t>1/25/2021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4213"/>
            <a:ext cx="4556125" cy="3417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30700"/>
            <a:ext cx="5486400" cy="410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59813"/>
            <a:ext cx="2971800" cy="4556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59813"/>
            <a:ext cx="2971800" cy="4556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982FD8A-F4B8-4962-BBAF-9A8C3FF5E75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28193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8421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FD8A-F4B8-4962-BBAF-9A8C3FF5E753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490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8421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www.svb.com</a:t>
            </a:r>
            <a:r>
              <a:rPr lang="en-US" dirty="0"/>
              <a:t>/</a:t>
            </a:r>
            <a:r>
              <a:rPr lang="en-US" dirty="0" err="1"/>
              <a:t>globalassets</a:t>
            </a:r>
            <a:r>
              <a:rPr lang="en-US" dirty="0"/>
              <a:t>/</a:t>
            </a:r>
            <a:r>
              <a:rPr lang="en-US" dirty="0" err="1"/>
              <a:t>trendsandinsights</a:t>
            </a:r>
            <a:r>
              <a:rPr lang="en-US" dirty="0"/>
              <a:t>/reports/wine/sotwi-2021/svb-state-of-the-us-wine-report-2021.pdf</a:t>
            </a:r>
          </a:p>
          <a:p>
            <a:r>
              <a:rPr lang="en-US" dirty="0"/>
              <a:t>there were some membership drops from the club and total orders were lower on average by 9 percent (according to </a:t>
            </a:r>
            <a:r>
              <a:rPr lang="en-US" dirty="0" err="1"/>
              <a:t>vinSUITE</a:t>
            </a:r>
            <a:r>
              <a:rPr lang="en-US" dirty="0"/>
              <a:t> data backed by hundreds of thousands of transactions), the average order increased by 4 percent and total club sales did much better than anyone dared to dream.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FD8A-F4B8-4962-BBAF-9A8C3FF5E753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7516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8421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www.svb.com</a:t>
            </a:r>
            <a:r>
              <a:rPr lang="en-US" dirty="0"/>
              <a:t>/</a:t>
            </a:r>
            <a:r>
              <a:rPr lang="en-US" dirty="0" err="1"/>
              <a:t>globalassets</a:t>
            </a:r>
            <a:r>
              <a:rPr lang="en-US" dirty="0"/>
              <a:t>/</a:t>
            </a:r>
            <a:r>
              <a:rPr lang="en-US" dirty="0" err="1"/>
              <a:t>trendsandinsights</a:t>
            </a:r>
            <a:r>
              <a:rPr lang="en-US" dirty="0"/>
              <a:t>/reports/wine/sotwi-2021/svb-state-of-the-us-wine-report-2021.pdf</a:t>
            </a:r>
          </a:p>
          <a:p>
            <a:r>
              <a:rPr lang="en-US" dirty="0"/>
              <a:t>there were some membership drops from the club and total orders were lower on average by 9 percent (according to </a:t>
            </a:r>
            <a:r>
              <a:rPr lang="en-US" dirty="0" err="1"/>
              <a:t>vinSUITE</a:t>
            </a:r>
            <a:r>
              <a:rPr lang="en-US" dirty="0"/>
              <a:t> data backed by hundreds of thousands of transactions), the average order increased by 4 percent and total club sales did much better than anyone dared to dream.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FD8A-F4B8-4962-BBAF-9A8C3FF5E753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6354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8421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i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www.winebusiness.com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/news/?go=</a:t>
            </a:r>
            <a:r>
              <a:rPr lang="en-US" sz="1200" i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getArticle&amp;dataId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=225416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FD8A-F4B8-4962-BBAF-9A8C3FF5E753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4422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8421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grapesandwine.cals.cornell.edu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/sites/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grapesandwine.cals.cornell.edu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/files/shared/Veraison%20to%20Harvest%202020%20%238.pdf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www.svb.com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globalassets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trendsandinsights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/reports/wine/sotwi-2021/svb-state-of-the-us-wine-report-2021.pdf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FD8A-F4B8-4962-BBAF-9A8C3FF5E753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800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8421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/>
              <a:t>Source:</a:t>
            </a:r>
            <a:r>
              <a:rPr lang="en-US" i="0" baseline="0" dirty="0"/>
              <a:t> </a:t>
            </a:r>
            <a:r>
              <a:rPr lang="en-US" dirty="0"/>
              <a:t>https://</a:t>
            </a:r>
            <a:r>
              <a:rPr lang="en-US" dirty="0" err="1"/>
              <a:t>www.svb.com</a:t>
            </a:r>
            <a:r>
              <a:rPr lang="en-US" dirty="0"/>
              <a:t>/</a:t>
            </a:r>
            <a:r>
              <a:rPr lang="en-US" dirty="0" err="1"/>
              <a:t>globalassets</a:t>
            </a:r>
            <a:r>
              <a:rPr lang="en-US" dirty="0"/>
              <a:t>/</a:t>
            </a:r>
            <a:r>
              <a:rPr lang="en-US" dirty="0" err="1"/>
              <a:t>trendsandinsights</a:t>
            </a:r>
            <a:r>
              <a:rPr lang="en-US" dirty="0"/>
              <a:t>/reports/wine/sotwi-2021/svb-state-of-the-us-wine-report-2021.pdf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FD8A-F4B8-4962-BBAF-9A8C3FF5E753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1210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8421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0" dirty="0"/>
              <a:t>Source:</a:t>
            </a:r>
            <a:r>
              <a:rPr lang="en-US" i="0" baseline="0" dirty="0"/>
              <a:t> fruit and Tree Nuts Outlook from ERS 20</a:t>
            </a:r>
            <a:r>
              <a:rPr lang="en-US" altLang="zh-CN" i="0" baseline="0" dirty="0"/>
              <a:t>20</a:t>
            </a:r>
          </a:p>
          <a:p>
            <a:pPr marL="0" indent="0">
              <a:buNone/>
            </a:pPr>
            <a:r>
              <a:rPr lang="en-US" i="0" dirty="0"/>
              <a:t>https://</a:t>
            </a:r>
            <a:r>
              <a:rPr lang="en-US" i="0" dirty="0" err="1"/>
              <a:t>www.ers.usda.gov</a:t>
            </a:r>
            <a:r>
              <a:rPr lang="en-US" i="0" dirty="0"/>
              <a:t>/</a:t>
            </a:r>
            <a:r>
              <a:rPr lang="en-US" i="0" dirty="0" err="1"/>
              <a:t>webdocs</a:t>
            </a:r>
            <a:r>
              <a:rPr lang="en-US" i="0" dirty="0"/>
              <a:t>/outlooks/99458/fts-371.pdf?v=8666.8</a:t>
            </a:r>
          </a:p>
          <a:p>
            <a:pPr marL="0" indent="0">
              <a:buNone/>
            </a:pPr>
            <a:r>
              <a:rPr lang="en-US" i="0" dirty="0"/>
              <a:t>https://</a:t>
            </a:r>
            <a:r>
              <a:rPr lang="en-US" i="0" dirty="0" err="1"/>
              <a:t>www.svb.com</a:t>
            </a:r>
            <a:r>
              <a:rPr lang="en-US" i="0" dirty="0"/>
              <a:t>/</a:t>
            </a:r>
            <a:r>
              <a:rPr lang="en-US" i="0" dirty="0" err="1"/>
              <a:t>globalassets</a:t>
            </a:r>
            <a:r>
              <a:rPr lang="en-US" i="0" dirty="0"/>
              <a:t>/</a:t>
            </a:r>
            <a:r>
              <a:rPr lang="en-US" i="0" dirty="0" err="1"/>
              <a:t>trendsandinsights</a:t>
            </a:r>
            <a:r>
              <a:rPr lang="en-US" i="0" dirty="0"/>
              <a:t>/reports/wine/sotwi-2021/svb-state-of-the-us-wine-report-2021.pdf</a:t>
            </a:r>
          </a:p>
          <a:p>
            <a:pPr marL="0" indent="0">
              <a:buNone/>
            </a:pPr>
            <a:endParaRPr lang="en-US" i="0" dirty="0"/>
          </a:p>
          <a:p>
            <a:pPr marL="0" indent="0">
              <a:buNone/>
            </a:pPr>
            <a:r>
              <a:rPr lang="en-US" dirty="0"/>
              <a:t>The decline in exports is probably due to some combination of problems: low supply early in the season; some decline in demand; tariffs in major export markets; and shutdowns or slowdowns associated with COVID-19.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FD8A-F4B8-4962-BBAF-9A8C3FF5E753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6048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8421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www.svb.com</a:t>
            </a:r>
            <a:r>
              <a:rPr lang="en-US" dirty="0"/>
              <a:t>/</a:t>
            </a:r>
            <a:r>
              <a:rPr lang="en-US" dirty="0" err="1"/>
              <a:t>globalassets</a:t>
            </a:r>
            <a:r>
              <a:rPr lang="en-US" dirty="0"/>
              <a:t>/</a:t>
            </a:r>
            <a:r>
              <a:rPr lang="en-US" dirty="0" err="1"/>
              <a:t>trendsandinsights</a:t>
            </a:r>
            <a:r>
              <a:rPr lang="en-US" dirty="0"/>
              <a:t>/reports/wine/sotwi-2021/svb-state-of-the-us-wine-report-2021.pdf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the sake of scenario planning in hospitality businesses, we are predicting we’ll have a 25 percent reopening by April 15, a 50 percent reopening by June 15, a 75 percent reopening by August 15 and full reopening by October 15.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 will have crushed 3.3 million tons, which would be the smallest harvest since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FD8A-F4B8-4962-BBAF-9A8C3FF5E753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5476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8421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FD8A-F4B8-4962-BBAF-9A8C3FF5E753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3962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8421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www.nurserymag.com</a:t>
            </a:r>
            <a:r>
              <a:rPr lang="en-US" dirty="0"/>
              <a:t>/article/2020-state-of-the-industry-report/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82FD8A-F4B8-4962-BBAF-9A8C3FF5E753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4531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8421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www.nurserymag.com</a:t>
            </a:r>
            <a:r>
              <a:rPr lang="en-US" dirty="0"/>
              <a:t>/article/2020-state-of-the-industry-report/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82FD8A-F4B8-4962-BBAF-9A8C3FF5E753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2880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8421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Specialty crops are an important component of New York State’s agricultural economy.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FD8A-F4B8-4962-BBAF-9A8C3FF5E753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4505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8421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www.nurserymag.com</a:t>
            </a:r>
            <a:r>
              <a:rPr lang="en-US" dirty="0"/>
              <a:t>/article/2020-state-of-the-industry-report/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FD8A-F4B8-4962-BBAF-9A8C3FF5E753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2647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8421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427CA-6B33-4D55-916D-CBEAD660E61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21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8421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82FD8A-F4B8-4962-BBAF-9A8C3FF5E753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0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8421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www.svb.com</a:t>
            </a:r>
            <a:r>
              <a:rPr lang="en-US" dirty="0"/>
              <a:t>/</a:t>
            </a:r>
            <a:r>
              <a:rPr lang="en-US" dirty="0" err="1"/>
              <a:t>globalassets</a:t>
            </a:r>
            <a:r>
              <a:rPr lang="en-US" dirty="0"/>
              <a:t>/</a:t>
            </a:r>
            <a:r>
              <a:rPr lang="en-US" dirty="0" err="1"/>
              <a:t>trendsandinsights</a:t>
            </a:r>
            <a:r>
              <a:rPr lang="en-US" dirty="0"/>
              <a:t>/reports/wine/sotwi-2021/svb-state-of-the-us-wine-report-2021.pdf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FD8A-F4B8-4962-BBAF-9A8C3FF5E753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6927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8421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www.svb.com</a:t>
            </a:r>
            <a:r>
              <a:rPr lang="en-US" dirty="0"/>
              <a:t>/</a:t>
            </a:r>
            <a:r>
              <a:rPr lang="en-US" dirty="0" err="1"/>
              <a:t>globalassets</a:t>
            </a:r>
            <a:r>
              <a:rPr lang="en-US" dirty="0"/>
              <a:t>/</a:t>
            </a:r>
            <a:r>
              <a:rPr lang="en-US" dirty="0" err="1"/>
              <a:t>trendsandinsights</a:t>
            </a:r>
            <a:r>
              <a:rPr lang="en-US" dirty="0"/>
              <a:t>/reports/wine/sotwi-2021/svb-state-of-the-us-wine-report-2021.pdf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FD8A-F4B8-4962-BBAF-9A8C3FF5E753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0951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8421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www.svb.com</a:t>
            </a:r>
            <a:r>
              <a:rPr lang="en-US" dirty="0"/>
              <a:t>/</a:t>
            </a:r>
            <a:r>
              <a:rPr lang="en-US" dirty="0" err="1"/>
              <a:t>globalassets</a:t>
            </a:r>
            <a:r>
              <a:rPr lang="en-US" dirty="0"/>
              <a:t>/</a:t>
            </a:r>
            <a:r>
              <a:rPr lang="en-US" dirty="0" err="1"/>
              <a:t>trendsandinsights</a:t>
            </a:r>
            <a:r>
              <a:rPr lang="en-US" dirty="0"/>
              <a:t>/reports/wine/sotwi-2021/svb-state-of-the-us-wine-report-2021.pdf</a:t>
            </a:r>
          </a:p>
          <a:p>
            <a:r>
              <a:rPr lang="en-US" dirty="0"/>
              <a:t>there were some membership drops from the club and total orders were lower on average by 9 percent (according to </a:t>
            </a:r>
            <a:r>
              <a:rPr lang="en-US" dirty="0" err="1"/>
              <a:t>vinSUITE</a:t>
            </a:r>
            <a:r>
              <a:rPr lang="en-US" dirty="0"/>
              <a:t> data backed by hundreds of thousands of transactions), the average order increased by 4 percent and total club sales did much better than anyone dared to dream.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FD8A-F4B8-4962-BBAF-9A8C3FF5E753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1090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8421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www.svb.com</a:t>
            </a:r>
            <a:r>
              <a:rPr lang="en-US" dirty="0"/>
              <a:t>/</a:t>
            </a:r>
            <a:r>
              <a:rPr lang="en-US" dirty="0" err="1"/>
              <a:t>globalassets</a:t>
            </a:r>
            <a:r>
              <a:rPr lang="en-US" dirty="0"/>
              <a:t>/</a:t>
            </a:r>
            <a:r>
              <a:rPr lang="en-US" dirty="0" err="1"/>
              <a:t>trendsandinsights</a:t>
            </a:r>
            <a:r>
              <a:rPr lang="en-US" dirty="0"/>
              <a:t>/reports/wine/sotwi-2021/svb-state-of-the-us-wine-report-2021.pdf</a:t>
            </a:r>
          </a:p>
          <a:p>
            <a:r>
              <a:rPr lang="en-US" dirty="0"/>
              <a:t>there were some membership drops from the club and total orders were lower on average by 9 percent (according to </a:t>
            </a:r>
            <a:r>
              <a:rPr lang="en-US" dirty="0" err="1"/>
              <a:t>vinSUITE</a:t>
            </a:r>
            <a:r>
              <a:rPr lang="en-US" dirty="0"/>
              <a:t> data backed by hundreds of thousands of transactions), the average order increased by 4 percent and total club sales did much better than anyone dared to dream.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FD8A-F4B8-4962-BBAF-9A8C3FF5E753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8315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8421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www.svb.com</a:t>
            </a:r>
            <a:r>
              <a:rPr lang="en-US" dirty="0"/>
              <a:t>/</a:t>
            </a:r>
            <a:r>
              <a:rPr lang="en-US" dirty="0" err="1"/>
              <a:t>globalassets</a:t>
            </a:r>
            <a:r>
              <a:rPr lang="en-US" dirty="0"/>
              <a:t>/</a:t>
            </a:r>
            <a:r>
              <a:rPr lang="en-US" dirty="0" err="1"/>
              <a:t>trendsandinsights</a:t>
            </a:r>
            <a:r>
              <a:rPr lang="en-US" dirty="0"/>
              <a:t>/reports/wine/sotwi-2021/svb-state-of-the-us-wine-report-2021.pdf</a:t>
            </a:r>
          </a:p>
          <a:p>
            <a:r>
              <a:rPr lang="en-US" dirty="0"/>
              <a:t>there were some membership drops from the club and total orders were lower on average by 9 percent (according to </a:t>
            </a:r>
            <a:r>
              <a:rPr lang="en-US" dirty="0" err="1"/>
              <a:t>vinSUITE</a:t>
            </a:r>
            <a:r>
              <a:rPr lang="en-US" dirty="0"/>
              <a:t> data backed by hundreds of thousands of transactions), the average order increased by 4 percent and total club sales did much better than anyone dared to dream.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FD8A-F4B8-4962-BBAF-9A8C3FF5E753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9251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8421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www.svb.com</a:t>
            </a:r>
            <a:r>
              <a:rPr lang="en-US" dirty="0"/>
              <a:t>/</a:t>
            </a:r>
            <a:r>
              <a:rPr lang="en-US" dirty="0" err="1"/>
              <a:t>globalassets</a:t>
            </a:r>
            <a:r>
              <a:rPr lang="en-US" dirty="0"/>
              <a:t>/</a:t>
            </a:r>
            <a:r>
              <a:rPr lang="en-US" dirty="0" err="1"/>
              <a:t>trendsandinsights</a:t>
            </a:r>
            <a:r>
              <a:rPr lang="en-US" dirty="0"/>
              <a:t>/reports/wine/sotwi-2021/svb-state-of-the-us-wine-report-2021.pdf</a:t>
            </a:r>
          </a:p>
          <a:p>
            <a:r>
              <a:rPr lang="en-US" dirty="0"/>
              <a:t>there were some membership drops from the club and total orders were lower on average by 9 percent (according to </a:t>
            </a:r>
            <a:r>
              <a:rPr lang="en-US" dirty="0" err="1"/>
              <a:t>vinSUITE</a:t>
            </a:r>
            <a:r>
              <a:rPr lang="en-US" dirty="0"/>
              <a:t> data backed by hundreds of thousands of transactions), the average order increased by 4 percent and total club sales did much better than anyone dared to dream.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FD8A-F4B8-4962-BBAF-9A8C3FF5E753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797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8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8" y="4777384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62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5"/>
            <a:ext cx="584978" cy="365125"/>
          </a:xfrm>
        </p:spPr>
        <p:txBody>
          <a:bodyPr/>
          <a:lstStyle/>
          <a:p>
            <a:pPr>
              <a:defRPr/>
            </a:pPr>
            <a:fld id="{774C91F4-F443-4345-ABB6-E03D887D916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395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7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7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0" y="3166531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4"/>
            <a:ext cx="584978" cy="365125"/>
          </a:xfrm>
        </p:spPr>
        <p:txBody>
          <a:bodyPr/>
          <a:lstStyle/>
          <a:p>
            <a:pPr>
              <a:defRPr/>
            </a:pPr>
            <a:fld id="{C2362941-7E2E-40F1-8BE8-043C8F427DE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747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4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7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60" y="3166531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4"/>
            <a:ext cx="584978" cy="365125"/>
          </a:xfrm>
        </p:spPr>
        <p:txBody>
          <a:bodyPr/>
          <a:lstStyle/>
          <a:p>
            <a:pPr>
              <a:defRPr/>
            </a:pPr>
            <a:fld id="{C2362941-7E2E-40F1-8BE8-043C8F427DE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4" name="TextBox 13"/>
          <p:cNvSpPr txBox="1"/>
          <p:nvPr/>
        </p:nvSpPr>
        <p:spPr>
          <a:xfrm>
            <a:off x="1808318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5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195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7" y="2438403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7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0" y="491066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92"/>
            <a:ext cx="584978" cy="365125"/>
          </a:xfrm>
        </p:spPr>
        <p:txBody>
          <a:bodyPr/>
          <a:lstStyle/>
          <a:p>
            <a:pPr>
              <a:defRPr/>
            </a:pPr>
            <a:fld id="{C2362941-7E2E-40F1-8BE8-043C8F427DE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8175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4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7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7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60" y="491066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92"/>
            <a:ext cx="584978" cy="365125"/>
          </a:xfrm>
        </p:spPr>
        <p:txBody>
          <a:bodyPr/>
          <a:lstStyle/>
          <a:p>
            <a:pPr>
              <a:defRPr/>
            </a:pPr>
            <a:fld id="{C2362941-7E2E-40F1-8BE8-043C8F427DE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TextBox 10"/>
          <p:cNvSpPr txBox="1"/>
          <p:nvPr/>
        </p:nvSpPr>
        <p:spPr>
          <a:xfrm>
            <a:off x="1808318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5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9083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7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7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0" y="491066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92"/>
            <a:ext cx="584978" cy="365125"/>
          </a:xfrm>
        </p:spPr>
        <p:txBody>
          <a:bodyPr/>
          <a:lstStyle/>
          <a:p>
            <a:pPr>
              <a:defRPr/>
            </a:pPr>
            <a:fld id="{C2362941-7E2E-40F1-8BE8-043C8F427DE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2694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0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54C82-1942-4FBC-AB71-580BDF3A7BB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7369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10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10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0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DAA45-43FE-4420-BFD2-04A6AC46460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9782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4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2C9AD-21B4-46B5-9E5F-D434B0F4C7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773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3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7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0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FEE5D-8162-4B5E-812A-AD810E53E74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984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7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7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0" y="3166531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4"/>
            <a:ext cx="584978" cy="365125"/>
          </a:xfrm>
        </p:spPr>
        <p:txBody>
          <a:bodyPr/>
          <a:lstStyle/>
          <a:p>
            <a:pPr>
              <a:defRPr/>
            </a:pPr>
            <a:fld id="{25CB5DF4-1CB4-477C-9551-E1753D43148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140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8" y="2136710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9" y="2136710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60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5"/>
            <a:ext cx="584978" cy="365125"/>
          </a:xfrm>
        </p:spPr>
        <p:txBody>
          <a:bodyPr/>
          <a:lstStyle/>
          <a:p>
            <a:pPr>
              <a:defRPr/>
            </a:pPr>
            <a:fld id="{ABEEAEC7-C271-4EF3-B0CD-A48C22E8518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788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92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6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6" y="2799664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0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5"/>
            <a:ext cx="584978" cy="365125"/>
          </a:xfrm>
        </p:spPr>
        <p:txBody>
          <a:bodyPr/>
          <a:lstStyle/>
          <a:p>
            <a:pPr>
              <a:defRPr/>
            </a:pPr>
            <a:fld id="{7F8E83E1-5A65-46A6-9B00-58CAEEE3713C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706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60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17EC3-B2F6-4EB5-9824-44D7F6118CD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082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60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87196-E1E1-4FE6-89A1-5BCA855ABE8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285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5" y="446093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0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4E75D-DA40-4FBA-8D86-AEAB5CC61D4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083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7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7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7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0" y="491066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92"/>
            <a:ext cx="584978" cy="365125"/>
          </a:xfrm>
        </p:spPr>
        <p:txBody>
          <a:bodyPr/>
          <a:lstStyle/>
          <a:p>
            <a:pPr>
              <a:defRPr/>
            </a:pPr>
            <a:fld id="{CE766B38-997D-4E7D-B5CA-BDE332320AF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304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8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7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93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13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5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C2362941-7E2E-40F1-8BE8-043C8F427DE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366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  <p:sldLayoutId id="2147484143" r:id="rId14"/>
    <p:sldLayoutId id="2147484144" r:id="rId15"/>
    <p:sldLayoutId id="2147484145" r:id="rId16"/>
    <p:sldLayoutId id="214748414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mig7@cornell.edu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822960" y="1676400"/>
            <a:ext cx="749808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itchFamily="34" charset="0"/>
              </a:rPr>
              <a:t>The Grape, Wine, &amp; Ornamental     Situation and Outlook 2021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295400" y="2590800"/>
            <a:ext cx="749808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 fontAlgn="auto">
              <a:buClr>
                <a:schemeClr val="tx1"/>
              </a:buClr>
              <a:buNone/>
            </a:pPr>
            <a:endParaRPr lang="en-US" altLang="zh-CN" dirty="0">
              <a:latin typeface="Arial" pitchFamily="34" charset="0"/>
              <a:ea typeface="宋体" charset="-122"/>
              <a:cs typeface="Arial" pitchFamily="34" charset="0"/>
            </a:endParaRPr>
          </a:p>
          <a:p>
            <a:pPr lvl="4" algn="ctr" fontAlgn="auto">
              <a:buClr>
                <a:schemeClr val="tx1"/>
              </a:buClr>
              <a:buFont typeface="Wingdings" pitchFamily="2" charset="2"/>
              <a:buNone/>
            </a:pPr>
            <a:endParaRPr lang="en-US" altLang="zh-CN" dirty="0">
              <a:latin typeface="Arial" pitchFamily="34" charset="0"/>
              <a:ea typeface="宋体" charset="-122"/>
              <a:cs typeface="Arial" pitchFamily="34" charset="0"/>
            </a:endParaRPr>
          </a:p>
          <a:p>
            <a:pPr lvl="4" algn="ctr" fontAlgn="auto">
              <a:buClr>
                <a:schemeClr val="tx1"/>
              </a:buClr>
              <a:buFont typeface="Wingdings 3" charset="2"/>
              <a:buNone/>
            </a:pPr>
            <a:endParaRPr lang="en-US" altLang="zh-CN" dirty="0">
              <a:latin typeface="Arial" pitchFamily="34" charset="0"/>
              <a:ea typeface="宋体" charset="-122"/>
              <a:cs typeface="Arial" pitchFamily="34" charset="0"/>
            </a:endParaRPr>
          </a:p>
          <a:p>
            <a:pPr marL="233363" lvl="4" indent="-182563" algn="ctr" fontAlgn="auto">
              <a:buClr>
                <a:schemeClr val="tx1"/>
              </a:buClr>
              <a:buNone/>
            </a:pPr>
            <a:r>
              <a:rPr lang="en-US" altLang="zh-CN" sz="1600" dirty="0">
                <a:latin typeface="Arial" pitchFamily="34" charset="0"/>
                <a:ea typeface="宋体" charset="-122"/>
                <a:cs typeface="Arial" pitchFamily="34" charset="0"/>
              </a:rPr>
              <a:t>Miguel I. Gómez</a:t>
            </a:r>
          </a:p>
          <a:p>
            <a:pPr marL="233363" lvl="4" indent="-182563" algn="ctr" fontAlgn="auto">
              <a:buClr>
                <a:schemeClr val="tx1"/>
              </a:buClr>
              <a:buNone/>
            </a:pPr>
            <a:r>
              <a:rPr lang="en-US" altLang="zh-CN" sz="1600" dirty="0">
                <a:latin typeface="Arial" pitchFamily="34" charset="0"/>
                <a:ea typeface="宋体" charset="-122"/>
                <a:cs typeface="Arial" pitchFamily="34" charset="0"/>
              </a:rPr>
              <a:t>Dyson School of Applied Economics and Management</a:t>
            </a:r>
          </a:p>
          <a:p>
            <a:pPr marL="233363" lvl="4" indent="-182563" algn="ctr" fontAlgn="auto">
              <a:buClr>
                <a:schemeClr val="tx1"/>
              </a:buClr>
              <a:buNone/>
            </a:pPr>
            <a:r>
              <a:rPr lang="en-US" altLang="zh-CN" sz="1600" dirty="0">
                <a:latin typeface="Arial" pitchFamily="34" charset="0"/>
                <a:ea typeface="宋体" charset="-122"/>
                <a:cs typeface="Arial" pitchFamily="34" charset="0"/>
              </a:rPr>
              <a:t>Cornell University</a:t>
            </a:r>
          </a:p>
          <a:p>
            <a:pPr marL="233363" lvl="4" indent="-182563" algn="ctr" fontAlgn="auto">
              <a:buClr>
                <a:schemeClr val="tx1"/>
              </a:buClr>
              <a:buNone/>
            </a:pPr>
            <a:endParaRPr lang="en-US" altLang="zh-CN" dirty="0">
              <a:latin typeface="Arial" pitchFamily="34" charset="0"/>
              <a:ea typeface="宋体" charset="-122"/>
              <a:cs typeface="Arial" pitchFamily="34" charset="0"/>
            </a:endParaRPr>
          </a:p>
          <a:p>
            <a:pPr marL="233363" lvl="4" indent="-182563" algn="ctr" fontAlgn="auto">
              <a:buClr>
                <a:schemeClr val="tx1"/>
              </a:buClr>
              <a:buNone/>
            </a:pPr>
            <a:r>
              <a:rPr lang="en-US" altLang="zh-CN" sz="1800" i="1" dirty="0">
                <a:latin typeface="Arial" pitchFamily="34" charset="0"/>
                <a:ea typeface="宋体" charset="-122"/>
                <a:cs typeface="Arial" pitchFamily="34" charset="0"/>
              </a:rPr>
              <a:t>Cornell Agribusiness Economic Outlook Conference</a:t>
            </a:r>
          </a:p>
          <a:p>
            <a:pPr marL="233363" lvl="4" indent="-182563" algn="ctr" fontAlgn="auto">
              <a:buClr>
                <a:schemeClr val="tx1"/>
              </a:buClr>
              <a:buNone/>
            </a:pPr>
            <a:r>
              <a:rPr lang="en-US" altLang="zh-CN" sz="1800" i="1" dirty="0">
                <a:latin typeface="Arial" pitchFamily="34" charset="0"/>
                <a:ea typeface="宋体" charset="-122"/>
                <a:cs typeface="Arial" pitchFamily="34" charset="0"/>
              </a:rPr>
              <a:t>Ithaca, January 25, 2021</a:t>
            </a:r>
          </a:p>
        </p:txBody>
      </p:sp>
    </p:spTree>
    <p:extLst>
      <p:ext uri="{BB962C8B-B14F-4D97-AF65-F5344CB8AC3E}">
        <p14:creationId xmlns:p14="http://schemas.microsoft.com/office/powerpoint/2010/main" val="509548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27038" algn="r"/>
              </a:tabLst>
            </a:pPr>
            <a:endParaRPr lang="zh-CN" altLang="zh-CN">
              <a:ea typeface="宋体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371821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Overview </a:t>
            </a:r>
            <a:r>
              <a:rPr lang="en-US" altLang="zh-CN" sz="3600" dirty="0">
                <a:latin typeface="Arial" pitchFamily="34" charset="0"/>
                <a:ea typeface="宋体" charset="-122"/>
                <a:cs typeface="Arial" pitchFamily="34" charset="0"/>
              </a:rPr>
              <a:t>–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Wine (2020)</a:t>
            </a:r>
          </a:p>
        </p:txBody>
      </p:sp>
      <p:sp>
        <p:nvSpPr>
          <p:cNvPr id="3" name="Rectangle 2"/>
          <p:cNvSpPr/>
          <p:nvPr/>
        </p:nvSpPr>
        <p:spPr>
          <a:xfrm>
            <a:off x="-29689" y="6553204"/>
            <a:ext cx="73161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State of the Wine Industry,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E930B5-6329-4B13-B6A4-864F22B7743A}"/>
              </a:ext>
            </a:extLst>
          </p:cNvPr>
          <p:cNvSpPr txBox="1"/>
          <p:nvPr/>
        </p:nvSpPr>
        <p:spPr>
          <a:xfrm>
            <a:off x="3429000" y="1458928"/>
            <a:ext cx="4586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3A3A3A"/>
                </a:solidFill>
                <a:latin typeface="Inter-Black"/>
              </a:rPr>
              <a:t>US Population by Age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28114-63BB-4AA2-A09A-AEEB7E4C3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68" y="2070835"/>
            <a:ext cx="7629832" cy="451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36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27038" algn="r"/>
              </a:tabLst>
            </a:pPr>
            <a:endParaRPr lang="zh-CN" altLang="zh-CN">
              <a:ea typeface="宋体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371821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Overview </a:t>
            </a:r>
            <a:r>
              <a:rPr lang="en-US" altLang="zh-CN" sz="3600" dirty="0">
                <a:latin typeface="Arial" pitchFamily="34" charset="0"/>
                <a:ea typeface="宋体" charset="-122"/>
                <a:cs typeface="Arial" pitchFamily="34" charset="0"/>
              </a:rPr>
              <a:t>–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Wine (2020)</a:t>
            </a:r>
          </a:p>
        </p:txBody>
      </p:sp>
      <p:sp>
        <p:nvSpPr>
          <p:cNvPr id="3" name="Rectangle 2"/>
          <p:cNvSpPr/>
          <p:nvPr/>
        </p:nvSpPr>
        <p:spPr>
          <a:xfrm>
            <a:off x="-29689" y="6553204"/>
            <a:ext cx="73161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State of the Wine Industry,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E930B5-6329-4B13-B6A4-864F22B7743A}"/>
              </a:ext>
            </a:extLst>
          </p:cNvPr>
          <p:cNvSpPr txBox="1"/>
          <p:nvPr/>
        </p:nvSpPr>
        <p:spPr>
          <a:xfrm>
            <a:off x="2743200" y="1362321"/>
            <a:ext cx="4586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3A3A3A"/>
                </a:solidFill>
                <a:latin typeface="Inter-Black"/>
              </a:rPr>
              <a:t>Wine consumption by cohort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63353C-4AFE-42AD-A64B-E552574EB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26" y="2073379"/>
            <a:ext cx="7787148" cy="416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96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99940" y="341722"/>
            <a:ext cx="7924800" cy="586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9689" y="6657205"/>
            <a:ext cx="73161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u="sng" dirty="0"/>
              <a:t>New York Wine &amp; Grape Foundation report, 2020</a:t>
            </a:r>
            <a:endParaRPr lang="en-US" sz="12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19801"/>
            <a:ext cx="8534400" cy="914400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Arial" pitchFamily="34" charset="0"/>
                <a:ea typeface="宋体" charset="-122"/>
                <a:cs typeface="Arial" pitchFamily="34" charset="0"/>
              </a:rPr>
              <a:t>NY Wine Industry Economic Impact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3E8FE857-98E7-AF4A-B2C8-88D8EFB04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292869"/>
              </p:ext>
            </p:extLst>
          </p:nvPr>
        </p:nvGraphicFramePr>
        <p:xfrm>
          <a:off x="873701" y="1111330"/>
          <a:ext cx="7570363" cy="4681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675">
                  <a:extLst>
                    <a:ext uri="{9D8B030D-6E8A-4147-A177-3AD203B41FA5}">
                      <a16:colId xmlns:a16="http://schemas.microsoft.com/office/drawing/2014/main" val="1356390607"/>
                    </a:ext>
                  </a:extLst>
                </a:gridCol>
                <a:gridCol w="2707448">
                  <a:extLst>
                    <a:ext uri="{9D8B030D-6E8A-4147-A177-3AD203B41FA5}">
                      <a16:colId xmlns:a16="http://schemas.microsoft.com/office/drawing/2014/main" val="3397926977"/>
                    </a:ext>
                  </a:extLst>
                </a:gridCol>
                <a:gridCol w="2770240">
                  <a:extLst>
                    <a:ext uri="{9D8B030D-6E8A-4147-A177-3AD203B41FA5}">
                      <a16:colId xmlns:a16="http://schemas.microsoft.com/office/drawing/2014/main" val="414798916"/>
                    </a:ext>
                  </a:extLst>
                </a:gridCol>
              </a:tblGrid>
              <a:tr h="77213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WineAmerica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Study)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(New York Wine &amp; Grape Foundation Study)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961606"/>
                  </a:ext>
                </a:extLst>
              </a:tr>
              <a:tr h="5108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788783"/>
                  </a:ext>
                </a:extLst>
              </a:tr>
              <a:tr h="5386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71,950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305367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$2.38 billion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$2.79 billion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712409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Tourist Visits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 million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4.71 million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965986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Tourism Expenditures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$1.8 billion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$1.33 billion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20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Economic Impact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$5.53 billion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$6.65 billion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481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80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宋体" charset="-122"/>
                <a:cs typeface="Arial" pitchFamily="34" charset="0"/>
              </a:rPr>
              <a:t>Outlook – New York Grapes (2021)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6662" y="1524004"/>
            <a:ext cx="8582005" cy="4382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fontAlgn="auto">
              <a:spcBef>
                <a:spcPts val="1200"/>
              </a:spcBef>
              <a:buClrTx/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NY reported the best quality of all reporting regions, with a warmer and drier growing season than average</a:t>
            </a:r>
          </a:p>
          <a:p>
            <a:pPr marL="857250" fontAlgn="auto">
              <a:spcBef>
                <a:spcPts val="1200"/>
              </a:spcBef>
              <a:buClrTx/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Grape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quality is high across the board for the base wines with slightly better flavor concentration than last year</a:t>
            </a:r>
          </a:p>
          <a:p>
            <a:pPr marL="857250" fontAlgn="auto">
              <a:spcBef>
                <a:spcPts val="1200"/>
              </a:spcBef>
              <a:buClrTx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2016 is the comparison year most people point to because it was also hot and dry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.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In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2020,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ost people harvested most varieties a lot earlier than in 2016</a:t>
            </a:r>
          </a:p>
          <a:p>
            <a:pPr marL="857250" fontAlgn="auto">
              <a:spcBef>
                <a:spcPts val="1200"/>
              </a:spcBef>
              <a:buClrTx/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cids being plenty high (possible exception: those 20 brix Concords)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5336" y="6567104"/>
            <a:ext cx="8813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 </a:t>
            </a:r>
            <a:r>
              <a:rPr lang="en-US" sz="1200" u="sng" dirty="0" err="1"/>
              <a:t>Veraison</a:t>
            </a:r>
            <a:r>
              <a:rPr lang="en-US" sz="1200" u="sng" dirty="0"/>
              <a:t> to Harvest, 20</a:t>
            </a:r>
            <a:r>
              <a:rPr lang="en-US" altLang="zh-CN" sz="1200" u="sng" dirty="0"/>
              <a:t>20</a:t>
            </a:r>
            <a:r>
              <a:rPr lang="en-US" sz="1200" u="sng" dirty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92681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66800" y="290900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宋体" charset="-122"/>
                <a:cs typeface="Arial" pitchFamily="34" charset="0"/>
              </a:rPr>
              <a:t>Outlook – U.S. Grapes</a:t>
            </a:r>
            <a:r>
              <a:rPr lang="zh-CN" altLang="en-US" sz="4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宋体" charset="-122"/>
                <a:cs typeface="Arial" pitchFamily="34" charset="0"/>
              </a:rPr>
              <a:t> </a:t>
            </a:r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宋体" charset="-122"/>
                <a:cs typeface="Arial" pitchFamily="34" charset="0"/>
              </a:rPr>
              <a:t>(2021)</a:t>
            </a:r>
          </a:p>
        </p:txBody>
      </p:sp>
      <p:sp>
        <p:nvSpPr>
          <p:cNvPr id="2" name="AutoShape 2" descr="https://i.guim.co.uk/img/media/23b67362471fe1c6029dc7a87a827ffeed7cf4b4/0_167_4096_2458/4096.jpg?w=700&amp;q=85&amp;auto=format&amp;sharp=10&amp;s=a93a09a26fb04d90f7a74a4bfe7b3f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i.guim.co.uk/img/media/23b67362471fe1c6029dc7a87a827ffeed7cf4b4/0_167_4096_2458/4096.jpg?w=700&amp;q=85&amp;auto=format&amp;sharp=10&amp;s=a93a09a26fb04d90f7a74a4bfe7b3f01"/>
          <p:cNvSpPr>
            <a:spLocks noChangeAspect="1" noChangeArrowheads="1"/>
          </p:cNvSpPr>
          <p:nvPr/>
        </p:nvSpPr>
        <p:spPr bwMode="auto">
          <a:xfrm>
            <a:off x="1066800" y="266700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89AE8-6AFD-7149-B35C-BD70D0C7B6BA}"/>
              </a:ext>
            </a:extLst>
          </p:cNvPr>
          <p:cNvSpPr/>
          <p:nvPr/>
        </p:nvSpPr>
        <p:spPr>
          <a:xfrm>
            <a:off x="102072" y="6657205"/>
            <a:ext cx="8813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 : State of the Wine Industry, 2021</a:t>
            </a:r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91219DF8-9567-0C40-8819-840081420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282700"/>
            <a:ext cx="8648700" cy="5422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4A345D-3699-EE4B-A3EA-4F5ECDEE7625}"/>
              </a:ext>
            </a:extLst>
          </p:cNvPr>
          <p:cNvSpPr txBox="1"/>
          <p:nvPr/>
        </p:nvSpPr>
        <p:spPr>
          <a:xfrm>
            <a:off x="200025" y="1033790"/>
            <a:ext cx="2409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Harvest quality in 2020</a:t>
            </a:r>
          </a:p>
        </p:txBody>
      </p:sp>
    </p:spTree>
    <p:extLst>
      <p:ext uri="{BB962C8B-B14F-4D97-AF65-F5344CB8AC3E}">
        <p14:creationId xmlns:p14="http://schemas.microsoft.com/office/powerpoint/2010/main" val="3346349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7945" y="1367490"/>
            <a:ext cx="89154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03225" fontAlgn="auto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Total U.S. grape crop (raisins, wine, table, and juice grapes) to be up 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4%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a 10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%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increase in grape production in Washington State and a 4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%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increase in California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).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</a:t>
            </a:r>
          </a:p>
          <a:p>
            <a:pPr marL="457200" indent="-403225" fontAlgn="auto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NASS predicts the 2020/21 crop of table-type grapes to be 2,700 million pounds, up 14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%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from the previous season. </a:t>
            </a:r>
          </a:p>
          <a:p>
            <a:pPr marL="457200" indent="-403225" fontAlgn="auto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Imports from May-July were down 12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%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from the same period a year ago.</a:t>
            </a:r>
          </a:p>
          <a:p>
            <a:pPr marL="457200" indent="-403225" fontAlgn="auto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Table grape exports from May through July 2020 were down almost 9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%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from the same period last year</a:t>
            </a:r>
          </a:p>
          <a:p>
            <a:pPr marL="82296" indent="0" fontAlgn="auto">
              <a:lnSpc>
                <a:spcPct val="80000"/>
              </a:lnSpc>
              <a:spcBef>
                <a:spcPts val="1800"/>
              </a:spcBef>
              <a:buClrTx/>
              <a:buNone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66800" y="160338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宋体" charset="-122"/>
                <a:cs typeface="Arial" pitchFamily="34" charset="0"/>
              </a:rPr>
              <a:t>Outlook – U.S. Grapes</a:t>
            </a:r>
            <a:r>
              <a:rPr lang="zh-CN" altLang="en-US" sz="4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宋体" charset="-122"/>
                <a:cs typeface="Arial" pitchFamily="34" charset="0"/>
              </a:rPr>
              <a:t> </a:t>
            </a:r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宋体" charset="-122"/>
                <a:cs typeface="Arial" pitchFamily="34" charset="0"/>
              </a:rPr>
              <a:t>(2021)</a:t>
            </a:r>
          </a:p>
        </p:txBody>
      </p:sp>
      <p:sp>
        <p:nvSpPr>
          <p:cNvPr id="2" name="AutoShape 2" descr="https://i.guim.co.uk/img/media/23b67362471fe1c6029dc7a87a827ffeed7cf4b4/0_167_4096_2458/4096.jpg?w=700&amp;q=85&amp;auto=format&amp;sharp=10&amp;s=a93a09a26fb04d90f7a74a4bfe7b3f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i.guim.co.uk/img/media/23b67362471fe1c6029dc7a87a827ffeed7cf4b4/0_167_4096_2458/4096.jpg?w=700&amp;q=85&amp;auto=format&amp;sharp=10&amp;s=a93a09a26fb04d90f7a74a4bfe7b3f01"/>
          <p:cNvSpPr>
            <a:spLocks noChangeAspect="1" noChangeArrowheads="1"/>
          </p:cNvSpPr>
          <p:nvPr/>
        </p:nvSpPr>
        <p:spPr bwMode="auto">
          <a:xfrm>
            <a:off x="1066800" y="266700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89AE8-6AFD-7149-B35C-BD70D0C7B6BA}"/>
              </a:ext>
            </a:extLst>
          </p:cNvPr>
          <p:cNvSpPr/>
          <p:nvPr/>
        </p:nvSpPr>
        <p:spPr>
          <a:xfrm>
            <a:off x="165336" y="6567104"/>
            <a:ext cx="8813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 : fruit and Tree Nuts Outlook from ERS 20</a:t>
            </a:r>
            <a:r>
              <a:rPr lang="en-US" altLang="zh-CN" sz="1200" dirty="0"/>
              <a:t>20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94674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09604" y="1066800"/>
            <a:ext cx="8153399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fontAlgn="auto">
              <a:lnSpc>
                <a:spcPct val="80000"/>
              </a:lnSpc>
              <a:spcBef>
                <a:spcPts val="1800"/>
              </a:spcBef>
              <a:buClrTx/>
              <a:buNone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fontAlgn="auto">
              <a:lnSpc>
                <a:spcPct val="80000"/>
              </a:lnSpc>
              <a:spcBef>
                <a:spcPts val="1800"/>
              </a:spcBef>
              <a:buClrTx/>
              <a:buNone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fontAlgn="auto">
              <a:lnSpc>
                <a:spcPct val="80000"/>
              </a:lnSpc>
              <a:spcBef>
                <a:spcPts val="1800"/>
              </a:spcBef>
              <a:buClrTx/>
              <a:buNone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82296" indent="0" fontAlgn="auto">
              <a:lnSpc>
                <a:spcPct val="80000"/>
              </a:lnSpc>
              <a:spcBef>
                <a:spcPts val="1800"/>
              </a:spcBef>
              <a:buClrTx/>
              <a:buNone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82296" indent="0" fontAlgn="auto">
              <a:lnSpc>
                <a:spcPct val="80000"/>
              </a:lnSpc>
              <a:spcBef>
                <a:spcPts val="1800"/>
              </a:spcBef>
              <a:buClrTx/>
              <a:buNone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marL="82296" indent="0" fontAlgn="auto">
              <a:lnSpc>
                <a:spcPct val="80000"/>
              </a:lnSpc>
              <a:spcBef>
                <a:spcPts val="1800"/>
              </a:spcBef>
              <a:buClrTx/>
              <a:buNone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66800" y="160338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宋体" charset="-122"/>
                <a:cs typeface="Arial" pitchFamily="34" charset="0"/>
              </a:rPr>
              <a:t>Outlook – U.S. Wines (2021)</a:t>
            </a:r>
          </a:p>
        </p:txBody>
      </p:sp>
      <p:sp>
        <p:nvSpPr>
          <p:cNvPr id="2" name="AutoShape 2" descr="https://i.guim.co.uk/img/media/23b67362471fe1c6029dc7a87a827ffeed7cf4b4/0_167_4096_2458/4096.jpg?w=700&amp;q=85&amp;auto=format&amp;sharp=10&amp;s=a93a09a26fb04d90f7a74a4bfe7b3f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i.guim.co.uk/img/media/23b67362471fe1c6029dc7a87a827ffeed7cf4b4/0_167_4096_2458/4096.jpg?w=700&amp;q=85&amp;auto=format&amp;sharp=10&amp;s=a93a09a26fb04d90f7a74a4bfe7b3f01"/>
          <p:cNvSpPr>
            <a:spLocks noChangeAspect="1" noChangeArrowheads="1"/>
          </p:cNvSpPr>
          <p:nvPr/>
        </p:nvSpPr>
        <p:spPr bwMode="auto">
          <a:xfrm>
            <a:off x="1066800" y="266700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0379" y="1161734"/>
            <a:ext cx="8762999" cy="508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046" indent="-285750" fontAlgn="auto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Overall wine sales will be sluggish until business restrictions are lifted, but wine sales will gather momentum through the year.</a:t>
            </a:r>
          </a:p>
          <a:p>
            <a:pPr marL="368046" indent="-285750" fontAlgn="auto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Growth in tasting room sales</a:t>
            </a:r>
          </a:p>
          <a:p>
            <a:pPr marL="368046" indent="-285750" fontAlgn="auto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Direct-to-consumer models will focus on COVID-era strategies</a:t>
            </a:r>
          </a:p>
          <a:p>
            <a:pPr marL="368046" indent="-285750" fontAlgn="auto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Off-premise will show positive year-over-year growth rates</a:t>
            </a:r>
          </a:p>
          <a:p>
            <a:pPr marL="368046" indent="-285750" fontAlgn="auto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Wine sales through the restaurant will see a material recovery, but not recover to pre-COVID levels in 2021</a:t>
            </a:r>
          </a:p>
          <a:p>
            <a:pPr marL="368046" indent="-285750" fontAlgn="auto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Overall pricing should hold in both off- and on-premise sales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579" y="6559166"/>
            <a:ext cx="3138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State of the Wine Industry, 2021</a:t>
            </a:r>
          </a:p>
        </p:txBody>
      </p:sp>
    </p:spTree>
    <p:extLst>
      <p:ext uri="{BB962C8B-B14F-4D97-AF65-F5344CB8AC3E}">
        <p14:creationId xmlns:p14="http://schemas.microsoft.com/office/powerpoint/2010/main" val="1053141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57204" y="533404"/>
            <a:ext cx="86228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ea typeface="宋体" charset="-122"/>
              </a:rPr>
              <a:t>Ornamental Crops: Situation and Outlook</a:t>
            </a:r>
          </a:p>
        </p:txBody>
      </p:sp>
      <p:pic>
        <p:nvPicPr>
          <p:cNvPr id="5122" name="Picture 2" descr="http://www.discoverytrail.com/discovering/images/cp_photo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701" y="4724400"/>
            <a:ext cx="2503372" cy="183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 State Forest planted with conif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528" y="4222889"/>
            <a:ext cx="1676400" cy="25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media.syracuse.com/news/photo/2012/09/2012-09-20-dl-hafner1jpg-fee2b0e3fb3cf2c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3" y="4210066"/>
            <a:ext cx="3759883" cy="252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thegreatestgarden.com/wp-content/uploads/home-landscape-plant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532" y="1222386"/>
            <a:ext cx="4356545" cy="29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i2.wp.com/cultivatelondon.org/wp-content/uploads/2011/06/Cultivate-London-Team-at-Commerce-Road-1.jpg?resize=700%2C5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82" y="1417875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35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229600" cy="79216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Floriculture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products in New York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990604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altLang="zh-CN" sz="2400" dirty="0"/>
              <a:t>Wholesale value decreased in 2019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461576"/>
              </p:ext>
            </p:extLst>
          </p:nvPr>
        </p:nvGraphicFramePr>
        <p:xfrm>
          <a:off x="520656" y="1463381"/>
          <a:ext cx="8102695" cy="4559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073900" imgH="3403600" progId="Excel.Sheet.12">
                  <p:embed/>
                </p:oleObj>
              </mc:Choice>
              <mc:Fallback>
                <p:oleObj name="Worksheet" r:id="rId2" imgW="7073900" imgH="3403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0656" y="1463381"/>
                        <a:ext cx="8102695" cy="4559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6708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37CEB0-1FE9-FD4D-BB8C-4DD0531F35C8}"/>
              </a:ext>
            </a:extLst>
          </p:cNvPr>
          <p:cNvSpPr txBox="1">
            <a:spLocks/>
          </p:cNvSpPr>
          <p:nvPr/>
        </p:nvSpPr>
        <p:spPr>
          <a:xfrm>
            <a:off x="822960" y="208257"/>
            <a:ext cx="7498080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Nursery Crops: 2020 Outlook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D0EB6D-DB5B-F24B-820E-20DD4749AE00}"/>
              </a:ext>
            </a:extLst>
          </p:cNvPr>
          <p:cNvSpPr/>
          <p:nvPr/>
        </p:nvSpPr>
        <p:spPr>
          <a:xfrm>
            <a:off x="20782" y="6581005"/>
            <a:ext cx="6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Source: Nursery Management’s </a:t>
            </a:r>
            <a:r>
              <a:rPr lang="en-US" altLang="zh-CN" sz="1200" i="1" dirty="0"/>
              <a:t>2020 State of the Industry Report</a:t>
            </a:r>
            <a:endParaRPr lang="en-US" sz="1200" dirty="0"/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5C606777-3BC7-854F-853A-61E344110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6" y="1194062"/>
            <a:ext cx="5258272" cy="5020290"/>
          </a:xfrm>
          <a:prstGeom prst="rect">
            <a:avLst/>
          </a:prstGeom>
        </p:spPr>
      </p:pic>
      <p:pic>
        <p:nvPicPr>
          <p:cNvPr id="13" name="Picture 12" descr="Chart, bar chart, funnel chart&#10;&#10;Description automatically generated">
            <a:extLst>
              <a:ext uri="{FF2B5EF4-FFF2-40B4-BE49-F238E27FC236}">
                <a16:creationId xmlns:a16="http://schemas.microsoft.com/office/drawing/2014/main" id="{EB81CAC8-77D5-3043-BED2-68E7F56EC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343" y="1223380"/>
            <a:ext cx="3310061" cy="510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2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04804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Situation &amp; Outlook for Grapes and Wine</a:t>
            </a:r>
            <a:endParaRPr lang="zh-CN" altLang="en-US" sz="3200" dirty="0"/>
          </a:p>
        </p:txBody>
      </p:sp>
      <p:pic>
        <p:nvPicPr>
          <p:cNvPr id="1026" name="Picture 2" descr="http://images.budgettravel.com/PH20100903033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4"/>
            <a:ext cx="6019800" cy="319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uffalonews.com/storyimage/BN/20141116/CITYANDREGION/141119161/EP/1/1/EP-141119161.jpg&amp;maxW=9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374" y="4648204"/>
            <a:ext cx="3094235" cy="207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365playground.com/wp-content/uploads/2013/04/Grapes-on-vine-Albert-River-Wi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042" y="4648200"/>
            <a:ext cx="2803172" cy="20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divinediversion.files.wordpress.com/2011/06/dsc_012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24" y="4641791"/>
            <a:ext cx="2675965" cy="20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787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37CEB0-1FE9-FD4D-BB8C-4DD0531F35C8}"/>
              </a:ext>
            </a:extLst>
          </p:cNvPr>
          <p:cNvSpPr txBox="1">
            <a:spLocks/>
          </p:cNvSpPr>
          <p:nvPr/>
        </p:nvSpPr>
        <p:spPr>
          <a:xfrm>
            <a:off x="822960" y="208257"/>
            <a:ext cx="7498080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Nursery Crops: 2020 COVID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D0EB6D-DB5B-F24B-820E-20DD4749AE00}"/>
              </a:ext>
            </a:extLst>
          </p:cNvPr>
          <p:cNvSpPr/>
          <p:nvPr/>
        </p:nvSpPr>
        <p:spPr>
          <a:xfrm>
            <a:off x="20782" y="6581005"/>
            <a:ext cx="6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Source: Nursery Management’s </a:t>
            </a:r>
            <a:r>
              <a:rPr lang="en-US" altLang="zh-CN" sz="1200" i="1" dirty="0"/>
              <a:t>2020 State of the Industry Report</a:t>
            </a:r>
            <a:endParaRPr lang="en-US" sz="1200" dirty="0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EA71A078-4CD5-5D4D-994B-2A3F7C789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73355"/>
            <a:ext cx="4648200" cy="5707646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4A071E44-1F28-9449-8666-6E2D408C2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10279"/>
            <a:ext cx="28956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89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97731" y="211977"/>
            <a:ext cx="7498080" cy="838200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Nursery Crops: 2021 Outlook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782" y="6581005"/>
            <a:ext cx="6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Source: Nursery Management’s </a:t>
            </a:r>
            <a:r>
              <a:rPr lang="en-US" altLang="zh-CN" sz="1200" i="1" dirty="0"/>
              <a:t>2020 State of the Industry Report</a:t>
            </a:r>
            <a:endParaRPr lang="en-US" sz="1200" dirty="0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3AF5178-971D-3B4E-B165-7AA13E4BA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11" y="4488784"/>
            <a:ext cx="5165616" cy="2021226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B1CF2302-1AE3-6647-8B67-7AC7E6B9A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36043"/>
            <a:ext cx="2570902" cy="3281750"/>
          </a:xfrm>
          <a:prstGeom prst="rect">
            <a:avLst/>
          </a:prstGeom>
        </p:spPr>
      </p:pic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B71E5251-665B-3846-AB25-B192DBE859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1126131"/>
            <a:ext cx="2542327" cy="330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66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6023C-60E9-4EB4-AE62-D664B480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Research Updates</a:t>
            </a:r>
          </a:p>
        </p:txBody>
      </p:sp>
    </p:spTree>
    <p:extLst>
      <p:ext uri="{BB962C8B-B14F-4D97-AF65-F5344CB8AC3E}">
        <p14:creationId xmlns:p14="http://schemas.microsoft.com/office/powerpoint/2010/main" val="701584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0276D-D342-C941-B713-6DB42A63E3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COVID-19 pandemic, customer satisfaction, and sales performance in NYS wine tasting rooms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0DE44A-1D0E-0648-B730-40B67C9E08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Trent J. Davis &amp; Miguel I. Gómez</a:t>
            </a:r>
          </a:p>
          <a:p>
            <a:r>
              <a:rPr lang="en-US" dirty="0"/>
              <a:t>Charles H. Dyson School of Applied Economics and Management</a:t>
            </a:r>
          </a:p>
          <a:p>
            <a:r>
              <a:rPr lang="en-US" dirty="0"/>
              <a:t>Cornell University</a:t>
            </a:r>
          </a:p>
        </p:txBody>
      </p:sp>
    </p:spTree>
    <p:extLst>
      <p:ext uri="{BB962C8B-B14F-4D97-AF65-F5344CB8AC3E}">
        <p14:creationId xmlns:p14="http://schemas.microsoft.com/office/powerpoint/2010/main" val="3449123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5A716-282C-CB40-85FF-502E495A9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405" y="351688"/>
            <a:ext cx="6589199" cy="1280890"/>
          </a:xfrm>
        </p:spPr>
        <p:txBody>
          <a:bodyPr/>
          <a:lstStyle/>
          <a:p>
            <a:r>
              <a:rPr lang="en-US" dirty="0"/>
              <a:t>COVID-19 and Hospitality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797E1-ACD8-254E-B026-A091BBFD5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9689"/>
            <a:ext cx="8458200" cy="4158622"/>
          </a:xfrm>
        </p:spPr>
        <p:txBody>
          <a:bodyPr>
            <a:noAutofit/>
          </a:bodyPr>
          <a:lstStyle/>
          <a:p>
            <a:r>
              <a:rPr lang="en-US" sz="2400" dirty="0"/>
              <a:t>Hospitality sector one of the hardest hit industries</a:t>
            </a:r>
          </a:p>
          <a:p>
            <a:pPr lvl="1"/>
            <a:r>
              <a:rPr lang="en-US" sz="2400" dirty="0"/>
              <a:t>Upwards 58% of all restaurants/bars mandated or voluntarily closed at some point</a:t>
            </a:r>
          </a:p>
          <a:p>
            <a:pPr lvl="1"/>
            <a:r>
              <a:rPr lang="en-US" sz="2400" dirty="0"/>
              <a:t>460,000+ jobs lost as of March, 2020</a:t>
            </a:r>
          </a:p>
          <a:p>
            <a:r>
              <a:rPr lang="en-US" sz="2400" dirty="0"/>
              <a:t>New York State (NYS) has mandated significant changes to tasting room protocols to mitigate COVID-19 spread</a:t>
            </a:r>
          </a:p>
          <a:p>
            <a:pPr lvl="1"/>
            <a:r>
              <a:rPr lang="en-US" sz="2400" dirty="0"/>
              <a:t>Limited customer capacity</a:t>
            </a:r>
          </a:p>
          <a:p>
            <a:pPr lvl="1"/>
            <a:r>
              <a:rPr lang="en-US" sz="2400" dirty="0"/>
              <a:t>Physical distancing</a:t>
            </a:r>
          </a:p>
          <a:p>
            <a:pPr lvl="1"/>
            <a:r>
              <a:rPr lang="en-US" sz="2400" dirty="0"/>
              <a:t>More robust cleaning/disinfection</a:t>
            </a:r>
          </a:p>
          <a:p>
            <a:pPr lvl="1"/>
            <a:r>
              <a:rPr lang="en-US" sz="2400" dirty="0"/>
              <a:t>Employee screening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2995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8306C-FCF1-BC47-A850-E9C8C1021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 Lakes Tasting 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C4120-BB3D-A848-8EF9-B169C4C3B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80" y="1371600"/>
            <a:ext cx="8453120" cy="3777622"/>
          </a:xfrm>
        </p:spPr>
        <p:txBody>
          <a:bodyPr>
            <a:noAutofit/>
          </a:bodyPr>
          <a:lstStyle/>
          <a:p>
            <a:r>
              <a:rPr lang="en-US" sz="2400" dirty="0"/>
              <a:t>Many changes in tasting room protocols due to NYS mandate</a:t>
            </a:r>
          </a:p>
          <a:p>
            <a:pPr lvl="1"/>
            <a:r>
              <a:rPr lang="en-US" sz="2400" dirty="0"/>
              <a:t>Outdoor seating</a:t>
            </a:r>
          </a:p>
          <a:p>
            <a:pPr lvl="1"/>
            <a:r>
              <a:rPr lang="en-US" sz="2400" dirty="0"/>
              <a:t>Limited capacity</a:t>
            </a:r>
          </a:p>
          <a:p>
            <a:pPr lvl="1"/>
            <a:r>
              <a:rPr lang="en-US" sz="2400" dirty="0"/>
              <a:t>Reservation systems</a:t>
            </a:r>
          </a:p>
          <a:p>
            <a:pPr lvl="1"/>
            <a:r>
              <a:rPr lang="en-US" sz="2400" dirty="0"/>
              <a:t>Shift to table service</a:t>
            </a:r>
          </a:p>
          <a:p>
            <a:pPr lvl="2"/>
            <a:r>
              <a:rPr lang="en-US" sz="2400" dirty="0"/>
              <a:t>Similar to ”wine bars”</a:t>
            </a:r>
          </a:p>
          <a:p>
            <a:r>
              <a:rPr lang="en-US" sz="2400" dirty="0"/>
              <a:t>Tasting rooms can account for upwards of 50% of direct-to-consumer sales </a:t>
            </a:r>
          </a:p>
          <a:p>
            <a:r>
              <a:rPr lang="en-US" sz="2400" dirty="0"/>
              <a:t>Tasting room protocols can have a significant impact on customer satisfaction and customer purchasing decisions</a:t>
            </a:r>
          </a:p>
        </p:txBody>
      </p:sp>
    </p:spTree>
    <p:extLst>
      <p:ext uri="{BB962C8B-B14F-4D97-AF65-F5344CB8AC3E}">
        <p14:creationId xmlns:p14="http://schemas.microsoft.com/office/powerpoint/2010/main" val="1138229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EC3D4-5D2E-8142-B377-9A5F274A7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the Tasting Experience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FAE9380-8F5E-3442-AC7C-234AB608DE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969863"/>
              </p:ext>
            </p:extLst>
          </p:nvPr>
        </p:nvGraphicFramePr>
        <p:xfrm>
          <a:off x="657865" y="2286000"/>
          <a:ext cx="8333739" cy="384440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18788">
                  <a:extLst>
                    <a:ext uri="{9D8B030D-6E8A-4147-A177-3AD203B41FA5}">
                      <a16:colId xmlns:a16="http://schemas.microsoft.com/office/drawing/2014/main" val="4213051070"/>
                    </a:ext>
                  </a:extLst>
                </a:gridCol>
                <a:gridCol w="2419129">
                  <a:extLst>
                    <a:ext uri="{9D8B030D-6E8A-4147-A177-3AD203B41FA5}">
                      <a16:colId xmlns:a16="http://schemas.microsoft.com/office/drawing/2014/main" val="1539160920"/>
                    </a:ext>
                  </a:extLst>
                </a:gridCol>
                <a:gridCol w="4095822">
                  <a:extLst>
                    <a:ext uri="{9D8B030D-6E8A-4147-A177-3AD203B41FA5}">
                      <a16:colId xmlns:a16="http://schemas.microsoft.com/office/drawing/2014/main" val="789121316"/>
                    </a:ext>
                  </a:extLst>
                </a:gridCol>
              </a:tblGrid>
              <a:tr h="65249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Before COVID-19 Protocol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Current Protocol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4147295"/>
                  </a:ext>
                </a:extLst>
              </a:tr>
              <a:tr h="371418">
                <a:tc>
                  <a:txBody>
                    <a:bodyPr/>
                    <a:lstStyle/>
                    <a:p>
                      <a:r>
                        <a:rPr lang="en-US" sz="1800" dirty="0"/>
                        <a:t>How to order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Predetermined flights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Individually, only order what you want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29713924"/>
                  </a:ext>
                </a:extLst>
              </a:tr>
              <a:tr h="652491">
                <a:tc>
                  <a:txBody>
                    <a:bodyPr/>
                    <a:lstStyle/>
                    <a:p>
                      <a:r>
                        <a:rPr lang="en-US" sz="1800" dirty="0"/>
                        <a:t>Price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Predetermined tasting fee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Each wine has its own price, no predetermined fee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95688544"/>
                  </a:ext>
                </a:extLst>
              </a:tr>
              <a:tr h="371418">
                <a:tc>
                  <a:txBody>
                    <a:bodyPr/>
                    <a:lstStyle/>
                    <a:p>
                      <a:r>
                        <a:rPr lang="en-US" sz="1800" dirty="0"/>
                        <a:t>Amount poured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About 1oz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2.5/5 oz depending on order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00807422"/>
                  </a:ext>
                </a:extLst>
              </a:tr>
              <a:tr h="652491">
                <a:tc>
                  <a:txBody>
                    <a:bodyPr/>
                    <a:lstStyle/>
                    <a:p>
                      <a:r>
                        <a:rPr lang="en-US" sz="1800" dirty="0"/>
                        <a:t>Time spent at winery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 – 30min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45-90 min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1229000"/>
                  </a:ext>
                </a:extLst>
              </a:tr>
              <a:tr h="652491">
                <a:tc>
                  <a:txBody>
                    <a:bodyPr/>
                    <a:lstStyle/>
                    <a:p>
                      <a:r>
                        <a:rPr lang="en-US" sz="1800" dirty="0"/>
                        <a:t>Style of service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Stand up around a bar/table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Sit down service, resembles a restaurant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0482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331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BAC5F-FFED-0447-9C7D-7A5EFF863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A7C1A-CA6F-5249-9F9F-305CD3204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5" y="1540189"/>
            <a:ext cx="8610599" cy="3777622"/>
          </a:xfrm>
        </p:spPr>
        <p:txBody>
          <a:bodyPr>
            <a:noAutofit/>
          </a:bodyPr>
          <a:lstStyle/>
          <a:p>
            <a:r>
              <a:rPr lang="en-US" sz="2400" dirty="0"/>
              <a:t>This study evaluates how the changes to the tasting room protocol due to the COVID-19 pandemic may impact:</a:t>
            </a:r>
          </a:p>
          <a:p>
            <a:pPr lvl="1"/>
            <a:r>
              <a:rPr lang="en-US" sz="2400" dirty="0"/>
              <a:t>Customer satisfaction (CS)</a:t>
            </a:r>
          </a:p>
          <a:p>
            <a:pPr lvl="1"/>
            <a:r>
              <a:rPr lang="en-US" sz="2400" dirty="0"/>
              <a:t>Customer’s opinions of changes to the tasting room</a:t>
            </a:r>
          </a:p>
          <a:p>
            <a:pPr lvl="1"/>
            <a:r>
              <a:rPr lang="en-US" sz="2400" dirty="0"/>
              <a:t>Sales performance</a:t>
            </a:r>
          </a:p>
          <a:p>
            <a:r>
              <a:rPr lang="en-US" sz="2400" dirty="0"/>
              <a:t>Specifically, using factor analysis we find the major drivers of overall CS</a:t>
            </a:r>
          </a:p>
          <a:p>
            <a:pPr lvl="1"/>
            <a:r>
              <a:rPr lang="en-US" sz="2400" dirty="0"/>
              <a:t>How the CS factors relate to opinions of the new tasting protocols</a:t>
            </a:r>
          </a:p>
          <a:p>
            <a:pPr lvl="1"/>
            <a:r>
              <a:rPr lang="en-US" sz="2400" dirty="0"/>
              <a:t>How the CS factors impact different measures of sales performance</a:t>
            </a:r>
          </a:p>
        </p:txBody>
      </p:sp>
    </p:spTree>
    <p:extLst>
      <p:ext uri="{BB962C8B-B14F-4D97-AF65-F5344CB8AC3E}">
        <p14:creationId xmlns:p14="http://schemas.microsoft.com/office/powerpoint/2010/main" val="847210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311C6-6C98-CD49-BD70-B28A743C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Design -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F8A8D-28F5-4B4C-8ADD-E292EC8C3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4" y="1447800"/>
            <a:ext cx="8229599" cy="4953000"/>
          </a:xfrm>
        </p:spPr>
        <p:txBody>
          <a:bodyPr>
            <a:noAutofit/>
          </a:bodyPr>
          <a:lstStyle/>
          <a:p>
            <a:r>
              <a:rPr lang="en-US" sz="2000" dirty="0"/>
              <a:t>239 surveys collected at 2 wineries in the FLX over a 10-day period in October 2020</a:t>
            </a:r>
          </a:p>
          <a:p>
            <a:r>
              <a:rPr lang="en-US" sz="2000" dirty="0"/>
              <a:t>Survey asked to rank 24 tasting room protocol attributes from</a:t>
            </a:r>
          </a:p>
          <a:p>
            <a:pPr lvl="1"/>
            <a:r>
              <a:rPr lang="en-US" sz="2000" dirty="0"/>
              <a:t>Below my expectations</a:t>
            </a:r>
          </a:p>
          <a:p>
            <a:pPr lvl="1"/>
            <a:r>
              <a:rPr lang="en-US" sz="2000" dirty="0"/>
              <a:t>Met my expectations</a:t>
            </a:r>
          </a:p>
          <a:p>
            <a:pPr lvl="1"/>
            <a:r>
              <a:rPr lang="en-US" sz="2000" dirty="0"/>
              <a:t>Exceeded my expectations</a:t>
            </a:r>
          </a:p>
          <a:p>
            <a:r>
              <a:rPr lang="en-US" sz="2000" dirty="0"/>
              <a:t>Demographic questions, customers’ concern for COVID-19, and if customers made a reservation were asked</a:t>
            </a:r>
          </a:p>
          <a:p>
            <a:r>
              <a:rPr lang="en-US" sz="2000" dirty="0"/>
              <a:t>Sales receipts were attached to completed surveys to track</a:t>
            </a:r>
          </a:p>
          <a:p>
            <a:pPr lvl="1"/>
            <a:r>
              <a:rPr lang="en-US" sz="2000" dirty="0"/>
              <a:t>$ spent on tasting</a:t>
            </a:r>
          </a:p>
          <a:p>
            <a:pPr lvl="1"/>
            <a:r>
              <a:rPr lang="en-US" sz="2000" dirty="0"/>
              <a:t>$ spent on bottles</a:t>
            </a:r>
          </a:p>
          <a:p>
            <a:pPr lvl="1"/>
            <a:r>
              <a:rPr lang="en-US" sz="2000" dirty="0"/>
              <a:t>Bottles purchased</a:t>
            </a:r>
          </a:p>
        </p:txBody>
      </p:sp>
    </p:spTree>
    <p:extLst>
      <p:ext uri="{BB962C8B-B14F-4D97-AF65-F5344CB8AC3E}">
        <p14:creationId xmlns:p14="http://schemas.microsoft.com/office/powerpoint/2010/main" val="2785493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DB85E-6AC4-A047-8608-A188BA9F4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Design -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0AD55-7BE3-3943-877D-D1180ADA3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4" y="1585690"/>
            <a:ext cx="7772399" cy="4648200"/>
          </a:xfrm>
        </p:spPr>
        <p:txBody>
          <a:bodyPr>
            <a:normAutofit/>
          </a:bodyPr>
          <a:lstStyle/>
          <a:p>
            <a:r>
              <a:rPr lang="en-US" sz="2400" dirty="0"/>
              <a:t>Factor analysis to identify factors driving CS</a:t>
            </a:r>
          </a:p>
          <a:p>
            <a:r>
              <a:rPr lang="en-US" sz="2400" dirty="0"/>
              <a:t>Discrete choice analysis</a:t>
            </a:r>
          </a:p>
          <a:p>
            <a:pPr lvl="1"/>
            <a:r>
              <a:rPr lang="en-US" sz="2400" dirty="0"/>
              <a:t>CS factors on overall CS</a:t>
            </a:r>
          </a:p>
          <a:p>
            <a:pPr lvl="1"/>
            <a:r>
              <a:rPr lang="en-US" sz="2400" dirty="0"/>
              <a:t>True/false statements regarding tasting room changes</a:t>
            </a:r>
          </a:p>
          <a:p>
            <a:pPr lvl="1"/>
            <a:r>
              <a:rPr lang="en-US" sz="2400" dirty="0"/>
              <a:t>Decision to purchase a bottle </a:t>
            </a:r>
          </a:p>
          <a:p>
            <a:r>
              <a:rPr lang="en-US" sz="2400" dirty="0"/>
              <a:t>OLS regression analysis</a:t>
            </a:r>
          </a:p>
          <a:p>
            <a:pPr lvl="1"/>
            <a:r>
              <a:rPr lang="en-US" sz="2400" dirty="0"/>
              <a:t>$ spent on wine tasting</a:t>
            </a:r>
          </a:p>
          <a:p>
            <a:pPr lvl="1"/>
            <a:r>
              <a:rPr lang="en-US" sz="2400" dirty="0"/>
              <a:t>$ spent on bottles</a:t>
            </a:r>
          </a:p>
        </p:txBody>
      </p:sp>
    </p:spTree>
    <p:extLst>
      <p:ext uri="{BB962C8B-B14F-4D97-AF65-F5344CB8AC3E}">
        <p14:creationId xmlns:p14="http://schemas.microsoft.com/office/powerpoint/2010/main" val="741272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B38334-CD41-2B46-BA07-D02D2D224E92}"/>
              </a:ext>
            </a:extLst>
          </p:cNvPr>
          <p:cNvSpPr/>
          <p:nvPr/>
        </p:nvSpPr>
        <p:spPr>
          <a:xfrm>
            <a:off x="990600" y="246855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Total Wine Consumption, U.S. 1999-2018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CBC6-C417-0142-873E-C2C1DFE49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038" y="1823249"/>
            <a:ext cx="7116362" cy="4787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F715D3-5609-6042-8403-5EA81540B01F}"/>
              </a:ext>
            </a:extLst>
          </p:cNvPr>
          <p:cNvSpPr/>
          <p:nvPr/>
        </p:nvSpPr>
        <p:spPr>
          <a:xfrm>
            <a:off x="-29689" y="6553204"/>
            <a:ext cx="73161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 </a:t>
            </a:r>
            <a:r>
              <a:rPr lang="en-US" sz="1200" u="sng" dirty="0"/>
              <a:t>Wine Institute, </a:t>
            </a:r>
            <a:r>
              <a:rPr lang="en-US" sz="12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275063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F098F-6424-9F4F-A36C-057C8F7D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82" y="395512"/>
            <a:ext cx="7924798" cy="1280890"/>
          </a:xfrm>
        </p:spPr>
        <p:txBody>
          <a:bodyPr/>
          <a:lstStyle/>
          <a:p>
            <a:r>
              <a:rPr lang="en-US" dirty="0"/>
              <a:t>Results – CS Factors and Overall 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FB16079-AF29-754A-9397-9523CBE631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434254"/>
              </p:ext>
            </p:extLst>
          </p:nvPr>
        </p:nvGraphicFramePr>
        <p:xfrm>
          <a:off x="533404" y="1828800"/>
          <a:ext cx="7924799" cy="335279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719631">
                  <a:extLst>
                    <a:ext uri="{9D8B030D-6E8A-4147-A177-3AD203B41FA5}">
                      <a16:colId xmlns:a16="http://schemas.microsoft.com/office/drawing/2014/main" val="2973301938"/>
                    </a:ext>
                  </a:extLst>
                </a:gridCol>
                <a:gridCol w="2102584">
                  <a:extLst>
                    <a:ext uri="{9D8B030D-6E8A-4147-A177-3AD203B41FA5}">
                      <a16:colId xmlns:a16="http://schemas.microsoft.com/office/drawing/2014/main" val="2197658893"/>
                    </a:ext>
                  </a:extLst>
                </a:gridCol>
                <a:gridCol w="2102584">
                  <a:extLst>
                    <a:ext uri="{9D8B030D-6E8A-4147-A177-3AD203B41FA5}">
                      <a16:colId xmlns:a16="http://schemas.microsoft.com/office/drawing/2014/main" val="3605964068"/>
                    </a:ext>
                  </a:extLst>
                </a:gridCol>
              </a:tblGrid>
              <a:tr h="492446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Logistic analysis of overall CS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713" marR="78713" marT="39357" marB="3935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64906"/>
                  </a:ext>
                </a:extLst>
              </a:tr>
              <a:tr h="3575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Variable (Factor)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62" marR="789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Coefficient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62" marR="7896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62" marR="78962" marT="0" marB="0" anchor="ctr"/>
                </a:tc>
                <a:extLst>
                  <a:ext uri="{0D108BD9-81ED-4DB2-BD59-A6C34878D82A}">
                    <a16:rowId xmlns:a16="http://schemas.microsoft.com/office/drawing/2014/main" val="3466907105"/>
                  </a:ext>
                </a:extLst>
              </a:tr>
              <a:tr h="3575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Staff Interactions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62" marR="789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0.967***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62" marR="7896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0.250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62" marR="78962" marT="0" marB="0" anchor="ctr"/>
                </a:tc>
                <a:extLst>
                  <a:ext uri="{0D108BD9-81ED-4DB2-BD59-A6C34878D82A}">
                    <a16:rowId xmlns:a16="http://schemas.microsoft.com/office/drawing/2014/main" val="1586468466"/>
                  </a:ext>
                </a:extLst>
              </a:tr>
              <a:tr h="3575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Wine Tasting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62" marR="789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0.838***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62" marR="7896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0.322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62" marR="78962" marT="0" marB="0" anchor="ctr"/>
                </a:tc>
                <a:extLst>
                  <a:ext uri="{0D108BD9-81ED-4DB2-BD59-A6C34878D82A}">
                    <a16:rowId xmlns:a16="http://schemas.microsoft.com/office/drawing/2014/main" val="1690192062"/>
                  </a:ext>
                </a:extLst>
              </a:tr>
              <a:tr h="3575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Ambience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62" marR="789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0.588*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62" marR="7896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62" marR="78962" marT="0" marB="0" anchor="ctr"/>
                </a:tc>
                <a:extLst>
                  <a:ext uri="{0D108BD9-81ED-4DB2-BD59-A6C34878D82A}">
                    <a16:rowId xmlns:a16="http://schemas.microsoft.com/office/drawing/2014/main" val="4241986174"/>
                  </a:ext>
                </a:extLst>
              </a:tr>
              <a:tr h="3575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COVID-19 Precautions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62" marR="789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0.762***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62" marR="7896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0.245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62" marR="78962" marT="0" marB="0" anchor="ctr"/>
                </a:tc>
                <a:extLst>
                  <a:ext uri="{0D108BD9-81ED-4DB2-BD59-A6C34878D82A}">
                    <a16:rowId xmlns:a16="http://schemas.microsoft.com/office/drawing/2014/main" val="1630988385"/>
                  </a:ext>
                </a:extLst>
              </a:tr>
              <a:tr h="3575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Constant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62" marR="789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1.945***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62" marR="7896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0.319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62" marR="78962" marT="0" marB="0" anchor="ctr"/>
                </a:tc>
                <a:extLst>
                  <a:ext uri="{0D108BD9-81ED-4DB2-BD59-A6C34878D82A}">
                    <a16:rowId xmlns:a16="http://schemas.microsoft.com/office/drawing/2014/main" val="3951662918"/>
                  </a:ext>
                </a:extLst>
              </a:tr>
              <a:tr h="3575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Log Likelihood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62" marR="789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-50.014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62" marR="7896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62" marR="78962" marT="0" marB="0" anchor="ctr"/>
                </a:tc>
                <a:extLst>
                  <a:ext uri="{0D108BD9-81ED-4DB2-BD59-A6C34878D82A}">
                    <a16:rowId xmlns:a16="http://schemas.microsoft.com/office/drawing/2014/main" val="1500239571"/>
                  </a:ext>
                </a:extLst>
              </a:tr>
              <a:tr h="3575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No. of Observations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62" marR="789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62" marR="7896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962" marR="78962" marT="0" marB="0" anchor="ctr"/>
                </a:tc>
                <a:extLst>
                  <a:ext uri="{0D108BD9-81ED-4DB2-BD59-A6C34878D82A}">
                    <a16:rowId xmlns:a16="http://schemas.microsoft.com/office/drawing/2014/main" val="34065137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28FE9F3-0D70-8F42-86FA-5120076EAF80}"/>
              </a:ext>
            </a:extLst>
          </p:cNvPr>
          <p:cNvSpPr txBox="1"/>
          <p:nvPr/>
        </p:nvSpPr>
        <p:spPr>
          <a:xfrm>
            <a:off x="1082910" y="5486400"/>
            <a:ext cx="6825785" cy="110799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en-US" dirty="0"/>
              <a:t>All four CS factors are significant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en-US" dirty="0"/>
              <a:t>Two most important CS factors:</a:t>
            </a:r>
          </a:p>
          <a:p>
            <a:pPr marL="557213" lvl="1" indent="-214313" algn="ctr">
              <a:buFont typeface="Arial" panose="020B0604020202020204" pitchFamily="34" charset="0"/>
              <a:buChar char="•"/>
            </a:pPr>
            <a:r>
              <a:rPr lang="en-US" sz="1500" dirty="0"/>
              <a:t>Staff Interactions</a:t>
            </a:r>
          </a:p>
          <a:p>
            <a:pPr marL="557213" lvl="1" indent="-214313" algn="ctr">
              <a:buFont typeface="Arial" panose="020B0604020202020204" pitchFamily="34" charset="0"/>
              <a:buChar char="•"/>
            </a:pPr>
            <a:r>
              <a:rPr lang="en-US" sz="1500" dirty="0"/>
              <a:t>Wine Tasting</a:t>
            </a:r>
          </a:p>
        </p:txBody>
      </p:sp>
    </p:spTree>
    <p:extLst>
      <p:ext uri="{BB962C8B-B14F-4D97-AF65-F5344CB8AC3E}">
        <p14:creationId xmlns:p14="http://schemas.microsoft.com/office/powerpoint/2010/main" val="4104691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903E0-5CDB-1242-B843-1806A25D1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Selected Opinions on Tasting Room Changes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22DBFA-ABA6-8D4D-B5B9-BD8820E18C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230607"/>
              </p:ext>
            </p:extLst>
          </p:nvPr>
        </p:nvGraphicFramePr>
        <p:xfrm>
          <a:off x="1066802" y="1899681"/>
          <a:ext cx="8000999" cy="346415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395436">
                  <a:extLst>
                    <a:ext uri="{9D8B030D-6E8A-4147-A177-3AD203B41FA5}">
                      <a16:colId xmlns:a16="http://schemas.microsoft.com/office/drawing/2014/main" val="2156678516"/>
                    </a:ext>
                  </a:extLst>
                </a:gridCol>
                <a:gridCol w="1871764">
                  <a:extLst>
                    <a:ext uri="{9D8B030D-6E8A-4147-A177-3AD203B41FA5}">
                      <a16:colId xmlns:a16="http://schemas.microsoft.com/office/drawing/2014/main" val="29891037"/>
                    </a:ext>
                  </a:extLst>
                </a:gridCol>
                <a:gridCol w="1708014">
                  <a:extLst>
                    <a:ext uri="{9D8B030D-6E8A-4147-A177-3AD203B41FA5}">
                      <a16:colId xmlns:a16="http://schemas.microsoft.com/office/drawing/2014/main" val="3549413890"/>
                    </a:ext>
                  </a:extLst>
                </a:gridCol>
                <a:gridCol w="425586">
                  <a:extLst>
                    <a:ext uri="{9D8B030D-6E8A-4147-A177-3AD203B41FA5}">
                      <a16:colId xmlns:a16="http://schemas.microsoft.com/office/drawing/2014/main" val="2166562602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1136582154"/>
                    </a:ext>
                  </a:extLst>
                </a:gridCol>
              </a:tblGrid>
              <a:tr h="357994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Descriptive Statistics of Dependent Variables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11" marR="77411" marT="38705" marB="3870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773634"/>
                  </a:ext>
                </a:extLst>
              </a:tr>
              <a:tr h="10296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Variable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99" marR="7219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Description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99" marR="72199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Mean (or %  if  indicated)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99" marR="7219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99" marR="7219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Observations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99" marR="72199" marT="0" marB="0" anchor="ctr"/>
                </a:tc>
                <a:extLst>
                  <a:ext uri="{0D108BD9-81ED-4DB2-BD59-A6C34878D82A}">
                    <a16:rowId xmlns:a16="http://schemas.microsoft.com/office/drawing/2014/main" val="2016264720"/>
                  </a:ext>
                </a:extLst>
              </a:tr>
              <a:tr h="265986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(1) Prefer making a reservation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11" marR="77411" marT="38705" marB="3870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True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99" marR="721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46%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99" marR="72199" marT="0" marB="0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199" marR="72199" marT="0" marB="0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237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11" marR="77411" marT="38705" marB="38705"/>
                </a:tc>
                <a:extLst>
                  <a:ext uri="{0D108BD9-81ED-4DB2-BD59-A6C34878D82A}">
                    <a16:rowId xmlns:a16="http://schemas.microsoft.com/office/drawing/2014/main" val="4265628341"/>
                  </a:ext>
                </a:extLst>
              </a:tr>
              <a:tr h="3494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False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99" marR="721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</a:p>
                  </a:txBody>
                  <a:tcPr marL="72199" marR="72199" marT="0" marB="0"/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199" marR="7219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747802"/>
                  </a:ext>
                </a:extLst>
              </a:tr>
              <a:tr h="357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11" marR="77411" marT="38705" marB="3870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Indifferent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99" marR="721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99" marR="72199" marT="0" marB="0"/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199" marR="721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11" marR="77411" marT="38705" marB="38705"/>
                </a:tc>
                <a:extLst>
                  <a:ext uri="{0D108BD9-81ED-4DB2-BD59-A6C34878D82A}">
                    <a16:rowId xmlns:a16="http://schemas.microsoft.com/office/drawing/2014/main" val="812479363"/>
                  </a:ext>
                </a:extLst>
              </a:tr>
              <a:tr h="265986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(2) Prefer table service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11" marR="77411" marT="38705" marB="3870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True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99" marR="721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80%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99" marR="72199" marT="0" marB="0"/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199" marR="72199" marT="0" marB="0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237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11" marR="77411" marT="38705" marB="3870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146761"/>
                  </a:ext>
                </a:extLst>
              </a:tr>
              <a:tr h="3494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False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99" marR="721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8%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99" marR="72199" marT="0" marB="0"/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199" marR="7219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091301"/>
                  </a:ext>
                </a:extLst>
              </a:tr>
              <a:tr h="3579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11" marR="77411" marT="38705" marB="3870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Indifferent</a:t>
                      </a:r>
                    </a:p>
                  </a:txBody>
                  <a:tcPr marL="72199" marR="721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72199" marR="72199" marT="0" marB="0"/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2199" marR="721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11" marR="77411" marT="38705" marB="3870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2671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4871CBE-30E6-FE4C-9354-11C70886A49F}"/>
              </a:ext>
            </a:extLst>
          </p:cNvPr>
          <p:cNvSpPr txBox="1"/>
          <p:nvPr/>
        </p:nvSpPr>
        <p:spPr>
          <a:xfrm>
            <a:off x="1295403" y="5495226"/>
            <a:ext cx="36233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Question 1 Results – Significant variables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+ Staff Interactions CS Factor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+ Reservation made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+ COVID-19 Concern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57B378-B16A-7C4E-B80F-BD7FF29A9F1B}"/>
              </a:ext>
            </a:extLst>
          </p:cNvPr>
          <p:cNvSpPr txBox="1"/>
          <p:nvPr/>
        </p:nvSpPr>
        <p:spPr>
          <a:xfrm>
            <a:off x="5067301" y="5495226"/>
            <a:ext cx="36233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Question 2 Results – Significant variables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+ Staff Interactions CS Factor</a:t>
            </a:r>
          </a:p>
        </p:txBody>
      </p:sp>
    </p:spTree>
    <p:extLst>
      <p:ext uri="{BB962C8B-B14F-4D97-AF65-F5344CB8AC3E}">
        <p14:creationId xmlns:p14="http://schemas.microsoft.com/office/powerpoint/2010/main" val="2210506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0361C-9B22-F94E-8167-06A38E79F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296" y="321580"/>
            <a:ext cx="6589199" cy="1280890"/>
          </a:xfrm>
        </p:spPr>
        <p:txBody>
          <a:bodyPr/>
          <a:lstStyle/>
          <a:p>
            <a:r>
              <a:rPr lang="en-US" dirty="0"/>
              <a:t>Results – Sales Performance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909C51-AE3F-6243-9C17-B6E3A1B1E4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606255"/>
              </p:ext>
            </p:extLst>
          </p:nvPr>
        </p:nvGraphicFramePr>
        <p:xfrm>
          <a:off x="716695" y="1187948"/>
          <a:ext cx="8077190" cy="320013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562958">
                  <a:extLst>
                    <a:ext uri="{9D8B030D-6E8A-4147-A177-3AD203B41FA5}">
                      <a16:colId xmlns:a16="http://schemas.microsoft.com/office/drawing/2014/main" val="93078192"/>
                    </a:ext>
                  </a:extLst>
                </a:gridCol>
                <a:gridCol w="2692397">
                  <a:extLst>
                    <a:ext uri="{9D8B030D-6E8A-4147-A177-3AD203B41FA5}">
                      <a16:colId xmlns:a16="http://schemas.microsoft.com/office/drawing/2014/main" val="86761244"/>
                    </a:ext>
                  </a:extLst>
                </a:gridCol>
                <a:gridCol w="1776759">
                  <a:extLst>
                    <a:ext uri="{9D8B030D-6E8A-4147-A177-3AD203B41FA5}">
                      <a16:colId xmlns:a16="http://schemas.microsoft.com/office/drawing/2014/main" val="4290598268"/>
                    </a:ext>
                  </a:extLst>
                </a:gridCol>
                <a:gridCol w="719337">
                  <a:extLst>
                    <a:ext uri="{9D8B030D-6E8A-4147-A177-3AD203B41FA5}">
                      <a16:colId xmlns:a16="http://schemas.microsoft.com/office/drawing/2014/main" val="2994356185"/>
                    </a:ext>
                  </a:extLst>
                </a:gridCol>
                <a:gridCol w="1325739">
                  <a:extLst>
                    <a:ext uri="{9D8B030D-6E8A-4147-A177-3AD203B41FA5}">
                      <a16:colId xmlns:a16="http://schemas.microsoft.com/office/drawing/2014/main" val="1417071281"/>
                    </a:ext>
                  </a:extLst>
                </a:gridCol>
              </a:tblGrid>
              <a:tr h="502721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Descriptive Statistics of Sales Variables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23" marR="86723" marT="43361" marB="4336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347703"/>
                  </a:ext>
                </a:extLst>
              </a:tr>
              <a:tr h="6626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Variable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0" marR="5846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Description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0" marR="5846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Mean (or % if indicated)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0" marR="5846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0" marR="5846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Observations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0" marR="58460" marT="0" marB="0" anchor="ctr"/>
                </a:tc>
                <a:extLst>
                  <a:ext uri="{0D108BD9-81ED-4DB2-BD59-A6C34878D82A}">
                    <a16:rowId xmlns:a16="http://schemas.microsoft.com/office/drawing/2014/main" val="2448771012"/>
                  </a:ext>
                </a:extLst>
              </a:tr>
              <a:tr h="686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Consumption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0" marR="584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Dollars spent at winery for in-person consumption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0" marR="584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$30.77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0" marR="584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18.16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0" marR="584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0" marR="58460" marT="0" marB="0"/>
                </a:tc>
                <a:extLst>
                  <a:ext uri="{0D108BD9-81ED-4DB2-BD59-A6C34878D82A}">
                    <a16:rowId xmlns:a16="http://schemas.microsoft.com/office/drawing/2014/main" val="3411650759"/>
                  </a:ext>
                </a:extLst>
              </a:tr>
              <a:tr h="686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Bottle Value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0" marR="584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Dollars spent at winery on bottles to take with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0" marR="584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$97.98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0" marR="584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147.88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0" marR="584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0" marR="58460" marT="0" marB="0"/>
                </a:tc>
                <a:extLst>
                  <a:ext uri="{0D108BD9-81ED-4DB2-BD59-A6C34878D82A}">
                    <a16:rowId xmlns:a16="http://schemas.microsoft.com/office/drawing/2014/main" val="3538459945"/>
                  </a:ext>
                </a:extLst>
              </a:tr>
              <a:tr h="3313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Bottle Purchased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0" marR="584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0" marR="584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0" marR="58460" marT="0" marB="0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0" marR="58460" marT="0" marB="0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23" marR="86723" marT="43361" marB="43361"/>
                </a:tc>
                <a:extLst>
                  <a:ext uri="{0D108BD9-81ED-4DB2-BD59-A6C34878D82A}">
                    <a16:rowId xmlns:a16="http://schemas.microsoft.com/office/drawing/2014/main" val="2313689486"/>
                  </a:ext>
                </a:extLst>
              </a:tr>
              <a:tr h="331323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0" marR="584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0" marR="584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60" marR="5846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60" marR="5846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22952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E5012DE-E3C3-9543-8DE9-EB60B9345513}"/>
              </a:ext>
            </a:extLst>
          </p:cNvPr>
          <p:cNvSpPr txBox="1"/>
          <p:nvPr/>
        </p:nvSpPr>
        <p:spPr>
          <a:xfrm>
            <a:off x="458017" y="4549676"/>
            <a:ext cx="3031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 On Tasting – Significant variables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+ Wine Tasting CS Factor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+ Reservation made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- COVID-19 Precautions CS Factor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0CA3BC-305C-0B41-8901-45E2C80174F8}"/>
              </a:ext>
            </a:extLst>
          </p:cNvPr>
          <p:cNvSpPr txBox="1"/>
          <p:nvPr/>
        </p:nvSpPr>
        <p:spPr>
          <a:xfrm>
            <a:off x="3538402" y="4549680"/>
            <a:ext cx="30313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 Bottle Value – Significant variables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+ Wine Tasting CS Factor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+ Age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- COVID-19 Concern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F089EF-9706-C144-B1EA-1A539756D1AB}"/>
              </a:ext>
            </a:extLst>
          </p:cNvPr>
          <p:cNvSpPr txBox="1"/>
          <p:nvPr/>
        </p:nvSpPr>
        <p:spPr>
          <a:xfrm>
            <a:off x="6569801" y="4561971"/>
            <a:ext cx="30313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Bottle Purchased– Significant variables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+ Wine Tasting CS Factor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+ COVID-19 Concern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- Reservation made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9630AF-5E67-D84D-9695-D550F6322401}"/>
              </a:ext>
            </a:extLst>
          </p:cNvPr>
          <p:cNvCxnSpPr>
            <a:cxnSpLocks/>
          </p:cNvCxnSpPr>
          <p:nvPr/>
        </p:nvCxnSpPr>
        <p:spPr>
          <a:xfrm>
            <a:off x="3489412" y="4636517"/>
            <a:ext cx="0" cy="184048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939A54-48C5-0B44-BEFD-7A5ED8AA70CF}"/>
              </a:ext>
            </a:extLst>
          </p:cNvPr>
          <p:cNvCxnSpPr>
            <a:cxnSpLocks/>
          </p:cNvCxnSpPr>
          <p:nvPr/>
        </p:nvCxnSpPr>
        <p:spPr>
          <a:xfrm>
            <a:off x="6471009" y="4693394"/>
            <a:ext cx="0" cy="178360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819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29ED-23E6-B54C-93F8-BEDB62AAF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1403B-D517-D24B-9CA7-15FE8226B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00200"/>
            <a:ext cx="7848600" cy="5105400"/>
          </a:xfrm>
        </p:spPr>
        <p:txBody>
          <a:bodyPr>
            <a:normAutofit/>
          </a:bodyPr>
          <a:lstStyle/>
          <a:p>
            <a:r>
              <a:rPr lang="en-US" dirty="0"/>
              <a:t>Four significant CS factors were found, listed in order of importance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800" dirty="0"/>
              <a:t>Staff Interactions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800" dirty="0"/>
              <a:t>Wine Tasting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800" dirty="0"/>
              <a:t>COVID-19 Precautions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800" dirty="0"/>
              <a:t>Ambience</a:t>
            </a:r>
          </a:p>
          <a:p>
            <a:r>
              <a:rPr lang="en-US" dirty="0"/>
              <a:t>Majority of customers (80%) prefer table service styled tastings</a:t>
            </a:r>
          </a:p>
          <a:p>
            <a:r>
              <a:rPr lang="en-US" dirty="0"/>
              <a:t>Majority of customers (77%) prefer, or are indifferent to, making a reservation</a:t>
            </a:r>
          </a:p>
          <a:p>
            <a:r>
              <a:rPr lang="en-US" dirty="0"/>
              <a:t>Increasing customers’ view of the Wine Tasting factor increases the amount spent on the tasting, bottles, and increases probability of buying a bottle </a:t>
            </a:r>
          </a:p>
          <a:p>
            <a:r>
              <a:rPr lang="en-US" dirty="0"/>
              <a:t>Customers who make reservations spend more on tastings</a:t>
            </a:r>
          </a:p>
        </p:txBody>
      </p:sp>
    </p:spTree>
    <p:extLst>
      <p:ext uri="{BB962C8B-B14F-4D97-AF65-F5344CB8AC3E}">
        <p14:creationId xmlns:p14="http://schemas.microsoft.com/office/powerpoint/2010/main" val="2170368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152339"/>
            <a:ext cx="4953000" cy="16503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Cust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omer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Satisfaction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and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Sales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Performance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U-pick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Berry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Operations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sym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057400" y="4708071"/>
            <a:ext cx="4094162" cy="1859910"/>
          </a:xfrm>
        </p:spPr>
        <p:txBody>
          <a:bodyPr/>
          <a:lstStyle/>
          <a:p>
            <a:r>
              <a:rPr lang="en-US" altLang="zh-CN"/>
              <a:t>Zoey</a:t>
            </a:r>
            <a:r>
              <a:rPr lang="zh-CN" altLang="en-US"/>
              <a:t> </a:t>
            </a:r>
            <a:r>
              <a:rPr lang="en-US" altLang="zh-CN"/>
              <a:t>Yang</a:t>
            </a:r>
            <a:r>
              <a:rPr lang="en-US"/>
              <a:t>, Miguel I. Gómez &amp; </a:t>
            </a:r>
            <a:r>
              <a:rPr lang="en-US" altLang="zh-CN"/>
              <a:t>Rebecca</a:t>
            </a:r>
            <a:r>
              <a:rPr lang="zh-CN" altLang="en-US"/>
              <a:t> </a:t>
            </a:r>
            <a:r>
              <a:rPr lang="en-US"/>
              <a:t>Wasserman</a:t>
            </a:r>
          </a:p>
          <a:p>
            <a:r>
              <a:rPr lang="en-US"/>
              <a:t>Dyson School of Applied Economics and Management</a:t>
            </a:r>
          </a:p>
          <a:p>
            <a:r>
              <a:rPr lang="en-US"/>
              <a:t>Cornell University</a:t>
            </a:r>
          </a:p>
          <a:p>
            <a:endParaRPr lang="en-US" dirty="0"/>
          </a:p>
        </p:txBody>
      </p:sp>
      <p:pic>
        <p:nvPicPr>
          <p:cNvPr id="16" name="Picture 2" descr="Image result for cornell logo">
            <a:extLst>
              <a:ext uri="{FF2B5EF4-FFF2-40B4-BE49-F238E27FC236}">
                <a16:creationId xmlns:a16="http://schemas.microsoft.com/office/drawing/2014/main" id="{79A4219E-8A71-444F-AF25-3284658CCD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5" b="26105"/>
          <a:stretch/>
        </p:blipFill>
        <p:spPr bwMode="auto">
          <a:xfrm>
            <a:off x="6477004" y="4736646"/>
            <a:ext cx="2561885" cy="185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owl of berries&#10;&#10;Description automatically generated with medium confidence">
            <a:extLst>
              <a:ext uri="{FF2B5EF4-FFF2-40B4-BE49-F238E27FC236}">
                <a16:creationId xmlns:a16="http://schemas.microsoft.com/office/drawing/2014/main" id="{15BD0103-718C-E94B-9878-71FC4C2BA6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65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DC566-971E-41EF-8356-CA2FDA7C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28600"/>
            <a:ext cx="5105400" cy="595090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U-Pick vs. Other Channels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FD4F01-A106-4194-8709-C022DE7D9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0" y="1393008"/>
            <a:ext cx="8337755" cy="1828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6274B6-1B14-482F-9C30-8CA65175C3D8}"/>
              </a:ext>
            </a:extLst>
          </p:cNvPr>
          <p:cNvSpPr txBox="1"/>
          <p:nvPr/>
        </p:nvSpPr>
        <p:spPr>
          <a:xfrm>
            <a:off x="1172709" y="6427113"/>
            <a:ext cx="4724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Source: “2018 New York State Berry Market Analysis: Pricing Information of Local Berries.” Davis, Gómez, Pritts, Dyson School Extension Bulletin 19-02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FB4FB4-4BAF-413E-8038-9B706EB24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34" y="3791126"/>
            <a:ext cx="8573729" cy="18681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77E568-02D3-4A59-B9EE-B7DC3FF604BB}"/>
              </a:ext>
            </a:extLst>
          </p:cNvPr>
          <p:cNvSpPr/>
          <p:nvPr/>
        </p:nvSpPr>
        <p:spPr>
          <a:xfrm>
            <a:off x="5486400" y="1604612"/>
            <a:ext cx="533400" cy="14055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C5525A-41C5-41DD-8378-C8D0719D3F7C}"/>
              </a:ext>
            </a:extLst>
          </p:cNvPr>
          <p:cNvSpPr/>
          <p:nvPr/>
        </p:nvSpPr>
        <p:spPr>
          <a:xfrm>
            <a:off x="5638800" y="4022394"/>
            <a:ext cx="533400" cy="14055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712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DC566-971E-41EF-8356-CA2FDA7C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624110"/>
            <a:ext cx="7010400" cy="1280890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Research</a:t>
            </a:r>
            <a:r>
              <a:rPr lang="zh-CN" altLang="en-US" sz="2800" dirty="0"/>
              <a:t> </a:t>
            </a:r>
            <a:r>
              <a:rPr lang="en-US" altLang="zh-CN" sz="2800" dirty="0"/>
              <a:t>Objects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4B4B2-3047-49C3-8284-5F6682051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76400"/>
            <a:ext cx="7239000" cy="4082422"/>
          </a:xfrm>
        </p:spPr>
        <p:txBody>
          <a:bodyPr>
            <a:normAutofit/>
          </a:bodyPr>
          <a:lstStyle/>
          <a:p>
            <a:r>
              <a:rPr lang="en-US" dirty="0"/>
              <a:t>This study evaluates </a:t>
            </a:r>
            <a:r>
              <a:rPr lang="en-US" altLang="zh-CN" dirty="0"/>
              <a:t>d</a:t>
            </a:r>
            <a:r>
              <a:rPr lang="en-US" dirty="0"/>
              <a:t>rivers of Customer Satisfaction in </a:t>
            </a:r>
            <a:r>
              <a:rPr lang="en-US" altLang="zh-CN" dirty="0"/>
              <a:t>U-pick</a:t>
            </a:r>
            <a:r>
              <a:rPr lang="zh-CN" altLang="en-US" dirty="0"/>
              <a:t> </a:t>
            </a:r>
            <a:r>
              <a:rPr lang="en-US" altLang="zh-CN" dirty="0"/>
              <a:t>operations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links</a:t>
            </a:r>
            <a:r>
              <a:rPr 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dirty="0"/>
              <a:t>customer satisfaction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dirty="0"/>
              <a:t>sales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endParaRPr lang="en-US" dirty="0"/>
          </a:p>
          <a:p>
            <a:r>
              <a:rPr lang="en-US" dirty="0"/>
              <a:t>Reasons for Satisfying Customers:</a:t>
            </a:r>
          </a:p>
          <a:p>
            <a:pPr lvl="1"/>
            <a:r>
              <a:rPr lang="en-US" sz="1800" dirty="0"/>
              <a:t> Cost of attracting a new customer is 5 times the cost of retaining one</a:t>
            </a:r>
          </a:p>
          <a:p>
            <a:pPr lvl="1"/>
            <a:r>
              <a:rPr lang="en-US" sz="1800" dirty="0"/>
              <a:t>Average company loses 10% customers a year</a:t>
            </a:r>
          </a:p>
          <a:p>
            <a:pPr lvl="1"/>
            <a:r>
              <a:rPr lang="en-US" sz="1800" dirty="0"/>
              <a:t>Reductions in customer defection increases profits</a:t>
            </a:r>
          </a:p>
          <a:p>
            <a:pPr lvl="1"/>
            <a:r>
              <a:rPr lang="en-US" sz="1800" dirty="0"/>
              <a:t>Customer profitability tends to increase over time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3404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DC566-971E-41EF-8356-CA2FDA7C4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Experimental </a:t>
            </a:r>
            <a:r>
              <a:rPr lang="en-US" altLang="zh-CN" sz="2800" dirty="0"/>
              <a:t>Data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4B4B2-3047-49C3-8284-5F6682051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206" y="1600200"/>
            <a:ext cx="7620000" cy="4203446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C</a:t>
            </a:r>
            <a:r>
              <a:rPr lang="en-US" sz="2000" dirty="0"/>
              <a:t>ustomer Satisfaction Survey in </a:t>
            </a:r>
            <a:r>
              <a:rPr lang="en-US" altLang="zh-CN" sz="2000" dirty="0"/>
              <a:t>4</a:t>
            </a:r>
            <a:r>
              <a:rPr lang="en-US" sz="2000" dirty="0"/>
              <a:t> </a:t>
            </a:r>
            <a:r>
              <a:rPr lang="en-US" altLang="zh-CN" sz="2000" dirty="0"/>
              <a:t>U-Pick</a:t>
            </a:r>
            <a:r>
              <a:rPr lang="zh-CN" altLang="en-US" sz="2000" dirty="0"/>
              <a:t> </a:t>
            </a:r>
            <a:r>
              <a:rPr lang="en-US" altLang="zh-CN" sz="2000" dirty="0"/>
              <a:t>berry</a:t>
            </a:r>
            <a:r>
              <a:rPr lang="zh-CN" altLang="en-US" sz="2000" dirty="0"/>
              <a:t> </a:t>
            </a:r>
            <a:r>
              <a:rPr lang="en-US" altLang="zh-CN" sz="2000" dirty="0"/>
              <a:t>farms</a:t>
            </a:r>
            <a:r>
              <a:rPr lang="zh-CN" altLang="en-US" sz="2000" dirty="0"/>
              <a:t> </a:t>
            </a:r>
            <a:r>
              <a:rPr lang="en-US" sz="2000" dirty="0"/>
              <a:t>in New Y</a:t>
            </a:r>
            <a:r>
              <a:rPr lang="en-US" altLang="zh-CN" sz="2000" dirty="0"/>
              <a:t>ork</a:t>
            </a:r>
            <a:r>
              <a:rPr lang="zh-CN" altLang="en-US" sz="2000" dirty="0"/>
              <a:t> </a:t>
            </a:r>
            <a:r>
              <a:rPr lang="en-US" altLang="zh-CN" sz="2000" dirty="0"/>
              <a:t>State</a:t>
            </a:r>
          </a:p>
          <a:p>
            <a:r>
              <a:rPr lang="en-US" sz="2000" dirty="0"/>
              <a:t>Data collected from June/20</a:t>
            </a:r>
            <a:r>
              <a:rPr lang="en-US" altLang="zh-CN" sz="2000" dirty="0"/>
              <a:t>19</a:t>
            </a:r>
            <a:r>
              <a:rPr lang="en-US" sz="2000" dirty="0"/>
              <a:t> through </a:t>
            </a:r>
            <a:r>
              <a:rPr lang="en-US" altLang="zh-CN" sz="2000" dirty="0"/>
              <a:t>August</a:t>
            </a:r>
            <a:r>
              <a:rPr lang="en-US" sz="2000" dirty="0"/>
              <a:t>/20</a:t>
            </a:r>
            <a:r>
              <a:rPr lang="en-US" altLang="zh-CN" sz="2000" dirty="0"/>
              <a:t>19</a:t>
            </a:r>
          </a:p>
          <a:p>
            <a:r>
              <a:rPr lang="en-US" sz="2000" dirty="0"/>
              <a:t>About </a:t>
            </a:r>
            <a:r>
              <a:rPr lang="en-US" altLang="zh-CN" sz="2000" dirty="0"/>
              <a:t>350</a:t>
            </a:r>
            <a:r>
              <a:rPr lang="en-US" sz="2000" dirty="0"/>
              <a:t> responses in </a:t>
            </a:r>
            <a:r>
              <a:rPr lang="en-US" altLang="zh-CN" sz="2000" dirty="0"/>
              <a:t>total</a:t>
            </a:r>
            <a:endParaRPr lang="en-US" sz="2000" dirty="0"/>
          </a:p>
          <a:p>
            <a:pPr marL="225425" indent="-225425">
              <a:buFont typeface="Arial" pitchFamily="34" charset="0"/>
              <a:buChar char="•"/>
              <a:defRPr/>
            </a:pPr>
            <a:r>
              <a:rPr lang="en-US" sz="2000" dirty="0"/>
              <a:t>Shoppers provided information on</a:t>
            </a:r>
          </a:p>
          <a:p>
            <a:pPr marL="914400" indent="-457200">
              <a:lnSpc>
                <a:spcPct val="50000"/>
              </a:lnSpc>
              <a:buFont typeface="+mj-lt"/>
              <a:buAutoNum type="arabicPeriod"/>
            </a:pPr>
            <a:r>
              <a:rPr lang="en-US" altLang="zh-CN" sz="2000" dirty="0"/>
              <a:t>Scores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17</a:t>
            </a:r>
            <a:r>
              <a:rPr lang="zh-CN" altLang="en-US" sz="2000" dirty="0"/>
              <a:t> </a:t>
            </a:r>
            <a:r>
              <a:rPr lang="en-US" altLang="zh-CN" sz="2000" dirty="0"/>
              <a:t>attributes</a:t>
            </a:r>
            <a:r>
              <a:rPr lang="zh-CN" altLang="en-US" sz="2000" dirty="0"/>
              <a:t> </a:t>
            </a:r>
            <a:r>
              <a:rPr lang="en-US" altLang="zh-CN" sz="2000" dirty="0"/>
              <a:t>about</a:t>
            </a:r>
            <a:r>
              <a:rPr lang="zh-CN" altLang="en-US" sz="2000" dirty="0"/>
              <a:t> </a:t>
            </a:r>
            <a:r>
              <a:rPr lang="en-US" altLang="zh-CN" sz="2000" dirty="0"/>
              <a:t>their</a:t>
            </a:r>
            <a:r>
              <a:rPr lang="zh-CN" altLang="en-US" sz="2000" dirty="0"/>
              <a:t> </a:t>
            </a:r>
            <a:r>
              <a:rPr lang="en-US" altLang="zh-CN" sz="2000" dirty="0"/>
              <a:t>experiences</a:t>
            </a:r>
            <a:r>
              <a:rPr lang="zh-CN" altLang="en-US" sz="2000" dirty="0"/>
              <a:t> </a:t>
            </a:r>
            <a:r>
              <a:rPr lang="en-US" sz="2000" dirty="0"/>
              <a:t> </a:t>
            </a:r>
          </a:p>
          <a:p>
            <a:pPr marL="914400" indent="-457200">
              <a:lnSpc>
                <a:spcPct val="50000"/>
              </a:lnSpc>
              <a:buFont typeface="+mj-lt"/>
              <a:buAutoNum type="arabicPeriod"/>
            </a:pPr>
            <a:r>
              <a:rPr lang="en-US" sz="2000" dirty="0"/>
              <a:t>Purchase and re-purchase intentions</a:t>
            </a:r>
          </a:p>
          <a:p>
            <a:pPr marL="914400" indent="-457200">
              <a:lnSpc>
                <a:spcPct val="50000"/>
              </a:lnSpc>
              <a:buFont typeface="+mj-lt"/>
              <a:buAutoNum type="arabicPeriod"/>
            </a:pPr>
            <a:r>
              <a:rPr lang="en-US" sz="2000" dirty="0"/>
              <a:t>Reasons for visiting the</a:t>
            </a:r>
            <a:r>
              <a:rPr lang="zh-CN" altLang="en-US" sz="2000" dirty="0"/>
              <a:t> </a:t>
            </a:r>
            <a:r>
              <a:rPr lang="en-US" altLang="zh-CN" sz="2000" dirty="0"/>
              <a:t>berry</a:t>
            </a:r>
            <a:r>
              <a:rPr lang="zh-CN" altLang="en-US" sz="2000" dirty="0"/>
              <a:t> </a:t>
            </a:r>
            <a:r>
              <a:rPr lang="en-US" altLang="zh-CN" sz="2000" dirty="0"/>
              <a:t>farm</a:t>
            </a:r>
            <a:endParaRPr lang="en-US" sz="2000" dirty="0"/>
          </a:p>
          <a:p>
            <a:pPr marL="914400" indent="-457200">
              <a:lnSpc>
                <a:spcPct val="50000"/>
              </a:lnSpc>
              <a:buFont typeface="+mj-lt"/>
              <a:buAutoNum type="arabicPeriod"/>
            </a:pPr>
            <a:r>
              <a:rPr lang="en-US" sz="2000" dirty="0"/>
              <a:t>Demographics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352AA-27CF-437D-B7EC-2AAE282B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84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DC566-971E-41EF-8356-CA2FDA7C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573" y="329902"/>
            <a:ext cx="6589199" cy="1280890"/>
          </a:xfrm>
        </p:spPr>
        <p:txBody>
          <a:bodyPr>
            <a:normAutofit/>
          </a:bodyPr>
          <a:lstStyle/>
          <a:p>
            <a:r>
              <a:rPr lang="en-US" sz="2800" dirty="0"/>
              <a:t>Summary Statistics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352AA-27CF-437D-B7EC-2AAE282B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4772ECA-B0C1-4CD9-924B-99521B5C2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749406"/>
              </p:ext>
            </p:extLst>
          </p:nvPr>
        </p:nvGraphicFramePr>
        <p:xfrm>
          <a:off x="1447800" y="1371600"/>
          <a:ext cx="7010400" cy="5156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2558">
                  <a:extLst>
                    <a:ext uri="{9D8B030D-6E8A-4147-A177-3AD203B41FA5}">
                      <a16:colId xmlns:a16="http://schemas.microsoft.com/office/drawing/2014/main" val="2594360065"/>
                    </a:ext>
                  </a:extLst>
                </a:gridCol>
                <a:gridCol w="3350472">
                  <a:extLst>
                    <a:ext uri="{9D8B030D-6E8A-4147-A177-3AD203B41FA5}">
                      <a16:colId xmlns:a16="http://schemas.microsoft.com/office/drawing/2014/main" val="1380690777"/>
                    </a:ext>
                  </a:extLst>
                </a:gridCol>
                <a:gridCol w="1189792">
                  <a:extLst>
                    <a:ext uri="{9D8B030D-6E8A-4147-A177-3AD203B41FA5}">
                      <a16:colId xmlns:a16="http://schemas.microsoft.com/office/drawing/2014/main" val="131696811"/>
                    </a:ext>
                  </a:extLst>
                </a:gridCol>
                <a:gridCol w="827578">
                  <a:extLst>
                    <a:ext uri="{9D8B030D-6E8A-4147-A177-3AD203B41FA5}">
                      <a16:colId xmlns:a16="http://schemas.microsoft.com/office/drawing/2014/main" val="2891455143"/>
                    </a:ext>
                  </a:extLst>
                </a:gridCol>
              </a:tblGrid>
              <a:tr h="6192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Variables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Description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Mean (or % if indicated)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extLst>
                  <a:ext uri="{0D108BD9-81ED-4DB2-BD59-A6C34878D82A}">
                    <a16:rowId xmlns:a16="http://schemas.microsoft.com/office/drawing/2014/main" val="658870090"/>
                  </a:ext>
                </a:extLst>
              </a:tr>
              <a:tr h="4903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Overall CS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Overall customer satisfaction (where 1=poor to 5=excellent)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4.71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extLst>
                  <a:ext uri="{0D108BD9-81ED-4DB2-BD59-A6C34878D82A}">
                    <a16:rowId xmlns:a16="http://schemas.microsoft.com/office/drawing/2014/main" val="1009844039"/>
                  </a:ext>
                </a:extLst>
              </a:tr>
              <a:tr h="4153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Purchase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Percent of customers who purchased berries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97%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extLst>
                  <a:ext uri="{0D108BD9-81ED-4DB2-BD59-A6C34878D82A}">
                    <a16:rowId xmlns:a16="http://schemas.microsoft.com/office/drawing/2014/main" val="494638547"/>
                  </a:ext>
                </a:extLst>
              </a:tr>
              <a:tr h="412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Amount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Average amount spent at u-pick farm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26.58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17.61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extLst>
                  <a:ext uri="{0D108BD9-81ED-4DB2-BD59-A6C34878D82A}">
                    <a16:rowId xmlns:a16="http://schemas.microsoft.com/office/drawing/2014/main" val="1535541746"/>
                  </a:ext>
                </a:extLst>
              </a:tr>
              <a:tr h="4153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First-time farm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Percent of customers visiting farm for first time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extLst>
                  <a:ext uri="{0D108BD9-81ED-4DB2-BD59-A6C34878D82A}">
                    <a16:rowId xmlns:a16="http://schemas.microsoft.com/office/drawing/2014/main" val="1436894086"/>
                  </a:ext>
                </a:extLst>
              </a:tr>
              <a:tr h="4153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Comeback this year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Percent of customers who said they will come back this year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84%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extLst>
                  <a:ext uri="{0D108BD9-81ED-4DB2-BD59-A6C34878D82A}">
                    <a16:rowId xmlns:a16="http://schemas.microsoft.com/office/drawing/2014/main" val="2254625393"/>
                  </a:ext>
                </a:extLst>
              </a:tr>
              <a:tr h="4153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Comeback next year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Percent of customers who said they will come back next year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99%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extLst>
                  <a:ext uri="{0D108BD9-81ED-4DB2-BD59-A6C34878D82A}">
                    <a16:rowId xmlns:a16="http://schemas.microsoft.com/office/drawing/2014/main" val="2968715178"/>
                  </a:ext>
                </a:extLst>
              </a:tr>
              <a:tr h="4153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Number of people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Number of other people customers come with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2.51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extLst>
                  <a:ext uri="{0D108BD9-81ED-4DB2-BD59-A6C34878D82A}">
                    <a16:rowId xmlns:a16="http://schemas.microsoft.com/office/drawing/2014/main" val="3699129156"/>
                  </a:ext>
                </a:extLst>
              </a:tr>
              <a:tr h="4153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Have young child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Percent of customers who brought children under 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extLst>
                  <a:ext uri="{0D108BD9-81ED-4DB2-BD59-A6C34878D82A}">
                    <a16:rowId xmlns:a16="http://schemas.microsoft.com/office/drawing/2014/main" val="2440886459"/>
                  </a:ext>
                </a:extLst>
              </a:tr>
              <a:tr h="2451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Female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72%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extLst>
                  <a:ext uri="{0D108BD9-81ED-4DB2-BD59-A6C34878D82A}">
                    <a16:rowId xmlns:a16="http://schemas.microsoft.com/office/drawing/2014/main" val="2701214157"/>
                  </a:ext>
                </a:extLst>
              </a:tr>
              <a:tr h="2740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Male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extLst>
                  <a:ext uri="{0D108BD9-81ED-4DB2-BD59-A6C34878D82A}">
                    <a16:rowId xmlns:a16="http://schemas.microsoft.com/office/drawing/2014/main" val="2553642719"/>
                  </a:ext>
                </a:extLst>
              </a:tr>
              <a:tr h="2076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Age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Average customer age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15.21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extLst>
                  <a:ext uri="{0D108BD9-81ED-4DB2-BD59-A6C34878D82A}">
                    <a16:rowId xmlns:a16="http://schemas.microsoft.com/office/drawing/2014/main" val="526734921"/>
                  </a:ext>
                </a:extLst>
              </a:tr>
              <a:tr h="41533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Note: n = 312; for variables with percentage mean, answer with 1 is yes and otherwise is no.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47" marR="6324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291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5958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DC566-971E-41EF-8356-CA2FDA7C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4" y="634693"/>
            <a:ext cx="6589199" cy="1280890"/>
          </a:xfrm>
        </p:spPr>
        <p:txBody>
          <a:bodyPr>
            <a:normAutofit/>
          </a:bodyPr>
          <a:lstStyle/>
          <a:p>
            <a:r>
              <a:rPr lang="en-US" sz="2800" dirty="0"/>
              <a:t>Results: </a:t>
            </a:r>
            <a:r>
              <a:rPr lang="en-US" altLang="zh-CN" sz="2800" dirty="0"/>
              <a:t>Consumer</a:t>
            </a:r>
            <a:r>
              <a:rPr lang="zh-CN" altLang="en-US" sz="2800" dirty="0"/>
              <a:t> </a:t>
            </a:r>
            <a:r>
              <a:rPr lang="en-US" altLang="zh-CN" sz="2800" dirty="0"/>
              <a:t>Satisfaction</a:t>
            </a:r>
            <a:r>
              <a:rPr lang="zh-CN" altLang="en-US" sz="2800" dirty="0"/>
              <a:t> </a:t>
            </a:r>
            <a:r>
              <a:rPr lang="en-US" altLang="zh-CN" sz="2800" dirty="0"/>
              <a:t>Drivers</a:t>
            </a:r>
            <a:endParaRPr lang="en-US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92D317F-0110-BA47-BBDF-5639A39A8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405385"/>
              </p:ext>
            </p:extLst>
          </p:nvPr>
        </p:nvGraphicFramePr>
        <p:xfrm>
          <a:off x="685800" y="1524004"/>
          <a:ext cx="8283768" cy="5011011"/>
        </p:xfrm>
        <a:graphic>
          <a:graphicData uri="http://schemas.openxmlformats.org/drawingml/2006/table">
            <a:tbl>
              <a:tblPr/>
              <a:tblGrid>
                <a:gridCol w="2999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4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36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Factor 1: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b="1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Experience</a:t>
                      </a:r>
                      <a:endParaRPr lang="en-US" sz="1800" b="1" kern="1200" dirty="0">
                        <a:solidFill>
                          <a:schemeClr val="accent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Taste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of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U-Pick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berries</a:t>
                      </a:r>
                      <a:endParaRPr lang="en-US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marL="225425" marR="0" indent="-2254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Availability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of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berry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variety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information</a:t>
                      </a:r>
                      <a:endParaRPr lang="en-US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marL="225425" marR="0" indent="-2254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Quality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of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U-Pick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berries</a:t>
                      </a:r>
                      <a:endParaRPr lang="en-US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marL="225425" marR="0" indent="-2254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U-Pick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berry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prices</a:t>
                      </a:r>
                      <a:endParaRPr lang="en-US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marL="225425" marR="0" indent="-2254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Forms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of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accepted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payment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endParaRPr lang="en-US" altLang="zh-CN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marL="225425" marR="0" indent="-2254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Information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upon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entry</a:t>
                      </a:r>
                      <a:endParaRPr lang="en-US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6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Factor 2: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b="1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Retailing</a:t>
                      </a:r>
                      <a:endParaRPr lang="en-US" sz="1800" b="1" kern="1200" dirty="0">
                        <a:solidFill>
                          <a:schemeClr val="accent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Cleanliness of the farm</a:t>
                      </a:r>
                    </a:p>
                    <a:p>
                      <a:pPr marL="225425" marR="0" indent="-2254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Helpfulness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of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staff</a:t>
                      </a:r>
                      <a:endParaRPr lang="en-US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marL="225425" marR="0" indent="-2254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Ease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of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checkout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process</a:t>
                      </a:r>
                      <a:endParaRPr lang="en-US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marL="225425" marR="0" indent="-2254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Friendliness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of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staff</a:t>
                      </a:r>
                      <a:endParaRPr lang="en-US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6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Factor 3: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Convenience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0" indent="-2254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Ease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of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finding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the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farm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endParaRPr lang="en-US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marL="225425" marR="0" indent="-2254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Farm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location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endParaRPr lang="en-US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marL="225425" marR="0" indent="-2254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Finding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information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to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plan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your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visit</a:t>
                      </a:r>
                    </a:p>
                    <a:p>
                      <a:pPr marL="225425" marR="0" lvl="0" indent="-2254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Ease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of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parking</a:t>
                      </a:r>
                      <a:endParaRPr lang="en-US" sz="1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08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27038" algn="r"/>
              </a:tabLst>
            </a:pPr>
            <a:endParaRPr lang="zh-CN" altLang="zh-CN">
              <a:ea typeface="宋体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371821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Overview </a:t>
            </a:r>
            <a:r>
              <a:rPr lang="en-US" altLang="zh-CN" sz="3600" dirty="0">
                <a:latin typeface="Arial" pitchFamily="34" charset="0"/>
                <a:ea typeface="宋体" charset="-122"/>
                <a:cs typeface="Arial" pitchFamily="34" charset="0"/>
              </a:rPr>
              <a:t>–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Wine (2020)</a:t>
            </a:r>
          </a:p>
        </p:txBody>
      </p:sp>
      <p:sp>
        <p:nvSpPr>
          <p:cNvPr id="3" name="Rectangle 2"/>
          <p:cNvSpPr/>
          <p:nvPr/>
        </p:nvSpPr>
        <p:spPr>
          <a:xfrm>
            <a:off x="-29689" y="6553204"/>
            <a:ext cx="73161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State of the Wine Industry, 2021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AFB9D4D7-961A-6C42-BF9D-48C29FC6B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057400"/>
            <a:ext cx="8458200" cy="408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40DB5D-AF0F-214D-BCB1-E543C5772424}"/>
              </a:ext>
            </a:extLst>
          </p:cNvPr>
          <p:cNvSpPr txBox="1"/>
          <p:nvPr/>
        </p:nvSpPr>
        <p:spPr>
          <a:xfrm>
            <a:off x="2133600" y="1327830"/>
            <a:ext cx="4317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Preliminary US wine market volume </a:t>
            </a:r>
          </a:p>
          <a:p>
            <a:r>
              <a:rPr lang="en-US" sz="1600" dirty="0"/>
              <a:t>9-liter equivalent cases (in thousands)</a:t>
            </a:r>
          </a:p>
        </p:txBody>
      </p:sp>
    </p:spTree>
    <p:extLst>
      <p:ext uri="{BB962C8B-B14F-4D97-AF65-F5344CB8AC3E}">
        <p14:creationId xmlns:p14="http://schemas.microsoft.com/office/powerpoint/2010/main" val="42297959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DC566-971E-41EF-8356-CA2FDA7C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4" y="634693"/>
            <a:ext cx="6589199" cy="1280890"/>
          </a:xfrm>
        </p:spPr>
        <p:txBody>
          <a:bodyPr>
            <a:normAutofit/>
          </a:bodyPr>
          <a:lstStyle/>
          <a:p>
            <a:r>
              <a:rPr lang="en-US" sz="2800" dirty="0"/>
              <a:t>Results: </a:t>
            </a:r>
            <a:r>
              <a:rPr lang="en-US" altLang="zh-CN" sz="2800" dirty="0"/>
              <a:t>Amount</a:t>
            </a:r>
            <a:r>
              <a:rPr lang="zh-CN" altLang="en-US" sz="2800" dirty="0"/>
              <a:t> </a:t>
            </a:r>
            <a:r>
              <a:rPr lang="en-US" altLang="zh-CN" sz="2800" dirty="0"/>
              <a:t>Spending</a:t>
            </a:r>
            <a:r>
              <a:rPr lang="zh-CN" altLang="en-US" sz="2800" dirty="0"/>
              <a:t> </a:t>
            </a:r>
            <a:r>
              <a:rPr lang="en-US" altLang="zh-CN" sz="2800" dirty="0"/>
              <a:t>Drivers</a:t>
            </a:r>
            <a:endParaRPr lang="en-US" sz="2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BF4F22-679B-AE4D-AE6B-6369CB70D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56088"/>
            <a:ext cx="7620000" cy="892022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Change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one unit of corresponding variables resulting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from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additional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dollar increase in amount spend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7139B0A-4867-6A46-ACCF-21DE6C71E2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9931989"/>
              </p:ext>
            </p:extLst>
          </p:nvPr>
        </p:nvGraphicFramePr>
        <p:xfrm>
          <a:off x="726440" y="2018767"/>
          <a:ext cx="7691120" cy="442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5D89355-D529-8C44-BB15-AF40902D29E9}"/>
              </a:ext>
            </a:extLst>
          </p:cNvPr>
          <p:cNvSpPr txBox="1"/>
          <p:nvPr/>
        </p:nvSpPr>
        <p:spPr>
          <a:xfrm>
            <a:off x="164910" y="6626427"/>
            <a:ext cx="7226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Note: ﻿∗ p-value &lt; .10. ∗∗ p-value &lt; .05. ∗∗∗ p-value &lt; .01.</a:t>
            </a:r>
          </a:p>
        </p:txBody>
      </p:sp>
    </p:spTree>
    <p:extLst>
      <p:ext uri="{BB962C8B-B14F-4D97-AF65-F5344CB8AC3E}">
        <p14:creationId xmlns:p14="http://schemas.microsoft.com/office/powerpoint/2010/main" val="32932827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DC566-971E-41EF-8356-CA2FDA7C4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Conclusion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Future</a:t>
            </a:r>
            <a:r>
              <a:rPr lang="zh-CN" altLang="en-US" sz="2800" dirty="0"/>
              <a:t> </a:t>
            </a:r>
            <a:r>
              <a:rPr lang="en-US" altLang="zh-CN" sz="2800" dirty="0"/>
              <a:t>Research</a:t>
            </a:r>
            <a:r>
              <a:rPr lang="en-US" sz="28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4B4B2-3047-49C3-8284-5F6682051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206" y="1905000"/>
            <a:ext cx="7438194" cy="3777622"/>
          </a:xfrm>
        </p:spPr>
        <p:txBody>
          <a:bodyPr>
            <a:normAutofit/>
          </a:bodyPr>
          <a:lstStyle/>
          <a:p>
            <a:pPr marL="225425" indent="-225425"/>
            <a:r>
              <a:rPr lang="en-US" sz="2000" dirty="0"/>
              <a:t>U-Pick operations doing a great job making visitors happy, but performance can be improved further</a:t>
            </a:r>
          </a:p>
          <a:p>
            <a:pPr marL="225425" indent="-225425"/>
            <a:r>
              <a:rPr lang="en-US" sz="2000" dirty="0"/>
              <a:t>Strong links between Customer Satisfaction and U-Pick Berry farm sales</a:t>
            </a:r>
          </a:p>
          <a:p>
            <a:pPr marL="225425" indent="-225425"/>
            <a:r>
              <a:rPr lang="en-US" sz="2000" dirty="0"/>
              <a:t>Three drivers of customer satisfaction in a U-Pick Berry farm visit (Experience, Retailing, Location)</a:t>
            </a:r>
          </a:p>
          <a:p>
            <a:pPr marL="225425" indent="-225425"/>
            <a:r>
              <a:rPr lang="en-US" sz="2000" dirty="0"/>
              <a:t>Systematic monitoring/analysis of CS and sales provide information for tactical and strategic decisions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8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828800"/>
            <a:ext cx="749808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宋体" charset="-122"/>
                <a:cs typeface="Arial" pitchFamily="34" charset="0"/>
              </a:rPr>
              <a:t>Thank you for your attention!</a:t>
            </a:r>
            <a:b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宋体" charset="-122"/>
                <a:cs typeface="Arial" pitchFamily="34" charset="0"/>
              </a:rPr>
            </a:br>
            <a:b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宋体" charset="-122"/>
                <a:cs typeface="Arial" pitchFamily="34" charset="0"/>
              </a:rPr>
            </a:br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宋体" charset="-122"/>
                <a:cs typeface="Arial" pitchFamily="34" charset="0"/>
              </a:rPr>
              <a:t>QUESTIONS?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990600" y="3276600"/>
            <a:ext cx="749808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Clr>
                <a:schemeClr val="tx1"/>
              </a:buClr>
              <a:buFontTx/>
              <a:buChar char="•"/>
            </a:pPr>
            <a:endParaRPr lang="en-US" altLang="zh-CN" dirty="0">
              <a:ea typeface="宋体" charset="-122"/>
            </a:endParaRPr>
          </a:p>
          <a:p>
            <a:pPr lvl="4" algn="ctr" fontAlgn="auto">
              <a:buClr>
                <a:schemeClr val="tx1"/>
              </a:buClr>
              <a:buFont typeface="Wingdings" pitchFamily="2" charset="2"/>
              <a:buNone/>
            </a:pPr>
            <a:endParaRPr lang="en-US" altLang="zh-CN" dirty="0">
              <a:latin typeface="Arial" pitchFamily="34" charset="0"/>
              <a:ea typeface="宋体" charset="-122"/>
              <a:cs typeface="Arial" pitchFamily="34" charset="0"/>
            </a:endParaRPr>
          </a:p>
          <a:p>
            <a:pPr lvl="4" algn="ctr" fontAlgn="auto">
              <a:buClr>
                <a:schemeClr val="tx1"/>
              </a:buClr>
              <a:buFont typeface="Wingdings 3" charset="2"/>
              <a:buNone/>
            </a:pPr>
            <a:endParaRPr lang="en-US" altLang="zh-CN" dirty="0">
              <a:latin typeface="Arial" pitchFamily="34" charset="0"/>
              <a:ea typeface="宋体" charset="-122"/>
              <a:cs typeface="Arial" pitchFamily="34" charset="0"/>
            </a:endParaRPr>
          </a:p>
          <a:p>
            <a:pPr marL="233363" lvl="4" indent="-182563" algn="ctr" fontAlgn="auto"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zh-CN" sz="1600" dirty="0">
                <a:latin typeface="Arial" pitchFamily="34" charset="0"/>
                <a:ea typeface="宋体" charset="-122"/>
                <a:cs typeface="Arial" pitchFamily="34" charset="0"/>
              </a:rPr>
              <a:t>Miguel I. Gomez</a:t>
            </a:r>
          </a:p>
          <a:p>
            <a:pPr marL="233363" lvl="4" indent="-182563" algn="ctr" fontAlgn="auto"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zh-CN" sz="1600" dirty="0">
                <a:latin typeface="Arial" pitchFamily="34" charset="0"/>
                <a:ea typeface="宋体" charset="-122"/>
                <a:cs typeface="Arial" pitchFamily="34" charset="0"/>
              </a:rPr>
              <a:t>Dyson School of Applied Economics and Management</a:t>
            </a:r>
          </a:p>
          <a:p>
            <a:pPr marL="233363" lvl="4" indent="-182563" algn="ctr" fontAlgn="auto"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zh-CN" sz="1600" dirty="0">
                <a:latin typeface="Arial" pitchFamily="34" charset="0"/>
                <a:ea typeface="宋体" charset="-122"/>
                <a:cs typeface="Arial" pitchFamily="34" charset="0"/>
              </a:rPr>
              <a:t>Cornell University</a:t>
            </a:r>
          </a:p>
          <a:p>
            <a:pPr marL="233363" lvl="4" indent="-182563" algn="ctr" fontAlgn="auto"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zh-CN" sz="1600" dirty="0">
                <a:latin typeface="Arial" pitchFamily="34" charset="0"/>
                <a:ea typeface="宋体" charset="-122"/>
                <a:cs typeface="Arial" pitchFamily="34" charset="0"/>
                <a:hlinkClick r:id="rId2"/>
              </a:rPr>
              <a:t>mig7@cornell.edu</a:t>
            </a:r>
            <a:endParaRPr lang="en-US" altLang="zh-CN" sz="1600" dirty="0">
              <a:latin typeface="Arial" pitchFamily="34" charset="0"/>
              <a:ea typeface="宋体" charset="-122"/>
              <a:cs typeface="Arial" pitchFamily="34" charset="0"/>
            </a:endParaRPr>
          </a:p>
          <a:p>
            <a:pPr marL="233363" lvl="4" indent="-182563" algn="ctr" fontAlgn="auto"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zh-CN" sz="1600" dirty="0">
                <a:latin typeface="Arial" pitchFamily="34" charset="0"/>
                <a:ea typeface="宋体" charset="-122"/>
                <a:cs typeface="Arial" pitchFamily="34" charset="0"/>
              </a:rPr>
              <a:t>475A Warren Hall</a:t>
            </a:r>
          </a:p>
        </p:txBody>
      </p:sp>
    </p:spTree>
    <p:extLst>
      <p:ext uri="{BB962C8B-B14F-4D97-AF65-F5344CB8AC3E}">
        <p14:creationId xmlns:p14="http://schemas.microsoft.com/office/powerpoint/2010/main" val="299698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27038" algn="r"/>
              </a:tabLst>
            </a:pPr>
            <a:endParaRPr lang="zh-CN" altLang="zh-CN">
              <a:ea typeface="宋体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371821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Overview </a:t>
            </a:r>
            <a:r>
              <a:rPr lang="en-US" altLang="zh-CN" sz="3600" dirty="0">
                <a:latin typeface="Arial" pitchFamily="34" charset="0"/>
                <a:ea typeface="宋体" charset="-122"/>
                <a:cs typeface="Arial" pitchFamily="34" charset="0"/>
              </a:rPr>
              <a:t>–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Wine (2020)</a:t>
            </a:r>
          </a:p>
        </p:txBody>
      </p:sp>
      <p:sp>
        <p:nvSpPr>
          <p:cNvPr id="3" name="Rectangle 2"/>
          <p:cNvSpPr/>
          <p:nvPr/>
        </p:nvSpPr>
        <p:spPr>
          <a:xfrm>
            <a:off x="-29689" y="6553204"/>
            <a:ext cx="73161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State of the Wine Industry,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40DB5D-AF0F-214D-BCB1-E543C5772424}"/>
              </a:ext>
            </a:extLst>
          </p:cNvPr>
          <p:cNvSpPr txBox="1"/>
          <p:nvPr/>
        </p:nvSpPr>
        <p:spPr>
          <a:xfrm>
            <a:off x="457200" y="1246154"/>
            <a:ext cx="710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Off-premise volume and value changes in 2020 vs. prior year</a:t>
            </a: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B936ECD2-B40F-2E41-8A7C-6443EBE4E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5102"/>
            <a:ext cx="88011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9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27038" algn="r"/>
              </a:tabLst>
            </a:pPr>
            <a:endParaRPr lang="zh-CN" altLang="zh-CN">
              <a:ea typeface="宋体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371821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Overview </a:t>
            </a:r>
            <a:r>
              <a:rPr lang="en-US" altLang="zh-CN" sz="3600" dirty="0">
                <a:latin typeface="Arial" pitchFamily="34" charset="0"/>
                <a:ea typeface="宋体" charset="-122"/>
                <a:cs typeface="Arial" pitchFamily="34" charset="0"/>
              </a:rPr>
              <a:t>–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Wine (2020)</a:t>
            </a:r>
          </a:p>
        </p:txBody>
      </p:sp>
      <p:sp>
        <p:nvSpPr>
          <p:cNvPr id="3" name="Rectangle 2"/>
          <p:cNvSpPr/>
          <p:nvPr/>
        </p:nvSpPr>
        <p:spPr>
          <a:xfrm>
            <a:off x="-29689" y="6553204"/>
            <a:ext cx="73161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State of the Wine Industry,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40DB5D-AF0F-214D-BCB1-E543C5772424}"/>
              </a:ext>
            </a:extLst>
          </p:cNvPr>
          <p:cNvSpPr txBox="1"/>
          <p:nvPr/>
        </p:nvSpPr>
        <p:spPr>
          <a:xfrm>
            <a:off x="609604" y="2041807"/>
            <a:ext cx="4431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Growth in direct Channels 2019-2020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18D09E2-C4BA-2D4A-9540-A8227C620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7" y="2441917"/>
            <a:ext cx="84201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68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27038" algn="r"/>
              </a:tabLst>
            </a:pPr>
            <a:endParaRPr lang="zh-CN" altLang="zh-CN">
              <a:ea typeface="宋体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371821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Overview </a:t>
            </a:r>
            <a:r>
              <a:rPr lang="en-US" altLang="zh-CN" sz="3600" dirty="0">
                <a:latin typeface="Arial" pitchFamily="34" charset="0"/>
                <a:ea typeface="宋体" charset="-122"/>
                <a:cs typeface="Arial" pitchFamily="34" charset="0"/>
              </a:rPr>
              <a:t>–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Wine (2020)</a:t>
            </a:r>
          </a:p>
        </p:txBody>
      </p:sp>
      <p:sp>
        <p:nvSpPr>
          <p:cNvPr id="3" name="Rectangle 2"/>
          <p:cNvSpPr/>
          <p:nvPr/>
        </p:nvSpPr>
        <p:spPr>
          <a:xfrm>
            <a:off x="-29689" y="6553204"/>
            <a:ext cx="73161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State of the Wine Industry,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AE1CB-93B2-4B2A-882C-406DBA83E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8739122" cy="397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48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27038" algn="r"/>
              </a:tabLst>
            </a:pPr>
            <a:endParaRPr lang="zh-CN" altLang="zh-CN">
              <a:ea typeface="宋体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371821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Overview </a:t>
            </a:r>
            <a:r>
              <a:rPr lang="en-US" altLang="zh-CN" sz="3600" dirty="0">
                <a:latin typeface="Arial" pitchFamily="34" charset="0"/>
                <a:ea typeface="宋体" charset="-122"/>
                <a:cs typeface="Arial" pitchFamily="34" charset="0"/>
              </a:rPr>
              <a:t>–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Wine (2020)</a:t>
            </a:r>
          </a:p>
        </p:txBody>
      </p:sp>
      <p:sp>
        <p:nvSpPr>
          <p:cNvPr id="3" name="Rectangle 2"/>
          <p:cNvSpPr/>
          <p:nvPr/>
        </p:nvSpPr>
        <p:spPr>
          <a:xfrm>
            <a:off x="-29689" y="6553204"/>
            <a:ext cx="73161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State of the Wine Industry,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05D3EB-AB1C-4C8B-85D3-60F957FEC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32" y="1477297"/>
            <a:ext cx="7905135" cy="390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30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27038" algn="r"/>
              </a:tabLst>
            </a:pPr>
            <a:endParaRPr lang="zh-CN" altLang="zh-CN">
              <a:ea typeface="宋体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371821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Overview </a:t>
            </a:r>
            <a:r>
              <a:rPr lang="en-US" altLang="zh-CN" sz="3600" dirty="0">
                <a:latin typeface="Arial" pitchFamily="34" charset="0"/>
                <a:ea typeface="宋体" charset="-122"/>
                <a:cs typeface="Arial" pitchFamily="34" charset="0"/>
              </a:rPr>
              <a:t>–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Wine (2020)</a:t>
            </a:r>
          </a:p>
        </p:txBody>
      </p:sp>
      <p:sp>
        <p:nvSpPr>
          <p:cNvPr id="3" name="Rectangle 2"/>
          <p:cNvSpPr/>
          <p:nvPr/>
        </p:nvSpPr>
        <p:spPr>
          <a:xfrm>
            <a:off x="-29689" y="6553204"/>
            <a:ext cx="73161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State of the Wine Industry,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DCC651-4CF3-4F19-909C-1EEE79582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08" y="1981200"/>
            <a:ext cx="8664783" cy="41344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E930B5-6329-4B13-B6A4-864F22B7743A}"/>
              </a:ext>
            </a:extLst>
          </p:cNvPr>
          <p:cNvSpPr txBox="1"/>
          <p:nvPr/>
        </p:nvSpPr>
        <p:spPr>
          <a:xfrm>
            <a:off x="2663439" y="1085323"/>
            <a:ext cx="458614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3A3A3A"/>
                </a:solidFill>
                <a:latin typeface="Inter-Black"/>
              </a:rPr>
              <a:t>E-commerce trends in alcohol</a:t>
            </a:r>
          </a:p>
          <a:p>
            <a:pPr algn="l"/>
            <a:r>
              <a:rPr lang="en-US" sz="1800" b="0" i="1" u="none" strike="noStrike" baseline="0" dirty="0">
                <a:solidFill>
                  <a:srgbClr val="3A3A3A"/>
                </a:solidFill>
                <a:latin typeface="Inter-Italic"/>
              </a:rPr>
              <a:t>Explosive growth in COVID-19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441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26891</TotalTime>
  <Words>2787</Words>
  <Application>Microsoft Office PowerPoint</Application>
  <PresentationFormat>On-screen Show (4:3)</PresentationFormat>
  <Paragraphs>434</Paragraphs>
  <Slides>42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Century Gothic</vt:lpstr>
      <vt:lpstr>Inter-Black</vt:lpstr>
      <vt:lpstr>Inter-Italic</vt:lpstr>
      <vt:lpstr>Times New Roman</vt:lpstr>
      <vt:lpstr>Wingdings</vt:lpstr>
      <vt:lpstr>Wingdings 3</vt:lpstr>
      <vt:lpstr>Wisp</vt:lpstr>
      <vt:lpstr>Worksheet</vt:lpstr>
      <vt:lpstr>The Grape, Wine, &amp; Ornamental     Situation and Outlook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NY Wine Industry Economic Impact</vt:lpstr>
      <vt:lpstr>Outlook – New York Grapes (2021)</vt:lpstr>
      <vt:lpstr>PowerPoint Presentation</vt:lpstr>
      <vt:lpstr>PowerPoint Presentation</vt:lpstr>
      <vt:lpstr>PowerPoint Presentation</vt:lpstr>
      <vt:lpstr>PowerPoint Presentation</vt:lpstr>
      <vt:lpstr>Floriculture products in New York</vt:lpstr>
      <vt:lpstr>PowerPoint Presentation</vt:lpstr>
      <vt:lpstr>PowerPoint Presentation</vt:lpstr>
      <vt:lpstr>Nursery Crops: 2021 Outlook</vt:lpstr>
      <vt:lpstr>Research Updates</vt:lpstr>
      <vt:lpstr>The COVID-19 pandemic, customer satisfaction, and sales performance in NYS wine tasting rooms</vt:lpstr>
      <vt:lpstr>COVID-19 and Hospitality</vt:lpstr>
      <vt:lpstr>Finger Lakes Tasting Rooms</vt:lpstr>
      <vt:lpstr>Changes to the Tasting Experience </vt:lpstr>
      <vt:lpstr>Research Objectives</vt:lpstr>
      <vt:lpstr>Experimental Design - Data</vt:lpstr>
      <vt:lpstr>Experimental Design - Model</vt:lpstr>
      <vt:lpstr>Results – CS Factors and Overall CS</vt:lpstr>
      <vt:lpstr>Results – Selected Opinions on Tasting Room Changes</vt:lpstr>
      <vt:lpstr>Results – Sales Performance</vt:lpstr>
      <vt:lpstr>Discussion</vt:lpstr>
      <vt:lpstr>Customer Satisfaction and Sales Performance in U-pick Berry Operations</vt:lpstr>
      <vt:lpstr>U-Pick vs. Other Channels</vt:lpstr>
      <vt:lpstr>Research Objects</vt:lpstr>
      <vt:lpstr>Experimental Data</vt:lpstr>
      <vt:lpstr>Summary Statistics</vt:lpstr>
      <vt:lpstr>Results: Consumer Satisfaction Drivers</vt:lpstr>
      <vt:lpstr>Results: Amount Spending Drivers</vt:lpstr>
      <vt:lpstr>Conclusion and Future Research </vt:lpstr>
      <vt:lpstr>Thank you for your attention!  QUESTIONS?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Outlook_2012</dc:title>
  <dc:creator>Jie Li</dc:creator>
  <cp:lastModifiedBy>Miguel I. Gomez</cp:lastModifiedBy>
  <cp:revision>828</cp:revision>
  <dcterms:created xsi:type="dcterms:W3CDTF">2003-11-19T15:26:31Z</dcterms:created>
  <dcterms:modified xsi:type="dcterms:W3CDTF">2021-01-25T18:53:43Z</dcterms:modified>
</cp:coreProperties>
</file>