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70" r:id="rId2"/>
    <p:sldId id="271" r:id="rId3"/>
    <p:sldId id="258" r:id="rId4"/>
    <p:sldId id="259" r:id="rId5"/>
    <p:sldId id="261" r:id="rId6"/>
    <p:sldId id="289" r:id="rId7"/>
    <p:sldId id="267" r:id="rId8"/>
    <p:sldId id="282" r:id="rId9"/>
    <p:sldId id="276" r:id="rId10"/>
    <p:sldId id="274" r:id="rId11"/>
    <p:sldId id="275" r:id="rId12"/>
    <p:sldId id="277" r:id="rId13"/>
    <p:sldId id="286" r:id="rId14"/>
    <p:sldId id="287" r:id="rId15"/>
    <p:sldId id="288" r:id="rId16"/>
    <p:sldId id="284" r:id="rId17"/>
    <p:sldId id="281" r:id="rId18"/>
    <p:sldId id="269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952A"/>
    <a:srgbClr val="FDAF17"/>
    <a:srgbClr val="FDC88E"/>
    <a:srgbClr val="5B9BD5"/>
    <a:srgbClr val="EDF4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8743" autoAdjust="0"/>
  </p:normalViewPr>
  <p:slideViewPr>
    <p:cSldViewPr snapToGrid="0">
      <p:cViewPr varScale="1">
        <p:scale>
          <a:sx n="88" d="100"/>
          <a:sy n="88" d="100"/>
        </p:scale>
        <p:origin x="223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93E89B9-A901-4245-A3D4-01368F46516A}" type="doc">
      <dgm:prSet loTypeId="urn:microsoft.com/office/officeart/2008/layout/VerticalCurvedList" loCatId="list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en-US"/>
        </a:p>
      </dgm:t>
    </dgm:pt>
    <dgm:pt modelId="{1D8B7643-8542-41C0-8F62-CCAC33FE3EE4}">
      <dgm:prSet phldrT="[Text]"/>
      <dgm:spPr/>
      <dgm:t>
        <a:bodyPr/>
        <a:lstStyle/>
        <a:p>
          <a:r>
            <a:rPr lang="en-US" dirty="0"/>
            <a:t>About Cornell Dining</a:t>
          </a:r>
        </a:p>
      </dgm:t>
    </dgm:pt>
    <dgm:pt modelId="{C3D32DCA-F455-4C3D-B661-1563009C55DE}" type="parTrans" cxnId="{F06F334D-0E7B-4E1A-B334-8BBA394BE426}">
      <dgm:prSet/>
      <dgm:spPr/>
      <dgm:t>
        <a:bodyPr/>
        <a:lstStyle/>
        <a:p>
          <a:endParaRPr lang="en-US"/>
        </a:p>
      </dgm:t>
    </dgm:pt>
    <dgm:pt modelId="{AB303528-49BC-4C45-8A44-DDD95E9FF540}" type="sibTrans" cxnId="{F06F334D-0E7B-4E1A-B334-8BBA394BE426}">
      <dgm:prSet/>
      <dgm:spPr/>
      <dgm:t>
        <a:bodyPr/>
        <a:lstStyle/>
        <a:p>
          <a:endParaRPr lang="en-US"/>
        </a:p>
      </dgm:t>
    </dgm:pt>
    <dgm:pt modelId="{B929CDA9-6517-44DB-B16E-26371D3115DC}">
      <dgm:prSet phldrT="[Text]"/>
      <dgm:spPr/>
      <dgm:t>
        <a:bodyPr/>
        <a:lstStyle/>
        <a:p>
          <a:r>
            <a:rPr lang="en-US" dirty="0"/>
            <a:t>Menus of Change Program</a:t>
          </a:r>
        </a:p>
      </dgm:t>
    </dgm:pt>
    <dgm:pt modelId="{4FC5DCC1-2018-438F-B24B-B09A5FA23A7F}" type="parTrans" cxnId="{C33E6CDA-1876-4B50-8942-D62D15C7DF5F}">
      <dgm:prSet/>
      <dgm:spPr/>
      <dgm:t>
        <a:bodyPr/>
        <a:lstStyle/>
        <a:p>
          <a:endParaRPr lang="en-US"/>
        </a:p>
      </dgm:t>
    </dgm:pt>
    <dgm:pt modelId="{E6AC600A-C6AF-476C-845D-A214F4A9EACD}" type="sibTrans" cxnId="{C33E6CDA-1876-4B50-8942-D62D15C7DF5F}">
      <dgm:prSet/>
      <dgm:spPr/>
      <dgm:t>
        <a:bodyPr/>
        <a:lstStyle/>
        <a:p>
          <a:endParaRPr lang="en-US"/>
        </a:p>
      </dgm:t>
    </dgm:pt>
    <dgm:pt modelId="{4C008B74-655C-413E-BC01-A1C5BC986557}">
      <dgm:prSet phldrT="[Text]"/>
      <dgm:spPr/>
      <dgm:t>
        <a:bodyPr/>
        <a:lstStyle/>
        <a:p>
          <a:r>
            <a:rPr lang="en-US" dirty="0"/>
            <a:t>Blended Burger – Operational</a:t>
          </a:r>
        </a:p>
      </dgm:t>
    </dgm:pt>
    <dgm:pt modelId="{469B3428-0EFF-49A1-82F0-EDC5A995E47F}" type="parTrans" cxnId="{9E09FA4D-0BB8-4BE1-9F71-B6DEA6CE237E}">
      <dgm:prSet/>
      <dgm:spPr/>
      <dgm:t>
        <a:bodyPr/>
        <a:lstStyle/>
        <a:p>
          <a:endParaRPr lang="en-US"/>
        </a:p>
      </dgm:t>
    </dgm:pt>
    <dgm:pt modelId="{FF50EC77-2718-4A75-949E-D39BAF59EFA0}" type="sibTrans" cxnId="{9E09FA4D-0BB8-4BE1-9F71-B6DEA6CE237E}">
      <dgm:prSet/>
      <dgm:spPr/>
      <dgm:t>
        <a:bodyPr/>
        <a:lstStyle/>
        <a:p>
          <a:endParaRPr lang="en-US"/>
        </a:p>
      </dgm:t>
    </dgm:pt>
    <dgm:pt modelId="{9C34F607-DF45-40AB-8908-BA2CC91BF330}">
      <dgm:prSet phldrT="[Text]"/>
      <dgm:spPr/>
      <dgm:t>
        <a:bodyPr/>
        <a:lstStyle/>
        <a:p>
          <a:r>
            <a:rPr lang="en-US" dirty="0"/>
            <a:t>Blended Burger - Study</a:t>
          </a:r>
        </a:p>
      </dgm:t>
    </dgm:pt>
    <dgm:pt modelId="{48E18BD0-BAEE-4FDA-AC44-98A9C6680EC0}" type="parTrans" cxnId="{C7DB9352-398E-4989-8061-B70C053D98C9}">
      <dgm:prSet/>
      <dgm:spPr/>
      <dgm:t>
        <a:bodyPr/>
        <a:lstStyle/>
        <a:p>
          <a:endParaRPr lang="en-US"/>
        </a:p>
      </dgm:t>
    </dgm:pt>
    <dgm:pt modelId="{A16486C5-7DC8-4B0E-AB3A-87C00D4CECF9}" type="sibTrans" cxnId="{C7DB9352-398E-4989-8061-B70C053D98C9}">
      <dgm:prSet/>
      <dgm:spPr/>
      <dgm:t>
        <a:bodyPr/>
        <a:lstStyle/>
        <a:p>
          <a:endParaRPr lang="en-US"/>
        </a:p>
      </dgm:t>
    </dgm:pt>
    <dgm:pt modelId="{560590F2-D1B0-481E-9754-ADCD306B4435}" type="pres">
      <dgm:prSet presAssocID="{B93E89B9-A901-4245-A3D4-01368F46516A}" presName="Name0" presStyleCnt="0">
        <dgm:presLayoutVars>
          <dgm:chMax val="7"/>
          <dgm:chPref val="7"/>
          <dgm:dir/>
        </dgm:presLayoutVars>
      </dgm:prSet>
      <dgm:spPr/>
    </dgm:pt>
    <dgm:pt modelId="{F33C41F0-298E-4309-8D1A-EC7798261832}" type="pres">
      <dgm:prSet presAssocID="{B93E89B9-A901-4245-A3D4-01368F46516A}" presName="Name1" presStyleCnt="0"/>
      <dgm:spPr/>
    </dgm:pt>
    <dgm:pt modelId="{6C741D93-29A0-40FE-8087-27CA530F0FB7}" type="pres">
      <dgm:prSet presAssocID="{B93E89B9-A901-4245-A3D4-01368F46516A}" presName="cycle" presStyleCnt="0"/>
      <dgm:spPr/>
    </dgm:pt>
    <dgm:pt modelId="{17858BC7-4A34-419C-A9D4-35D6289AF094}" type="pres">
      <dgm:prSet presAssocID="{B93E89B9-A901-4245-A3D4-01368F46516A}" presName="srcNode" presStyleLbl="node1" presStyleIdx="0" presStyleCnt="4"/>
      <dgm:spPr/>
    </dgm:pt>
    <dgm:pt modelId="{A5DF1FDB-A5C3-410B-AA93-3DD76EF61738}" type="pres">
      <dgm:prSet presAssocID="{B93E89B9-A901-4245-A3D4-01368F46516A}" presName="conn" presStyleLbl="parChTrans1D2" presStyleIdx="0" presStyleCnt="1"/>
      <dgm:spPr/>
    </dgm:pt>
    <dgm:pt modelId="{C9B809A9-E532-4365-9534-C1F4311B8279}" type="pres">
      <dgm:prSet presAssocID="{B93E89B9-A901-4245-A3D4-01368F46516A}" presName="extraNode" presStyleLbl="node1" presStyleIdx="0" presStyleCnt="4"/>
      <dgm:spPr/>
    </dgm:pt>
    <dgm:pt modelId="{DEA48147-A935-450F-8AE9-A2D49C00142E}" type="pres">
      <dgm:prSet presAssocID="{B93E89B9-A901-4245-A3D4-01368F46516A}" presName="dstNode" presStyleLbl="node1" presStyleIdx="0" presStyleCnt="4"/>
      <dgm:spPr/>
    </dgm:pt>
    <dgm:pt modelId="{A3CD0CC8-47FB-4D36-8BD2-182B6D778D5F}" type="pres">
      <dgm:prSet presAssocID="{1D8B7643-8542-41C0-8F62-CCAC33FE3EE4}" presName="text_1" presStyleLbl="node1" presStyleIdx="0" presStyleCnt="4">
        <dgm:presLayoutVars>
          <dgm:bulletEnabled val="1"/>
        </dgm:presLayoutVars>
      </dgm:prSet>
      <dgm:spPr/>
    </dgm:pt>
    <dgm:pt modelId="{79C500A3-D563-41C5-99BA-F50348D8FD98}" type="pres">
      <dgm:prSet presAssocID="{1D8B7643-8542-41C0-8F62-CCAC33FE3EE4}" presName="accent_1" presStyleCnt="0"/>
      <dgm:spPr/>
    </dgm:pt>
    <dgm:pt modelId="{6642231E-ECE2-46F8-BBEF-D89BE6C51719}" type="pres">
      <dgm:prSet presAssocID="{1D8B7643-8542-41C0-8F62-CCAC33FE3EE4}" presName="accentRepeatNode" presStyleLbl="solidFgAcc1" presStyleIdx="0" presStyleCnt="4"/>
      <dgm:spPr/>
    </dgm:pt>
    <dgm:pt modelId="{B983E045-B1CA-4C93-9C74-ED4EBACBAAB3}" type="pres">
      <dgm:prSet presAssocID="{B929CDA9-6517-44DB-B16E-26371D3115DC}" presName="text_2" presStyleLbl="node1" presStyleIdx="1" presStyleCnt="4">
        <dgm:presLayoutVars>
          <dgm:bulletEnabled val="1"/>
        </dgm:presLayoutVars>
      </dgm:prSet>
      <dgm:spPr/>
    </dgm:pt>
    <dgm:pt modelId="{ADC62FB2-C82D-465A-B4A4-317C9ECECE07}" type="pres">
      <dgm:prSet presAssocID="{B929CDA9-6517-44DB-B16E-26371D3115DC}" presName="accent_2" presStyleCnt="0"/>
      <dgm:spPr/>
    </dgm:pt>
    <dgm:pt modelId="{C656A7DC-C103-4C98-BD7B-925ABE90A0E8}" type="pres">
      <dgm:prSet presAssocID="{B929CDA9-6517-44DB-B16E-26371D3115DC}" presName="accentRepeatNode" presStyleLbl="solidFgAcc1" presStyleIdx="1" presStyleCnt="4"/>
      <dgm:spPr/>
    </dgm:pt>
    <dgm:pt modelId="{84174494-ACE1-499D-80B0-439F749A89E6}" type="pres">
      <dgm:prSet presAssocID="{4C008B74-655C-413E-BC01-A1C5BC986557}" presName="text_3" presStyleLbl="node1" presStyleIdx="2" presStyleCnt="4">
        <dgm:presLayoutVars>
          <dgm:bulletEnabled val="1"/>
        </dgm:presLayoutVars>
      </dgm:prSet>
      <dgm:spPr/>
    </dgm:pt>
    <dgm:pt modelId="{259DE965-9095-4CF5-AF37-68A2FDF78AF4}" type="pres">
      <dgm:prSet presAssocID="{4C008B74-655C-413E-BC01-A1C5BC986557}" presName="accent_3" presStyleCnt="0"/>
      <dgm:spPr/>
    </dgm:pt>
    <dgm:pt modelId="{DF7C9306-F43F-4EBC-86DE-9F3224755E88}" type="pres">
      <dgm:prSet presAssocID="{4C008B74-655C-413E-BC01-A1C5BC986557}" presName="accentRepeatNode" presStyleLbl="solidFgAcc1" presStyleIdx="2" presStyleCnt="4"/>
      <dgm:spPr/>
    </dgm:pt>
    <dgm:pt modelId="{0855362E-C240-45D3-88A0-BF1088C3A432}" type="pres">
      <dgm:prSet presAssocID="{9C34F607-DF45-40AB-8908-BA2CC91BF330}" presName="text_4" presStyleLbl="node1" presStyleIdx="3" presStyleCnt="4">
        <dgm:presLayoutVars>
          <dgm:bulletEnabled val="1"/>
        </dgm:presLayoutVars>
      </dgm:prSet>
      <dgm:spPr/>
    </dgm:pt>
    <dgm:pt modelId="{C4891F6D-E27B-4196-9C01-5AFA6B400E03}" type="pres">
      <dgm:prSet presAssocID="{9C34F607-DF45-40AB-8908-BA2CC91BF330}" presName="accent_4" presStyleCnt="0"/>
      <dgm:spPr/>
    </dgm:pt>
    <dgm:pt modelId="{D1FD672B-B72F-467A-99B5-7F14B52AAB91}" type="pres">
      <dgm:prSet presAssocID="{9C34F607-DF45-40AB-8908-BA2CC91BF330}" presName="accentRepeatNode" presStyleLbl="solidFgAcc1" presStyleIdx="3" presStyleCnt="4"/>
      <dgm:spPr/>
    </dgm:pt>
  </dgm:ptLst>
  <dgm:cxnLst>
    <dgm:cxn modelId="{CCE2C741-50D1-4D36-BF7C-A9801A67F8DC}" type="presOf" srcId="{4C008B74-655C-413E-BC01-A1C5BC986557}" destId="{84174494-ACE1-499D-80B0-439F749A89E6}" srcOrd="0" destOrd="0" presId="urn:microsoft.com/office/officeart/2008/layout/VerticalCurvedList"/>
    <dgm:cxn modelId="{4D9A8744-F4D2-446A-BCD6-04347B45497E}" type="presOf" srcId="{9C34F607-DF45-40AB-8908-BA2CC91BF330}" destId="{0855362E-C240-45D3-88A0-BF1088C3A432}" srcOrd="0" destOrd="0" presId="urn:microsoft.com/office/officeart/2008/layout/VerticalCurvedList"/>
    <dgm:cxn modelId="{F06F334D-0E7B-4E1A-B334-8BBA394BE426}" srcId="{B93E89B9-A901-4245-A3D4-01368F46516A}" destId="{1D8B7643-8542-41C0-8F62-CCAC33FE3EE4}" srcOrd="0" destOrd="0" parTransId="{C3D32DCA-F455-4C3D-B661-1563009C55DE}" sibTransId="{AB303528-49BC-4C45-8A44-DDD95E9FF540}"/>
    <dgm:cxn modelId="{9E09FA4D-0BB8-4BE1-9F71-B6DEA6CE237E}" srcId="{B93E89B9-A901-4245-A3D4-01368F46516A}" destId="{4C008B74-655C-413E-BC01-A1C5BC986557}" srcOrd="2" destOrd="0" parTransId="{469B3428-0EFF-49A1-82F0-EDC5A995E47F}" sibTransId="{FF50EC77-2718-4A75-949E-D39BAF59EFA0}"/>
    <dgm:cxn modelId="{C7DB9352-398E-4989-8061-B70C053D98C9}" srcId="{B93E89B9-A901-4245-A3D4-01368F46516A}" destId="{9C34F607-DF45-40AB-8908-BA2CC91BF330}" srcOrd="3" destOrd="0" parTransId="{48E18BD0-BAEE-4FDA-AC44-98A9C6680EC0}" sibTransId="{A16486C5-7DC8-4B0E-AB3A-87C00D4CECF9}"/>
    <dgm:cxn modelId="{E4496779-1DE9-4789-BD30-42C7F46B987C}" type="presOf" srcId="{1D8B7643-8542-41C0-8F62-CCAC33FE3EE4}" destId="{A3CD0CC8-47FB-4D36-8BD2-182B6D778D5F}" srcOrd="0" destOrd="0" presId="urn:microsoft.com/office/officeart/2008/layout/VerticalCurvedList"/>
    <dgm:cxn modelId="{F08C5C84-EE7B-47BF-9D3D-B7879DAE00AA}" type="presOf" srcId="{B929CDA9-6517-44DB-B16E-26371D3115DC}" destId="{B983E045-B1CA-4C93-9C74-ED4EBACBAAB3}" srcOrd="0" destOrd="0" presId="urn:microsoft.com/office/officeart/2008/layout/VerticalCurvedList"/>
    <dgm:cxn modelId="{4FCE799F-9601-4F82-88A3-B03A1F27828F}" type="presOf" srcId="{B93E89B9-A901-4245-A3D4-01368F46516A}" destId="{560590F2-D1B0-481E-9754-ADCD306B4435}" srcOrd="0" destOrd="0" presId="urn:microsoft.com/office/officeart/2008/layout/VerticalCurvedList"/>
    <dgm:cxn modelId="{B7960CC1-AC24-4B63-BCD7-97E7E50FA5A9}" type="presOf" srcId="{AB303528-49BC-4C45-8A44-DDD95E9FF540}" destId="{A5DF1FDB-A5C3-410B-AA93-3DD76EF61738}" srcOrd="0" destOrd="0" presId="urn:microsoft.com/office/officeart/2008/layout/VerticalCurvedList"/>
    <dgm:cxn modelId="{C33E6CDA-1876-4B50-8942-D62D15C7DF5F}" srcId="{B93E89B9-A901-4245-A3D4-01368F46516A}" destId="{B929CDA9-6517-44DB-B16E-26371D3115DC}" srcOrd="1" destOrd="0" parTransId="{4FC5DCC1-2018-438F-B24B-B09A5FA23A7F}" sibTransId="{E6AC600A-C6AF-476C-845D-A214F4A9EACD}"/>
    <dgm:cxn modelId="{2B86ACCA-44C8-45A8-A43F-B7F5842C8806}" type="presParOf" srcId="{560590F2-D1B0-481E-9754-ADCD306B4435}" destId="{F33C41F0-298E-4309-8D1A-EC7798261832}" srcOrd="0" destOrd="0" presId="urn:microsoft.com/office/officeart/2008/layout/VerticalCurvedList"/>
    <dgm:cxn modelId="{35155F30-C3AE-4E0C-979B-591BD575429E}" type="presParOf" srcId="{F33C41F0-298E-4309-8D1A-EC7798261832}" destId="{6C741D93-29A0-40FE-8087-27CA530F0FB7}" srcOrd="0" destOrd="0" presId="urn:microsoft.com/office/officeart/2008/layout/VerticalCurvedList"/>
    <dgm:cxn modelId="{E7666AB4-AA7E-4769-84B3-9595582E5FEE}" type="presParOf" srcId="{6C741D93-29A0-40FE-8087-27CA530F0FB7}" destId="{17858BC7-4A34-419C-A9D4-35D6289AF094}" srcOrd="0" destOrd="0" presId="urn:microsoft.com/office/officeart/2008/layout/VerticalCurvedList"/>
    <dgm:cxn modelId="{A3B96384-AEFF-44EC-9030-59C8A5544417}" type="presParOf" srcId="{6C741D93-29A0-40FE-8087-27CA530F0FB7}" destId="{A5DF1FDB-A5C3-410B-AA93-3DD76EF61738}" srcOrd="1" destOrd="0" presId="urn:microsoft.com/office/officeart/2008/layout/VerticalCurvedList"/>
    <dgm:cxn modelId="{CF1C5136-46BD-4D46-BE3A-1AE5EA11B99D}" type="presParOf" srcId="{6C741D93-29A0-40FE-8087-27CA530F0FB7}" destId="{C9B809A9-E532-4365-9534-C1F4311B8279}" srcOrd="2" destOrd="0" presId="urn:microsoft.com/office/officeart/2008/layout/VerticalCurvedList"/>
    <dgm:cxn modelId="{1D53F99F-2BF8-4213-92DD-22852CA4887F}" type="presParOf" srcId="{6C741D93-29A0-40FE-8087-27CA530F0FB7}" destId="{DEA48147-A935-450F-8AE9-A2D49C00142E}" srcOrd="3" destOrd="0" presId="urn:microsoft.com/office/officeart/2008/layout/VerticalCurvedList"/>
    <dgm:cxn modelId="{95E6ED7A-7497-4C95-9D83-CDE1896A3B8A}" type="presParOf" srcId="{F33C41F0-298E-4309-8D1A-EC7798261832}" destId="{A3CD0CC8-47FB-4D36-8BD2-182B6D778D5F}" srcOrd="1" destOrd="0" presId="urn:microsoft.com/office/officeart/2008/layout/VerticalCurvedList"/>
    <dgm:cxn modelId="{FA59BCA7-1035-479B-B7C3-BA3E038B8CE0}" type="presParOf" srcId="{F33C41F0-298E-4309-8D1A-EC7798261832}" destId="{79C500A3-D563-41C5-99BA-F50348D8FD98}" srcOrd="2" destOrd="0" presId="urn:microsoft.com/office/officeart/2008/layout/VerticalCurvedList"/>
    <dgm:cxn modelId="{77CDEBA8-5150-497D-874F-903F7F525E6A}" type="presParOf" srcId="{79C500A3-D563-41C5-99BA-F50348D8FD98}" destId="{6642231E-ECE2-46F8-BBEF-D89BE6C51719}" srcOrd="0" destOrd="0" presId="urn:microsoft.com/office/officeart/2008/layout/VerticalCurvedList"/>
    <dgm:cxn modelId="{E36BFE74-8390-441A-B51A-4BB7AFFB1CBC}" type="presParOf" srcId="{F33C41F0-298E-4309-8D1A-EC7798261832}" destId="{B983E045-B1CA-4C93-9C74-ED4EBACBAAB3}" srcOrd="3" destOrd="0" presId="urn:microsoft.com/office/officeart/2008/layout/VerticalCurvedList"/>
    <dgm:cxn modelId="{61CFCFD7-5EA5-4B75-A16C-64902B658089}" type="presParOf" srcId="{F33C41F0-298E-4309-8D1A-EC7798261832}" destId="{ADC62FB2-C82D-465A-B4A4-317C9ECECE07}" srcOrd="4" destOrd="0" presId="urn:microsoft.com/office/officeart/2008/layout/VerticalCurvedList"/>
    <dgm:cxn modelId="{05C564C3-3635-4CE5-A84E-CDAF1138C21A}" type="presParOf" srcId="{ADC62FB2-C82D-465A-B4A4-317C9ECECE07}" destId="{C656A7DC-C103-4C98-BD7B-925ABE90A0E8}" srcOrd="0" destOrd="0" presId="urn:microsoft.com/office/officeart/2008/layout/VerticalCurvedList"/>
    <dgm:cxn modelId="{CBCDADBD-4BD4-4106-B45E-0CA322FDCC6C}" type="presParOf" srcId="{F33C41F0-298E-4309-8D1A-EC7798261832}" destId="{84174494-ACE1-499D-80B0-439F749A89E6}" srcOrd="5" destOrd="0" presId="urn:microsoft.com/office/officeart/2008/layout/VerticalCurvedList"/>
    <dgm:cxn modelId="{4BAB0E20-E18F-4B99-82E6-60289045023C}" type="presParOf" srcId="{F33C41F0-298E-4309-8D1A-EC7798261832}" destId="{259DE965-9095-4CF5-AF37-68A2FDF78AF4}" srcOrd="6" destOrd="0" presId="urn:microsoft.com/office/officeart/2008/layout/VerticalCurvedList"/>
    <dgm:cxn modelId="{593424E4-6E42-4E88-82B5-92B299DF5C8C}" type="presParOf" srcId="{259DE965-9095-4CF5-AF37-68A2FDF78AF4}" destId="{DF7C9306-F43F-4EBC-86DE-9F3224755E88}" srcOrd="0" destOrd="0" presId="urn:microsoft.com/office/officeart/2008/layout/VerticalCurvedList"/>
    <dgm:cxn modelId="{990D6133-273F-4FFE-900A-D971EFD56691}" type="presParOf" srcId="{F33C41F0-298E-4309-8D1A-EC7798261832}" destId="{0855362E-C240-45D3-88A0-BF1088C3A432}" srcOrd="7" destOrd="0" presId="urn:microsoft.com/office/officeart/2008/layout/VerticalCurvedList"/>
    <dgm:cxn modelId="{CD19EEEE-F52C-4D34-9AAA-F0271CA300B5}" type="presParOf" srcId="{F33C41F0-298E-4309-8D1A-EC7798261832}" destId="{C4891F6D-E27B-4196-9C01-5AFA6B400E03}" srcOrd="8" destOrd="0" presId="urn:microsoft.com/office/officeart/2008/layout/VerticalCurvedList"/>
    <dgm:cxn modelId="{11EE6A9B-990F-40AE-B0DF-C92D5093EE51}" type="presParOf" srcId="{C4891F6D-E27B-4196-9C01-5AFA6B400E03}" destId="{D1FD672B-B72F-467A-99B5-7F14B52AAB9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5A5A3F8-7621-4F01-A54D-7B171832B30B}" type="doc">
      <dgm:prSet loTypeId="urn:microsoft.com/office/officeart/2005/8/layout/vProcess5" loCatId="process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CB08BFF0-5AA7-46F4-9545-3CDFDD676E1F}">
      <dgm:prSet phldrT="[Text]"/>
      <dgm:spPr/>
      <dgm:t>
        <a:bodyPr/>
        <a:lstStyle/>
        <a:p>
          <a:r>
            <a:rPr lang="en-US" dirty="0"/>
            <a:t>Controlling Moisture</a:t>
          </a:r>
        </a:p>
      </dgm:t>
    </dgm:pt>
    <dgm:pt modelId="{67460C8D-CD41-4859-92A4-AE0B8EA60E9A}" type="parTrans" cxnId="{184F2BCD-696D-4A74-AE55-38269A087DBF}">
      <dgm:prSet/>
      <dgm:spPr/>
      <dgm:t>
        <a:bodyPr/>
        <a:lstStyle/>
        <a:p>
          <a:endParaRPr lang="en-US"/>
        </a:p>
      </dgm:t>
    </dgm:pt>
    <dgm:pt modelId="{05FE1970-EFD2-47B5-854B-7B2003EA8C59}" type="sibTrans" cxnId="{184F2BCD-696D-4A74-AE55-38269A087DBF}">
      <dgm:prSet/>
      <dgm:spPr/>
      <dgm:t>
        <a:bodyPr/>
        <a:lstStyle/>
        <a:p>
          <a:endParaRPr lang="en-US"/>
        </a:p>
      </dgm:t>
    </dgm:pt>
    <dgm:pt modelId="{9440E59B-F471-43B1-BBC8-CB8FCAF4EF57}">
      <dgm:prSet phldrT="[Text]"/>
      <dgm:spPr/>
      <dgm:t>
        <a:bodyPr/>
        <a:lstStyle/>
        <a:p>
          <a:r>
            <a:rPr lang="en-US" dirty="0"/>
            <a:t>Processing of Blended Beef</a:t>
          </a:r>
        </a:p>
      </dgm:t>
    </dgm:pt>
    <dgm:pt modelId="{4D036441-598D-4409-8179-8451B0B40715}" type="parTrans" cxnId="{94CC2542-1781-42D7-B437-B252CA961DA0}">
      <dgm:prSet/>
      <dgm:spPr/>
      <dgm:t>
        <a:bodyPr/>
        <a:lstStyle/>
        <a:p>
          <a:endParaRPr lang="en-US"/>
        </a:p>
      </dgm:t>
    </dgm:pt>
    <dgm:pt modelId="{76FEC2D4-8585-475D-B7DF-4BF1B214AB10}" type="sibTrans" cxnId="{94CC2542-1781-42D7-B437-B252CA961DA0}">
      <dgm:prSet/>
      <dgm:spPr/>
      <dgm:t>
        <a:bodyPr/>
        <a:lstStyle/>
        <a:p>
          <a:endParaRPr lang="en-US"/>
        </a:p>
      </dgm:t>
    </dgm:pt>
    <dgm:pt modelId="{E513385E-1ED2-4CE8-A71B-2F11C91DE7FB}">
      <dgm:prSet phldrT="[Text]"/>
      <dgm:spPr/>
      <dgm:t>
        <a:bodyPr/>
        <a:lstStyle/>
        <a:p>
          <a:r>
            <a:rPr lang="en-US" dirty="0"/>
            <a:t>Mushroom Type &amp; Cost</a:t>
          </a:r>
        </a:p>
      </dgm:t>
    </dgm:pt>
    <dgm:pt modelId="{5190ADD0-782B-4B9E-9B9C-BB16A5F4FCB6}" type="parTrans" cxnId="{905982D3-09D0-4E84-85E0-4CDB978C1E61}">
      <dgm:prSet/>
      <dgm:spPr/>
      <dgm:t>
        <a:bodyPr/>
        <a:lstStyle/>
        <a:p>
          <a:endParaRPr lang="en-US"/>
        </a:p>
      </dgm:t>
    </dgm:pt>
    <dgm:pt modelId="{CF85A969-6C5E-4F1E-A17F-1B4D5ADFCCA2}" type="sibTrans" cxnId="{905982D3-09D0-4E84-85E0-4CDB978C1E61}">
      <dgm:prSet/>
      <dgm:spPr/>
      <dgm:t>
        <a:bodyPr/>
        <a:lstStyle/>
        <a:p>
          <a:endParaRPr lang="en-US"/>
        </a:p>
      </dgm:t>
    </dgm:pt>
    <dgm:pt modelId="{1F319A2C-74EC-49CD-ABC8-C71200BB9660}" type="pres">
      <dgm:prSet presAssocID="{85A5A3F8-7621-4F01-A54D-7B171832B30B}" presName="outerComposite" presStyleCnt="0">
        <dgm:presLayoutVars>
          <dgm:chMax val="5"/>
          <dgm:dir/>
          <dgm:resizeHandles val="exact"/>
        </dgm:presLayoutVars>
      </dgm:prSet>
      <dgm:spPr/>
    </dgm:pt>
    <dgm:pt modelId="{BBDB151D-B4A6-45E0-B5C9-6057AC5145FC}" type="pres">
      <dgm:prSet presAssocID="{85A5A3F8-7621-4F01-A54D-7B171832B30B}" presName="dummyMaxCanvas" presStyleCnt="0">
        <dgm:presLayoutVars/>
      </dgm:prSet>
      <dgm:spPr/>
    </dgm:pt>
    <dgm:pt modelId="{9DC1A72A-2535-44E5-97D0-60873A81CE4C}" type="pres">
      <dgm:prSet presAssocID="{85A5A3F8-7621-4F01-A54D-7B171832B30B}" presName="ThreeNodes_1" presStyleLbl="node1" presStyleIdx="0" presStyleCnt="3">
        <dgm:presLayoutVars>
          <dgm:bulletEnabled val="1"/>
        </dgm:presLayoutVars>
      </dgm:prSet>
      <dgm:spPr/>
    </dgm:pt>
    <dgm:pt modelId="{91D86E17-A6EE-44FB-9887-B6B182BF6958}" type="pres">
      <dgm:prSet presAssocID="{85A5A3F8-7621-4F01-A54D-7B171832B30B}" presName="ThreeNodes_2" presStyleLbl="node1" presStyleIdx="1" presStyleCnt="3">
        <dgm:presLayoutVars>
          <dgm:bulletEnabled val="1"/>
        </dgm:presLayoutVars>
      </dgm:prSet>
      <dgm:spPr/>
    </dgm:pt>
    <dgm:pt modelId="{D3FFCCB7-BA24-4F5C-8A10-BE29110A45CC}" type="pres">
      <dgm:prSet presAssocID="{85A5A3F8-7621-4F01-A54D-7B171832B30B}" presName="ThreeNodes_3" presStyleLbl="node1" presStyleIdx="2" presStyleCnt="3">
        <dgm:presLayoutVars>
          <dgm:bulletEnabled val="1"/>
        </dgm:presLayoutVars>
      </dgm:prSet>
      <dgm:spPr/>
    </dgm:pt>
    <dgm:pt modelId="{32421A8E-6842-4FD5-85D7-633FA0936180}" type="pres">
      <dgm:prSet presAssocID="{85A5A3F8-7621-4F01-A54D-7B171832B30B}" presName="ThreeConn_1-2" presStyleLbl="fgAccFollowNode1" presStyleIdx="0" presStyleCnt="2">
        <dgm:presLayoutVars>
          <dgm:bulletEnabled val="1"/>
        </dgm:presLayoutVars>
      </dgm:prSet>
      <dgm:spPr/>
    </dgm:pt>
    <dgm:pt modelId="{DC0740C0-BCBC-4512-B5C2-3D2C51F854CA}" type="pres">
      <dgm:prSet presAssocID="{85A5A3F8-7621-4F01-A54D-7B171832B30B}" presName="ThreeConn_2-3" presStyleLbl="fgAccFollowNode1" presStyleIdx="1" presStyleCnt="2">
        <dgm:presLayoutVars>
          <dgm:bulletEnabled val="1"/>
        </dgm:presLayoutVars>
      </dgm:prSet>
      <dgm:spPr/>
    </dgm:pt>
    <dgm:pt modelId="{39F5F6D3-E92B-4F06-BC2B-C989F1E5C92B}" type="pres">
      <dgm:prSet presAssocID="{85A5A3F8-7621-4F01-A54D-7B171832B30B}" presName="ThreeNodes_1_text" presStyleLbl="node1" presStyleIdx="2" presStyleCnt="3">
        <dgm:presLayoutVars>
          <dgm:bulletEnabled val="1"/>
        </dgm:presLayoutVars>
      </dgm:prSet>
      <dgm:spPr/>
    </dgm:pt>
    <dgm:pt modelId="{9873552E-070D-4859-B870-22A7755B6210}" type="pres">
      <dgm:prSet presAssocID="{85A5A3F8-7621-4F01-A54D-7B171832B30B}" presName="ThreeNodes_2_text" presStyleLbl="node1" presStyleIdx="2" presStyleCnt="3">
        <dgm:presLayoutVars>
          <dgm:bulletEnabled val="1"/>
        </dgm:presLayoutVars>
      </dgm:prSet>
      <dgm:spPr/>
    </dgm:pt>
    <dgm:pt modelId="{54A540F3-8686-4D48-B0DB-1E6B5CD08FAB}" type="pres">
      <dgm:prSet presAssocID="{85A5A3F8-7621-4F01-A54D-7B171832B30B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F7563D0C-93C5-409A-8333-F60D39FB39D7}" type="presOf" srcId="{05FE1970-EFD2-47B5-854B-7B2003EA8C59}" destId="{DC0740C0-BCBC-4512-B5C2-3D2C51F854CA}" srcOrd="0" destOrd="0" presId="urn:microsoft.com/office/officeart/2005/8/layout/vProcess5"/>
    <dgm:cxn modelId="{9A792612-47BD-4C88-9A6E-D31E0ABF7509}" type="presOf" srcId="{9440E59B-F471-43B1-BBC8-CB8FCAF4EF57}" destId="{54A540F3-8686-4D48-B0DB-1E6B5CD08FAB}" srcOrd="1" destOrd="0" presId="urn:microsoft.com/office/officeart/2005/8/layout/vProcess5"/>
    <dgm:cxn modelId="{3FF6E55B-FF8C-461F-B7CD-D6F116794972}" type="presOf" srcId="{85A5A3F8-7621-4F01-A54D-7B171832B30B}" destId="{1F319A2C-74EC-49CD-ABC8-C71200BB9660}" srcOrd="0" destOrd="0" presId="urn:microsoft.com/office/officeart/2005/8/layout/vProcess5"/>
    <dgm:cxn modelId="{94CC2542-1781-42D7-B437-B252CA961DA0}" srcId="{85A5A3F8-7621-4F01-A54D-7B171832B30B}" destId="{9440E59B-F471-43B1-BBC8-CB8FCAF4EF57}" srcOrd="2" destOrd="0" parTransId="{4D036441-598D-4409-8179-8451B0B40715}" sibTransId="{76FEC2D4-8585-475D-B7DF-4BF1B214AB10}"/>
    <dgm:cxn modelId="{B8D34D68-D18A-401A-85E2-BFCC1693D5E1}" type="presOf" srcId="{CB08BFF0-5AA7-46F4-9545-3CDFDD676E1F}" destId="{91D86E17-A6EE-44FB-9887-B6B182BF6958}" srcOrd="0" destOrd="0" presId="urn:microsoft.com/office/officeart/2005/8/layout/vProcess5"/>
    <dgm:cxn modelId="{B7925386-1098-498E-AF25-557418936307}" type="presOf" srcId="{9440E59B-F471-43B1-BBC8-CB8FCAF4EF57}" destId="{D3FFCCB7-BA24-4F5C-8A10-BE29110A45CC}" srcOrd="0" destOrd="0" presId="urn:microsoft.com/office/officeart/2005/8/layout/vProcess5"/>
    <dgm:cxn modelId="{AA214CA8-87D2-4B52-BE1A-FF549A9EFD1F}" type="presOf" srcId="{CB08BFF0-5AA7-46F4-9545-3CDFDD676E1F}" destId="{9873552E-070D-4859-B870-22A7755B6210}" srcOrd="1" destOrd="0" presId="urn:microsoft.com/office/officeart/2005/8/layout/vProcess5"/>
    <dgm:cxn modelId="{89585FB2-EEBE-4CC0-AB35-F1DEBA007C12}" type="presOf" srcId="{E513385E-1ED2-4CE8-A71B-2F11C91DE7FB}" destId="{39F5F6D3-E92B-4F06-BC2B-C989F1E5C92B}" srcOrd="1" destOrd="0" presId="urn:microsoft.com/office/officeart/2005/8/layout/vProcess5"/>
    <dgm:cxn modelId="{A96721C3-A439-4F1E-82FC-B8E2C1FB1F19}" type="presOf" srcId="{E513385E-1ED2-4CE8-A71B-2F11C91DE7FB}" destId="{9DC1A72A-2535-44E5-97D0-60873A81CE4C}" srcOrd="0" destOrd="0" presId="urn:microsoft.com/office/officeart/2005/8/layout/vProcess5"/>
    <dgm:cxn modelId="{13083FC7-3636-4934-8796-FB46CC64A6E5}" type="presOf" srcId="{CF85A969-6C5E-4F1E-A17F-1B4D5ADFCCA2}" destId="{32421A8E-6842-4FD5-85D7-633FA0936180}" srcOrd="0" destOrd="0" presId="urn:microsoft.com/office/officeart/2005/8/layout/vProcess5"/>
    <dgm:cxn modelId="{184F2BCD-696D-4A74-AE55-38269A087DBF}" srcId="{85A5A3F8-7621-4F01-A54D-7B171832B30B}" destId="{CB08BFF0-5AA7-46F4-9545-3CDFDD676E1F}" srcOrd="1" destOrd="0" parTransId="{67460C8D-CD41-4859-92A4-AE0B8EA60E9A}" sibTransId="{05FE1970-EFD2-47B5-854B-7B2003EA8C59}"/>
    <dgm:cxn modelId="{905982D3-09D0-4E84-85E0-4CDB978C1E61}" srcId="{85A5A3F8-7621-4F01-A54D-7B171832B30B}" destId="{E513385E-1ED2-4CE8-A71B-2F11C91DE7FB}" srcOrd="0" destOrd="0" parTransId="{5190ADD0-782B-4B9E-9B9C-BB16A5F4FCB6}" sibTransId="{CF85A969-6C5E-4F1E-A17F-1B4D5ADFCCA2}"/>
    <dgm:cxn modelId="{F4DBF026-3D96-474C-B317-A468EF2B010B}" type="presParOf" srcId="{1F319A2C-74EC-49CD-ABC8-C71200BB9660}" destId="{BBDB151D-B4A6-45E0-B5C9-6057AC5145FC}" srcOrd="0" destOrd="0" presId="urn:microsoft.com/office/officeart/2005/8/layout/vProcess5"/>
    <dgm:cxn modelId="{6CED9952-F9B9-4CBF-8AF2-2BD76D087DED}" type="presParOf" srcId="{1F319A2C-74EC-49CD-ABC8-C71200BB9660}" destId="{9DC1A72A-2535-44E5-97D0-60873A81CE4C}" srcOrd="1" destOrd="0" presId="urn:microsoft.com/office/officeart/2005/8/layout/vProcess5"/>
    <dgm:cxn modelId="{AAEE6F76-F00B-4631-849C-8917BF569A3A}" type="presParOf" srcId="{1F319A2C-74EC-49CD-ABC8-C71200BB9660}" destId="{91D86E17-A6EE-44FB-9887-B6B182BF6958}" srcOrd="2" destOrd="0" presId="urn:microsoft.com/office/officeart/2005/8/layout/vProcess5"/>
    <dgm:cxn modelId="{7CA2842F-546A-45BE-A5DA-4941DF163A2A}" type="presParOf" srcId="{1F319A2C-74EC-49CD-ABC8-C71200BB9660}" destId="{D3FFCCB7-BA24-4F5C-8A10-BE29110A45CC}" srcOrd="3" destOrd="0" presId="urn:microsoft.com/office/officeart/2005/8/layout/vProcess5"/>
    <dgm:cxn modelId="{DD3B534E-5761-4792-BEAD-33BF31E22E8A}" type="presParOf" srcId="{1F319A2C-74EC-49CD-ABC8-C71200BB9660}" destId="{32421A8E-6842-4FD5-85D7-633FA0936180}" srcOrd="4" destOrd="0" presId="urn:microsoft.com/office/officeart/2005/8/layout/vProcess5"/>
    <dgm:cxn modelId="{AAFEED11-922B-497A-9E01-92D2CA5CCC0E}" type="presParOf" srcId="{1F319A2C-74EC-49CD-ABC8-C71200BB9660}" destId="{DC0740C0-BCBC-4512-B5C2-3D2C51F854CA}" srcOrd="5" destOrd="0" presId="urn:microsoft.com/office/officeart/2005/8/layout/vProcess5"/>
    <dgm:cxn modelId="{B0F1A2EB-D20C-4332-9418-3569EDF117E1}" type="presParOf" srcId="{1F319A2C-74EC-49CD-ABC8-C71200BB9660}" destId="{39F5F6D3-E92B-4F06-BC2B-C989F1E5C92B}" srcOrd="6" destOrd="0" presId="urn:microsoft.com/office/officeart/2005/8/layout/vProcess5"/>
    <dgm:cxn modelId="{C78E5007-ECE1-471E-9B25-14F47CA4722D}" type="presParOf" srcId="{1F319A2C-74EC-49CD-ABC8-C71200BB9660}" destId="{9873552E-070D-4859-B870-22A7755B6210}" srcOrd="7" destOrd="0" presId="urn:microsoft.com/office/officeart/2005/8/layout/vProcess5"/>
    <dgm:cxn modelId="{BA8753D8-E8D9-473D-8E34-050F345E5943}" type="presParOf" srcId="{1F319A2C-74EC-49CD-ABC8-C71200BB9660}" destId="{54A540F3-8686-4D48-B0DB-1E6B5CD08FAB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DF1FDB-A5C3-410B-AA93-3DD76EF61738}">
      <dsp:nvSpPr>
        <dsp:cNvPr id="0" name=""/>
        <dsp:cNvSpPr/>
      </dsp:nvSpPr>
      <dsp:spPr>
        <a:xfrm>
          <a:off x="-6737215" y="-1030182"/>
          <a:ext cx="8018403" cy="8018403"/>
        </a:xfrm>
        <a:prstGeom prst="blockArc">
          <a:avLst>
            <a:gd name="adj1" fmla="val 18900000"/>
            <a:gd name="adj2" fmla="val 2700000"/>
            <a:gd name="adj3" fmla="val 269"/>
          </a:avLst>
        </a:prstGeom>
        <a:noFill/>
        <a:ln w="127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CD0CC8-47FB-4D36-8BD2-182B6D778D5F}">
      <dsp:nvSpPr>
        <dsp:cNvPr id="0" name=""/>
        <dsp:cNvSpPr/>
      </dsp:nvSpPr>
      <dsp:spPr>
        <a:xfrm>
          <a:off x="670378" y="458053"/>
          <a:ext cx="7166112" cy="916584"/>
        </a:xfrm>
        <a:prstGeom prst="rect">
          <a:avLst/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7539" tIns="96520" rIns="96520" bIns="9652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/>
            <a:t>About Cornell Dining</a:t>
          </a:r>
        </a:p>
      </dsp:txBody>
      <dsp:txXfrm>
        <a:off x="670378" y="458053"/>
        <a:ext cx="7166112" cy="916584"/>
      </dsp:txXfrm>
    </dsp:sp>
    <dsp:sp modelId="{6642231E-ECE2-46F8-BBEF-D89BE6C51719}">
      <dsp:nvSpPr>
        <dsp:cNvPr id="0" name=""/>
        <dsp:cNvSpPr/>
      </dsp:nvSpPr>
      <dsp:spPr>
        <a:xfrm>
          <a:off x="97512" y="343480"/>
          <a:ext cx="1145730" cy="114573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83E045-B1CA-4C93-9C74-ED4EBACBAAB3}">
      <dsp:nvSpPr>
        <dsp:cNvPr id="0" name=""/>
        <dsp:cNvSpPr/>
      </dsp:nvSpPr>
      <dsp:spPr>
        <a:xfrm>
          <a:off x="1195877" y="1833169"/>
          <a:ext cx="6640613" cy="916584"/>
        </a:xfrm>
        <a:prstGeom prst="rect">
          <a:avLst/>
        </a:prstGeom>
        <a:solidFill>
          <a:schemeClr val="accent2">
            <a:alpha val="90000"/>
            <a:hueOff val="0"/>
            <a:satOff val="0"/>
            <a:lumOff val="0"/>
            <a:alphaOff val="-13333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7539" tIns="96520" rIns="96520" bIns="9652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/>
            <a:t>Menus of Change Program</a:t>
          </a:r>
        </a:p>
      </dsp:txBody>
      <dsp:txXfrm>
        <a:off x="1195877" y="1833169"/>
        <a:ext cx="6640613" cy="916584"/>
      </dsp:txXfrm>
    </dsp:sp>
    <dsp:sp modelId="{C656A7DC-C103-4C98-BD7B-925ABE90A0E8}">
      <dsp:nvSpPr>
        <dsp:cNvPr id="0" name=""/>
        <dsp:cNvSpPr/>
      </dsp:nvSpPr>
      <dsp:spPr>
        <a:xfrm>
          <a:off x="623011" y="1718596"/>
          <a:ext cx="1145730" cy="114573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hueOff val="0"/>
              <a:satOff val="0"/>
              <a:lumOff val="0"/>
              <a:alphaOff val="-13333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174494-ACE1-499D-80B0-439F749A89E6}">
      <dsp:nvSpPr>
        <dsp:cNvPr id="0" name=""/>
        <dsp:cNvSpPr/>
      </dsp:nvSpPr>
      <dsp:spPr>
        <a:xfrm>
          <a:off x="1195877" y="3208284"/>
          <a:ext cx="6640613" cy="916584"/>
        </a:xfrm>
        <a:prstGeom prst="rect">
          <a:avLst/>
        </a:prstGeom>
        <a:solidFill>
          <a:schemeClr val="accent2">
            <a:alpha val="90000"/>
            <a:hueOff val="0"/>
            <a:satOff val="0"/>
            <a:lumOff val="0"/>
            <a:alphaOff val="-26667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7539" tIns="96520" rIns="96520" bIns="9652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/>
            <a:t>Blended Burger – Operational</a:t>
          </a:r>
        </a:p>
      </dsp:txBody>
      <dsp:txXfrm>
        <a:off x="1195877" y="3208284"/>
        <a:ext cx="6640613" cy="916584"/>
      </dsp:txXfrm>
    </dsp:sp>
    <dsp:sp modelId="{DF7C9306-F43F-4EBC-86DE-9F3224755E88}">
      <dsp:nvSpPr>
        <dsp:cNvPr id="0" name=""/>
        <dsp:cNvSpPr/>
      </dsp:nvSpPr>
      <dsp:spPr>
        <a:xfrm>
          <a:off x="623011" y="3093711"/>
          <a:ext cx="1145730" cy="114573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hueOff val="0"/>
              <a:satOff val="0"/>
              <a:lumOff val="0"/>
              <a:alphaOff val="-26667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55362E-C240-45D3-88A0-BF1088C3A432}">
      <dsp:nvSpPr>
        <dsp:cNvPr id="0" name=""/>
        <dsp:cNvSpPr/>
      </dsp:nvSpPr>
      <dsp:spPr>
        <a:xfrm>
          <a:off x="670378" y="4583399"/>
          <a:ext cx="7166112" cy="916584"/>
        </a:xfrm>
        <a:prstGeom prst="rect">
          <a:avLst/>
        </a:prstGeom>
        <a:solidFill>
          <a:schemeClr val="accent2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7539" tIns="96520" rIns="96520" bIns="9652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/>
            <a:t>Blended Burger - Study</a:t>
          </a:r>
        </a:p>
      </dsp:txBody>
      <dsp:txXfrm>
        <a:off x="670378" y="4583399"/>
        <a:ext cx="7166112" cy="916584"/>
      </dsp:txXfrm>
    </dsp:sp>
    <dsp:sp modelId="{D1FD672B-B72F-467A-99B5-7F14B52AAB91}">
      <dsp:nvSpPr>
        <dsp:cNvPr id="0" name=""/>
        <dsp:cNvSpPr/>
      </dsp:nvSpPr>
      <dsp:spPr>
        <a:xfrm>
          <a:off x="97512" y="4468826"/>
          <a:ext cx="1145730" cy="114573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hueOff val="0"/>
              <a:satOff val="0"/>
              <a:lumOff val="0"/>
              <a:alphaOff val="-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C1A72A-2535-44E5-97D0-60873A81CE4C}">
      <dsp:nvSpPr>
        <dsp:cNvPr id="0" name=""/>
        <dsp:cNvSpPr/>
      </dsp:nvSpPr>
      <dsp:spPr>
        <a:xfrm>
          <a:off x="0" y="0"/>
          <a:ext cx="6681442" cy="1434628"/>
        </a:xfrm>
        <a:prstGeom prst="roundRect">
          <a:avLst>
            <a:gd name="adj" fmla="val 10000"/>
          </a:avLst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/>
            <a:t>Mushroom Type &amp; Cost</a:t>
          </a:r>
        </a:p>
      </dsp:txBody>
      <dsp:txXfrm>
        <a:off x="42019" y="42019"/>
        <a:ext cx="5133366" cy="1350590"/>
      </dsp:txXfrm>
    </dsp:sp>
    <dsp:sp modelId="{91D86E17-A6EE-44FB-9887-B6B182BF6958}">
      <dsp:nvSpPr>
        <dsp:cNvPr id="0" name=""/>
        <dsp:cNvSpPr/>
      </dsp:nvSpPr>
      <dsp:spPr>
        <a:xfrm>
          <a:off x="589539" y="1673733"/>
          <a:ext cx="6681442" cy="1434628"/>
        </a:xfrm>
        <a:prstGeom prst="roundRect">
          <a:avLst>
            <a:gd name="adj" fmla="val 10000"/>
          </a:avLst>
        </a:prstGeom>
        <a:solidFill>
          <a:schemeClr val="accent2">
            <a:shade val="80000"/>
            <a:hueOff val="-240708"/>
            <a:satOff val="5083"/>
            <a:lumOff val="135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/>
            <a:t>Controlling Moisture</a:t>
          </a:r>
        </a:p>
      </dsp:txBody>
      <dsp:txXfrm>
        <a:off x="631558" y="1715752"/>
        <a:ext cx="5075357" cy="1350590"/>
      </dsp:txXfrm>
    </dsp:sp>
    <dsp:sp modelId="{D3FFCCB7-BA24-4F5C-8A10-BE29110A45CC}">
      <dsp:nvSpPr>
        <dsp:cNvPr id="0" name=""/>
        <dsp:cNvSpPr/>
      </dsp:nvSpPr>
      <dsp:spPr>
        <a:xfrm>
          <a:off x="1179078" y="3347467"/>
          <a:ext cx="6681442" cy="1434628"/>
        </a:xfrm>
        <a:prstGeom prst="roundRect">
          <a:avLst>
            <a:gd name="adj" fmla="val 10000"/>
          </a:avLst>
        </a:prstGeom>
        <a:solidFill>
          <a:schemeClr val="accent2">
            <a:shade val="80000"/>
            <a:hueOff val="-481415"/>
            <a:satOff val="10166"/>
            <a:lumOff val="2708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/>
            <a:t>Processing of Blended Beef</a:t>
          </a:r>
        </a:p>
      </dsp:txBody>
      <dsp:txXfrm>
        <a:off x="1221097" y="3389486"/>
        <a:ext cx="5075357" cy="1350590"/>
      </dsp:txXfrm>
    </dsp:sp>
    <dsp:sp modelId="{32421A8E-6842-4FD5-85D7-633FA0936180}">
      <dsp:nvSpPr>
        <dsp:cNvPr id="0" name=""/>
        <dsp:cNvSpPr/>
      </dsp:nvSpPr>
      <dsp:spPr>
        <a:xfrm>
          <a:off x="5748934" y="1087926"/>
          <a:ext cx="932508" cy="932508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5958748" y="1087926"/>
        <a:ext cx="512880" cy="701712"/>
      </dsp:txXfrm>
    </dsp:sp>
    <dsp:sp modelId="{DC0740C0-BCBC-4512-B5C2-3D2C51F854CA}">
      <dsp:nvSpPr>
        <dsp:cNvPr id="0" name=""/>
        <dsp:cNvSpPr/>
      </dsp:nvSpPr>
      <dsp:spPr>
        <a:xfrm>
          <a:off x="6338473" y="2752096"/>
          <a:ext cx="932508" cy="932508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6548287" y="2752096"/>
        <a:ext cx="512880" cy="7017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FE3243-1073-4E33-AC57-9D7537F1D2E4}" type="datetimeFigureOut">
              <a:rPr lang="en-US" smtClean="0"/>
              <a:t>1/17/2019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3486BC-78B9-4999-B5A2-2A91016765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1395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By now, Menus of Change should be a Cornell Dining standard verbiage.  If you are new</a:t>
            </a:r>
            <a:r>
              <a:rPr lang="en-US" baseline="0" dirty="0"/>
              <a:t> or don’t recall, Menus of Change is a collaborative with other colleges and universities in the business of creating healthy, sustainable, and delicious food choices.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06A23A-5258-48FC-821D-7E8D35B5C0B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2827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2018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3486BC-78B9-4999-B5A2-2A910167657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9770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Why did we choose </a:t>
            </a:r>
            <a:r>
              <a:rPr lang="en-US" dirty="0" err="1"/>
              <a:t>risley</a:t>
            </a:r>
            <a:r>
              <a:rPr lang="en-US" dirty="0"/>
              <a:t>?</a:t>
            </a:r>
          </a:p>
          <a:p>
            <a:r>
              <a:rPr lang="en-US" dirty="0"/>
              <a:t>Where are burgers served?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3486BC-78B9-4999-B5A2-2A910167657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526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FF9FE-5BEB-436C-8351-8E0CB33A137F}" type="datetimeFigureOut">
              <a:rPr lang="en-US" smtClean="0"/>
              <a:t>1/17/2019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9B9DE-A08D-48F1-AB9C-2761485D95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6440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FF9FE-5BEB-436C-8351-8E0CB33A137F}" type="datetimeFigureOut">
              <a:rPr lang="en-US" smtClean="0"/>
              <a:t>1/17/2019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9B9DE-A08D-48F1-AB9C-2761485D95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4864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FF9FE-5BEB-436C-8351-8E0CB33A137F}" type="datetimeFigureOut">
              <a:rPr lang="en-US" smtClean="0"/>
              <a:t>1/17/2019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9B9DE-A08D-48F1-AB9C-2761485D95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752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FF9FE-5BEB-436C-8351-8E0CB33A137F}" type="datetimeFigureOut">
              <a:rPr lang="en-US" smtClean="0"/>
              <a:t>1/17/2019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9B9DE-A08D-48F1-AB9C-2761485D95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4945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FF9FE-5BEB-436C-8351-8E0CB33A137F}" type="datetimeFigureOut">
              <a:rPr lang="en-US" smtClean="0"/>
              <a:t>1/17/2019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9B9DE-A08D-48F1-AB9C-2761485D95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4276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FF9FE-5BEB-436C-8351-8E0CB33A137F}" type="datetimeFigureOut">
              <a:rPr lang="en-US" smtClean="0"/>
              <a:t>1/17/2019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9B9DE-A08D-48F1-AB9C-2761485D95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4250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FF9FE-5BEB-436C-8351-8E0CB33A137F}" type="datetimeFigureOut">
              <a:rPr lang="en-US" smtClean="0"/>
              <a:t>1/17/2019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9B9DE-A08D-48F1-AB9C-2761485D95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627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FF9FE-5BEB-436C-8351-8E0CB33A137F}" type="datetimeFigureOut">
              <a:rPr lang="en-US" smtClean="0"/>
              <a:t>1/17/2019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9B9DE-A08D-48F1-AB9C-2761485D95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4201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FF9FE-5BEB-436C-8351-8E0CB33A137F}" type="datetimeFigureOut">
              <a:rPr lang="en-US" smtClean="0"/>
              <a:t>1/17/2019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9B9DE-A08D-48F1-AB9C-2761485D95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0069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FF9FE-5BEB-436C-8351-8E0CB33A137F}" type="datetimeFigureOut">
              <a:rPr lang="en-US" smtClean="0"/>
              <a:t>1/17/2019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9B9DE-A08D-48F1-AB9C-2761485D95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2745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FF9FE-5BEB-436C-8351-8E0CB33A137F}" type="datetimeFigureOut">
              <a:rPr lang="en-US" smtClean="0"/>
              <a:t>1/17/2019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9B9DE-A08D-48F1-AB9C-2761485D95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9850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8FF9FE-5BEB-436C-8351-8E0CB33A137F}" type="datetimeFigureOut">
              <a:rPr lang="en-US" smtClean="0"/>
              <a:t>1/17/2019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F9B9DE-A08D-48F1-AB9C-2761485D95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82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3777" y="3242612"/>
            <a:ext cx="2407484" cy="339936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53479" y="1676639"/>
            <a:ext cx="442662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Michele Lefebvre, RDN, CDN</a:t>
            </a:r>
          </a:p>
          <a:p>
            <a:r>
              <a:rPr lang="en-US" sz="2800" b="1" dirty="0"/>
              <a:t>Director, Nutrition</a:t>
            </a:r>
          </a:p>
          <a:p>
            <a:r>
              <a:rPr lang="en-US" sz="2800" b="1" dirty="0"/>
              <a:t>Cornell Dining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717910" y="1676639"/>
            <a:ext cx="342609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Giovanni Sogari, PhD</a:t>
            </a:r>
          </a:p>
          <a:p>
            <a:r>
              <a:rPr lang="en-US" sz="2800" b="1" dirty="0"/>
              <a:t>Visiting Scholar</a:t>
            </a:r>
          </a:p>
          <a:p>
            <a:r>
              <a:rPr lang="en-US" sz="2800" b="1" dirty="0"/>
              <a:t>University of Parma</a:t>
            </a:r>
          </a:p>
          <a:p>
            <a:endParaRPr lang="en-US" sz="2000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3109" t="21086" r="6596" b="53125"/>
          <a:stretch/>
        </p:blipFill>
        <p:spPr>
          <a:xfrm>
            <a:off x="247448" y="163147"/>
            <a:ext cx="8627377" cy="138603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650533" y="550654"/>
            <a:ext cx="3058510" cy="830997"/>
          </a:xfrm>
          <a:prstGeom prst="rect">
            <a:avLst/>
          </a:prstGeom>
          <a:solidFill>
            <a:srgbClr val="EC952A"/>
          </a:solidFill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  <a:latin typeface="Bahnschrift Light Condensed" panose="020B0502040204020203" pitchFamily="34" charset="0"/>
              </a:rPr>
              <a:t>In Foodservice</a:t>
            </a:r>
            <a:endParaRPr lang="en-US" sz="4800" cap="all" dirty="0">
              <a:solidFill>
                <a:schemeClr val="bg1"/>
              </a:solidFill>
              <a:latin typeface="Bahnschrift Ligh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93174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65921" y="0"/>
            <a:ext cx="1217775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046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17901"/>
          <a:stretch/>
        </p:blipFill>
        <p:spPr>
          <a:xfrm>
            <a:off x="1673764" y="0"/>
            <a:ext cx="582070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3975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4144301296"/>
              </p:ext>
            </p:extLst>
          </p:nvPr>
        </p:nvGraphicFramePr>
        <p:xfrm>
          <a:off x="924025" y="1551327"/>
          <a:ext cx="7860521" cy="47820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39443" y="293404"/>
            <a:ext cx="72959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EC952A"/>
                </a:solidFill>
                <a:latin typeface="Bahnschrift Light Condensed" panose="020B0502040204020203" pitchFamily="34" charset="0"/>
              </a:rPr>
              <a:t>Key Operational Issues</a:t>
            </a:r>
          </a:p>
        </p:txBody>
      </p:sp>
    </p:spTree>
    <p:extLst>
      <p:ext uri="{BB962C8B-B14F-4D97-AF65-F5344CB8AC3E}">
        <p14:creationId xmlns:p14="http://schemas.microsoft.com/office/powerpoint/2010/main" val="21243800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3903542" y="3014005"/>
            <a:ext cx="5240458" cy="3925977"/>
          </a:xfrm>
          <a:prstGeom prst="rect">
            <a:avLst/>
          </a:prstGeom>
        </p:spPr>
      </p:pic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Button Mushrooms</a:t>
            </a:r>
          </a:p>
          <a:p>
            <a:r>
              <a:rPr lang="en-US" dirty="0"/>
              <a:t>Portabella Mushrooms</a:t>
            </a:r>
          </a:p>
          <a:p>
            <a:r>
              <a:rPr lang="en-US" dirty="0" err="1"/>
              <a:t>Crimini</a:t>
            </a:r>
            <a:r>
              <a:rPr lang="en-US" dirty="0"/>
              <a:t> Mushrooms</a:t>
            </a:r>
          </a:p>
          <a:p>
            <a:r>
              <a:rPr lang="en-US" dirty="0"/>
              <a:t>Canned Mushrooms</a:t>
            </a:r>
          </a:p>
          <a:p>
            <a:r>
              <a:rPr lang="en-US" dirty="0"/>
              <a:t>IQF (Individually Quick Frozen)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628649" y="239653"/>
            <a:ext cx="6718081" cy="1434628"/>
            <a:chOff x="0" y="0"/>
            <a:chExt cx="6161496" cy="1434628"/>
          </a:xfrm>
        </p:grpSpPr>
        <p:sp>
          <p:nvSpPr>
            <p:cNvPr id="10" name="Rounded Rectangle 9"/>
            <p:cNvSpPr/>
            <p:nvPr/>
          </p:nvSpPr>
          <p:spPr>
            <a:xfrm>
              <a:off x="0" y="0"/>
              <a:ext cx="6161496" cy="1434628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shade val="8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Rounded Rectangle 4"/>
            <p:cNvSpPr txBox="1"/>
            <p:nvPr/>
          </p:nvSpPr>
          <p:spPr>
            <a:xfrm>
              <a:off x="42019" y="42019"/>
              <a:ext cx="4613419" cy="135059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4780" tIns="144780" rIns="144780" bIns="144780" numCol="1" spcCol="1270" anchor="ctr" anchorCtr="0">
              <a:noAutofit/>
            </a:bodyPr>
            <a:lstStyle/>
            <a:p>
              <a:pPr lvl="0" algn="l" defTabSz="1689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800" kern="1200" dirty="0"/>
                <a:t>Mushroom Type &amp; Cost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195773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Raw mushrooms</a:t>
            </a:r>
          </a:p>
          <a:p>
            <a:r>
              <a:rPr lang="en-US" dirty="0"/>
              <a:t>Blanched mushrooms</a:t>
            </a:r>
          </a:p>
          <a:p>
            <a:r>
              <a:rPr lang="en-US" dirty="0"/>
              <a:t>Blanched, pressed mushrooms</a:t>
            </a:r>
          </a:p>
          <a:p>
            <a:r>
              <a:rPr lang="en-US" dirty="0"/>
              <a:t>Canned, pressed mushrooms</a:t>
            </a:r>
          </a:p>
          <a:p>
            <a:r>
              <a:rPr lang="en-US" dirty="0"/>
              <a:t>Roasted, high heat mushrooms</a:t>
            </a:r>
          </a:p>
          <a:p>
            <a:r>
              <a:rPr lang="en-US" dirty="0"/>
              <a:t>Reduced Moisture, IQF mushrooms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628650" y="323529"/>
            <a:ext cx="6161496" cy="1434628"/>
            <a:chOff x="543661" y="1673733"/>
            <a:chExt cx="6161496" cy="1434628"/>
          </a:xfrm>
        </p:grpSpPr>
        <p:sp>
          <p:nvSpPr>
            <p:cNvPr id="5" name="Rounded Rectangle 4"/>
            <p:cNvSpPr/>
            <p:nvPr/>
          </p:nvSpPr>
          <p:spPr>
            <a:xfrm>
              <a:off x="543661" y="1673733"/>
              <a:ext cx="6161496" cy="1434628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shade val="80000"/>
                <a:hueOff val="-240708"/>
                <a:satOff val="5083"/>
                <a:lumOff val="13541"/>
                <a:alphaOff val="0"/>
              </a:schemeClr>
            </a:fillRef>
            <a:effectRef idx="0">
              <a:schemeClr val="accent2">
                <a:shade val="80000"/>
                <a:hueOff val="-240708"/>
                <a:satOff val="5083"/>
                <a:lumOff val="13541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Rounded Rectangle 4"/>
            <p:cNvSpPr txBox="1"/>
            <p:nvPr/>
          </p:nvSpPr>
          <p:spPr>
            <a:xfrm>
              <a:off x="585680" y="1715752"/>
              <a:ext cx="4601288" cy="135059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4780" tIns="144780" rIns="144780" bIns="144780" numCol="1" spcCol="1270" anchor="ctr" anchorCtr="0">
              <a:noAutofit/>
            </a:bodyPr>
            <a:lstStyle/>
            <a:p>
              <a:pPr lvl="0" algn="l" defTabSz="1689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800" kern="1200" dirty="0"/>
                <a:t>Controlling Moisture</a:t>
              </a:r>
            </a:p>
          </p:txBody>
        </p:sp>
      </p:grpSp>
      <p:pic>
        <p:nvPicPr>
          <p:cNvPr id="9" name="Picture 2" descr="ChampignonMushroomRMFR38Dic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531" y="4853374"/>
            <a:ext cx="9207061" cy="3504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44751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Internally</a:t>
            </a:r>
          </a:p>
          <a:p>
            <a:pPr lvl="1"/>
            <a:r>
              <a:rPr lang="en-US" dirty="0"/>
              <a:t>Labor Costs</a:t>
            </a:r>
          </a:p>
          <a:p>
            <a:pPr lvl="1"/>
            <a:r>
              <a:rPr lang="en-US" dirty="0"/>
              <a:t>Consistency</a:t>
            </a:r>
          </a:p>
          <a:p>
            <a:pPr lvl="1"/>
            <a:r>
              <a:rPr lang="en-US" dirty="0"/>
              <a:t>Holding </a:t>
            </a:r>
          </a:p>
          <a:p>
            <a:r>
              <a:rPr lang="en-US" dirty="0"/>
              <a:t>Externally</a:t>
            </a:r>
          </a:p>
          <a:p>
            <a:pPr lvl="1"/>
            <a:r>
              <a:rPr lang="en-US" dirty="0"/>
              <a:t>Beef processing </a:t>
            </a:r>
          </a:p>
          <a:p>
            <a:pPr lvl="1"/>
            <a:r>
              <a:rPr lang="en-US" dirty="0"/>
              <a:t>Mushroom processing</a:t>
            </a:r>
          </a:p>
          <a:p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628649" y="310593"/>
            <a:ext cx="7582031" cy="1434628"/>
            <a:chOff x="1087322" y="3347467"/>
            <a:chExt cx="6161496" cy="1434628"/>
          </a:xfrm>
        </p:grpSpPr>
        <p:sp>
          <p:nvSpPr>
            <p:cNvPr id="5" name="Rounded Rectangle 4"/>
            <p:cNvSpPr/>
            <p:nvPr/>
          </p:nvSpPr>
          <p:spPr>
            <a:xfrm>
              <a:off x="1087322" y="3347467"/>
              <a:ext cx="6161496" cy="1434628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shade val="80000"/>
                <a:hueOff val="-481415"/>
                <a:satOff val="10166"/>
                <a:lumOff val="27081"/>
                <a:alphaOff val="0"/>
              </a:schemeClr>
            </a:fillRef>
            <a:effectRef idx="0">
              <a:schemeClr val="accent2">
                <a:shade val="80000"/>
                <a:hueOff val="-481415"/>
                <a:satOff val="10166"/>
                <a:lumOff val="27081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Rounded Rectangle 4"/>
            <p:cNvSpPr txBox="1"/>
            <p:nvPr/>
          </p:nvSpPr>
          <p:spPr>
            <a:xfrm>
              <a:off x="1129341" y="3389486"/>
              <a:ext cx="4601288" cy="135059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4780" tIns="144780" rIns="144780" bIns="144780" numCol="1" spcCol="1270" anchor="ctr" anchorCtr="0">
              <a:noAutofit/>
            </a:bodyPr>
            <a:lstStyle/>
            <a:p>
              <a:pPr lvl="0" algn="l" defTabSz="1689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800" kern="1200" dirty="0"/>
                <a:t>Processing of Blended Beef</a:t>
              </a:r>
            </a:p>
          </p:txBody>
        </p:sp>
      </p:grpSp>
      <p:pic>
        <p:nvPicPr>
          <p:cNvPr id="5122" name="Picture 2" descr="Image result for pressing beef burger patties foodservi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3191" y="2671172"/>
            <a:ext cx="4720809" cy="4720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19905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ages.clipart.com/thb/thb3/artist_07F/lt1food/740629.thb.jpg?c11026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1796">
            <a:off x="6243414" y="4010006"/>
            <a:ext cx="3165348" cy="2255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b="31251"/>
          <a:stretch/>
        </p:blipFill>
        <p:spPr>
          <a:xfrm>
            <a:off x="5657052" y="933114"/>
            <a:ext cx="3486948" cy="258902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-921156" y="1426064"/>
            <a:ext cx="817915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dirty="0">
                <a:latin typeface="Bahnschrift Light Condensed" panose="020B0502040204020203" pitchFamily="34" charset="0"/>
              </a:rPr>
              <a:t>122,022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79609" y="3711284"/>
            <a:ext cx="694647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dirty="0">
                <a:latin typeface="Bahnschrift Light Condensed" panose="020B0502040204020203" pitchFamily="34" charset="0"/>
              </a:rPr>
              <a:t>47,508 </a:t>
            </a:r>
            <a:r>
              <a:rPr lang="en-US" sz="13800" dirty="0" err="1">
                <a:latin typeface="Bahnschrift Light Condensed" panose="020B0502040204020203" pitchFamily="34" charset="0"/>
              </a:rPr>
              <a:t>lb</a:t>
            </a:r>
            <a:r>
              <a:rPr lang="en-US" sz="13800" dirty="0">
                <a:latin typeface="Bahnschrift Light Condensed" panose="020B0502040204020203" pitchFamily="34" charset="0"/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97269" y="189186"/>
            <a:ext cx="4085521" cy="13260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05396" y="128923"/>
            <a:ext cx="547378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solidFill>
                  <a:srgbClr val="FDAF17"/>
                </a:solidFill>
                <a:latin typeface="Gill Sans MT Condensed" panose="020B0506020104020203" pitchFamily="34" charset="0"/>
              </a:rPr>
              <a:t>In 2018</a:t>
            </a:r>
          </a:p>
        </p:txBody>
      </p:sp>
    </p:spTree>
    <p:extLst>
      <p:ext uri="{BB962C8B-B14F-4D97-AF65-F5344CB8AC3E}">
        <p14:creationId xmlns:p14="http://schemas.microsoft.com/office/powerpoint/2010/main" val="2702653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ages.clipart.com/thb/thb3/artist_07F/lt1food/740629.thb.jpg?c11026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1796">
            <a:off x="5234419" y="3891077"/>
            <a:ext cx="3165348" cy="2255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b="31251"/>
          <a:stretch/>
        </p:blipFill>
        <p:spPr>
          <a:xfrm>
            <a:off x="4790399" y="911597"/>
            <a:ext cx="3486948" cy="258902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817973" y="1373261"/>
            <a:ext cx="275581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dirty="0">
                <a:latin typeface="Bahnschrift Light Condensed" panose="020B0502040204020203" pitchFamily="34" charset="0"/>
              </a:rPr>
              <a:t>15%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97269" y="189186"/>
            <a:ext cx="4085521" cy="13260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05396" y="128923"/>
            <a:ext cx="723321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solidFill>
                  <a:srgbClr val="FDAF17"/>
                </a:solidFill>
                <a:latin typeface="Gill Sans MT Condensed" panose="020B0506020104020203" pitchFamily="34" charset="0"/>
              </a:rPr>
              <a:t>Two year change:  </a:t>
            </a:r>
          </a:p>
        </p:txBody>
      </p:sp>
      <p:sp>
        <p:nvSpPr>
          <p:cNvPr id="9" name="Down Arrow 8"/>
          <p:cNvSpPr/>
          <p:nvPr/>
        </p:nvSpPr>
        <p:spPr>
          <a:xfrm>
            <a:off x="1947717" y="1698583"/>
            <a:ext cx="870256" cy="1724870"/>
          </a:xfrm>
          <a:prstGeom prst="downArrow">
            <a:avLst/>
          </a:prstGeom>
          <a:solidFill>
            <a:srgbClr val="FDAF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wn Arrow 10"/>
          <p:cNvSpPr/>
          <p:nvPr/>
        </p:nvSpPr>
        <p:spPr>
          <a:xfrm>
            <a:off x="1947717" y="4203198"/>
            <a:ext cx="870256" cy="1724870"/>
          </a:xfrm>
          <a:prstGeom prst="downArrow">
            <a:avLst/>
          </a:prstGeom>
          <a:solidFill>
            <a:srgbClr val="FDAF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844099" y="3873506"/>
            <a:ext cx="275581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dirty="0">
                <a:latin typeface="Bahnschrift Light Condensed" panose="020B0502040204020203" pitchFamily="34" charset="0"/>
              </a:rPr>
              <a:t>7%</a:t>
            </a:r>
          </a:p>
        </p:txBody>
      </p:sp>
    </p:spTree>
    <p:extLst>
      <p:ext uri="{BB962C8B-B14F-4D97-AF65-F5344CB8AC3E}">
        <p14:creationId xmlns:p14="http://schemas.microsoft.com/office/powerpoint/2010/main" val="1379409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animBg="1"/>
      <p:bldP spid="11" grpId="0" animBg="1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6734" y="0"/>
            <a:ext cx="645302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7300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242505316"/>
              </p:ext>
            </p:extLst>
          </p:nvPr>
        </p:nvGraphicFramePr>
        <p:xfrm>
          <a:off x="1020278" y="774834"/>
          <a:ext cx="7921592" cy="59580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70974" y="66381"/>
            <a:ext cx="72959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EC952A"/>
                </a:solidFill>
                <a:latin typeface="Bahnschrift Light Condensed" panose="020B0502040204020203" pitchFamily="34" charset="0"/>
              </a:rPr>
              <a:t>For Review Today</a:t>
            </a:r>
          </a:p>
        </p:txBody>
      </p:sp>
    </p:spTree>
    <p:extLst>
      <p:ext uri="{BB962C8B-B14F-4D97-AF65-F5344CB8AC3E}">
        <p14:creationId xmlns:p14="http://schemas.microsoft.com/office/powerpoint/2010/main" val="36061335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1ACF1-88B3-4345-BB84-8E7DC015F9B6}" type="slidenum">
              <a:rPr lang="en-US" smtClean="0"/>
              <a:t>3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287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871270"/>
            <a:ext cx="4270076" cy="1015663"/>
          </a:xfrm>
          <a:prstGeom prst="rect">
            <a:avLst/>
          </a:prstGeom>
          <a:solidFill>
            <a:srgbClr val="443934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000" cap="all" dirty="0">
                <a:solidFill>
                  <a:schemeClr val="bg1"/>
                </a:solidFill>
                <a:latin typeface="Franklin Gothic Demi" panose="020B0703020102020204" pitchFamily="34" charset="0"/>
                <a:cs typeface="Calibri" panose="020F0502020204030204" pitchFamily="34" charset="0"/>
              </a:rPr>
              <a:t>Who is </a:t>
            </a:r>
          </a:p>
          <a:p>
            <a:r>
              <a:rPr lang="en-US" sz="3000" cap="all" dirty="0">
                <a:solidFill>
                  <a:schemeClr val="bg1"/>
                </a:solidFill>
                <a:latin typeface="Franklin Gothic Demi" panose="020B0703020102020204" pitchFamily="34" charset="0"/>
                <a:cs typeface="Calibri" panose="020F0502020204030204" pitchFamily="34" charset="0"/>
              </a:rPr>
              <a:t>Cornell Dining?</a:t>
            </a:r>
            <a:endParaRPr lang="en-US" sz="2400" b="1" cap="all" dirty="0">
              <a:solidFill>
                <a:schemeClr val="bg1"/>
              </a:solidFill>
              <a:latin typeface="Franklin Gothic Demi" panose="020B070302010202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79766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1ACF1-88B3-4345-BB84-8E7DC015F9B6}" type="slidenum">
              <a:rPr lang="en-US" smtClean="0"/>
              <a:t>4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24056" b="51964"/>
          <a:stretch/>
        </p:blipFill>
        <p:spPr>
          <a:xfrm>
            <a:off x="472443" y="1745742"/>
            <a:ext cx="8336015" cy="149919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17059" y="3310643"/>
            <a:ext cx="955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&gt;22,000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593595" y="3310643"/>
            <a:ext cx="9090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10,552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253315" y="3310643"/>
            <a:ext cx="8673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358/22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698058" y="3345268"/>
            <a:ext cx="13290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28 locations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547791" y="3310643"/>
            <a:ext cx="10818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400/600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73522" y="3868180"/>
            <a:ext cx="1196163" cy="113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1" dirty="0"/>
              <a:t>Cornell Dining serves over 22,000 meals per day during the semester. 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450057" y="3868177"/>
            <a:ext cx="1257147" cy="113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1" dirty="0"/>
              <a:t>Cornell Dining has over 10,000 students on meal plan.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088886" y="3868178"/>
            <a:ext cx="1196163" cy="113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1" dirty="0"/>
              <a:t>Cornell Dining is open 358 days per year and 22 hours per day.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764510" y="3868178"/>
            <a:ext cx="1196163" cy="17553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1" dirty="0"/>
              <a:t>Cornell Dining operates 28 locations – and they can be found in just over 1 square mile, on campus. 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433490" y="3850484"/>
            <a:ext cx="1196163" cy="113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1" dirty="0"/>
              <a:t>Cornell Dining has almost 400 full time staff and 600 student staff.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72442" y="286419"/>
            <a:ext cx="40410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cap="all" dirty="0">
                <a:latin typeface="Arial" panose="020B0604020202020204" pitchFamily="34" charset="0"/>
                <a:cs typeface="Arial" panose="020B0604020202020204" pitchFamily="34" charset="0"/>
              </a:rPr>
              <a:t>Cornell Dining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72443" y="632665"/>
            <a:ext cx="22647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Facts and Figures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5442" y="5828970"/>
            <a:ext cx="1750011" cy="892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398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8761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9786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64" y="36319"/>
            <a:ext cx="9149987" cy="6821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6996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62526"/>
            <a:ext cx="9143999" cy="8463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3606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ages.clipart.com/thb/thb3/artist_07F/lt1food/740629.thb.jpg?c11026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1796">
            <a:off x="5957948" y="3626771"/>
            <a:ext cx="3574214" cy="2546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b="31251"/>
          <a:stretch/>
        </p:blipFill>
        <p:spPr>
          <a:xfrm>
            <a:off x="5657052" y="933114"/>
            <a:ext cx="3486948" cy="258902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-921156" y="1426064"/>
            <a:ext cx="817915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dirty="0">
                <a:latin typeface="Bahnschrift Light Condensed" panose="020B0502040204020203" pitchFamily="34" charset="0"/>
              </a:rPr>
              <a:t>145,253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4047" y="3745887"/>
            <a:ext cx="694647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dirty="0">
                <a:latin typeface="Bahnschrift Light Condensed" panose="020B0502040204020203" pitchFamily="34" charset="0"/>
              </a:rPr>
              <a:t>51,173 </a:t>
            </a:r>
            <a:r>
              <a:rPr lang="en-US" sz="13800" dirty="0" err="1">
                <a:latin typeface="Bahnschrift Light Condensed" panose="020B0502040204020203" pitchFamily="34" charset="0"/>
              </a:rPr>
              <a:t>lb</a:t>
            </a:r>
            <a:r>
              <a:rPr lang="en-US" sz="13800" dirty="0">
                <a:latin typeface="Bahnschrift Light Condensed" panose="020B0502040204020203" pitchFamily="34" charset="0"/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97269" y="189186"/>
            <a:ext cx="4085521" cy="13260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05396" y="128923"/>
            <a:ext cx="547378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solidFill>
                  <a:srgbClr val="FDAF17"/>
                </a:solidFill>
                <a:latin typeface="Gill Sans MT Condensed" panose="020B0506020104020203" pitchFamily="34" charset="0"/>
              </a:rPr>
              <a:t>In 2016</a:t>
            </a:r>
          </a:p>
        </p:txBody>
      </p:sp>
    </p:spTree>
    <p:extLst>
      <p:ext uri="{BB962C8B-B14F-4D97-AF65-F5344CB8AC3E}">
        <p14:creationId xmlns:p14="http://schemas.microsoft.com/office/powerpoint/2010/main" val="1365028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mage result for portabella mushroo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5854" y="2096074"/>
            <a:ext cx="2873008" cy="2274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3109" t="21086" r="6596" b="53125"/>
          <a:stretch/>
        </p:blipFill>
        <p:spPr>
          <a:xfrm>
            <a:off x="247448" y="163147"/>
            <a:ext cx="8627377" cy="138603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615226" y="603434"/>
            <a:ext cx="3181932" cy="769441"/>
          </a:xfrm>
          <a:prstGeom prst="rect">
            <a:avLst/>
          </a:prstGeom>
          <a:solidFill>
            <a:srgbClr val="EC952A"/>
          </a:solidFill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Bahnschrift Light Condensed" panose="020B0502040204020203" pitchFamily="34" charset="0"/>
              </a:rPr>
              <a:t>A</a:t>
            </a:r>
            <a:r>
              <a:rPr lang="en-US" sz="4400" cap="all" dirty="0">
                <a:solidFill>
                  <a:schemeClr val="bg1"/>
                </a:solidFill>
                <a:latin typeface="Bahnschrift Light Condensed" panose="020B0502040204020203" pitchFamily="34" charset="0"/>
              </a:rPr>
              <a:t> Better Choice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7448" y="1863462"/>
            <a:ext cx="7886700" cy="4351338"/>
          </a:xfrm>
        </p:spPr>
        <p:txBody>
          <a:bodyPr>
            <a:normAutofit/>
          </a:bodyPr>
          <a:lstStyle/>
          <a:p>
            <a:r>
              <a:rPr lang="en-US" sz="3600" dirty="0"/>
              <a:t>Better for Flavor</a:t>
            </a:r>
          </a:p>
          <a:p>
            <a:r>
              <a:rPr lang="en-US" sz="3600" dirty="0"/>
              <a:t>Better for Health</a:t>
            </a:r>
          </a:p>
          <a:p>
            <a:r>
              <a:rPr lang="en-US" sz="3600" dirty="0"/>
              <a:t>Better for Sustainability</a:t>
            </a:r>
          </a:p>
          <a:p>
            <a:r>
              <a:rPr lang="en-US" sz="3600" dirty="0"/>
              <a:t>Better for Cost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776486" y="390985"/>
            <a:ext cx="2743200" cy="369332"/>
          </a:xfrm>
          <a:prstGeom prst="rect">
            <a:avLst/>
          </a:prstGeom>
          <a:solidFill>
            <a:srgbClr val="EC952A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89163" y="4507346"/>
            <a:ext cx="3743946" cy="2021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0194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428</TotalTime>
  <Words>293</Words>
  <Application>Microsoft Office PowerPoint</Application>
  <PresentationFormat>On-screen Show (4:3)</PresentationFormat>
  <Paragraphs>74</Paragraphs>
  <Slides>18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Bahnschrift Light Condensed</vt:lpstr>
      <vt:lpstr>Calibri</vt:lpstr>
      <vt:lpstr>Calibri Light</vt:lpstr>
      <vt:lpstr>Franklin Gothic Demi</vt:lpstr>
      <vt:lpstr>Gill Sans MT Condensed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Cornell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Michele Lefebvre</dc:creator>
  <cp:lastModifiedBy>Giovanni SOGARI</cp:lastModifiedBy>
  <cp:revision>24</cp:revision>
  <dcterms:created xsi:type="dcterms:W3CDTF">2019-01-15T22:03:56Z</dcterms:created>
  <dcterms:modified xsi:type="dcterms:W3CDTF">2019-01-17T17:34:38Z</dcterms:modified>
</cp:coreProperties>
</file>